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5" roundtripDataSignature="AMtx7mjKbRM1c/5IfuA77/VXrSLRVWn4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5fb6c110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35fb6c110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5caf88c2f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35caf88c2f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pt-BR" sz="2800">
                <a:solidFill>
                  <a:schemeClr val="lt1"/>
                </a:solidFill>
              </a:rPr>
              <a:t>Os bancos de dados NoSQL (não-relacionais) surgiram a partir da necessidade de utilizar soluções mais fáceis de ampliar ou reduzir a infraestrutura em que há uma quantidade exorbitante de dados para armazenar, onde a estruturação em tabelas se torna mais difícil conforme as empresas crescem.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374ab3942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3374ab3942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60de73af9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60de73af9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360de73af9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60de73af9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60de73af9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360de73af9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60de73af9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60de73af9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360de73af9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374ab3942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3374ab3942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5fb6c1109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35fb6c1109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5fb6c1109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35fb6c1109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5fb6c1109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35fb6c1109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3307df2cd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13307df2cd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13307df2cd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3307df2cd2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13307df2cd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13307df2cd2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307df2cd2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3307df2cd2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13307df2cd2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307df2cd2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307df2cd2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13307df2cd2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374ab3942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3374ab3942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lt1"/>
                </a:solidFill>
              </a:rPr>
              <a:t>Os bancos de dados NoSQL (não-relacionais) surgiram a partir da necessidade de utilizar soluções mais fáceis de ampliar ou reduzir a infraestrutura em que há uma quantidade exorbitante de dados para armazenar, onde a estruturação em tabelas se torna mais difícil conforme as empresas crescem.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5caf88c2f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35caf88c2f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pt-BR" sz="2800">
                <a:solidFill>
                  <a:schemeClr val="lt1"/>
                </a:solidFill>
              </a:rPr>
              <a:t>Os bancos de dados NoSQL (não-relacionais) surgiram a partir da necessidade de utilizar soluções mais fáceis de ampliar ou reduzir a infraestrutura em que há uma quantidade exorbitante de dados para armazenar, onde a estruturação em tabelas se torna mais difícil conforme as empresas crescem.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5caf88c2f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135caf88c2f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pt-BR" sz="2800">
                <a:solidFill>
                  <a:schemeClr val="lt1"/>
                </a:solidFill>
              </a:rPr>
              <a:t>Os bancos de dados NoSQL (não-relacionais) surgiram a partir da necessidade de utilizar soluções mais fáceis de ampliar ou reduzir a infraestrutura em que há uma quantidade exorbitante de dados para armazenar, onde a estruturação em tabelas se torna mais difícil conforme as empresas crescem.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Relationship Id="rId7" Type="http://schemas.openxmlformats.org/officeDocument/2006/relationships/image" Target="../media/image5.png"/><Relationship Id="rId8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digitalhouse.com/br/blog/big-data-o-que-e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FAFD"/>
            </a:gs>
            <a:gs pos="74001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0"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16585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31;p1"/>
          <p:cNvCxnSpPr/>
          <p:nvPr/>
        </p:nvCxnSpPr>
        <p:spPr>
          <a:xfrm>
            <a:off x="3426778" y="1989455"/>
            <a:ext cx="457200" cy="0"/>
          </a:xfrm>
          <a:prstGeom prst="straightConnector1">
            <a:avLst/>
          </a:prstGeom>
          <a:noFill/>
          <a:ln cap="flat" cmpd="sng" w="12700">
            <a:solidFill>
              <a:srgbClr val="FF501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" name="Google Shape;32;p1"/>
          <p:cNvCxnSpPr/>
          <p:nvPr/>
        </p:nvCxnSpPr>
        <p:spPr>
          <a:xfrm>
            <a:off x="8257858" y="1989455"/>
            <a:ext cx="457200" cy="0"/>
          </a:xfrm>
          <a:prstGeom prst="straightConnector1">
            <a:avLst/>
          </a:prstGeom>
          <a:noFill/>
          <a:ln cap="flat" cmpd="sng" w="12700">
            <a:solidFill>
              <a:srgbClr val="FF501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1"/>
          <p:cNvSpPr txBox="1"/>
          <p:nvPr/>
        </p:nvSpPr>
        <p:spPr>
          <a:xfrm>
            <a:off x="3985194" y="3428994"/>
            <a:ext cx="4221600" cy="3693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635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FF9933"/>
                </a:solidFill>
              </a:rPr>
              <a:t>Banco de Dados II</a:t>
            </a:r>
            <a:endParaRPr b="0" i="0" sz="1800" u="none" cap="none" strike="noStrike">
              <a:solidFill>
                <a:srgbClr val="FF99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273200" y="467300"/>
            <a:ext cx="96456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600"/>
              <a:buFont typeface="Arial"/>
              <a:buNone/>
            </a:pPr>
            <a:r>
              <a:rPr lang="pt-BR" sz="5600">
                <a:solidFill>
                  <a:srgbClr val="FF0000"/>
                </a:solidFill>
              </a:rPr>
              <a:t>Bancos de Dados Não Convencionais, Não Relacionais ou No SQL</a:t>
            </a:r>
            <a:endParaRPr b="0" i="0" sz="5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5fb6c1109_0_1"/>
          <p:cNvSpPr txBox="1"/>
          <p:nvPr/>
        </p:nvSpPr>
        <p:spPr>
          <a:xfrm>
            <a:off x="270150" y="182475"/>
            <a:ext cx="11651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6000"/>
              <a:buFont typeface="Calibri"/>
              <a:buNone/>
            </a:pPr>
            <a:r>
              <a:rPr lang="pt-BR" sz="5700">
                <a:solidFill>
                  <a:srgbClr val="FF501A"/>
                </a:solidFill>
                <a:latin typeface="Calibri"/>
                <a:ea typeface="Calibri"/>
                <a:cs typeface="Calibri"/>
                <a:sym typeface="Calibri"/>
              </a:rPr>
              <a:t>Banco de Dados Não Convencionais</a:t>
            </a:r>
            <a:endParaRPr b="0" i="0" sz="5700" u="none">
              <a:solidFill>
                <a:srgbClr val="FF50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135fb6c1109_0_1"/>
          <p:cNvSpPr txBox="1"/>
          <p:nvPr>
            <p:ph idx="4294967295" type="subTitle"/>
          </p:nvPr>
        </p:nvSpPr>
        <p:spPr>
          <a:xfrm>
            <a:off x="1062900" y="1948575"/>
            <a:ext cx="9605100" cy="330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Gráfico: </a:t>
            </a:r>
            <a:r>
              <a:rPr lang="pt-BR">
                <a:solidFill>
                  <a:schemeClr val="lt1"/>
                </a:solidFill>
              </a:rPr>
              <a:t>Os bancos de dados de grafo usam um modelo baseado em nós e bordas para representar dados interconectados – como relações entre pessoas em uma rede social – e oferecem armazenamento simplificado e navegação por meio de relações complexas.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Colunar: </a:t>
            </a:r>
            <a:r>
              <a:rPr lang="pt-BR">
                <a:solidFill>
                  <a:schemeClr val="lt1"/>
                </a:solidFill>
              </a:rPr>
              <a:t>Bancos de dados colunares, de coluna larga ou de famílias de colunas armazenam dados de modo eficiente, consultam linhas de dados esparsos e são vantajosos ao consultar em colunas específicas no banco de dados.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 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5caf88c2f_0_24"/>
          <p:cNvSpPr txBox="1"/>
          <p:nvPr/>
        </p:nvSpPr>
        <p:spPr>
          <a:xfrm>
            <a:off x="270150" y="182475"/>
            <a:ext cx="11651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6000"/>
              <a:buFont typeface="Calibri"/>
              <a:buNone/>
            </a:pPr>
            <a:r>
              <a:rPr lang="pt-BR" sz="5700">
                <a:solidFill>
                  <a:srgbClr val="FF501A"/>
                </a:solidFill>
                <a:latin typeface="Calibri"/>
                <a:ea typeface="Calibri"/>
                <a:cs typeface="Calibri"/>
                <a:sym typeface="Calibri"/>
              </a:rPr>
              <a:t>Principais </a:t>
            </a:r>
            <a:r>
              <a:rPr lang="pt-BR" sz="5700">
                <a:solidFill>
                  <a:srgbClr val="FF501A"/>
                </a:solidFill>
                <a:latin typeface="Calibri"/>
                <a:ea typeface="Calibri"/>
                <a:cs typeface="Calibri"/>
                <a:sym typeface="Calibri"/>
              </a:rPr>
              <a:t>Bancos NoSQL No Mercado</a:t>
            </a:r>
            <a:endParaRPr b="0" i="0" sz="5700" u="none">
              <a:solidFill>
                <a:srgbClr val="FF50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g135caf88c2f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50" y="1494688"/>
            <a:ext cx="3369276" cy="11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135caf88c2f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150" y="372610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35caf88c2f_0_24"/>
          <p:cNvPicPr preferRelativeResize="0"/>
          <p:nvPr/>
        </p:nvPicPr>
        <p:blipFill rotWithShape="1">
          <a:blip r:embed="rId5">
            <a:alphaModFix/>
          </a:blip>
          <a:srcRect b="0" l="24138" r="28352" t="0"/>
          <a:stretch/>
        </p:blipFill>
        <p:spPr>
          <a:xfrm>
            <a:off x="2596125" y="3726100"/>
            <a:ext cx="203747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35caf88c2f_0_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9776" y="1405182"/>
            <a:ext cx="3369274" cy="1896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135caf88c2f_0_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6450" y="3726100"/>
            <a:ext cx="257175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135caf88c2f_0_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09400" y="1494688"/>
            <a:ext cx="349567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135caf88c2f_0_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9400" y="3302150"/>
            <a:ext cx="4212449" cy="2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374ab3942_0_14"/>
          <p:cNvSpPr txBox="1"/>
          <p:nvPr/>
        </p:nvSpPr>
        <p:spPr>
          <a:xfrm>
            <a:off x="270150" y="182475"/>
            <a:ext cx="11651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6000"/>
              <a:buFont typeface="Calibri"/>
              <a:buNone/>
            </a:pPr>
            <a:r>
              <a:rPr lang="pt-BR" sz="5700">
                <a:solidFill>
                  <a:srgbClr val="FF501A"/>
                </a:solidFill>
                <a:latin typeface="Calibri"/>
                <a:ea typeface="Calibri"/>
                <a:cs typeface="Calibri"/>
                <a:sym typeface="Calibri"/>
              </a:rPr>
              <a:t>Banco MongoBD</a:t>
            </a:r>
            <a:endParaRPr b="0" i="0" sz="5700" u="none">
              <a:solidFill>
                <a:srgbClr val="FF50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374ab3942_0_14"/>
          <p:cNvSpPr txBox="1"/>
          <p:nvPr>
            <p:ph idx="4294967295" type="subTitle"/>
          </p:nvPr>
        </p:nvSpPr>
        <p:spPr>
          <a:xfrm>
            <a:off x="1080800" y="2458900"/>
            <a:ext cx="9605100" cy="330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O MongoDB é orientado a documentos, ou seja, os dados são armazenados como documentos, ao contrário de bancos de dados de modelo relacional, onde trabalhamos com registros em linhas e colunas. Os documentos podem ser descritos como dados no formato de chave-valor, no caso, utilizando o formato JSON (JavaScript Object Notation).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60de73af9_0_12"/>
          <p:cNvSpPr txBox="1"/>
          <p:nvPr/>
        </p:nvSpPr>
        <p:spPr>
          <a:xfrm>
            <a:off x="270150" y="182475"/>
            <a:ext cx="11651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6000"/>
              <a:buFont typeface="Calibri"/>
              <a:buNone/>
            </a:pPr>
            <a:r>
              <a:rPr lang="pt-BR" sz="5700">
                <a:solidFill>
                  <a:srgbClr val="FF501A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endParaRPr b="0" i="0" sz="5700" u="none">
              <a:solidFill>
                <a:srgbClr val="FF50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60de73af9_0_12"/>
          <p:cNvSpPr txBox="1"/>
          <p:nvPr>
            <p:ph idx="4294967295" type="subTitle"/>
          </p:nvPr>
        </p:nvSpPr>
        <p:spPr>
          <a:xfrm>
            <a:off x="1080800" y="2458900"/>
            <a:ext cx="9605100" cy="330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>
                <a:solidFill>
                  <a:schemeClr val="lt1"/>
                </a:solidFill>
              </a:rPr>
              <a:t>Sintaxe para consultas</a:t>
            </a:r>
            <a:endParaRPr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>
                <a:solidFill>
                  <a:schemeClr val="lt1"/>
                </a:solidFill>
              </a:rPr>
              <a:t>Indexação</a:t>
            </a:r>
            <a:endParaRPr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>
                <a:solidFill>
                  <a:schemeClr val="lt1"/>
                </a:solidFill>
              </a:rPr>
              <a:t>Escalabilidade horizontal</a:t>
            </a:r>
            <a:endParaRPr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>
                <a:solidFill>
                  <a:schemeClr val="lt1"/>
                </a:solidFill>
              </a:rPr>
              <a:t>Permite executar consultas executando código JavaScript.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60de73af9_0_20"/>
          <p:cNvSpPr txBox="1"/>
          <p:nvPr/>
        </p:nvSpPr>
        <p:spPr>
          <a:xfrm>
            <a:off x="270150" y="182475"/>
            <a:ext cx="11651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6000"/>
              <a:buFont typeface="Calibri"/>
              <a:buNone/>
            </a:pPr>
            <a:r>
              <a:rPr lang="pt-BR" sz="5700">
                <a:solidFill>
                  <a:srgbClr val="FF501A"/>
                </a:solidFill>
                <a:latin typeface="Calibri"/>
                <a:ea typeface="Calibri"/>
                <a:cs typeface="Calibri"/>
                <a:sym typeface="Calibri"/>
              </a:rPr>
              <a:t>Vantagens</a:t>
            </a:r>
            <a:endParaRPr b="0" i="0" sz="5700" u="none">
              <a:solidFill>
                <a:srgbClr val="FF50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360de73af9_0_20"/>
          <p:cNvSpPr txBox="1"/>
          <p:nvPr>
            <p:ph idx="4294967295" type="subTitle"/>
          </p:nvPr>
        </p:nvSpPr>
        <p:spPr>
          <a:xfrm>
            <a:off x="1080800" y="2458900"/>
            <a:ext cx="9605100" cy="330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>
                <a:solidFill>
                  <a:schemeClr val="lt1"/>
                </a:solidFill>
              </a:rPr>
              <a:t>Ideal para ambientes com poucos recursos, onde qualquer servidor pode atender você;</a:t>
            </a:r>
            <a:endParaRPr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>
                <a:solidFill>
                  <a:schemeClr val="lt1"/>
                </a:solidFill>
              </a:rPr>
              <a:t>Custo baixo: É uma ferramenta com custo baixo, pois por ser de código aberto, você não precisa pagar uma licença;</a:t>
            </a:r>
            <a:endParaRPr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>
                <a:solidFill>
                  <a:schemeClr val="lt1"/>
                </a:solidFill>
              </a:rPr>
              <a:t>Complemento perfeito para o JavaScript.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60de73af9_0_28"/>
          <p:cNvSpPr txBox="1"/>
          <p:nvPr/>
        </p:nvSpPr>
        <p:spPr>
          <a:xfrm>
            <a:off x="270150" y="182475"/>
            <a:ext cx="11651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6000"/>
              <a:buFont typeface="Calibri"/>
              <a:buNone/>
            </a:pPr>
            <a:r>
              <a:rPr lang="pt-BR" sz="5700">
                <a:solidFill>
                  <a:srgbClr val="FF501A"/>
                </a:solidFill>
                <a:latin typeface="Calibri"/>
                <a:ea typeface="Calibri"/>
                <a:cs typeface="Calibri"/>
                <a:sym typeface="Calibri"/>
              </a:rPr>
              <a:t>Desvantagens</a:t>
            </a:r>
            <a:endParaRPr b="0" i="0" sz="5700" u="none">
              <a:solidFill>
                <a:srgbClr val="FF50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360de73af9_0_28"/>
          <p:cNvSpPr txBox="1"/>
          <p:nvPr>
            <p:ph idx="4294967295" type="subTitle"/>
          </p:nvPr>
        </p:nvSpPr>
        <p:spPr>
          <a:xfrm>
            <a:off x="1080800" y="2458900"/>
            <a:ext cx="9605100" cy="370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>
                <a:solidFill>
                  <a:schemeClr val="lt1"/>
                </a:solidFill>
              </a:rPr>
              <a:t>Não se adequa para aplicações com transações complexas. Neste caso os banco de dados relacionais talvez sejam mais ideais;</a:t>
            </a:r>
            <a:endParaRPr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>
                <a:solidFill>
                  <a:schemeClr val="lt1"/>
                </a:solidFill>
              </a:rPr>
              <a:t>Ainda é uma tecnologia nova, apesar de ser amplamente utilizada;</a:t>
            </a:r>
            <a:endParaRPr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>
                <a:solidFill>
                  <a:schemeClr val="lt1"/>
                </a:solidFill>
              </a:rPr>
              <a:t>Não utiliza ‘joins’ para consultas, ou seja, aquelas consultas nas quais combinamos tabelas diferentes. No MongoDB temos que executar esse tipo de consulta de maneira diferente.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374ab3942_0_18"/>
          <p:cNvSpPr txBox="1"/>
          <p:nvPr/>
        </p:nvSpPr>
        <p:spPr>
          <a:xfrm>
            <a:off x="270150" y="182475"/>
            <a:ext cx="11638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6000"/>
              <a:buFont typeface="Calibri"/>
              <a:buNone/>
            </a:pPr>
            <a:r>
              <a:rPr lang="pt-BR" sz="5700">
                <a:solidFill>
                  <a:srgbClr val="FF501A"/>
                </a:solidFill>
                <a:latin typeface="Calibri"/>
                <a:ea typeface="Calibri"/>
                <a:cs typeface="Calibri"/>
                <a:sym typeface="Calibri"/>
              </a:rPr>
              <a:t>Situações de uso vantajosos </a:t>
            </a:r>
            <a:endParaRPr b="0" i="0" sz="5700" u="none">
              <a:solidFill>
                <a:srgbClr val="FF50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374ab3942_0_18"/>
          <p:cNvSpPr txBox="1"/>
          <p:nvPr/>
        </p:nvSpPr>
        <p:spPr>
          <a:xfrm>
            <a:off x="276600" y="1363725"/>
            <a:ext cx="11638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6000"/>
              <a:buFont typeface="Calibri"/>
              <a:buNone/>
            </a:pPr>
            <a:r>
              <a:rPr lang="pt-BR" sz="4000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Banco de Dados Não-Convencionais</a:t>
            </a:r>
            <a:endParaRPr b="0" i="0" sz="4000" u="none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3374ab3942_0_18"/>
          <p:cNvSpPr txBox="1"/>
          <p:nvPr>
            <p:ph idx="4294967295" type="subTitle"/>
          </p:nvPr>
        </p:nvSpPr>
        <p:spPr>
          <a:xfrm>
            <a:off x="1080800" y="2458900"/>
            <a:ext cx="9605100" cy="330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Flexibilidade</a:t>
            </a:r>
            <a:r>
              <a:rPr lang="pt-BR">
                <a:solidFill>
                  <a:srgbClr val="FFFF00"/>
                </a:solidFill>
              </a:rPr>
              <a:t>:</a:t>
            </a:r>
            <a:r>
              <a:rPr lang="pt-BR">
                <a:solidFill>
                  <a:schemeClr val="lt1"/>
                </a:solidFill>
              </a:rPr>
              <a:t> </a:t>
            </a:r>
            <a:r>
              <a:rPr lang="pt-BR">
                <a:solidFill>
                  <a:schemeClr val="lt1"/>
                </a:solidFill>
              </a:rPr>
              <a:t>Por conter certa flexibilidade, a utilização de um banco NoSQL pode vir a ser por diversas razões, mas assim como todas as situações podem apresentar prós e contras, tem que analisar caso a caso.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No caso do NoSQL, pode se tornar útil e atrativo aos olhos de quem utiliza desenvolvimento ágil, pois dessa forma elimina a complexidade de mudança dos bancos de dados, assim tendo um bom suporte e adaptações rápidas.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5fb6c1109_0_23"/>
          <p:cNvSpPr txBox="1"/>
          <p:nvPr/>
        </p:nvSpPr>
        <p:spPr>
          <a:xfrm>
            <a:off x="270150" y="182475"/>
            <a:ext cx="11638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6000"/>
              <a:buFont typeface="Calibri"/>
              <a:buNone/>
            </a:pPr>
            <a:r>
              <a:rPr lang="pt-BR" sz="5700">
                <a:solidFill>
                  <a:srgbClr val="FF501A"/>
                </a:solidFill>
                <a:latin typeface="Calibri"/>
                <a:ea typeface="Calibri"/>
                <a:cs typeface="Calibri"/>
                <a:sym typeface="Calibri"/>
              </a:rPr>
              <a:t>Situações de uso vantajosos </a:t>
            </a:r>
            <a:endParaRPr b="0" i="0" sz="5700" u="none">
              <a:solidFill>
                <a:srgbClr val="FF50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135fb6c1109_0_23"/>
          <p:cNvSpPr txBox="1"/>
          <p:nvPr/>
        </p:nvSpPr>
        <p:spPr>
          <a:xfrm>
            <a:off x="276600" y="1363725"/>
            <a:ext cx="11638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6000"/>
              <a:buFont typeface="Calibri"/>
              <a:buNone/>
            </a:pPr>
            <a:r>
              <a:rPr lang="pt-BR" sz="4000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Banco de Dados Não-Convencionais</a:t>
            </a:r>
            <a:endParaRPr b="0" i="0" sz="4000" u="none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5fb6c1109_0_23"/>
          <p:cNvSpPr txBox="1"/>
          <p:nvPr>
            <p:ph idx="4294967295" type="subTitle"/>
          </p:nvPr>
        </p:nvSpPr>
        <p:spPr>
          <a:xfrm>
            <a:off x="1080800" y="2458900"/>
            <a:ext cx="9605100" cy="330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Eficiência:</a:t>
            </a:r>
            <a:r>
              <a:rPr lang="pt-BR">
                <a:solidFill>
                  <a:schemeClr val="lt1"/>
                </a:solidFill>
              </a:rPr>
              <a:t> Outro fator que pode trazer vantagem, é a grande eficiência de busca por conta de sua arquitetura, assim podendo fazer buscas ainda mais rápidas para certa quantidade de dados.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5" name="Google Shape;155;g135fb6c1109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525" y="3679650"/>
            <a:ext cx="2581650" cy="25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5fb6c1109_0_12"/>
          <p:cNvSpPr txBox="1"/>
          <p:nvPr/>
        </p:nvSpPr>
        <p:spPr>
          <a:xfrm>
            <a:off x="270150" y="182475"/>
            <a:ext cx="11638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6000"/>
              <a:buFont typeface="Calibri"/>
              <a:buNone/>
            </a:pPr>
            <a:r>
              <a:rPr lang="pt-BR" sz="5700">
                <a:solidFill>
                  <a:srgbClr val="FF501A"/>
                </a:solidFill>
                <a:latin typeface="Calibri"/>
                <a:ea typeface="Calibri"/>
                <a:cs typeface="Calibri"/>
                <a:sym typeface="Calibri"/>
              </a:rPr>
              <a:t>Situações de uso vantajosos </a:t>
            </a:r>
            <a:endParaRPr b="0" i="0" sz="5700" u="none">
              <a:solidFill>
                <a:srgbClr val="FF50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5fb6c1109_0_12"/>
          <p:cNvSpPr txBox="1"/>
          <p:nvPr/>
        </p:nvSpPr>
        <p:spPr>
          <a:xfrm>
            <a:off x="276600" y="1363725"/>
            <a:ext cx="11638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6000"/>
              <a:buFont typeface="Calibri"/>
              <a:buNone/>
            </a:pPr>
            <a:r>
              <a:rPr lang="pt-BR" sz="4000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Banco de Dados Não-Convencionais</a:t>
            </a:r>
            <a:endParaRPr b="0" i="0" sz="4000" u="none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35fb6c1109_0_12"/>
          <p:cNvSpPr txBox="1"/>
          <p:nvPr>
            <p:ph idx="4294967295" type="subTitle"/>
          </p:nvPr>
        </p:nvSpPr>
        <p:spPr>
          <a:xfrm>
            <a:off x="1080800" y="2458900"/>
            <a:ext cx="9605100" cy="330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Baixo custo</a:t>
            </a:r>
            <a:r>
              <a:rPr lang="pt-BR">
                <a:solidFill>
                  <a:srgbClr val="FFFF00"/>
                </a:solidFill>
              </a:rPr>
              <a:t>:</a:t>
            </a:r>
            <a:r>
              <a:rPr lang="pt-BR">
                <a:solidFill>
                  <a:schemeClr val="lt1"/>
                </a:solidFill>
              </a:rPr>
              <a:t> </a:t>
            </a:r>
            <a:r>
              <a:rPr lang="pt-BR">
                <a:solidFill>
                  <a:schemeClr val="lt1"/>
                </a:solidFill>
              </a:rPr>
              <a:t>Com os bancos relacionais, é preciso manter mega computadores, mainframes e suportes muito caros, e dependendo do banco ainda o pagamento do mesmo.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Com o NoSQL, isso é reduzido de forma drástica, visto que como grande maioria é open source, o seu custo é muito abaixo, pois não necessita especificamente de um mainframe, pois pode ser desenvolvido para trabalhar em ambientes distribuídos.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5fb6c1109_0_30"/>
          <p:cNvSpPr txBox="1"/>
          <p:nvPr/>
        </p:nvSpPr>
        <p:spPr>
          <a:xfrm>
            <a:off x="270150" y="182475"/>
            <a:ext cx="11638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6000"/>
              <a:buFont typeface="Calibri"/>
              <a:buNone/>
            </a:pPr>
            <a:r>
              <a:rPr lang="pt-BR" sz="5700">
                <a:solidFill>
                  <a:srgbClr val="FF501A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 b="0" i="0" sz="5700" u="none">
              <a:solidFill>
                <a:srgbClr val="FF50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35fb6c1109_0_30"/>
          <p:cNvSpPr txBox="1"/>
          <p:nvPr>
            <p:ph idx="4294967295" type="subTitle"/>
          </p:nvPr>
        </p:nvSpPr>
        <p:spPr>
          <a:xfrm>
            <a:off x="1080800" y="1208650"/>
            <a:ext cx="9605100" cy="501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Ao escolher qual banco de dados usar em seu próximo aplicativo, considere usar um banco de dados NoSQL.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 Não é à toa que a popularidade do NoSQL cresceu tão rapidamente nos últimos anos.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Além de optar por usar NoSQL, há uma variedade de bancos de dados NoSQL com diferentes recursos que podem ser muito úteis durante o desenvolvimento.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Logo, se você planeja desenvolver um software que possa crescer massivamente, a melhor alternativa é o NoSQL.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9" name="Google Shape;169;g135fb6c1109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425" y="424745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3307df2cd2_0_0"/>
          <p:cNvSpPr txBox="1"/>
          <p:nvPr>
            <p:ph type="ctrTitle"/>
          </p:nvPr>
        </p:nvSpPr>
        <p:spPr>
          <a:xfrm>
            <a:off x="1524000" y="291025"/>
            <a:ext cx="9144000" cy="1214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501A"/>
                </a:solidFill>
              </a:rPr>
              <a:t>Conceito</a:t>
            </a:r>
            <a:endParaRPr>
              <a:solidFill>
                <a:srgbClr val="FF501A"/>
              </a:solidFill>
            </a:endParaRPr>
          </a:p>
        </p:txBody>
      </p:sp>
      <p:sp>
        <p:nvSpPr>
          <p:cNvPr id="41" name="Google Shape;41;g13307df2cd2_0_0"/>
          <p:cNvSpPr txBox="1"/>
          <p:nvPr>
            <p:ph idx="1" type="subTitle"/>
          </p:nvPr>
        </p:nvSpPr>
        <p:spPr>
          <a:xfrm>
            <a:off x="1062900" y="1948575"/>
            <a:ext cx="9605100" cy="330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 banco de dados não relacional surgiu como uma alternativa </a:t>
            </a:r>
            <a:r>
              <a:rPr lang="pt-BR">
                <a:solidFill>
                  <a:srgbClr val="F7FAFD"/>
                </a:solidFill>
                <a:latin typeface="Arial"/>
                <a:ea typeface="Arial"/>
                <a:cs typeface="Arial"/>
                <a:sym typeface="Arial"/>
              </a:rPr>
              <a:t>para situações em que há uma quantidade exorbitante de dados para armazenar, onde a estruturação em tabelas se torna mais difícil. Sendo definido como um banco de dados que não usa o sistema de tabelas.</a:t>
            </a:r>
            <a:endParaRPr>
              <a:solidFill>
                <a:srgbClr val="F7FAF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2" name="Google Shape;42;g13307df2cd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8925" y="3821250"/>
            <a:ext cx="4762877" cy="267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307df2cd2_0_7"/>
          <p:cNvSpPr txBox="1"/>
          <p:nvPr>
            <p:ph type="ctrTitle"/>
          </p:nvPr>
        </p:nvSpPr>
        <p:spPr>
          <a:xfrm>
            <a:off x="1524000" y="110325"/>
            <a:ext cx="9144000" cy="174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501A"/>
                </a:solidFill>
              </a:rPr>
              <a:t>Diferença entre bancos</a:t>
            </a:r>
            <a:endParaRPr>
              <a:solidFill>
                <a:srgbClr val="FF501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13307df2cd2_0_7"/>
          <p:cNvSpPr txBox="1"/>
          <p:nvPr>
            <p:ph idx="1" type="subTitle"/>
          </p:nvPr>
        </p:nvSpPr>
        <p:spPr>
          <a:xfrm>
            <a:off x="1524000" y="1227349"/>
            <a:ext cx="9144000" cy="292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Banco de dados relacional:</a:t>
            </a:r>
            <a:r>
              <a:rPr lang="pt-BR">
                <a:solidFill>
                  <a:srgbClr val="FF0000"/>
                </a:solidFill>
              </a:rPr>
              <a:t> </a:t>
            </a:r>
            <a:r>
              <a:rPr lang="pt-BR">
                <a:solidFill>
                  <a:schemeClr val="lt1"/>
                </a:solidFill>
              </a:rPr>
              <a:t>Fornece dados íntegros e imutáveis, garantindo um dado consistente, possuindo sistema rígido.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Ex: Oracle, MySql, Postgree, MariaDB.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Banco de dados não relacional: </a:t>
            </a:r>
            <a:r>
              <a:rPr lang="pt-BR">
                <a:solidFill>
                  <a:schemeClr val="lt1"/>
                </a:solidFill>
              </a:rPr>
              <a:t>Representa diversos tipos de bancos de dados, </a:t>
            </a:r>
            <a:r>
              <a:rPr lang="pt-BR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não exigindo a rigidez de esquemas para armazenar os dados, sendo possível adicionar novas propriedades. 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Ex: Memcached, Cassandra, MongoDB.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g13307df2cd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150" y="4260375"/>
            <a:ext cx="3707873" cy="23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307df2cd2_0_17"/>
          <p:cNvSpPr txBox="1"/>
          <p:nvPr>
            <p:ph type="ctrTitle"/>
          </p:nvPr>
        </p:nvSpPr>
        <p:spPr>
          <a:xfrm>
            <a:off x="1524000" y="253075"/>
            <a:ext cx="9144000" cy="1429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501A"/>
                </a:solidFill>
              </a:rPr>
              <a:t>Diferença entre bancos</a:t>
            </a:r>
            <a:endParaRPr>
              <a:solidFill>
                <a:srgbClr val="FF501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13307df2cd2_0_17"/>
          <p:cNvSpPr txBox="1"/>
          <p:nvPr>
            <p:ph idx="1" type="subTitle"/>
          </p:nvPr>
        </p:nvSpPr>
        <p:spPr>
          <a:xfrm>
            <a:off x="2001900" y="797150"/>
            <a:ext cx="8188200" cy="407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Data Warehouses:</a:t>
            </a:r>
            <a:r>
              <a:rPr lang="pt-BR" sz="2200">
                <a:solidFill>
                  <a:srgbClr val="FFFF00"/>
                </a:solidFill>
              </a:rPr>
              <a:t> </a:t>
            </a:r>
            <a:r>
              <a:rPr lang="pt-BR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Permitem a integração de dados de diferentes fontes. Além de manter os dados atuais, também é possível consultar um histórico. Geralmente, o Data warehouse é indicado para criação de relatórios de análise, sendo possível compilar grande quantidade de dados. Ou seja, permitem a consulta e armazenamento de dados em grandes volumes.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Banco de dados distribuídos:</a:t>
            </a:r>
            <a:r>
              <a:rPr lang="pt-BR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São compostos por uma rede de nós, em que cada nó é um computador em um local diferente, se comunicando via rede internet, com o seu principal diferencial sendo a distribuição de informações.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g13307df2cd2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344" y="4606419"/>
            <a:ext cx="3763075" cy="20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307df2cd2_0_24"/>
          <p:cNvSpPr txBox="1"/>
          <p:nvPr>
            <p:ph type="ctrTitle"/>
          </p:nvPr>
        </p:nvSpPr>
        <p:spPr>
          <a:xfrm>
            <a:off x="1524000" y="265727"/>
            <a:ext cx="9144000" cy="1809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501A"/>
                </a:solidFill>
              </a:rPr>
              <a:t>Diferenças entre bancos</a:t>
            </a:r>
            <a:endParaRPr>
              <a:solidFill>
                <a:srgbClr val="FF501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3307df2cd2_0_24"/>
          <p:cNvSpPr txBox="1"/>
          <p:nvPr>
            <p:ph idx="1" type="subTitle"/>
          </p:nvPr>
        </p:nvSpPr>
        <p:spPr>
          <a:xfrm>
            <a:off x="797150" y="1455100"/>
            <a:ext cx="10337700" cy="493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Também existem outros tipos de bancos, como os autônomos, OLTP, JSON, gráficos, os bancos de dados na nuvem e multi modelo, sendo esse último reunindo uma combinação de bancos de dados em um único back-end, o que o torna extremamente flexível.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6" name="Google Shape;66;g13307df2cd2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375" y="3019900"/>
            <a:ext cx="4413650" cy="33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374ab3942_0_10"/>
          <p:cNvSpPr txBox="1"/>
          <p:nvPr/>
        </p:nvSpPr>
        <p:spPr>
          <a:xfrm>
            <a:off x="270150" y="182475"/>
            <a:ext cx="11651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6000"/>
              <a:buFont typeface="Calibri"/>
              <a:buNone/>
            </a:pPr>
            <a:r>
              <a:rPr lang="pt-BR" sz="5700">
                <a:solidFill>
                  <a:srgbClr val="FF501A"/>
                </a:solidFill>
                <a:latin typeface="Calibri"/>
                <a:ea typeface="Calibri"/>
                <a:cs typeface="Calibri"/>
                <a:sym typeface="Calibri"/>
              </a:rPr>
              <a:t>Banco NoSQL</a:t>
            </a:r>
            <a:endParaRPr b="0" i="0" sz="5700" u="none">
              <a:solidFill>
                <a:srgbClr val="FF50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3374ab3942_0_10"/>
          <p:cNvSpPr txBox="1"/>
          <p:nvPr>
            <p:ph idx="4294967295" type="subTitle"/>
          </p:nvPr>
        </p:nvSpPr>
        <p:spPr>
          <a:xfrm>
            <a:off x="6096000" y="1455150"/>
            <a:ext cx="5747400" cy="244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O termo 'NoSQL' se refere a tipos não relacionais de bancos de dados que não usam o SQL para consultas.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3" name="Google Shape;73;g13374ab3942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75" y="1455150"/>
            <a:ext cx="5084050" cy="244845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13374ab3942_0_10"/>
          <p:cNvSpPr txBox="1"/>
          <p:nvPr>
            <p:ph idx="4294967295" type="subTitle"/>
          </p:nvPr>
        </p:nvSpPr>
        <p:spPr>
          <a:xfrm>
            <a:off x="348450" y="4206675"/>
            <a:ext cx="11495100" cy="172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</a:rPr>
              <a:t>Os bancos de dados NoSQL (não-relacionais) surgiram a partir da necessidade de utilizar soluções mais fáceis de ampliar ou reduzir a infraestrutura em que há uma quantidade exorbitante de dados para armazenar, onde a estruturação em tabelas se torna mais difícil conforme as empresas crescem.</a:t>
            </a:r>
            <a:r>
              <a:rPr lang="pt-B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5caf88c2f_0_3"/>
          <p:cNvSpPr txBox="1"/>
          <p:nvPr/>
        </p:nvSpPr>
        <p:spPr>
          <a:xfrm>
            <a:off x="270150" y="182475"/>
            <a:ext cx="11651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6000"/>
              <a:buFont typeface="Calibri"/>
              <a:buNone/>
            </a:pPr>
            <a:r>
              <a:rPr lang="pt-BR" sz="5700">
                <a:solidFill>
                  <a:srgbClr val="FF501A"/>
                </a:solidFill>
                <a:latin typeface="Calibri"/>
                <a:ea typeface="Calibri"/>
                <a:cs typeface="Calibri"/>
                <a:sym typeface="Calibri"/>
              </a:rPr>
              <a:t>Banco NoSQL</a:t>
            </a:r>
            <a:endParaRPr b="0" i="0" sz="5700" u="none">
              <a:solidFill>
                <a:srgbClr val="FF50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135caf88c2f_0_3"/>
          <p:cNvSpPr txBox="1"/>
          <p:nvPr>
            <p:ph idx="4294967295" type="subTitle"/>
          </p:nvPr>
        </p:nvSpPr>
        <p:spPr>
          <a:xfrm>
            <a:off x="5532500" y="985500"/>
            <a:ext cx="6389400" cy="335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 Os bancos de dados NoSQL são amplamente reconhecidos por: </a:t>
            </a:r>
            <a:endParaRPr>
              <a:solidFill>
                <a:schemeClr val="lt1"/>
              </a:solidFill>
            </a:endParaRPr>
          </a:p>
          <a:p>
            <a:pPr indent="-4064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>
                <a:solidFill>
                  <a:schemeClr val="lt1"/>
                </a:solidFill>
              </a:rPr>
              <a:t>Sua facilidade de desenvolvimento;</a:t>
            </a:r>
            <a:endParaRPr>
              <a:solidFill>
                <a:schemeClr val="lt1"/>
              </a:solidFill>
            </a:endParaRPr>
          </a:p>
          <a:p>
            <a:pPr indent="-4064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>
                <a:solidFill>
                  <a:schemeClr val="lt1"/>
                </a:solidFill>
              </a:rPr>
              <a:t>Escalabilidade;</a:t>
            </a:r>
            <a:endParaRPr>
              <a:solidFill>
                <a:schemeClr val="lt1"/>
              </a:solidFill>
            </a:endParaRPr>
          </a:p>
          <a:p>
            <a:pPr indent="-4064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>
                <a:solidFill>
                  <a:schemeClr val="lt1"/>
                </a:solidFill>
              </a:rPr>
              <a:t>Compatibilidade com </a:t>
            </a:r>
            <a:r>
              <a:rPr lang="pt-BR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Big Data</a:t>
            </a:r>
            <a:r>
              <a:rPr lang="pt-BR">
                <a:solidFill>
                  <a:schemeClr val="lt1"/>
                </a:solidFill>
              </a:rPr>
              <a:t>;</a:t>
            </a:r>
            <a:endParaRPr>
              <a:solidFill>
                <a:schemeClr val="lt1"/>
              </a:solidFill>
            </a:endParaRPr>
          </a:p>
          <a:p>
            <a:pPr indent="-4064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>
                <a:solidFill>
                  <a:schemeClr val="lt1"/>
                </a:solidFill>
              </a:rPr>
              <a:t>Flexíveis;</a:t>
            </a:r>
            <a:endParaRPr>
              <a:solidFill>
                <a:schemeClr val="lt1"/>
              </a:solidFill>
            </a:endParaRPr>
          </a:p>
          <a:p>
            <a:pPr indent="-4064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>
                <a:solidFill>
                  <a:schemeClr val="lt1"/>
                </a:solidFill>
              </a:rPr>
              <a:t>Alta performance;</a:t>
            </a:r>
            <a:endParaRPr>
              <a:solidFill>
                <a:schemeClr val="lt1"/>
              </a:solidFill>
            </a:endParaRPr>
          </a:p>
          <a:p>
            <a:pPr indent="-4064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>
                <a:solidFill>
                  <a:schemeClr val="lt1"/>
                </a:solidFill>
              </a:rPr>
              <a:t>Funcionais.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1" name="Google Shape;81;g135caf88c2f_0_3"/>
          <p:cNvPicPr preferRelativeResize="0"/>
          <p:nvPr/>
        </p:nvPicPr>
        <p:blipFill rotWithShape="1">
          <a:blip r:embed="rId4">
            <a:alphaModFix/>
          </a:blip>
          <a:srcRect b="0" l="11045" r="7799" t="9682"/>
          <a:stretch/>
        </p:blipFill>
        <p:spPr>
          <a:xfrm>
            <a:off x="270150" y="1296950"/>
            <a:ext cx="5030650" cy="30443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35caf88c2f_0_3"/>
          <p:cNvSpPr txBox="1"/>
          <p:nvPr>
            <p:ph idx="4294967295" type="subTitle"/>
          </p:nvPr>
        </p:nvSpPr>
        <p:spPr>
          <a:xfrm>
            <a:off x="348450" y="5243400"/>
            <a:ext cx="11495100" cy="106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</a:rPr>
              <a:t>A</a:t>
            </a:r>
            <a:r>
              <a:rPr lang="pt-BR" sz="2300">
                <a:solidFill>
                  <a:schemeClr val="lt1"/>
                </a:solidFill>
              </a:rPr>
              <a:t>ceitam um paradigma de desenvolvimento ágil, adaptando-se rapidamente aos requisitos em constante mudança, ajudando a gerenciar os novos desafios da diversidade crescente de tipos de dados e modelos e de serem altamente eficazes ao processar dados imprevisíveis.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5caf88c2f_0_16"/>
          <p:cNvSpPr txBox="1"/>
          <p:nvPr/>
        </p:nvSpPr>
        <p:spPr>
          <a:xfrm>
            <a:off x="270150" y="182475"/>
            <a:ext cx="11651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6000"/>
              <a:buFont typeface="Calibri"/>
              <a:buNone/>
            </a:pPr>
            <a:r>
              <a:rPr lang="pt-BR" sz="5700">
                <a:solidFill>
                  <a:srgbClr val="FF501A"/>
                </a:solidFill>
                <a:latin typeface="Calibri"/>
                <a:ea typeface="Calibri"/>
                <a:cs typeface="Calibri"/>
                <a:sym typeface="Calibri"/>
              </a:rPr>
              <a:t>Tipos de </a:t>
            </a:r>
            <a:r>
              <a:rPr lang="pt-BR" sz="5700">
                <a:solidFill>
                  <a:srgbClr val="FF501A"/>
                </a:solidFill>
                <a:latin typeface="Calibri"/>
                <a:ea typeface="Calibri"/>
                <a:cs typeface="Calibri"/>
                <a:sym typeface="Calibri"/>
              </a:rPr>
              <a:t>Banco NoSQL</a:t>
            </a:r>
            <a:endParaRPr b="0" i="0" sz="5700" u="none">
              <a:solidFill>
                <a:srgbClr val="FF50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135caf88c2f_0_16"/>
          <p:cNvSpPr txBox="1"/>
          <p:nvPr>
            <p:ph idx="4294967295" type="subTitle"/>
          </p:nvPr>
        </p:nvSpPr>
        <p:spPr>
          <a:xfrm>
            <a:off x="270150" y="1372300"/>
            <a:ext cx="5266500" cy="235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 Tipos de bancos de dados NoSQL</a:t>
            </a:r>
            <a:endParaRPr>
              <a:solidFill>
                <a:schemeClr val="lt1"/>
              </a:solidFill>
            </a:endParaRPr>
          </a:p>
          <a:p>
            <a:pPr indent="-4064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>
                <a:solidFill>
                  <a:schemeClr val="lt1"/>
                </a:solidFill>
              </a:rPr>
              <a:t>Chave-valor;</a:t>
            </a:r>
            <a:endParaRPr>
              <a:solidFill>
                <a:schemeClr val="lt1"/>
              </a:solidFill>
            </a:endParaRPr>
          </a:p>
          <a:p>
            <a:pPr indent="-4064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>
                <a:solidFill>
                  <a:schemeClr val="lt1"/>
                </a:solidFill>
              </a:rPr>
              <a:t>Documento;</a:t>
            </a:r>
            <a:endParaRPr>
              <a:solidFill>
                <a:schemeClr val="lt1"/>
              </a:solidFill>
            </a:endParaRPr>
          </a:p>
          <a:p>
            <a:pPr indent="-4064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>
                <a:solidFill>
                  <a:schemeClr val="lt1"/>
                </a:solidFill>
              </a:rPr>
              <a:t>Gráfico;</a:t>
            </a:r>
            <a:endParaRPr>
              <a:solidFill>
                <a:schemeClr val="lt1"/>
              </a:solidFill>
            </a:endParaRPr>
          </a:p>
          <a:p>
            <a:pPr indent="-4064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>
                <a:solidFill>
                  <a:schemeClr val="lt1"/>
                </a:solidFill>
              </a:rPr>
              <a:t>Colunas.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9" name="Google Shape;89;g135caf88c2f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975" y="2216750"/>
            <a:ext cx="8147799" cy="38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270150" y="182475"/>
            <a:ext cx="11651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6000"/>
              <a:buFont typeface="Calibri"/>
              <a:buNone/>
            </a:pPr>
            <a:r>
              <a:rPr lang="pt-BR" sz="5700">
                <a:solidFill>
                  <a:srgbClr val="FF501A"/>
                </a:solidFill>
                <a:latin typeface="Calibri"/>
                <a:ea typeface="Calibri"/>
                <a:cs typeface="Calibri"/>
                <a:sym typeface="Calibri"/>
              </a:rPr>
              <a:t>Banco de Dados Não Convencionais</a:t>
            </a:r>
            <a:endParaRPr b="0" i="0" sz="5700" u="none">
              <a:solidFill>
                <a:srgbClr val="FF50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>
            <p:ph idx="4294967295" type="subTitle"/>
          </p:nvPr>
        </p:nvSpPr>
        <p:spPr>
          <a:xfrm>
            <a:off x="1062900" y="1948575"/>
            <a:ext cx="9605100" cy="330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Chave-valor:</a:t>
            </a:r>
            <a:r>
              <a:rPr lang="pt-BR">
                <a:solidFill>
                  <a:schemeClr val="lt1"/>
                </a:solidFill>
              </a:rPr>
              <a:t> Os armazenamentos de chave-valor fazem o pareamento de chaves e valores usando uma tabela de hash. Os tipos de chave-valor são melhores quando uma chave é conhecida e o valor associado dela é desconhecido.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Documento:</a:t>
            </a:r>
            <a:r>
              <a:rPr lang="pt-BR">
                <a:solidFill>
                  <a:schemeClr val="lt1"/>
                </a:solidFill>
              </a:rPr>
              <a:t> Os bancos de dados de documentos ampliam o conceito do banco de dados chave-valor organizando documentos inteiros em grupos chamados coleções. Eles são compatíveis com os pares chave-valor aninhados e permitem consultas em qualquer atributo em um documento.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2014-11-03T08:29:00Z</dcterms:created>
  <dc:creator>Administrator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4XcTMlnklC59949.ppt</vt:lpwstr>
  </property>
  <property fmtid="{D5CDD505-2E9C-101B-9397-08002B2CF9AE}" pid="3" name="fileid">
    <vt:lpwstr>518304</vt:lpwstr>
  </property>
  <property fmtid="{D5CDD505-2E9C-101B-9397-08002B2CF9AE}" pid="4" name="KSOProductBuildVer">
    <vt:lpwstr>1046-11.2.0.8991</vt:lpwstr>
  </property>
</Properties>
</file>