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GB"/>
    </a:defPPr>
    <a:lvl1pPr algn="l" defTabSz="449263" rtl="0" fontAlgn="base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1pPr>
    <a:lvl2pPr marL="742950" indent="-285750" algn="l" defTabSz="449263" rtl="0" fontAlgn="base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2pPr>
    <a:lvl3pPr marL="1143000" indent="-228600" algn="l" defTabSz="449263" rtl="0" fontAlgn="base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3pPr>
    <a:lvl4pPr marL="1600200" indent="-228600" algn="l" defTabSz="449263" rtl="0" fontAlgn="base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4pPr>
    <a:lvl5pPr marL="2057400" indent="-228600" algn="l" defTabSz="449263" rtl="0" fontAlgn="base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84613" y="0"/>
            <a:ext cx="29702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65650" cy="34226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8680450"/>
            <a:ext cx="29702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29B896AF-5215-4AFE-869D-F20DA78FD013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2CF3D3-C907-4B43-9F40-DA8D0FA54D5A}" type="slidenum">
              <a:rPr lang="en-GB"/>
              <a:pPr/>
              <a:t>1</a:t>
            </a:fld>
            <a:endParaRPr lang="en-GB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9854CE-0FD5-4F36-A5B7-55F0B945C40A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603" name="Rectangle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C74E3F-52F1-4478-A349-83249CC115A1}" type="slidenum">
              <a:rPr lang="en-GB"/>
              <a:pPr/>
              <a:t>10</a:t>
            </a:fld>
            <a:endParaRPr lang="en-GB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481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40E2216-E653-4191-9BEB-06E4EC6786B3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8E4E0B-2CB1-403C-9DF1-E26BA51E8C94}" type="slidenum">
              <a:rPr lang="en-GB"/>
              <a:pPr/>
              <a:t>11</a:t>
            </a:fld>
            <a:endParaRPr lang="en-GB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84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2250238-3BA5-4C79-B9B0-069D4D415B30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7B767F-2637-434B-9427-D1D5115E03F4}" type="slidenum">
              <a:rPr lang="en-GB"/>
              <a:pPr/>
              <a:t>12</a:t>
            </a:fld>
            <a:endParaRPr lang="en-GB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EB2BFCA-D003-4242-B2FD-6A8A68A7A68B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F9EB55-89D3-4021-A9D6-C30BC1AA7192}" type="slidenum">
              <a:rPr lang="en-GB"/>
              <a:pPr/>
              <a:t>13</a:t>
            </a:fld>
            <a:endParaRPr lang="en-GB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789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FC75AA5-6E4B-4A0A-9C1C-9973C766D467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8BE074-3D5A-450C-A709-8F3C4C8C459C}" type="slidenum">
              <a:rPr lang="en-GB"/>
              <a:pPr/>
              <a:t>14</a:t>
            </a:fld>
            <a:endParaRPr lang="en-GB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91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4BA29DA-1F66-46F0-8513-11CD2BC29F9D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0DF864-4BD8-4C28-ABC3-53A3809E5D47}" type="slidenum">
              <a:rPr lang="en-GB"/>
              <a:pPr/>
              <a:t>15</a:t>
            </a:fld>
            <a:endParaRPr lang="en-GB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993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939EDEC-6452-4ABE-9129-A4E4FEFAC2D5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A39B1B-498E-400F-8466-95E17023C4F3}" type="slidenum">
              <a:rPr lang="en-GB"/>
              <a:pPr/>
              <a:t>16</a:t>
            </a:fld>
            <a:endParaRPr lang="en-GB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096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530F0E6-3FB8-467D-9DF0-3ECE6371CD07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0687F0-9CFC-4290-93C2-29CCA9B30E9D}" type="slidenum">
              <a:rPr lang="en-GB"/>
              <a:pPr/>
              <a:t>17</a:t>
            </a:fld>
            <a:endParaRPr lang="en-GB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198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D05D220-D664-4FEB-BE24-EFE6CC8BD21B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EDF4D8-A1D4-46DC-80DA-A8467EDE123D}" type="slidenum">
              <a:rPr lang="en-GB"/>
              <a:pPr/>
              <a:t>18</a:t>
            </a:fld>
            <a:endParaRPr lang="en-GB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301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3BC25C8-66B6-4694-B29A-1BEB530FA49B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F319EF-C836-4B1F-95B4-19774D4638A7}" type="slidenum">
              <a:rPr lang="en-GB"/>
              <a:pPr/>
              <a:t>19</a:t>
            </a:fld>
            <a:endParaRPr lang="en-GB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403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49587C3-3C90-4FC4-8BE1-5CCF1869F21E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FE1D20-A7F6-43E0-81CB-06C436A85B47}" type="slidenum">
              <a:rPr lang="en-GB"/>
              <a:pPr/>
              <a:t>2</a:t>
            </a:fld>
            <a:endParaRPr lang="en-GB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662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074C4FB-CBD1-450E-AC0A-C569ADDA038A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98D550-F22E-4E63-A8A3-2FF2D16323E7}" type="slidenum">
              <a:rPr lang="en-GB"/>
              <a:pPr/>
              <a:t>20</a:t>
            </a:fld>
            <a:endParaRPr lang="en-GB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505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AFE635D-4076-4D13-B7EF-A8B54207F6FA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2DC8E4-0916-4907-971B-510A4AABEE89}" type="slidenum">
              <a:rPr lang="en-GB"/>
              <a:pPr/>
              <a:t>21</a:t>
            </a:fld>
            <a:endParaRPr lang="en-GB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608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EC66145-71A0-44EA-83E6-8732ECF6EBE5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928BF9-FAD7-406B-8B37-63ED262990E8}" type="slidenum">
              <a:rPr lang="en-GB"/>
              <a:pPr/>
              <a:t>3</a:t>
            </a:fld>
            <a:endParaRPr lang="en-GB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65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604166E-BCA4-494B-B43C-71F5084EE1A1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0F29A7-6BBC-4BAA-960B-54F80219D5BD}" type="slidenum">
              <a:rPr lang="en-GB"/>
              <a:pPr/>
              <a:t>4</a:t>
            </a:fld>
            <a:endParaRPr lang="en-GB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67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E6C1388-F637-4374-A6BB-EBB098E71FB4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C390BE-1E40-488D-B523-E9D838890CD4}" type="slidenum">
              <a:rPr lang="en-GB"/>
              <a:pPr/>
              <a:t>5</a:t>
            </a:fld>
            <a:endParaRPr lang="en-GB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69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5348147-A766-4B57-AB75-0B82B902F031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F57AB6-D471-4B30-9EB2-09AC98B315D3}" type="slidenum">
              <a:rPr lang="en-GB"/>
              <a:pPr/>
              <a:t>6</a:t>
            </a:fld>
            <a:endParaRPr lang="en-GB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716F78D-88BF-47FA-A3B1-41ED9A622F5D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64F251-B78C-44D7-AD24-4C88410FCBA4}" type="slidenum">
              <a:rPr lang="en-GB"/>
              <a:pPr/>
              <a:t>7</a:t>
            </a:fld>
            <a:endParaRPr lang="en-GB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74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4F434B6-2BFA-4749-A201-7E542B98F447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E88A79-86FE-4BBF-A44A-1AB0B827E364}" type="slidenum">
              <a:rPr lang="en-GB"/>
              <a:pPr/>
              <a:t>8</a:t>
            </a:fld>
            <a:endParaRPr lang="en-GB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77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E2B03BB-343B-424F-B393-95D2EB936F25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EED26F-810D-4435-8E54-6A01E944D6DC}" type="slidenum">
              <a:rPr lang="en-GB"/>
              <a:pPr/>
              <a:t>9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79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2138470-7ED5-4A6E-9FFF-BB9C801DDD74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2010/1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2010/1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98425"/>
            <a:ext cx="2055812" cy="60213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8425"/>
            <a:ext cx="6015038" cy="60213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2010/1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2010/1</a:t>
            </a:r>
          </a:p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2010/1</a:t>
            </a:r>
          </a:p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2010/1</a:t>
            </a:r>
          </a:p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2010/1</a:t>
            </a:r>
          </a:p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2010/1</a:t>
            </a:r>
          </a:p>
          <a:p>
            <a:endParaRPr lang="en-GB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2010/1</a:t>
            </a:r>
          </a:p>
          <a:p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2010/1</a:t>
            </a:r>
          </a:p>
          <a:p>
            <a:endParaRPr lang="en-GB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2010/1</a:t>
            </a:r>
          </a:p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2010/1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2010/1</a:t>
            </a:r>
          </a:p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2010/1</a:t>
            </a:r>
          </a:p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98425"/>
            <a:ext cx="2055812" cy="60213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8425"/>
            <a:ext cx="6015038" cy="60213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2010/1</a:t>
            </a:r>
          </a:p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2010/1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2010/1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2010/1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2010/1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2010/1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2010/1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2010/1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8425"/>
            <a:ext cx="8223250" cy="148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do título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51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da estrutura de tópicos</a:t>
            </a:r>
          </a:p>
          <a:p>
            <a:pPr lvl="1"/>
            <a:r>
              <a:rPr lang="en-GB" smtClean="0"/>
              <a:t>2º Nível da estrutura de tópicos</a:t>
            </a:r>
          </a:p>
          <a:p>
            <a:pPr lvl="2"/>
            <a:r>
              <a:rPr lang="en-GB" smtClean="0"/>
              <a:t>3º Nível da estrutura de tópicos</a:t>
            </a:r>
          </a:p>
          <a:p>
            <a:pPr lvl="3"/>
            <a:r>
              <a:rPr lang="en-GB" smtClean="0"/>
              <a:t>4º Nível da estrutura de tópicos</a:t>
            </a:r>
          </a:p>
          <a:p>
            <a:pPr lvl="4"/>
            <a:r>
              <a:rPr lang="en-GB" smtClean="0"/>
              <a:t>5º Nível da estrutura de tópicos</a:t>
            </a:r>
          </a:p>
          <a:p>
            <a:pPr lvl="4"/>
            <a:r>
              <a:rPr lang="en-GB" smtClean="0"/>
              <a:t>6º Nível da estrutura de tópicos</a:t>
            </a:r>
          </a:p>
          <a:p>
            <a:pPr lvl="4"/>
            <a:r>
              <a:rPr lang="en-GB" smtClean="0"/>
              <a:t>7º Nível da estrutura de tópicos</a:t>
            </a:r>
          </a:p>
          <a:p>
            <a:pPr lvl="4"/>
            <a:r>
              <a:rPr lang="en-GB" smtClean="0"/>
              <a:t>8º Nível da estrutura de tópicos</a:t>
            </a:r>
          </a:p>
          <a:p>
            <a:pPr lvl="4"/>
            <a:r>
              <a:rPr lang="en-GB" smtClean="0"/>
              <a:t>9º Nível da estrutura de tópicos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771775" y="6245225"/>
            <a:ext cx="3665538" cy="661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260350"/>
            <a:ext cx="981075" cy="97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542088" y="6248400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CC/EC/PPGI/UFES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7250" cy="6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r>
              <a:rPr lang="pt-BR"/>
              <a:t>2010/1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2pPr>
      <a:lvl3pPr marL="1143000" indent="-228600"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3pPr>
      <a:lvl4pPr marL="1600200" indent="-228600"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4pPr>
      <a:lvl5pPr marL="2057400" indent="-228600"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5pPr>
      <a:lvl6pPr marL="2514600" indent="-228600"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6pPr>
      <a:lvl7pPr marL="2971800" indent="-228600"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7pPr>
      <a:lvl8pPr marL="3429000" indent="-228600"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8pPr>
      <a:lvl9pPr marL="3886200" indent="-228600"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42900" indent="-342900" algn="l" defTabSz="449263" rtl="0" eaLnBrk="0" fontAlgn="base" hangingPunct="0">
        <a:lnSpc>
          <a:spcPct val="104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4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104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260350"/>
            <a:ext cx="981075" cy="97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542088" y="6248400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CC/EC/PPGI/UFES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8425"/>
            <a:ext cx="8223250" cy="148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do título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51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da estrutura de tópicos</a:t>
            </a:r>
          </a:p>
          <a:p>
            <a:pPr lvl="1"/>
            <a:r>
              <a:rPr lang="en-GB" smtClean="0"/>
              <a:t>2º Nível da estrutura de tópicos</a:t>
            </a:r>
          </a:p>
          <a:p>
            <a:pPr lvl="2"/>
            <a:r>
              <a:rPr lang="en-GB" smtClean="0"/>
              <a:t>3º Nível da estrutura de tópicos</a:t>
            </a:r>
          </a:p>
          <a:p>
            <a:pPr lvl="3"/>
            <a:r>
              <a:rPr lang="en-GB" smtClean="0"/>
              <a:t>4º Nível da estrutura de tópicos</a:t>
            </a:r>
          </a:p>
          <a:p>
            <a:pPr lvl="4"/>
            <a:r>
              <a:rPr lang="en-GB" smtClean="0"/>
              <a:t>5º Nível da estrutura de tópicos</a:t>
            </a:r>
          </a:p>
          <a:p>
            <a:pPr lvl="4"/>
            <a:r>
              <a:rPr lang="en-GB" smtClean="0"/>
              <a:t>6º Nível da estrutura de tópicos</a:t>
            </a:r>
          </a:p>
          <a:p>
            <a:pPr lvl="4"/>
            <a:r>
              <a:rPr lang="en-GB" smtClean="0"/>
              <a:t>7º Nível da estrutura de tópicos</a:t>
            </a:r>
          </a:p>
          <a:p>
            <a:pPr lvl="4"/>
            <a:r>
              <a:rPr lang="en-GB" smtClean="0"/>
              <a:t>8º Nível da estrutura de tópicos</a:t>
            </a:r>
          </a:p>
          <a:p>
            <a:pPr lvl="4"/>
            <a:r>
              <a:rPr lang="en-GB" smtClean="0"/>
              <a:t>9º Nível da estrutura de tópicos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72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sz="1400" b="1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r>
              <a:rPr lang="en-GB"/>
              <a:t>2010/1</a:t>
            </a:r>
          </a:p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2771775" y="6245225"/>
            <a:ext cx="3665538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r>
              <a:rPr lang="en-GB"/>
              <a:t>Teoria dos Grafos</a:t>
            </a:r>
          </a:p>
          <a:p>
            <a:r>
              <a:rPr lang="en-GB"/>
              <a:t>(INF 5037)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2pPr>
      <a:lvl3pPr marL="1143000" indent="-228600"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3pPr>
      <a:lvl4pPr marL="1600200" indent="-228600"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4pPr>
      <a:lvl5pPr marL="2057400" indent="-228600"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5pPr>
      <a:lvl6pPr marL="2514600" indent="-228600"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6pPr>
      <a:lvl7pPr marL="2971800" indent="-228600"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7pPr>
      <a:lvl8pPr marL="3429000" indent="-228600"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8pPr>
      <a:lvl9pPr marL="3886200" indent="-228600" algn="ctr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42900" indent="-342900" algn="l" defTabSz="449263" rtl="0" eaLnBrk="0" fontAlgn="base" hangingPunct="0">
        <a:lnSpc>
          <a:spcPct val="104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4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104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57200" y="2711450"/>
            <a:ext cx="82296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rgbClr val="000000"/>
                </a:solidFill>
              </a:rPr>
              <a:t>Conectividade e Separabilidade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>
                <a:solidFill>
                  <a:srgbClr val="009999"/>
                </a:solidFill>
              </a:rPr>
              <a:t>Teorema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3200">
              <a:solidFill>
                <a:srgbClr val="000000"/>
              </a:solidFill>
            </a:endParaRP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3200">
              <a:solidFill>
                <a:srgbClr val="000000"/>
              </a:solidFill>
            </a:endParaRP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>
                <a:solidFill>
                  <a:srgbClr val="000000"/>
                </a:solidFill>
              </a:rPr>
              <a:t>A conectividade de arestas de um grafo G não pode exceder o grau do vértice com o menor grau de G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>
                <a:solidFill>
                  <a:srgbClr val="009999"/>
                </a:solidFill>
              </a:rPr>
              <a:t>Prova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8138" indent="-336550"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pt-BR" sz="3200">
              <a:solidFill>
                <a:srgbClr val="000000"/>
              </a:solidFill>
            </a:endParaRPr>
          </a:p>
          <a:p>
            <a:pPr marL="338138" indent="-336550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3200">
                <a:solidFill>
                  <a:srgbClr val="000000"/>
                </a:solidFill>
              </a:rPr>
              <a:t>Seja w o vértice de grau mínimo de G (</a:t>
            </a:r>
            <a:r>
              <a:rPr lang="pt-BR" sz="3200">
                <a:solidFill>
                  <a:srgbClr val="000000"/>
                </a:solidFill>
                <a:latin typeface="Symbol" pitchFamily="16" charset="2"/>
              </a:rPr>
              <a:t></a:t>
            </a:r>
            <a:r>
              <a:rPr lang="pt-BR" sz="3200">
                <a:solidFill>
                  <a:srgbClr val="000000"/>
                </a:solidFill>
              </a:rPr>
              <a:t>)</a:t>
            </a:r>
          </a:p>
          <a:p>
            <a:pPr marL="338138" indent="-336550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3200">
                <a:solidFill>
                  <a:srgbClr val="000000"/>
                </a:solidFill>
              </a:rPr>
              <a:t>É possível desconectar G, removendo-se as </a:t>
            </a:r>
            <a:r>
              <a:rPr lang="pt-BR" sz="3200">
                <a:solidFill>
                  <a:srgbClr val="000000"/>
                </a:solidFill>
                <a:latin typeface="Symbol" pitchFamily="16" charset="2"/>
              </a:rPr>
              <a:t></a:t>
            </a:r>
            <a:r>
              <a:rPr lang="pt-BR" sz="3200">
                <a:solidFill>
                  <a:srgbClr val="000000"/>
                </a:solidFill>
              </a:rPr>
              <a:t> arestas incidentes a w.</a:t>
            </a:r>
          </a:p>
          <a:p>
            <a:pPr marL="338138" indent="-336550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3200">
                <a:solidFill>
                  <a:srgbClr val="000000"/>
                </a:solidFill>
                <a:latin typeface="Symbol" pitchFamily="16" charset="2"/>
              </a:rPr>
              <a:t></a:t>
            </a:r>
            <a:r>
              <a:rPr lang="pt-BR" sz="3200">
                <a:solidFill>
                  <a:srgbClr val="000000"/>
                </a:solidFill>
              </a:rPr>
              <a:t> ≥ K´(G) </a:t>
            </a:r>
          </a:p>
          <a:p>
            <a:pPr marL="338138" indent="-336550">
              <a:spcBef>
                <a:spcPts val="800"/>
              </a:spcBef>
              <a:buClrTx/>
              <a:buSz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pt-BR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>
                <a:solidFill>
                  <a:srgbClr val="009999"/>
                </a:solidFill>
              </a:rPr>
              <a:t>Teorema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3200">
              <a:solidFill>
                <a:srgbClr val="000000"/>
              </a:solidFill>
            </a:endParaRP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3200">
              <a:solidFill>
                <a:srgbClr val="000000"/>
              </a:solidFill>
            </a:endParaRP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>
                <a:solidFill>
                  <a:srgbClr val="000000"/>
                </a:solidFill>
              </a:rPr>
              <a:t>A conectividade de vértices de um grafo G não pode exceder a conectividade de arestas de G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>
                <a:solidFill>
                  <a:srgbClr val="000000"/>
                </a:solidFill>
              </a:rPr>
              <a:t>Questão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>
                <a:solidFill>
                  <a:srgbClr val="000000"/>
                </a:solidFill>
              </a:rPr>
              <a:t>Sejam G = (V,E) um grafo e </a:t>
            </a: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>
                <a:solidFill>
                  <a:srgbClr val="000000"/>
                </a:solidFill>
              </a:rPr>
              <a:t>E´ um corte de arestas de G. </a:t>
            </a: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>
                <a:solidFill>
                  <a:srgbClr val="000000"/>
                </a:solidFill>
              </a:rPr>
              <a:t>É sempre possível encontrar</a:t>
            </a: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>
                <a:solidFill>
                  <a:srgbClr val="000000"/>
                </a:solidFill>
              </a:rPr>
              <a:t>um corte de vértices V´ </a:t>
            </a: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>
                <a:solidFill>
                  <a:srgbClr val="000000"/>
                </a:solidFill>
              </a:rPr>
              <a:t>tal que |V´| </a:t>
            </a:r>
            <a:r>
              <a:rPr lang="pt-BR" sz="3200">
                <a:solidFill>
                  <a:srgbClr val="000000"/>
                </a:solidFill>
                <a:latin typeface="Symbol" pitchFamily="16" charset="2"/>
              </a:rPr>
              <a:t></a:t>
            </a:r>
            <a:r>
              <a:rPr lang="pt-BR" sz="3200">
                <a:solidFill>
                  <a:srgbClr val="000000"/>
                </a:solidFill>
              </a:rPr>
              <a:t> |E´|?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2282825"/>
            <a:ext cx="8228013" cy="143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>
                <a:solidFill>
                  <a:srgbClr val="000000"/>
                </a:solidFill>
                <a:latin typeface="Symbol" pitchFamily="16" charset="2"/>
              </a:rPr>
              <a:t></a:t>
            </a:r>
            <a:r>
              <a:rPr lang="pt-BR" sz="4400">
                <a:solidFill>
                  <a:srgbClr val="000000"/>
                </a:solidFill>
              </a:rPr>
              <a:t>G, K(G) </a:t>
            </a:r>
            <a:r>
              <a:rPr lang="pt-BR" sz="4400">
                <a:solidFill>
                  <a:srgbClr val="000000"/>
                </a:solidFill>
                <a:latin typeface="Symbol" pitchFamily="16" charset="2"/>
              </a:rPr>
              <a:t></a:t>
            </a:r>
            <a:r>
              <a:rPr lang="pt-BR" sz="4400">
                <a:solidFill>
                  <a:srgbClr val="000000"/>
                </a:solidFill>
              </a:rPr>
              <a:t> K´(G)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>
                <a:solidFill>
                  <a:srgbClr val="009999"/>
                </a:solidFill>
              </a:rPr>
              <a:t>Corolário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3200">
              <a:solidFill>
                <a:srgbClr val="000000"/>
              </a:solidFill>
            </a:endParaRP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3200">
              <a:solidFill>
                <a:srgbClr val="000000"/>
              </a:solidFill>
            </a:endParaRP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>
                <a:solidFill>
                  <a:srgbClr val="000000"/>
                </a:solidFill>
              </a:rPr>
              <a:t>Todo corte de arestas em um grafo não separável com mais de dois vértices contém pelo menos duas arestas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>
                <a:solidFill>
                  <a:srgbClr val="000000"/>
                </a:solidFill>
              </a:rPr>
              <a:t>Grafo k-conexo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6550" indent="-336550">
              <a:spcBef>
                <a:spcPts val="8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3200">
                <a:solidFill>
                  <a:srgbClr val="000000"/>
                </a:solidFill>
              </a:rPr>
              <a:t>Seja k um inteiro positivo. Diz-se que um grafo G é k-conexo em vértices quando não existe corte de vértices de tamanho menor que </a:t>
            </a:r>
            <a:r>
              <a:rPr lang="pt-BR" sz="3200" i="1">
                <a:solidFill>
                  <a:srgbClr val="000000"/>
                </a:solidFill>
              </a:rPr>
              <a:t>k</a:t>
            </a:r>
          </a:p>
          <a:p>
            <a:pPr marL="336550" indent="-336550">
              <a:spcBef>
                <a:spcPts val="8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3200">
                <a:solidFill>
                  <a:srgbClr val="000000"/>
                </a:solidFill>
                <a:cs typeface="Arial" charset="0"/>
              </a:rPr>
              <a:t>Analogamente, diz-se que G é </a:t>
            </a:r>
            <a:r>
              <a:rPr lang="pt-BR" sz="3200" i="1">
                <a:solidFill>
                  <a:srgbClr val="000000"/>
                </a:solidFill>
                <a:cs typeface="Arial" charset="0"/>
              </a:rPr>
              <a:t>k</a:t>
            </a:r>
            <a:r>
              <a:rPr lang="pt-BR" sz="3200">
                <a:solidFill>
                  <a:srgbClr val="000000"/>
                </a:solidFill>
                <a:cs typeface="Arial" charset="0"/>
              </a:rPr>
              <a:t>-conexo em arestas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>
                <a:solidFill>
                  <a:srgbClr val="000000"/>
                </a:solidFill>
              </a:rPr>
              <a:t>Grafo biconexo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6550" indent="-336550">
              <a:spcBef>
                <a:spcPts val="8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3200">
                <a:solidFill>
                  <a:srgbClr val="000000"/>
                </a:solidFill>
              </a:rPr>
              <a:t>Um grafo é biconexo ou 2-conexo em vértices (arestas) sss não possuir articulações (pontes).</a:t>
            </a:r>
          </a:p>
          <a:p>
            <a:pPr marL="336550" indent="-336550">
              <a:spcBef>
                <a:spcPts val="8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3200">
                <a:solidFill>
                  <a:srgbClr val="000000"/>
                </a:solidFill>
              </a:rPr>
              <a:t>Componentes biconexos ou blocos: subgrafos maximais de G que sejam biconexos em vértices ou isomorfos a K2.</a:t>
            </a:r>
          </a:p>
          <a:p>
            <a:pPr marL="336550" indent="-336550">
              <a:spcBef>
                <a:spcPts val="8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3200">
                <a:solidFill>
                  <a:srgbClr val="000000"/>
                </a:solidFill>
              </a:rPr>
              <a:t>G é biconexo em vértices: possui um único bloco que é o próprio G.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>
                <a:solidFill>
                  <a:srgbClr val="009999"/>
                </a:solidFill>
              </a:rPr>
              <a:t>Teorema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606425" indent="-604838">
              <a:spcBef>
                <a:spcPts val="800"/>
              </a:spcBef>
              <a:tabLst>
                <a:tab pos="608013" algn="l"/>
                <a:tab pos="1055688" algn="l"/>
                <a:tab pos="1504950" algn="l"/>
                <a:tab pos="1954213" algn="l"/>
                <a:tab pos="2403475" algn="l"/>
                <a:tab pos="2852738" algn="l"/>
                <a:tab pos="3302000" algn="l"/>
                <a:tab pos="3751263" algn="l"/>
                <a:tab pos="4200525" algn="l"/>
                <a:tab pos="4649788" algn="l"/>
                <a:tab pos="5099050" algn="l"/>
                <a:tab pos="5548313" algn="l"/>
                <a:tab pos="5997575" algn="l"/>
                <a:tab pos="6446838" algn="l"/>
                <a:tab pos="6896100" algn="l"/>
                <a:tab pos="7345363" algn="l"/>
                <a:tab pos="7794625" algn="l"/>
                <a:tab pos="8243888" algn="l"/>
                <a:tab pos="8693150" algn="l"/>
                <a:tab pos="9142413" algn="l"/>
                <a:tab pos="9591675" algn="l"/>
              </a:tabLst>
            </a:pPr>
            <a:r>
              <a:rPr lang="pt-BR" sz="3200">
                <a:solidFill>
                  <a:srgbClr val="000000"/>
                </a:solidFill>
              </a:rPr>
              <a:t>Seja G = (V, E) um grafo. Então:</a:t>
            </a:r>
          </a:p>
          <a:p>
            <a:pPr marL="606425" indent="-604838">
              <a:spcBef>
                <a:spcPts val="800"/>
              </a:spcBef>
              <a:buFont typeface="Times New Roman" pitchFamily="16" charset="0"/>
              <a:buAutoNum type="alphaLcParenR"/>
              <a:tabLst>
                <a:tab pos="608013" algn="l"/>
                <a:tab pos="1055688" algn="l"/>
                <a:tab pos="1504950" algn="l"/>
                <a:tab pos="1954213" algn="l"/>
                <a:tab pos="2403475" algn="l"/>
                <a:tab pos="2852738" algn="l"/>
                <a:tab pos="3302000" algn="l"/>
                <a:tab pos="3751263" algn="l"/>
                <a:tab pos="4200525" algn="l"/>
                <a:tab pos="4649788" algn="l"/>
                <a:tab pos="5099050" algn="l"/>
                <a:tab pos="5548313" algn="l"/>
                <a:tab pos="5997575" algn="l"/>
                <a:tab pos="6446838" algn="l"/>
                <a:tab pos="6896100" algn="l"/>
                <a:tab pos="7345363" algn="l"/>
                <a:tab pos="7794625" algn="l"/>
                <a:tab pos="8243888" algn="l"/>
                <a:tab pos="8693150" algn="l"/>
                <a:tab pos="9142413" algn="l"/>
                <a:tab pos="9591675" algn="l"/>
              </a:tabLst>
            </a:pPr>
            <a:r>
              <a:rPr lang="pt-BR" sz="3200">
                <a:solidFill>
                  <a:srgbClr val="000000"/>
                </a:solidFill>
              </a:rPr>
              <a:t>Cada aresta de E pertence exatamente a um bloco do grafo;</a:t>
            </a:r>
          </a:p>
          <a:p>
            <a:pPr marL="606425" indent="-604838">
              <a:spcBef>
                <a:spcPts val="800"/>
              </a:spcBef>
              <a:buFont typeface="Times New Roman" pitchFamily="16" charset="0"/>
              <a:buAutoNum type="alphaLcParenR"/>
              <a:tabLst>
                <a:tab pos="608013" algn="l"/>
                <a:tab pos="1055688" algn="l"/>
                <a:tab pos="1504950" algn="l"/>
                <a:tab pos="1954213" algn="l"/>
                <a:tab pos="2403475" algn="l"/>
                <a:tab pos="2852738" algn="l"/>
                <a:tab pos="3302000" algn="l"/>
                <a:tab pos="3751263" algn="l"/>
                <a:tab pos="4200525" algn="l"/>
                <a:tab pos="4649788" algn="l"/>
                <a:tab pos="5099050" algn="l"/>
                <a:tab pos="5548313" algn="l"/>
                <a:tab pos="5997575" algn="l"/>
                <a:tab pos="6446838" algn="l"/>
                <a:tab pos="6896100" algn="l"/>
                <a:tab pos="7345363" algn="l"/>
                <a:tab pos="7794625" algn="l"/>
                <a:tab pos="8243888" algn="l"/>
                <a:tab pos="8693150" algn="l"/>
                <a:tab pos="9142413" algn="l"/>
                <a:tab pos="9591675" algn="l"/>
              </a:tabLst>
            </a:pPr>
            <a:r>
              <a:rPr lang="pt-BR" sz="3200">
                <a:solidFill>
                  <a:srgbClr val="000000"/>
                </a:solidFill>
              </a:rPr>
              <a:t>Um vértice v de V é articulação sss v pertencer a mais de um bloco do grafo.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>
                <a:solidFill>
                  <a:srgbClr val="009999"/>
                </a:solidFill>
              </a:rPr>
              <a:t>Teorema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3200">
              <a:solidFill>
                <a:srgbClr val="000000"/>
              </a:solidFill>
            </a:endParaRP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>
                <a:solidFill>
                  <a:srgbClr val="000000"/>
                </a:solidFill>
              </a:rPr>
              <a:t>Um grafo G = (V,E), |V| &gt; 2 é biconexo</a:t>
            </a: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>
                <a:solidFill>
                  <a:srgbClr val="000000"/>
                </a:solidFill>
              </a:rPr>
              <a:t>sss</a:t>
            </a: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>
                <a:solidFill>
                  <a:srgbClr val="000000"/>
                </a:solidFill>
              </a:rPr>
              <a:t>cada par de vértices de G está contido em algum ciclo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28013" cy="143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>
                <a:solidFill>
                  <a:srgbClr val="000000"/>
                </a:solidFill>
              </a:rPr>
              <a:t>Conectividade de arestas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8138" indent="-336550"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pt-BR" sz="2800">
              <a:solidFill>
                <a:srgbClr val="000000"/>
              </a:solidFill>
            </a:endParaRPr>
          </a:p>
          <a:p>
            <a:pPr marL="338138" indent="-336550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2800">
                <a:solidFill>
                  <a:srgbClr val="000000"/>
                </a:solidFill>
              </a:rPr>
              <a:t>Em um grafo conexo G, o número de arestas do menor corte de arestas de G é definido como </a:t>
            </a:r>
            <a:r>
              <a:rPr lang="pt-BR" sz="2800">
                <a:solidFill>
                  <a:srgbClr val="3333CC"/>
                </a:solidFill>
              </a:rPr>
              <a:t>conectividade de arestas de G (K´ (G))</a:t>
            </a:r>
          </a:p>
          <a:p>
            <a:pPr marL="338138" indent="-336550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2800">
                <a:solidFill>
                  <a:srgbClr val="3333CC"/>
                </a:solidFill>
              </a:rPr>
              <a:t>K´ (G)</a:t>
            </a:r>
            <a:r>
              <a:rPr lang="pt-BR" sz="2800">
                <a:solidFill>
                  <a:srgbClr val="000000"/>
                </a:solidFill>
              </a:rPr>
              <a:t>: número mínimo de arestas cuja remoção reduz o rank de G em uma unidade.</a:t>
            </a:r>
          </a:p>
          <a:p>
            <a:pPr marL="338138" indent="-336550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2800">
                <a:solidFill>
                  <a:srgbClr val="000000"/>
                </a:solidFill>
              </a:rPr>
              <a:t>K´(T) = ????, onde T é uma árvore.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>
                <a:solidFill>
                  <a:srgbClr val="009999"/>
                </a:solidFill>
              </a:rPr>
              <a:t>Teorema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3200">
              <a:solidFill>
                <a:srgbClr val="000000"/>
              </a:solidFill>
            </a:endParaRP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>
                <a:solidFill>
                  <a:srgbClr val="000000"/>
                </a:solidFill>
              </a:rPr>
              <a:t>Seja G um grafo k-conexo. Então existe</a:t>
            </a: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>
                <a:solidFill>
                  <a:srgbClr val="000000"/>
                </a:solidFill>
              </a:rPr>
              <a:t>algum ciclo de G passando por cada subconjunto de k vértices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>
                <a:solidFill>
                  <a:srgbClr val="009999"/>
                </a:solidFill>
              </a:rPr>
              <a:t>Teorema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3200">
              <a:solidFill>
                <a:srgbClr val="000000"/>
              </a:solidFill>
            </a:endParaRP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>
                <a:solidFill>
                  <a:srgbClr val="000000"/>
                </a:solidFill>
              </a:rPr>
              <a:t>O valor máximo de K(G) de um grafo </a:t>
            </a: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>
                <a:solidFill>
                  <a:srgbClr val="000000"/>
                </a:solidFill>
              </a:rPr>
              <a:t>G = (V,E), com n vértices e m arestas </a:t>
            </a: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>
                <a:solidFill>
                  <a:srgbClr val="000000"/>
                </a:solidFill>
              </a:rPr>
              <a:t>(m </a:t>
            </a:r>
            <a:r>
              <a:rPr lang="pt-BR" sz="3200">
                <a:solidFill>
                  <a:srgbClr val="000000"/>
                </a:solidFill>
                <a:cs typeface="Arial" charset="0"/>
              </a:rPr>
              <a:t>≥ n-1)</a:t>
            </a:r>
            <a:r>
              <a:rPr lang="pt-BR" sz="3200">
                <a:solidFill>
                  <a:srgbClr val="000000"/>
                </a:solidFill>
              </a:rPr>
              <a:t> é </a:t>
            </a:r>
            <a:r>
              <a:rPr lang="pt-BR" sz="3200">
                <a:solidFill>
                  <a:srgbClr val="000000"/>
                </a:solidFill>
                <a:latin typeface="Symbol" pitchFamily="16" charset="2"/>
              </a:rPr>
              <a:t></a:t>
            </a:r>
            <a:r>
              <a:rPr lang="pt-BR" sz="3200">
                <a:solidFill>
                  <a:srgbClr val="000000"/>
                </a:solidFill>
              </a:rPr>
              <a:t>2m/n</a:t>
            </a:r>
            <a:r>
              <a:rPr lang="pt-BR" sz="3200">
                <a:solidFill>
                  <a:srgbClr val="000000"/>
                </a:solidFill>
                <a:latin typeface="Symbol" pitchFamily="16" charset="2"/>
              </a:rPr>
              <a:t>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>
                <a:solidFill>
                  <a:srgbClr val="000000"/>
                </a:solidFill>
              </a:rPr>
              <a:t>Corte de vértices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6550" indent="-336550">
              <a:spcBef>
                <a:spcPts val="8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3200">
                <a:solidFill>
                  <a:srgbClr val="000000"/>
                </a:solidFill>
              </a:rPr>
              <a:t>Subconjunto minimal de vértices V´</a:t>
            </a:r>
            <a:r>
              <a:rPr lang="pt-BR" sz="3200">
                <a:solidFill>
                  <a:srgbClr val="000000"/>
                </a:solidFill>
                <a:latin typeface="Symbol" pitchFamily="16" charset="2"/>
              </a:rPr>
              <a:t></a:t>
            </a:r>
            <a:r>
              <a:rPr lang="pt-BR" sz="3200">
                <a:solidFill>
                  <a:srgbClr val="000000"/>
                </a:solidFill>
              </a:rPr>
              <a:t> V, cuja remoção de G o desconecta ou o transforma em um grafo nulo, n &gt; 1.</a:t>
            </a:r>
          </a:p>
          <a:p>
            <a:pPr marL="336550" indent="-336550">
              <a:spcBef>
                <a:spcPts val="8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3200">
                <a:solidFill>
                  <a:srgbClr val="000000"/>
                </a:solidFill>
              </a:rPr>
              <a:t>G – V´: desconexo ou nulo e </a:t>
            </a:r>
            <a:r>
              <a:rPr lang="pt-BR" sz="3200">
                <a:solidFill>
                  <a:srgbClr val="000000"/>
                </a:solidFill>
                <a:latin typeface="Symbol" pitchFamily="16" charset="2"/>
              </a:rPr>
              <a:t></a:t>
            </a:r>
            <a:r>
              <a:rPr lang="pt-BR" sz="3200">
                <a:solidFill>
                  <a:srgbClr val="000000"/>
                </a:solidFill>
              </a:rPr>
              <a:t> subconjunto próprio V”</a:t>
            </a:r>
            <a:r>
              <a:rPr lang="pt-BR" sz="3200">
                <a:solidFill>
                  <a:srgbClr val="000000"/>
                </a:solidFill>
                <a:latin typeface="Symbol" pitchFamily="16" charset="2"/>
              </a:rPr>
              <a:t></a:t>
            </a:r>
            <a:r>
              <a:rPr lang="pt-BR" sz="3200">
                <a:solidFill>
                  <a:srgbClr val="000000"/>
                </a:solidFill>
              </a:rPr>
              <a:t> V´, G – V” é conexo e não nulo.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>
                <a:solidFill>
                  <a:srgbClr val="000000"/>
                </a:solidFill>
              </a:rPr>
              <a:t>Conectividade de vértices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6550" indent="-336550">
              <a:spcBef>
                <a:spcPts val="8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3200">
                <a:solidFill>
                  <a:srgbClr val="000000"/>
                </a:solidFill>
              </a:rPr>
              <a:t>O número mínimo de vértices que desconecta o grafo G ou o reduz a um único vértice é definido como </a:t>
            </a:r>
            <a:r>
              <a:rPr lang="pt-BR" sz="3200">
                <a:solidFill>
                  <a:srgbClr val="3333CC"/>
                </a:solidFill>
              </a:rPr>
              <a:t>conectividade de vértices de G (K (G))</a:t>
            </a:r>
          </a:p>
          <a:p>
            <a:pPr marL="336550" indent="-336550">
              <a:spcBef>
                <a:spcPts val="8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3200">
                <a:solidFill>
                  <a:srgbClr val="000000"/>
                </a:solidFill>
              </a:rPr>
              <a:t>K(T) = ????, onde T é uma árvore.</a:t>
            </a:r>
          </a:p>
          <a:p>
            <a:pPr marL="336550" indent="-336550">
              <a:spcBef>
                <a:spcPts val="8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3200">
                <a:solidFill>
                  <a:srgbClr val="000000"/>
                </a:solidFill>
              </a:rPr>
              <a:t>Conectividade de vértices tem sentido apenas para grafos conexos com mais de três vértices e não completos.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>
                <a:solidFill>
                  <a:srgbClr val="000000"/>
                </a:solidFill>
              </a:rPr>
              <a:t>Conectividade de vértices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8138" indent="-336550"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pt-BR" sz="3200">
              <a:solidFill>
                <a:srgbClr val="000000"/>
              </a:solidFill>
            </a:endParaRPr>
          </a:p>
          <a:p>
            <a:pPr marL="338138" indent="-336550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3200">
                <a:solidFill>
                  <a:srgbClr val="000000"/>
                </a:solidFill>
              </a:rPr>
              <a:t>K´(G) = K(G) = 0, G desconexo</a:t>
            </a:r>
          </a:p>
          <a:p>
            <a:pPr marL="338138" indent="-336550">
              <a:spcBef>
                <a:spcPts val="800"/>
              </a:spcBef>
              <a:buClrTx/>
              <a:buSz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pt-BR" sz="3200">
              <a:solidFill>
                <a:srgbClr val="000000"/>
              </a:solidFill>
            </a:endParaRPr>
          </a:p>
          <a:p>
            <a:pPr marL="338138" indent="-336550">
              <a:spcBef>
                <a:spcPts val="800"/>
              </a:spcBef>
              <a:buClrTx/>
              <a:buSz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pt-BR" sz="3200">
              <a:solidFill>
                <a:srgbClr val="000000"/>
              </a:solidFill>
            </a:endParaRPr>
          </a:p>
          <a:p>
            <a:pPr marL="338138" indent="-336550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3200">
                <a:solidFill>
                  <a:srgbClr val="000000"/>
                </a:solidFill>
              </a:rPr>
              <a:t>K(G) </a:t>
            </a:r>
            <a:r>
              <a:rPr lang="pt-BR" sz="3200">
                <a:solidFill>
                  <a:srgbClr val="000000"/>
                </a:solidFill>
                <a:latin typeface="Symbol" pitchFamily="16" charset="2"/>
              </a:rPr>
              <a:t></a:t>
            </a:r>
            <a:r>
              <a:rPr lang="pt-BR" sz="3200">
                <a:solidFill>
                  <a:srgbClr val="000000"/>
                </a:solidFill>
              </a:rPr>
              <a:t> n – 2, </a:t>
            </a:r>
            <a:r>
              <a:rPr lang="pt-BR" sz="3200">
                <a:solidFill>
                  <a:srgbClr val="000000"/>
                </a:solidFill>
                <a:latin typeface="Symbol" pitchFamily="16" charset="2"/>
              </a:rPr>
              <a:t></a:t>
            </a:r>
            <a:r>
              <a:rPr lang="pt-BR" sz="3200">
                <a:solidFill>
                  <a:srgbClr val="000000"/>
                </a:solidFill>
              </a:rPr>
              <a:t> G </a:t>
            </a:r>
            <a:r>
              <a:rPr lang="pt-BR" sz="3200">
                <a:solidFill>
                  <a:srgbClr val="000000"/>
                </a:solidFill>
                <a:latin typeface="Symbol" pitchFamily="16" charset="2"/>
              </a:rPr>
              <a:t></a:t>
            </a:r>
            <a:r>
              <a:rPr lang="pt-BR" sz="3200">
                <a:solidFill>
                  <a:srgbClr val="000000"/>
                </a:solidFill>
              </a:rPr>
              <a:t> K</a:t>
            </a:r>
            <a:r>
              <a:rPr lang="pt-BR" sz="3200" baseline="-33000">
                <a:solidFill>
                  <a:srgbClr val="000000"/>
                </a:solidFill>
              </a:rPr>
              <a:t>n</a:t>
            </a:r>
          </a:p>
          <a:p>
            <a:pPr marL="338138" indent="-336550">
              <a:spcBef>
                <a:spcPts val="800"/>
              </a:spcBef>
              <a:buClrTx/>
              <a:buSz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pt-BR" sz="3200">
              <a:solidFill>
                <a:srgbClr val="00FEE7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>
                <a:solidFill>
                  <a:srgbClr val="000000"/>
                </a:solidFill>
              </a:rPr>
              <a:t>Grafo separável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6550" indent="-336550">
              <a:spcBef>
                <a:spcPts val="8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3200">
                <a:solidFill>
                  <a:srgbClr val="000000"/>
                </a:solidFill>
              </a:rPr>
              <a:t>Um grafo G é dito separável quando </a:t>
            </a:r>
          </a:p>
          <a:p>
            <a:pPr marL="336550" indent="-336550">
              <a:spcBef>
                <a:spcPts val="800"/>
              </a:spcBef>
              <a:buClrTx/>
              <a:buSzTx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3200">
                <a:solidFill>
                  <a:srgbClr val="000000"/>
                </a:solidFill>
              </a:rPr>
              <a:t>K(G) = 1.</a:t>
            </a:r>
          </a:p>
          <a:p>
            <a:pPr marL="336550" indent="-336550">
              <a:spcBef>
                <a:spcPts val="8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3200">
                <a:solidFill>
                  <a:srgbClr val="000000"/>
                </a:solidFill>
              </a:rPr>
              <a:t>Neste caso, G pode ser decomposto em subgrafos G1 e G2 tal que G1 e G2 tem apenas um vértice em comum.</a:t>
            </a:r>
          </a:p>
          <a:p>
            <a:pPr marL="336550" indent="-336550">
              <a:spcBef>
                <a:spcPts val="800"/>
              </a:spcBef>
              <a:buClrTx/>
              <a:buSzTx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pt-BR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>
                <a:solidFill>
                  <a:srgbClr val="000000"/>
                </a:solidFill>
              </a:rPr>
              <a:t>Articulação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8138" indent="-336550"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pt-BR" sz="3200">
              <a:solidFill>
                <a:srgbClr val="000000"/>
              </a:solidFill>
            </a:endParaRPr>
          </a:p>
          <a:p>
            <a:pPr marL="338138" indent="-336550"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pt-BR" sz="3200">
              <a:solidFill>
                <a:srgbClr val="000000"/>
              </a:solidFill>
            </a:endParaRPr>
          </a:p>
          <a:p>
            <a:pPr marL="338138" indent="-336550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3200">
                <a:solidFill>
                  <a:srgbClr val="000000"/>
                </a:solidFill>
              </a:rPr>
              <a:t>Vértice cuja remoção desconecta o grafo.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>
                <a:solidFill>
                  <a:srgbClr val="009999"/>
                </a:solidFill>
              </a:rPr>
              <a:t>Teorema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606425" indent="-604838">
              <a:spcBef>
                <a:spcPts val="800"/>
              </a:spcBef>
              <a:tabLst>
                <a:tab pos="608013" algn="l"/>
                <a:tab pos="1055688" algn="l"/>
                <a:tab pos="1504950" algn="l"/>
                <a:tab pos="1954213" algn="l"/>
                <a:tab pos="2403475" algn="l"/>
                <a:tab pos="2852738" algn="l"/>
                <a:tab pos="3302000" algn="l"/>
                <a:tab pos="3751263" algn="l"/>
                <a:tab pos="4200525" algn="l"/>
                <a:tab pos="4649788" algn="l"/>
                <a:tab pos="5099050" algn="l"/>
                <a:tab pos="5548313" algn="l"/>
                <a:tab pos="5997575" algn="l"/>
                <a:tab pos="6446838" algn="l"/>
                <a:tab pos="6896100" algn="l"/>
                <a:tab pos="7345363" algn="l"/>
                <a:tab pos="7794625" algn="l"/>
                <a:tab pos="8243888" algn="l"/>
                <a:tab pos="8693150" algn="l"/>
                <a:tab pos="9142413" algn="l"/>
                <a:tab pos="9591675" algn="l"/>
              </a:tabLst>
            </a:pPr>
            <a:r>
              <a:rPr lang="pt-BR" sz="3200">
                <a:solidFill>
                  <a:srgbClr val="000000"/>
                </a:solidFill>
              </a:rPr>
              <a:t>Seja G (V,E) um grafo conexo, |V| &gt; 2. Então:</a:t>
            </a:r>
          </a:p>
          <a:p>
            <a:pPr marL="606425" indent="-604838">
              <a:spcBef>
                <a:spcPts val="800"/>
              </a:spcBef>
              <a:buFont typeface="Times New Roman" pitchFamily="16" charset="0"/>
              <a:buAutoNum type="alphaLcParenR"/>
              <a:tabLst>
                <a:tab pos="608013" algn="l"/>
                <a:tab pos="1055688" algn="l"/>
                <a:tab pos="1504950" algn="l"/>
                <a:tab pos="1954213" algn="l"/>
                <a:tab pos="2403475" algn="l"/>
                <a:tab pos="2852738" algn="l"/>
                <a:tab pos="3302000" algn="l"/>
                <a:tab pos="3751263" algn="l"/>
                <a:tab pos="4200525" algn="l"/>
                <a:tab pos="4649788" algn="l"/>
                <a:tab pos="5099050" algn="l"/>
                <a:tab pos="5548313" algn="l"/>
                <a:tab pos="5997575" algn="l"/>
                <a:tab pos="6446838" algn="l"/>
                <a:tab pos="6896100" algn="l"/>
                <a:tab pos="7345363" algn="l"/>
                <a:tab pos="7794625" algn="l"/>
                <a:tab pos="8243888" algn="l"/>
                <a:tab pos="8693150" algn="l"/>
                <a:tab pos="9142413" algn="l"/>
                <a:tab pos="9591675" algn="l"/>
              </a:tabLst>
            </a:pPr>
            <a:r>
              <a:rPr lang="pt-BR" sz="3200">
                <a:solidFill>
                  <a:srgbClr val="000000"/>
                </a:solidFill>
              </a:rPr>
              <a:t>Um vértice v de V é articulação sss existem dois vértices x e y em G, x, y </a:t>
            </a:r>
            <a:r>
              <a:rPr lang="pt-BR" sz="3200">
                <a:solidFill>
                  <a:srgbClr val="000000"/>
                </a:solidFill>
                <a:latin typeface="Symbol" pitchFamily="16" charset="2"/>
              </a:rPr>
              <a:t></a:t>
            </a:r>
            <a:r>
              <a:rPr lang="pt-BR" sz="3200">
                <a:solidFill>
                  <a:srgbClr val="000000"/>
                </a:solidFill>
              </a:rPr>
              <a:t> v, tais que todo caminho entre x e y passa por v;</a:t>
            </a:r>
          </a:p>
          <a:p>
            <a:pPr marL="606425" indent="-604838">
              <a:spcBef>
                <a:spcPts val="800"/>
              </a:spcBef>
              <a:buFont typeface="Times New Roman" pitchFamily="16" charset="0"/>
              <a:buAutoNum type="alphaLcParenR"/>
              <a:tabLst>
                <a:tab pos="608013" algn="l"/>
                <a:tab pos="1055688" algn="l"/>
                <a:tab pos="1504950" algn="l"/>
                <a:tab pos="1954213" algn="l"/>
                <a:tab pos="2403475" algn="l"/>
                <a:tab pos="2852738" algn="l"/>
                <a:tab pos="3302000" algn="l"/>
                <a:tab pos="3751263" algn="l"/>
                <a:tab pos="4200525" algn="l"/>
                <a:tab pos="4649788" algn="l"/>
                <a:tab pos="5099050" algn="l"/>
                <a:tab pos="5548313" algn="l"/>
                <a:tab pos="5997575" algn="l"/>
                <a:tab pos="6446838" algn="l"/>
                <a:tab pos="6896100" algn="l"/>
                <a:tab pos="7345363" algn="l"/>
                <a:tab pos="7794625" algn="l"/>
                <a:tab pos="8243888" algn="l"/>
                <a:tab pos="8693150" algn="l"/>
                <a:tab pos="9142413" algn="l"/>
                <a:tab pos="9591675" algn="l"/>
              </a:tabLst>
            </a:pPr>
            <a:r>
              <a:rPr lang="pt-BR" sz="3200">
                <a:solidFill>
                  <a:srgbClr val="000000"/>
                </a:solidFill>
              </a:rPr>
              <a:t>Uma aresta {p,q} de E é ponte sss {p, q} for o único caminho entre p e q em G.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201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</a:rPr>
              <a:t>2010/1</a:t>
            </a:r>
          </a:p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771775" y="6245225"/>
            <a:ext cx="36703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Teoria dos Grafos</a:t>
            </a:r>
          </a:p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1">
                <a:solidFill>
                  <a:srgbClr val="000000"/>
                </a:solidFill>
              </a:rPr>
              <a:t>(INF 5037)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>
                <a:solidFill>
                  <a:srgbClr val="000000"/>
                </a:solidFill>
              </a:rPr>
              <a:t>Exemplo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>
                <a:solidFill>
                  <a:srgbClr val="000000"/>
                </a:solidFill>
              </a:rPr>
              <a:t>Suponha que são dadas n estações que devem ser conectadas por </a:t>
            </a:r>
            <a:r>
              <a:rPr lang="pt-BR" sz="3200" i="1">
                <a:solidFill>
                  <a:srgbClr val="000000"/>
                </a:solidFill>
              </a:rPr>
              <a:t>e</a:t>
            </a:r>
            <a:r>
              <a:rPr lang="pt-BR" sz="3200">
                <a:solidFill>
                  <a:srgbClr val="000000"/>
                </a:solidFill>
              </a:rPr>
              <a:t> linhas, </a:t>
            </a: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 i="1">
                <a:solidFill>
                  <a:srgbClr val="000000"/>
                </a:solidFill>
              </a:rPr>
              <a:t>e</a:t>
            </a:r>
            <a:r>
              <a:rPr lang="pt-BR" sz="3200">
                <a:solidFill>
                  <a:srgbClr val="000000"/>
                </a:solidFill>
              </a:rPr>
              <a:t> </a:t>
            </a:r>
            <a:r>
              <a:rPr lang="pt-BR" sz="3200">
                <a:solidFill>
                  <a:srgbClr val="000000"/>
                </a:solidFill>
                <a:cs typeface="Arial" charset="0"/>
              </a:rPr>
              <a:t>≥ </a:t>
            </a:r>
            <a:r>
              <a:rPr lang="pt-BR" sz="3200" i="1">
                <a:solidFill>
                  <a:srgbClr val="000000"/>
                </a:solidFill>
                <a:cs typeface="Arial" charset="0"/>
              </a:rPr>
              <a:t>n-1</a:t>
            </a:r>
            <a:r>
              <a:rPr lang="pt-BR" sz="3200">
                <a:solidFill>
                  <a:srgbClr val="000000"/>
                </a:solidFill>
                <a:cs typeface="Arial" charset="0"/>
              </a:rPr>
              <a:t>. Qual é a melhor maneira de conectá-las, de maneira a evitar sua destruição devido à destruição de estações individuais e/ou linhas individuais?</a:t>
            </a:r>
          </a:p>
          <a:p>
            <a:pPr algn="ctr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>
                <a:solidFill>
                  <a:srgbClr val="00CC00"/>
                </a:solidFill>
                <a:cs typeface="Arial" charset="0"/>
              </a:rPr>
              <a:t>Maior conectividade de vértices e arestas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949</Words>
  <PresentationFormat>Apresentação na tela (4:3)</PresentationFormat>
  <Paragraphs>189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Times New Roman</vt:lpstr>
      <vt:lpstr>Arial</vt:lpstr>
      <vt:lpstr>Lucida Sans Unicode</vt:lpstr>
      <vt:lpstr>Arial Unicode MS</vt:lpstr>
      <vt:lpstr>Symbol</vt:lpstr>
      <vt:lpstr>Tema do Office</vt:lpstr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claudia boeres</dc:creator>
  <cp:lastModifiedBy>Notebook</cp:lastModifiedBy>
  <cp:revision>85</cp:revision>
  <cp:lastPrinted>1601-01-01T00:00:00Z</cp:lastPrinted>
  <dcterms:created xsi:type="dcterms:W3CDTF">1601-01-01T00:00:00Z</dcterms:created>
  <dcterms:modified xsi:type="dcterms:W3CDTF">2010-06-15T00:54:09Z</dcterms:modified>
</cp:coreProperties>
</file>