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7" r:id="rId2"/>
    <p:sldId id="258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74" r:id="rId11"/>
    <p:sldId id="259" r:id="rId12"/>
    <p:sldId id="260" r:id="rId13"/>
    <p:sldId id="262" r:id="rId14"/>
    <p:sldId id="263" r:id="rId15"/>
    <p:sldId id="261" r:id="rId16"/>
    <p:sldId id="264" r:id="rId17"/>
    <p:sldId id="265" r:id="rId18"/>
    <p:sldId id="266" r:id="rId19"/>
    <p:sldId id="256" r:id="rId20"/>
    <p:sldId id="287" r:id="rId21"/>
    <p:sldId id="303" r:id="rId22"/>
    <p:sldId id="304" r:id="rId23"/>
    <p:sldId id="305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6" r:id="rId37"/>
    <p:sldId id="307" r:id="rId38"/>
    <p:sldId id="308" r:id="rId39"/>
    <p:sldId id="309" r:id="rId40"/>
    <p:sldId id="269" r:id="rId41"/>
    <p:sldId id="311" r:id="rId42"/>
    <p:sldId id="310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31" r:id="rId58"/>
    <p:sldId id="328" r:id="rId59"/>
    <p:sldId id="330" r:id="rId60"/>
    <p:sldId id="329" r:id="rId61"/>
    <p:sldId id="336" r:id="rId62"/>
    <p:sldId id="342" r:id="rId63"/>
    <p:sldId id="341" r:id="rId64"/>
    <p:sldId id="345" r:id="rId65"/>
    <p:sldId id="343" r:id="rId66"/>
    <p:sldId id="337" r:id="rId67"/>
    <p:sldId id="338" r:id="rId68"/>
    <p:sldId id="344" r:id="rId69"/>
    <p:sldId id="346" r:id="rId70"/>
    <p:sldId id="339" r:id="rId71"/>
    <p:sldId id="340" r:id="rId72"/>
    <p:sldId id="347" r:id="rId73"/>
    <p:sldId id="348" r:id="rId74"/>
    <p:sldId id="349" r:id="rId75"/>
    <p:sldId id="350" r:id="rId76"/>
    <p:sldId id="351" r:id="rId77"/>
    <p:sldId id="273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27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276" r:id="rId98"/>
    <p:sldId id="370" r:id="rId99"/>
    <p:sldId id="371" r:id="rId100"/>
    <p:sldId id="372" r:id="rId101"/>
    <p:sldId id="373" r:id="rId102"/>
    <p:sldId id="375" r:id="rId103"/>
    <p:sldId id="376" r:id="rId104"/>
    <p:sldId id="377" r:id="rId105"/>
    <p:sldId id="378" r:id="rId106"/>
    <p:sldId id="270" r:id="rId107"/>
    <p:sldId id="381" r:id="rId108"/>
    <p:sldId id="380" r:id="rId109"/>
    <p:sldId id="379" r:id="rId110"/>
    <p:sldId id="277" r:id="rId111"/>
    <p:sldId id="383" r:id="rId112"/>
    <p:sldId id="382" r:id="rId113"/>
    <p:sldId id="384" r:id="rId114"/>
    <p:sldId id="388" r:id="rId115"/>
    <p:sldId id="385" r:id="rId116"/>
    <p:sldId id="386" r:id="rId117"/>
    <p:sldId id="389" r:id="rId118"/>
    <p:sldId id="387" r:id="rId119"/>
    <p:sldId id="278" r:id="rId1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BFDB-29F5-45BA-8A3B-988869EE1EC1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17F88-866D-4B7A-8C8B-FF09AA1F2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45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17F88-866D-4B7A-8C8B-FF09AA1F23D3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3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17F88-866D-4B7A-8C8B-FF09AA1F23D3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3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17F88-866D-4B7A-8C8B-FF09AA1F23D3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3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1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1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5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1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34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6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37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2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1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FDBF-024C-4F6E-B160-02BADBB3128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8629-0F0E-48EC-BEAE-0B0E181EF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0032" y="610195"/>
            <a:ext cx="4012410" cy="363210"/>
          </a:xfrm>
        </p:spPr>
        <p:txBody>
          <a:bodyPr>
            <a:normAutofit fontScale="90000"/>
          </a:bodyPr>
          <a:lstStyle/>
          <a:p>
            <a:r>
              <a:rPr lang="pt-BR" sz="2000" b="1" dirty="0" smtClean="0"/>
              <a:t>ADMINISTRAÇÃO FINANCEIRA</a:t>
            </a:r>
            <a:br>
              <a:rPr lang="pt-BR" sz="2000" b="1" dirty="0" smtClean="0"/>
            </a:br>
            <a:endParaRPr lang="pt-B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7504" y="2492896"/>
            <a:ext cx="579715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 smtClean="0"/>
              <a:t>CAPITAL DE GIRO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54968"/>
            <a:ext cx="2983273" cy="303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1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052736"/>
            <a:ext cx="6696744" cy="64807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</a:rPr>
              <a:t>Capital Circulante – (CC)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0511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71699" y="1126485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5090" y="1340768"/>
            <a:ext cx="559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 smtClean="0"/>
              <a:t>PRAZO </a:t>
            </a:r>
            <a:r>
              <a:rPr lang="pt-BR" dirty="0" smtClean="0"/>
              <a:t>MÉDIO </a:t>
            </a:r>
            <a:r>
              <a:rPr lang="pt-BR" dirty="0"/>
              <a:t>DE PAGAMENTO </a:t>
            </a:r>
            <a:r>
              <a:rPr lang="pt-BR" dirty="0" smtClean="0"/>
              <a:t>COMPRAS </a:t>
            </a:r>
            <a:r>
              <a:rPr lang="pt-BR" dirty="0"/>
              <a:t>(</a:t>
            </a:r>
            <a:r>
              <a:rPr lang="pt-BR" dirty="0" smtClean="0"/>
              <a:t>PMPCC)</a:t>
            </a:r>
            <a:endParaRPr lang="pt-BR" dirty="0"/>
          </a:p>
          <a:p>
            <a:pPr algn="ctr"/>
            <a:r>
              <a:rPr lang="pt-BR" dirty="0" smtClean="0"/>
              <a:t>PMPC </a:t>
            </a:r>
            <a:r>
              <a:rPr lang="pt-BR" dirty="0"/>
              <a:t>= (</a:t>
            </a:r>
            <a:r>
              <a:rPr lang="pt-BR" dirty="0" smtClean="0"/>
              <a:t>FORNECEDORES*360)/COMPRAS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00234" y="17745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 smtClean="0"/>
              <a:t>MAIOR</a:t>
            </a:r>
            <a:r>
              <a:rPr lang="pt-BR" dirty="0" smtClean="0"/>
              <a:t> </a:t>
            </a:r>
            <a:r>
              <a:rPr lang="pt-BR" dirty="0" smtClean="0"/>
              <a:t>MELHOR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eta para a direita 15"/>
          <p:cNvSpPr/>
          <p:nvPr/>
        </p:nvSpPr>
        <p:spPr>
          <a:xfrm>
            <a:off x="2195736" y="3212976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cima 2"/>
          <p:cNvSpPr/>
          <p:nvPr/>
        </p:nvSpPr>
        <p:spPr>
          <a:xfrm>
            <a:off x="5796136" y="1700808"/>
            <a:ext cx="576064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18.500</a:t>
            </a:r>
            <a:endParaRPr lang="pt-BR" sz="28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4449170" y="3248980"/>
            <a:ext cx="1418974" cy="53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367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71699" y="1126485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5090" y="1340768"/>
            <a:ext cx="559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 smtClean="0"/>
              <a:t>PRAZO </a:t>
            </a:r>
            <a:r>
              <a:rPr lang="pt-BR" dirty="0" smtClean="0"/>
              <a:t>MÉDIO </a:t>
            </a:r>
            <a:r>
              <a:rPr lang="pt-BR" dirty="0"/>
              <a:t>DE PAGAMENTO </a:t>
            </a:r>
            <a:r>
              <a:rPr lang="pt-BR" dirty="0" smtClean="0"/>
              <a:t>COMPRAS </a:t>
            </a:r>
            <a:r>
              <a:rPr lang="pt-BR" dirty="0"/>
              <a:t>(</a:t>
            </a:r>
            <a:r>
              <a:rPr lang="pt-BR" dirty="0" smtClean="0"/>
              <a:t>PMPCC)</a:t>
            </a:r>
            <a:endParaRPr lang="pt-BR" dirty="0"/>
          </a:p>
          <a:p>
            <a:pPr algn="ctr"/>
            <a:r>
              <a:rPr lang="pt-BR" dirty="0" smtClean="0"/>
              <a:t>PMPC </a:t>
            </a:r>
            <a:r>
              <a:rPr lang="pt-BR" dirty="0"/>
              <a:t>= (</a:t>
            </a:r>
            <a:r>
              <a:rPr lang="pt-BR" dirty="0" smtClean="0"/>
              <a:t>FORNECEDORES*360)/COMPRAS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00234" y="17745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 smtClean="0"/>
              <a:t>MAIOR</a:t>
            </a:r>
            <a:r>
              <a:rPr lang="pt-BR" dirty="0" smtClean="0"/>
              <a:t> </a:t>
            </a:r>
            <a:r>
              <a:rPr lang="pt-BR" dirty="0" smtClean="0"/>
              <a:t>MELHOR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eta para a direita 15"/>
          <p:cNvSpPr/>
          <p:nvPr/>
        </p:nvSpPr>
        <p:spPr>
          <a:xfrm>
            <a:off x="2195736" y="3212976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cima 2"/>
          <p:cNvSpPr/>
          <p:nvPr/>
        </p:nvSpPr>
        <p:spPr>
          <a:xfrm>
            <a:off x="5796136" y="1700808"/>
            <a:ext cx="576064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18.500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4449170" y="3248980"/>
            <a:ext cx="1418974" cy="53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974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71699" y="1126485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5090" y="1340768"/>
            <a:ext cx="559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 smtClean="0"/>
              <a:t>PRAZO </a:t>
            </a:r>
            <a:r>
              <a:rPr lang="pt-BR" dirty="0" smtClean="0"/>
              <a:t>MÉDIO </a:t>
            </a:r>
            <a:r>
              <a:rPr lang="pt-BR" dirty="0"/>
              <a:t>DE PAGAMENTO </a:t>
            </a:r>
            <a:r>
              <a:rPr lang="pt-BR" dirty="0" smtClean="0"/>
              <a:t>COMPRAS </a:t>
            </a:r>
            <a:r>
              <a:rPr lang="pt-BR" dirty="0"/>
              <a:t>(</a:t>
            </a:r>
            <a:r>
              <a:rPr lang="pt-BR" dirty="0" smtClean="0"/>
              <a:t>PMPCC)</a:t>
            </a:r>
            <a:endParaRPr lang="pt-BR" dirty="0"/>
          </a:p>
          <a:p>
            <a:pPr algn="ctr"/>
            <a:r>
              <a:rPr lang="pt-BR" dirty="0" smtClean="0"/>
              <a:t>PMPC </a:t>
            </a:r>
            <a:r>
              <a:rPr lang="pt-BR" dirty="0"/>
              <a:t>= (</a:t>
            </a:r>
            <a:r>
              <a:rPr lang="pt-BR" dirty="0" smtClean="0"/>
              <a:t>FORNECEDORES*360)/COMPRAS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00234" y="17745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 smtClean="0"/>
              <a:t>MAIOR</a:t>
            </a:r>
            <a:r>
              <a:rPr lang="pt-BR" dirty="0" smtClean="0"/>
              <a:t> </a:t>
            </a:r>
            <a:r>
              <a:rPr lang="pt-BR" dirty="0" smtClean="0"/>
              <a:t>MELHOR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25144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a direita 14"/>
          <p:cNvSpPr/>
          <p:nvPr/>
        </p:nvSpPr>
        <p:spPr>
          <a:xfrm>
            <a:off x="531125" y="5409220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2195736" y="3212976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cima 2"/>
          <p:cNvSpPr/>
          <p:nvPr/>
        </p:nvSpPr>
        <p:spPr>
          <a:xfrm>
            <a:off x="5796136" y="1700808"/>
            <a:ext cx="576064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18.500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4449170" y="3248980"/>
            <a:ext cx="1418974" cy="53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10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71699" y="1126485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5090" y="1340768"/>
            <a:ext cx="559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 smtClean="0"/>
              <a:t>PRAZO </a:t>
            </a:r>
            <a:r>
              <a:rPr lang="pt-BR" dirty="0" smtClean="0"/>
              <a:t>MÉDIO </a:t>
            </a:r>
            <a:r>
              <a:rPr lang="pt-BR" dirty="0"/>
              <a:t>DE PAGAMENTO </a:t>
            </a:r>
            <a:r>
              <a:rPr lang="pt-BR" dirty="0" smtClean="0"/>
              <a:t>COMPRAS </a:t>
            </a:r>
            <a:r>
              <a:rPr lang="pt-BR" dirty="0"/>
              <a:t>(</a:t>
            </a:r>
            <a:r>
              <a:rPr lang="pt-BR" dirty="0" smtClean="0"/>
              <a:t>PMPCC)</a:t>
            </a:r>
            <a:endParaRPr lang="pt-BR" dirty="0"/>
          </a:p>
          <a:p>
            <a:pPr algn="ctr"/>
            <a:r>
              <a:rPr lang="pt-BR" dirty="0" smtClean="0"/>
              <a:t>PMPC </a:t>
            </a:r>
            <a:r>
              <a:rPr lang="pt-BR" dirty="0"/>
              <a:t>= (</a:t>
            </a:r>
            <a:r>
              <a:rPr lang="pt-BR" dirty="0" smtClean="0"/>
              <a:t>FORNECEDORES*360)/COMPRAS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00234" y="17745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 smtClean="0"/>
              <a:t>MAIOR</a:t>
            </a:r>
            <a:r>
              <a:rPr lang="pt-BR" dirty="0" smtClean="0"/>
              <a:t> </a:t>
            </a:r>
            <a:r>
              <a:rPr lang="pt-BR" dirty="0" smtClean="0"/>
              <a:t>MELHOR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25144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a direita 14"/>
          <p:cNvSpPr/>
          <p:nvPr/>
        </p:nvSpPr>
        <p:spPr>
          <a:xfrm>
            <a:off x="531125" y="5409220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2195736" y="3212976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cima 2"/>
          <p:cNvSpPr/>
          <p:nvPr/>
        </p:nvSpPr>
        <p:spPr>
          <a:xfrm>
            <a:off x="5796136" y="1700808"/>
            <a:ext cx="576064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18.500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349.250</a:t>
            </a:r>
            <a:endParaRPr lang="pt-BR" sz="2800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449170" y="3248980"/>
            <a:ext cx="1418974" cy="53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21" idx="1"/>
          </p:cNvCxnSpPr>
          <p:nvPr/>
        </p:nvCxnSpPr>
        <p:spPr>
          <a:xfrm flipV="1">
            <a:off x="3779912" y="4156186"/>
            <a:ext cx="2349093" cy="125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312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71699" y="1126485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5090" y="1340768"/>
            <a:ext cx="559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 smtClean="0"/>
              <a:t>PRAZO </a:t>
            </a:r>
            <a:r>
              <a:rPr lang="pt-BR" dirty="0" smtClean="0"/>
              <a:t>MÉDIO </a:t>
            </a:r>
            <a:r>
              <a:rPr lang="pt-BR" dirty="0"/>
              <a:t>DE PAGAMENTO </a:t>
            </a:r>
            <a:r>
              <a:rPr lang="pt-BR" dirty="0" smtClean="0"/>
              <a:t>COMPRAS </a:t>
            </a:r>
            <a:r>
              <a:rPr lang="pt-BR" dirty="0"/>
              <a:t>(</a:t>
            </a:r>
            <a:r>
              <a:rPr lang="pt-BR" dirty="0" smtClean="0"/>
              <a:t>PMPCC)</a:t>
            </a:r>
            <a:endParaRPr lang="pt-BR" dirty="0"/>
          </a:p>
          <a:p>
            <a:pPr algn="ctr"/>
            <a:r>
              <a:rPr lang="pt-BR" dirty="0" smtClean="0"/>
              <a:t>PMPC </a:t>
            </a:r>
            <a:r>
              <a:rPr lang="pt-BR" dirty="0"/>
              <a:t>= (</a:t>
            </a:r>
            <a:r>
              <a:rPr lang="pt-BR" dirty="0" smtClean="0"/>
              <a:t>FORNECEDORES*360)/COMPRAS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00234" y="17745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 smtClean="0"/>
              <a:t>MAIOR</a:t>
            </a:r>
            <a:r>
              <a:rPr lang="pt-BR" dirty="0" smtClean="0"/>
              <a:t> </a:t>
            </a:r>
            <a:r>
              <a:rPr lang="pt-BR" dirty="0" smtClean="0"/>
              <a:t>MELHOR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25144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a direita 14"/>
          <p:cNvSpPr/>
          <p:nvPr/>
        </p:nvSpPr>
        <p:spPr>
          <a:xfrm>
            <a:off x="531125" y="5409220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2195736" y="3212976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cima 2"/>
          <p:cNvSpPr/>
          <p:nvPr/>
        </p:nvSpPr>
        <p:spPr>
          <a:xfrm>
            <a:off x="5796136" y="1700808"/>
            <a:ext cx="576064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18.500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349.250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265100" y="47292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19</a:t>
            </a:r>
            <a:endParaRPr lang="pt-BR" sz="2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882724" y="472879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Dias</a:t>
            </a:r>
            <a:endParaRPr lang="pt-BR" sz="2800" dirty="0"/>
          </a:p>
        </p:txBody>
      </p:sp>
      <p:sp>
        <p:nvSpPr>
          <p:cNvPr id="24" name="Igual 23"/>
          <p:cNvSpPr/>
          <p:nvPr/>
        </p:nvSpPr>
        <p:spPr>
          <a:xfrm>
            <a:off x="6708525" y="4417796"/>
            <a:ext cx="356584" cy="3109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4449170" y="3248980"/>
            <a:ext cx="1418974" cy="53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21" idx="1"/>
          </p:cNvCxnSpPr>
          <p:nvPr/>
        </p:nvCxnSpPr>
        <p:spPr>
          <a:xfrm flipV="1">
            <a:off x="3779912" y="4156186"/>
            <a:ext cx="2349093" cy="125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723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71699" y="1126485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5090" y="1340768"/>
            <a:ext cx="559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 smtClean="0"/>
              <a:t>PRAZO </a:t>
            </a:r>
            <a:r>
              <a:rPr lang="pt-BR" dirty="0" smtClean="0"/>
              <a:t>MÉDIO </a:t>
            </a:r>
            <a:r>
              <a:rPr lang="pt-BR" dirty="0"/>
              <a:t>DE PAGAMENTO </a:t>
            </a:r>
            <a:r>
              <a:rPr lang="pt-BR" dirty="0" smtClean="0"/>
              <a:t>COMPRAS </a:t>
            </a:r>
            <a:r>
              <a:rPr lang="pt-BR" dirty="0"/>
              <a:t>(</a:t>
            </a:r>
            <a:r>
              <a:rPr lang="pt-BR" dirty="0" smtClean="0"/>
              <a:t>PMPCC)</a:t>
            </a:r>
            <a:endParaRPr lang="pt-BR" dirty="0"/>
          </a:p>
          <a:p>
            <a:pPr algn="ctr"/>
            <a:r>
              <a:rPr lang="pt-BR" dirty="0" smtClean="0"/>
              <a:t>PMPC </a:t>
            </a:r>
            <a:r>
              <a:rPr lang="pt-BR" dirty="0"/>
              <a:t>= (</a:t>
            </a:r>
            <a:r>
              <a:rPr lang="pt-BR" dirty="0" smtClean="0"/>
              <a:t>FORNECEDORES*360)/COMPRAS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00234" y="17745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 smtClean="0"/>
              <a:t>MAIOR</a:t>
            </a:r>
            <a:r>
              <a:rPr lang="pt-BR" dirty="0" smtClean="0"/>
              <a:t> </a:t>
            </a:r>
            <a:r>
              <a:rPr lang="pt-BR" dirty="0" smtClean="0"/>
              <a:t>MELHOR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25144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a direita 14"/>
          <p:cNvSpPr/>
          <p:nvPr/>
        </p:nvSpPr>
        <p:spPr>
          <a:xfrm>
            <a:off x="531125" y="5409220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2195736" y="3212976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cima 2"/>
          <p:cNvSpPr/>
          <p:nvPr/>
        </p:nvSpPr>
        <p:spPr>
          <a:xfrm>
            <a:off x="5796136" y="1700808"/>
            <a:ext cx="576064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18.500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349.250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265100" y="47292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19</a:t>
            </a:r>
            <a:endParaRPr lang="pt-BR" sz="2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882724" y="472879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Dias</a:t>
            </a:r>
            <a:endParaRPr lang="pt-BR" sz="2800" dirty="0"/>
          </a:p>
        </p:txBody>
      </p:sp>
      <p:sp>
        <p:nvSpPr>
          <p:cNvPr id="24" name="Igual 23"/>
          <p:cNvSpPr/>
          <p:nvPr/>
        </p:nvSpPr>
        <p:spPr>
          <a:xfrm>
            <a:off x="6708525" y="4417796"/>
            <a:ext cx="356584" cy="3109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4449170" y="3248980"/>
            <a:ext cx="1418974" cy="53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21" idx="1"/>
          </p:cNvCxnSpPr>
          <p:nvPr/>
        </p:nvCxnSpPr>
        <p:spPr>
          <a:xfrm flipV="1">
            <a:off x="3779912" y="4156186"/>
            <a:ext cx="2349093" cy="125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4763023" y="5644721"/>
            <a:ext cx="4104456" cy="808219"/>
            <a:chOff x="4594688" y="5661248"/>
            <a:chExt cx="4104456" cy="808219"/>
          </a:xfrm>
        </p:grpSpPr>
        <p:sp>
          <p:nvSpPr>
            <p:cNvPr id="26" name="CaixaDeTexto 25"/>
            <p:cNvSpPr txBox="1"/>
            <p:nvPr/>
          </p:nvSpPr>
          <p:spPr>
            <a:xfrm>
              <a:off x="4594688" y="5672281"/>
              <a:ext cx="739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 smtClean="0"/>
                <a:t>COMPRA DE </a:t>
              </a:r>
            </a:p>
            <a:p>
              <a:r>
                <a:rPr lang="pt-BR" sz="600" dirty="0" smtClean="0"/>
                <a:t>MERCADORIA</a:t>
              </a:r>
              <a:endParaRPr lang="pt-BR" sz="600" dirty="0"/>
            </a:p>
          </p:txBody>
        </p:sp>
        <p:cxnSp>
          <p:nvCxnSpPr>
            <p:cNvPr id="27" name="Conector reto 26"/>
            <p:cNvCxnSpPr>
              <a:stCxn id="36" idx="2"/>
            </p:cNvCxnSpPr>
            <p:nvPr/>
          </p:nvCxnSpPr>
          <p:spPr>
            <a:xfrm>
              <a:off x="4906074" y="6061972"/>
              <a:ext cx="15508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5756303" y="5681836"/>
              <a:ext cx="990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/>
                <a:t>VENDA DE </a:t>
              </a:r>
            </a:p>
            <a:p>
              <a:pPr algn="ctr"/>
              <a:r>
                <a:rPr lang="pt-BR" sz="600" dirty="0" smtClean="0"/>
                <a:t>MERCADORIA</a:t>
              </a:r>
              <a:endParaRPr lang="pt-BR" sz="600" dirty="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6456893" y="6061972"/>
              <a:ext cx="1749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7673053" y="5661248"/>
              <a:ext cx="1026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/>
                <a:t>RECEBIMENTO</a:t>
              </a:r>
            </a:p>
            <a:p>
              <a:pPr algn="ctr"/>
              <a:r>
                <a:rPr lang="pt-BR" sz="600" dirty="0" smtClean="0"/>
                <a:t>DAS VENDAS</a:t>
              </a:r>
              <a:endParaRPr lang="pt-BR" sz="6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653592" y="6192468"/>
              <a:ext cx="990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/>
                <a:t> COMPRA DE </a:t>
              </a:r>
            </a:p>
            <a:p>
              <a:r>
                <a:rPr lang="pt-BR" sz="600" dirty="0" smtClean="0"/>
                <a:t>MERCADORIA</a:t>
              </a:r>
              <a:endParaRPr lang="pt-BR" sz="600" dirty="0"/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6251447" y="5938621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4929577" y="5931301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4929577" y="6060152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V="1">
              <a:off x="5957276" y="6063618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4906074" y="6050651"/>
              <a:ext cx="40871" cy="2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sp>
          <p:nvSpPr>
            <p:cNvPr id="37" name="Elipse 36"/>
            <p:cNvSpPr/>
            <p:nvPr/>
          </p:nvSpPr>
          <p:spPr>
            <a:xfrm>
              <a:off x="5936841" y="6050651"/>
              <a:ext cx="40871" cy="2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sp>
          <p:nvSpPr>
            <p:cNvPr id="38" name="Elipse 37"/>
            <p:cNvSpPr/>
            <p:nvPr/>
          </p:nvSpPr>
          <p:spPr>
            <a:xfrm>
              <a:off x="6231012" y="6054330"/>
              <a:ext cx="40871" cy="2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sp>
          <p:nvSpPr>
            <p:cNvPr id="39" name="Elipse 38"/>
            <p:cNvSpPr/>
            <p:nvPr/>
          </p:nvSpPr>
          <p:spPr>
            <a:xfrm>
              <a:off x="8165662" y="6048831"/>
              <a:ext cx="40871" cy="2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8187552" y="5919980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Seta para a esquerda e para a direita 40"/>
            <p:cNvSpPr/>
            <p:nvPr/>
          </p:nvSpPr>
          <p:spPr>
            <a:xfrm>
              <a:off x="5004048" y="6089922"/>
              <a:ext cx="903792" cy="10254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</p:grpSp>
    </p:spTree>
    <p:extLst>
      <p:ext uri="{BB962C8B-B14F-4D97-AF65-F5344CB8AC3E}">
        <p14:creationId xmlns:p14="http://schemas.microsoft.com/office/powerpoint/2010/main" val="33659339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34076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209374" y="2939975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7" name="Conector reto 16"/>
          <p:cNvCxnSpPr>
            <a:stCxn id="29" idx="2"/>
          </p:cNvCxnSpPr>
          <p:nvPr/>
        </p:nvCxnSpPr>
        <p:spPr>
          <a:xfrm>
            <a:off x="1765732" y="3918306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595382" y="2899837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4536600" y="3918304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998842" y="2871721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4169527" y="354154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1807724" y="3519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370689" y="3480587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PME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652292" y="3498455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807724" y="391274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643928" y="3923332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530341" y="41095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PMP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65732" y="3883728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Elipse 29"/>
          <p:cNvSpPr/>
          <p:nvPr/>
        </p:nvSpPr>
        <p:spPr>
          <a:xfrm>
            <a:off x="3607416" y="3883728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33015" y="3894963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89680" y="3878168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28792" y="3484612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91102" y="257666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90447" y="4962654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05074" y="257827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36199" y="257827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87744" y="3796281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36601" y="3786104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Seta para a esquerda e para a direita 39"/>
          <p:cNvSpPr/>
          <p:nvPr/>
        </p:nvSpPr>
        <p:spPr>
          <a:xfrm>
            <a:off x="2190097" y="3993683"/>
            <a:ext cx="1036838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" name="Seta para a esquerda e para cima 2"/>
          <p:cNvSpPr/>
          <p:nvPr/>
        </p:nvSpPr>
        <p:spPr>
          <a:xfrm>
            <a:off x="7472712" y="3964118"/>
            <a:ext cx="189992" cy="599343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dobrada para cima 4"/>
          <p:cNvSpPr/>
          <p:nvPr/>
        </p:nvSpPr>
        <p:spPr>
          <a:xfrm rot="5400000">
            <a:off x="3434353" y="4209991"/>
            <a:ext cx="550486" cy="140632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3784561" y="4120110"/>
            <a:ext cx="3651638" cy="45719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313359" y="421699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243973" y="5265171"/>
            <a:ext cx="1071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Pagamento do</a:t>
            </a:r>
          </a:p>
          <a:p>
            <a:pPr algn="ctr"/>
            <a:r>
              <a:rPr lang="pt-BR" sz="1000" dirty="0" smtClean="0"/>
              <a:t>Estoque</a:t>
            </a:r>
            <a:endParaRPr lang="pt-BR" sz="1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100522" y="5229200"/>
            <a:ext cx="1071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Recebimento das vendas</a:t>
            </a:r>
            <a:endParaRPr lang="pt-BR" sz="1000" dirty="0"/>
          </a:p>
        </p:txBody>
      </p:sp>
      <p:cxnSp>
        <p:nvCxnSpPr>
          <p:cNvPr id="52" name="Conector de seta reta 51"/>
          <p:cNvCxnSpPr>
            <a:endCxn id="43" idx="1"/>
          </p:cNvCxnSpPr>
          <p:nvPr/>
        </p:nvCxnSpPr>
        <p:spPr>
          <a:xfrm>
            <a:off x="4763105" y="5429255"/>
            <a:ext cx="2337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907541" y="4563461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263329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34076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209374" y="2939975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7" name="Conector reto 16"/>
          <p:cNvCxnSpPr>
            <a:stCxn id="29" idx="2"/>
          </p:cNvCxnSpPr>
          <p:nvPr/>
        </p:nvCxnSpPr>
        <p:spPr>
          <a:xfrm>
            <a:off x="1765732" y="3918306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595382" y="2899837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4536600" y="3918304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998842" y="2871721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4169527" y="354154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1807724" y="3519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370689" y="3480587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PME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652292" y="3498455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807724" y="391274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643928" y="3923332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530341" y="41095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PMP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65732" y="3883728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Elipse 29"/>
          <p:cNvSpPr/>
          <p:nvPr/>
        </p:nvSpPr>
        <p:spPr>
          <a:xfrm>
            <a:off x="3607416" y="3883728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33015" y="3894963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89680" y="3878168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28792" y="3484612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91102" y="257666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90447" y="4962654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05074" y="257827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36199" y="257827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87744" y="3796281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36601" y="3786104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Seta para a esquerda e para a direita 39"/>
          <p:cNvSpPr/>
          <p:nvPr/>
        </p:nvSpPr>
        <p:spPr>
          <a:xfrm>
            <a:off x="2190097" y="3993683"/>
            <a:ext cx="1036838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" name="Seta para a esquerda e para cima 2"/>
          <p:cNvSpPr/>
          <p:nvPr/>
        </p:nvSpPr>
        <p:spPr>
          <a:xfrm>
            <a:off x="7472712" y="3964118"/>
            <a:ext cx="189992" cy="599343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dobrada para cima 4"/>
          <p:cNvSpPr/>
          <p:nvPr/>
        </p:nvSpPr>
        <p:spPr>
          <a:xfrm rot="5400000">
            <a:off x="3434353" y="4209991"/>
            <a:ext cx="550486" cy="140632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3784561" y="4120110"/>
            <a:ext cx="3651638" cy="45719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313359" y="421699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243973" y="5265171"/>
            <a:ext cx="1071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Pagamento do</a:t>
            </a:r>
          </a:p>
          <a:p>
            <a:pPr algn="ctr"/>
            <a:r>
              <a:rPr lang="pt-BR" sz="1000" dirty="0" smtClean="0"/>
              <a:t>Estoque</a:t>
            </a:r>
            <a:endParaRPr lang="pt-BR" sz="1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100522" y="5229200"/>
            <a:ext cx="1071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Recebimento das vendas</a:t>
            </a:r>
            <a:endParaRPr lang="pt-BR" sz="1000" dirty="0"/>
          </a:p>
        </p:txBody>
      </p:sp>
      <p:cxnSp>
        <p:nvCxnSpPr>
          <p:cNvPr id="52" name="Conector de seta reta 51"/>
          <p:cNvCxnSpPr>
            <a:endCxn id="43" idx="1"/>
          </p:cNvCxnSpPr>
          <p:nvPr/>
        </p:nvCxnSpPr>
        <p:spPr>
          <a:xfrm>
            <a:off x="4763105" y="5429255"/>
            <a:ext cx="2337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907541" y="4563461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2" name="Seta para cima 1"/>
          <p:cNvSpPr/>
          <p:nvPr/>
        </p:nvSpPr>
        <p:spPr>
          <a:xfrm>
            <a:off x="5313359" y="4555550"/>
            <a:ext cx="618454" cy="1321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4370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34076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209374" y="2939975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7" name="Conector reto 16"/>
          <p:cNvCxnSpPr>
            <a:stCxn id="29" idx="2"/>
          </p:cNvCxnSpPr>
          <p:nvPr/>
        </p:nvCxnSpPr>
        <p:spPr>
          <a:xfrm>
            <a:off x="1765732" y="3918306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595382" y="2899837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4536600" y="3918304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998842" y="2871721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4169527" y="354154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1807724" y="3519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370689" y="3480587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PME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652292" y="3498455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807724" y="391274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643928" y="3923332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530341" y="41095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PMP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65732" y="3883728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Elipse 29"/>
          <p:cNvSpPr/>
          <p:nvPr/>
        </p:nvSpPr>
        <p:spPr>
          <a:xfrm>
            <a:off x="3607416" y="3883728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33015" y="3894963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89680" y="3878168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28792" y="3484612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91102" y="257666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90447" y="4962654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05074" y="257827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36199" y="257827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87744" y="3796281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36601" y="3786104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Seta para a esquerda e para a direita 39"/>
          <p:cNvSpPr/>
          <p:nvPr/>
        </p:nvSpPr>
        <p:spPr>
          <a:xfrm>
            <a:off x="2190097" y="3993683"/>
            <a:ext cx="1036838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" name="Seta para a esquerda e para cima 2"/>
          <p:cNvSpPr/>
          <p:nvPr/>
        </p:nvSpPr>
        <p:spPr>
          <a:xfrm>
            <a:off x="7472712" y="3964118"/>
            <a:ext cx="189992" cy="599343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dobrada para cima 4"/>
          <p:cNvSpPr/>
          <p:nvPr/>
        </p:nvSpPr>
        <p:spPr>
          <a:xfrm rot="5400000">
            <a:off x="3434353" y="4209991"/>
            <a:ext cx="550486" cy="140632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3784561" y="4120110"/>
            <a:ext cx="3651638" cy="45719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313359" y="421699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243973" y="5265171"/>
            <a:ext cx="1071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Pagamento do</a:t>
            </a:r>
          </a:p>
          <a:p>
            <a:pPr algn="ctr"/>
            <a:r>
              <a:rPr lang="pt-BR" sz="1000" dirty="0" smtClean="0"/>
              <a:t>Estoque</a:t>
            </a:r>
            <a:endParaRPr lang="pt-BR" sz="1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100522" y="5229200"/>
            <a:ext cx="1071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Recebimento das vendas</a:t>
            </a:r>
            <a:endParaRPr lang="pt-BR" sz="1000" dirty="0"/>
          </a:p>
        </p:txBody>
      </p:sp>
      <p:cxnSp>
        <p:nvCxnSpPr>
          <p:cNvPr id="52" name="Conector de seta reta 51"/>
          <p:cNvCxnSpPr>
            <a:endCxn id="43" idx="1"/>
          </p:cNvCxnSpPr>
          <p:nvPr/>
        </p:nvCxnSpPr>
        <p:spPr>
          <a:xfrm>
            <a:off x="4763105" y="5429255"/>
            <a:ext cx="2337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907541" y="4563461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45" name="Subtítulo 2"/>
          <p:cNvSpPr txBox="1">
            <a:spLocks/>
          </p:cNvSpPr>
          <p:nvPr/>
        </p:nvSpPr>
        <p:spPr>
          <a:xfrm>
            <a:off x="1912941" y="5877272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423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095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052736"/>
            <a:ext cx="6696744" cy="64807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</a:rPr>
              <a:t>Capital Circulante – (CC)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169461" y="1916832"/>
            <a:ext cx="3964957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>
                <a:solidFill>
                  <a:schemeClr val="tx1"/>
                </a:solidFill>
              </a:rPr>
              <a:t>É o ativo circulante utilizado </a:t>
            </a:r>
            <a:r>
              <a:rPr lang="pt-BR" sz="3000" dirty="0" smtClean="0">
                <a:solidFill>
                  <a:schemeClr val="tx1"/>
                </a:solidFill>
              </a:rPr>
              <a:t>pelas empresas </a:t>
            </a:r>
            <a:r>
              <a:rPr lang="pt-BR" sz="3000" dirty="0" smtClean="0">
                <a:solidFill>
                  <a:schemeClr val="tx1"/>
                </a:solidFill>
              </a:rPr>
              <a:t>para </a:t>
            </a:r>
            <a:r>
              <a:rPr lang="pt-BR" sz="3000" dirty="0" smtClean="0">
                <a:solidFill>
                  <a:schemeClr val="tx1"/>
                </a:solidFill>
              </a:rPr>
              <a:t>manter </a:t>
            </a:r>
            <a:r>
              <a:rPr lang="pt-BR" sz="3000" dirty="0" smtClean="0">
                <a:solidFill>
                  <a:schemeClr val="tx1"/>
                </a:solidFill>
              </a:rPr>
              <a:t>as atividades de curto prazo. 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164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17" name="Subtítulo 2"/>
          <p:cNvSpPr txBox="1">
            <a:spLocks/>
          </p:cNvSpPr>
          <p:nvPr/>
        </p:nvSpPr>
        <p:spPr>
          <a:xfrm>
            <a:off x="1861274" y="5047767"/>
            <a:ext cx="2566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64171" y="5066352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87072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17" name="Subtítulo 2"/>
          <p:cNvSpPr txBox="1">
            <a:spLocks/>
          </p:cNvSpPr>
          <p:nvPr/>
        </p:nvSpPr>
        <p:spPr>
          <a:xfrm>
            <a:off x="1861274" y="5047767"/>
            <a:ext cx="2566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64171" y="5066352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  <p:cxnSp>
        <p:nvCxnSpPr>
          <p:cNvPr id="3" name="Conector de seta reta 2"/>
          <p:cNvCxnSpPr/>
          <p:nvPr/>
        </p:nvCxnSpPr>
        <p:spPr>
          <a:xfrm>
            <a:off x="3779912" y="3313315"/>
            <a:ext cx="648072" cy="175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121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17" name="Subtítulo 2"/>
          <p:cNvSpPr txBox="1">
            <a:spLocks/>
          </p:cNvSpPr>
          <p:nvPr/>
        </p:nvSpPr>
        <p:spPr>
          <a:xfrm>
            <a:off x="1861274" y="5047767"/>
            <a:ext cx="2566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64171" y="5066352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sp>
        <p:nvSpPr>
          <p:cNvPr id="121" name="Mais 120"/>
          <p:cNvSpPr/>
          <p:nvPr/>
        </p:nvSpPr>
        <p:spPr>
          <a:xfrm>
            <a:off x="5076056" y="5107632"/>
            <a:ext cx="225375" cy="2534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3975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17" name="Subtítulo 2"/>
          <p:cNvSpPr txBox="1">
            <a:spLocks/>
          </p:cNvSpPr>
          <p:nvPr/>
        </p:nvSpPr>
        <p:spPr>
          <a:xfrm>
            <a:off x="1861274" y="5047767"/>
            <a:ext cx="2566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64171" y="5066352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5292080" y="5085184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21" name="Mais 120"/>
          <p:cNvSpPr/>
          <p:nvPr/>
        </p:nvSpPr>
        <p:spPr>
          <a:xfrm>
            <a:off x="5076056" y="5107632"/>
            <a:ext cx="225375" cy="2534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91686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17" name="Subtítulo 2"/>
          <p:cNvSpPr txBox="1">
            <a:spLocks/>
          </p:cNvSpPr>
          <p:nvPr/>
        </p:nvSpPr>
        <p:spPr>
          <a:xfrm>
            <a:off x="1861274" y="5047767"/>
            <a:ext cx="2566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64171" y="5066352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5292080" y="5085184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21" name="Mais 120"/>
          <p:cNvSpPr/>
          <p:nvPr/>
        </p:nvSpPr>
        <p:spPr>
          <a:xfrm>
            <a:off x="5076056" y="5107632"/>
            <a:ext cx="225375" cy="2534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  <p:cxnSp>
        <p:nvCxnSpPr>
          <p:cNvPr id="3" name="Conector de seta reta 2"/>
          <p:cNvCxnSpPr/>
          <p:nvPr/>
        </p:nvCxnSpPr>
        <p:spPr>
          <a:xfrm>
            <a:off x="5750313" y="3379555"/>
            <a:ext cx="0" cy="17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598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17" name="Subtítulo 2"/>
          <p:cNvSpPr txBox="1">
            <a:spLocks/>
          </p:cNvSpPr>
          <p:nvPr/>
        </p:nvSpPr>
        <p:spPr>
          <a:xfrm>
            <a:off x="1861274" y="5047767"/>
            <a:ext cx="2566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64171" y="5066352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5292080" y="5085184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21" name="Mais 120"/>
          <p:cNvSpPr/>
          <p:nvPr/>
        </p:nvSpPr>
        <p:spPr>
          <a:xfrm>
            <a:off x="5076056" y="5107632"/>
            <a:ext cx="225375" cy="2534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  <p:sp>
        <p:nvSpPr>
          <p:cNvPr id="136" name="Menos 135"/>
          <p:cNvSpPr/>
          <p:nvPr/>
        </p:nvSpPr>
        <p:spPr>
          <a:xfrm>
            <a:off x="6195577" y="5160611"/>
            <a:ext cx="288032" cy="1731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485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6400277" y="5067769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17" name="Subtítulo 2"/>
          <p:cNvSpPr txBox="1">
            <a:spLocks/>
          </p:cNvSpPr>
          <p:nvPr/>
        </p:nvSpPr>
        <p:spPr>
          <a:xfrm>
            <a:off x="1861274" y="5047767"/>
            <a:ext cx="2566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64171" y="5066352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5292080" y="5085184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21" name="Mais 120"/>
          <p:cNvSpPr/>
          <p:nvPr/>
        </p:nvSpPr>
        <p:spPr>
          <a:xfrm>
            <a:off x="5076056" y="5107632"/>
            <a:ext cx="225375" cy="2534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  <p:sp>
        <p:nvSpPr>
          <p:cNvPr id="136" name="Menos 135"/>
          <p:cNvSpPr/>
          <p:nvPr/>
        </p:nvSpPr>
        <p:spPr>
          <a:xfrm>
            <a:off x="6195577" y="5160611"/>
            <a:ext cx="288032" cy="1731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0692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6400277" y="5067769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17" name="Subtítulo 2"/>
          <p:cNvSpPr txBox="1">
            <a:spLocks/>
          </p:cNvSpPr>
          <p:nvPr/>
        </p:nvSpPr>
        <p:spPr>
          <a:xfrm>
            <a:off x="1861274" y="5047767"/>
            <a:ext cx="2566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64171" y="5066352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5292080" y="5085184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21" name="Mais 120"/>
          <p:cNvSpPr/>
          <p:nvPr/>
        </p:nvSpPr>
        <p:spPr>
          <a:xfrm>
            <a:off x="5076056" y="5107632"/>
            <a:ext cx="225375" cy="2534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  <p:sp>
        <p:nvSpPr>
          <p:cNvPr id="136" name="Menos 135"/>
          <p:cNvSpPr/>
          <p:nvPr/>
        </p:nvSpPr>
        <p:spPr>
          <a:xfrm>
            <a:off x="6195577" y="5160611"/>
            <a:ext cx="288032" cy="1731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>
            <a:off x="2998301" y="3769650"/>
            <a:ext cx="3647929" cy="1390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4082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ixaDeTexto 75"/>
          <p:cNvSpPr txBox="1"/>
          <p:nvPr/>
        </p:nvSpPr>
        <p:spPr>
          <a:xfrm>
            <a:off x="1403648" y="2682084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77" name="Conector reto 76"/>
          <p:cNvCxnSpPr>
            <a:stCxn id="89" idx="2"/>
            <a:endCxn id="92" idx="2"/>
          </p:cNvCxnSpPr>
          <p:nvPr/>
        </p:nvCxnSpPr>
        <p:spPr>
          <a:xfrm flipV="1">
            <a:off x="2167608" y="3379556"/>
            <a:ext cx="4793444" cy="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679982" y="2653265"/>
            <a:ext cx="1646903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377504" y="2675184"/>
            <a:ext cx="1722887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43253" y="3891189"/>
            <a:ext cx="1646904" cy="37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 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5468366" y="3114004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2225269" y="3097953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2998301" y="3070237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2225269" y="33805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flipV="1">
            <a:off x="4746642" y="3388122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167608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0" name="Elipse 89"/>
          <p:cNvSpPr/>
          <p:nvPr/>
        </p:nvSpPr>
        <p:spPr>
          <a:xfrm>
            <a:off x="4696506" y="3359687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1" name="Elipse 90"/>
          <p:cNvSpPr/>
          <p:nvPr/>
        </p:nvSpPr>
        <p:spPr>
          <a:xfrm>
            <a:off x="5418229" y="3367754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92" name="Elipse 91"/>
          <p:cNvSpPr/>
          <p:nvPr/>
        </p:nvSpPr>
        <p:spPr>
          <a:xfrm>
            <a:off x="6961052" y="3354729"/>
            <a:ext cx="100272" cy="4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7009793" y="3112535"/>
            <a:ext cx="0" cy="28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eta para a esquerda e para cima 100"/>
          <p:cNvSpPr/>
          <p:nvPr/>
        </p:nvSpPr>
        <p:spPr>
          <a:xfrm>
            <a:off x="6812038" y="3405348"/>
            <a:ext cx="260886" cy="430321"/>
          </a:xfrm>
          <a:prstGeom prst="lef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dobrada para cima 101"/>
          <p:cNvSpPr/>
          <p:nvPr/>
        </p:nvSpPr>
        <p:spPr>
          <a:xfrm rot="5400000">
            <a:off x="4639193" y="3547872"/>
            <a:ext cx="395242" cy="193108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a esquerda e para a direita 102"/>
          <p:cNvSpPr/>
          <p:nvPr/>
        </p:nvSpPr>
        <p:spPr>
          <a:xfrm>
            <a:off x="4834491" y="3529407"/>
            <a:ext cx="2111333" cy="3282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5750313" y="3648111"/>
            <a:ext cx="533121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CF</a:t>
            </a:r>
            <a:endParaRPr lang="pt-BR" sz="16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518502" y="3112617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6400277" y="5067769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3" name="Subtítulo 2"/>
          <p:cNvSpPr txBox="1">
            <a:spLocks/>
          </p:cNvSpPr>
          <p:nvPr/>
        </p:nvSpPr>
        <p:spPr>
          <a:xfrm>
            <a:off x="1861274" y="4581128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 PMRE + PMRV - PMPC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17" name="Subtítulo 2"/>
          <p:cNvSpPr txBox="1">
            <a:spLocks/>
          </p:cNvSpPr>
          <p:nvPr/>
        </p:nvSpPr>
        <p:spPr>
          <a:xfrm>
            <a:off x="1861274" y="5047767"/>
            <a:ext cx="2566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 =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64171" y="5066352"/>
            <a:ext cx="1140639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67 DIAS</a:t>
            </a:r>
            <a:endParaRPr lang="pt-BR" sz="16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5292080" y="5085184"/>
            <a:ext cx="1354150" cy="24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4,53 DIAS</a:t>
            </a:r>
            <a:endParaRPr lang="pt-BR" sz="1600" dirty="0"/>
          </a:p>
        </p:txBody>
      </p:sp>
      <p:sp>
        <p:nvSpPr>
          <p:cNvPr id="121" name="Mais 120"/>
          <p:cNvSpPr/>
          <p:nvPr/>
        </p:nvSpPr>
        <p:spPr>
          <a:xfrm>
            <a:off x="5076056" y="5107632"/>
            <a:ext cx="225375" cy="2534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Igual 122"/>
          <p:cNvSpPr/>
          <p:nvPr/>
        </p:nvSpPr>
        <p:spPr>
          <a:xfrm>
            <a:off x="7216618" y="5118363"/>
            <a:ext cx="279043" cy="2534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4" name="CaixaDeTexto 123"/>
          <p:cNvSpPr txBox="1"/>
          <p:nvPr/>
        </p:nvSpPr>
        <p:spPr>
          <a:xfrm>
            <a:off x="7510662" y="506635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52,533</a:t>
            </a:r>
            <a:r>
              <a:rPr lang="pt-BR" sz="1600" dirty="0" smtClean="0"/>
              <a:t> DIAS</a:t>
            </a:r>
            <a:endParaRPr lang="pt-BR" sz="16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2777544" y="3498969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19 DIAS</a:t>
            </a:r>
            <a:endParaRPr lang="pt-BR" sz="1600" dirty="0"/>
          </a:p>
        </p:txBody>
      </p:sp>
      <p:cxnSp>
        <p:nvCxnSpPr>
          <p:cNvPr id="134" name="Conector de seta reta 133"/>
          <p:cNvCxnSpPr>
            <a:stCxn id="104" idx="2"/>
          </p:cNvCxnSpPr>
          <p:nvPr/>
        </p:nvCxnSpPr>
        <p:spPr>
          <a:xfrm>
            <a:off x="6016874" y="3891189"/>
            <a:ext cx="1524042" cy="115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/>
          <p:cNvSpPr/>
          <p:nvPr/>
        </p:nvSpPr>
        <p:spPr>
          <a:xfrm>
            <a:off x="7356139" y="4905164"/>
            <a:ext cx="1516303" cy="684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Menos 135"/>
          <p:cNvSpPr/>
          <p:nvPr/>
        </p:nvSpPr>
        <p:spPr>
          <a:xfrm>
            <a:off x="6195577" y="5160611"/>
            <a:ext cx="288032" cy="1731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843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5" y="1027464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Subtítulo 2"/>
          <p:cNvSpPr txBox="1">
            <a:spLocks/>
          </p:cNvSpPr>
          <p:nvPr/>
        </p:nvSpPr>
        <p:spPr>
          <a:xfrm>
            <a:off x="904897" y="1593277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Financeiro</a:t>
            </a:r>
            <a:endParaRPr lang="pt-BR" dirty="0"/>
          </a:p>
        </p:txBody>
      </p:sp>
      <p:sp>
        <p:nvSpPr>
          <p:cNvPr id="115" name="Seta para baixo 114"/>
          <p:cNvSpPr/>
          <p:nvPr/>
        </p:nvSpPr>
        <p:spPr>
          <a:xfrm>
            <a:off x="6220504" y="158708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6812038" y="15567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884735" y="3425824"/>
            <a:ext cx="153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52,533</a:t>
            </a:r>
            <a:r>
              <a:rPr lang="pt-BR" sz="2400" dirty="0" smtClean="0"/>
              <a:t> DIAS</a:t>
            </a:r>
            <a:endParaRPr lang="pt-BR" sz="2400" dirty="0"/>
          </a:p>
        </p:txBody>
      </p:sp>
      <p:sp>
        <p:nvSpPr>
          <p:cNvPr id="135" name="Elipse 134"/>
          <p:cNvSpPr/>
          <p:nvPr/>
        </p:nvSpPr>
        <p:spPr>
          <a:xfrm>
            <a:off x="395536" y="3068959"/>
            <a:ext cx="2452408" cy="1449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ubtítulo 2"/>
          <p:cNvSpPr txBox="1">
            <a:spLocks/>
          </p:cNvSpPr>
          <p:nvPr/>
        </p:nvSpPr>
        <p:spPr>
          <a:xfrm>
            <a:off x="2847943" y="3086962"/>
            <a:ext cx="5836303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Significa que a empresa comprou mercadorias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Subtítulo 2"/>
          <p:cNvSpPr txBox="1">
            <a:spLocks/>
          </p:cNvSpPr>
          <p:nvPr/>
        </p:nvSpPr>
        <p:spPr>
          <a:xfrm>
            <a:off x="2898728" y="3546239"/>
            <a:ext cx="583630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Pagou as mercadorias 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Subtítulo 2"/>
          <p:cNvSpPr txBox="1">
            <a:spLocks/>
          </p:cNvSpPr>
          <p:nvPr/>
        </p:nvSpPr>
        <p:spPr>
          <a:xfrm>
            <a:off x="2830051" y="4194311"/>
            <a:ext cx="5836303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Mas ainda vai levar 52 dias para receber dos clientes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Subtítulo 2"/>
          <p:cNvSpPr txBox="1">
            <a:spLocks/>
          </p:cNvSpPr>
          <p:nvPr/>
        </p:nvSpPr>
        <p:spPr>
          <a:xfrm>
            <a:off x="2680722" y="4994783"/>
            <a:ext cx="600352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Pagou o fornecedor, mas ainda falta aluguel, salários, água e energia....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Subtítulo 2"/>
          <p:cNvSpPr txBox="1">
            <a:spLocks/>
          </p:cNvSpPr>
          <p:nvPr/>
        </p:nvSpPr>
        <p:spPr>
          <a:xfrm>
            <a:off x="2555776" y="5805264"/>
            <a:ext cx="6179255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Essas contas irão esperar até os  clientes paguem 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052736"/>
            <a:ext cx="6696744" cy="64807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</a:rPr>
              <a:t>Capital Circulante – (CC)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19230" y="4581128"/>
            <a:ext cx="396495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69461" y="1916832"/>
            <a:ext cx="3964957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>
                <a:solidFill>
                  <a:schemeClr val="tx1"/>
                </a:solidFill>
              </a:rPr>
              <a:t>É o ativo circulante utilizado </a:t>
            </a:r>
            <a:r>
              <a:rPr lang="pt-BR" sz="3000" dirty="0" smtClean="0">
                <a:solidFill>
                  <a:schemeClr val="tx1"/>
                </a:solidFill>
              </a:rPr>
              <a:t>pelas empresas </a:t>
            </a:r>
            <a:r>
              <a:rPr lang="pt-BR" sz="3000" dirty="0" smtClean="0">
                <a:solidFill>
                  <a:schemeClr val="tx1"/>
                </a:solidFill>
              </a:rPr>
              <a:t>para </a:t>
            </a:r>
            <a:r>
              <a:rPr lang="pt-BR" sz="3000" dirty="0" smtClean="0">
                <a:solidFill>
                  <a:schemeClr val="tx1"/>
                </a:solidFill>
              </a:rPr>
              <a:t>manter </a:t>
            </a:r>
            <a:r>
              <a:rPr lang="pt-BR" sz="3000" dirty="0" smtClean="0">
                <a:solidFill>
                  <a:schemeClr val="tx1"/>
                </a:solidFill>
              </a:rPr>
              <a:t>as atividades de curto prazo. 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9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052736"/>
            <a:ext cx="6696744" cy="64807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</a:rPr>
              <a:t>Capital Circulante – (CC)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19230" y="4581128"/>
            <a:ext cx="396495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95354" y="5157192"/>
            <a:ext cx="1220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Bancos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69461" y="1916832"/>
            <a:ext cx="3964957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>
                <a:solidFill>
                  <a:schemeClr val="tx1"/>
                </a:solidFill>
              </a:rPr>
              <a:t>É o ativo circulante utilizado </a:t>
            </a:r>
            <a:r>
              <a:rPr lang="pt-BR" sz="3000" dirty="0" smtClean="0">
                <a:solidFill>
                  <a:schemeClr val="tx1"/>
                </a:solidFill>
              </a:rPr>
              <a:t>pelas empresas </a:t>
            </a:r>
            <a:r>
              <a:rPr lang="pt-BR" sz="3000" dirty="0" smtClean="0">
                <a:solidFill>
                  <a:schemeClr val="tx1"/>
                </a:solidFill>
              </a:rPr>
              <a:t>para </a:t>
            </a:r>
            <a:r>
              <a:rPr lang="pt-BR" sz="3000" dirty="0" smtClean="0">
                <a:solidFill>
                  <a:schemeClr val="tx1"/>
                </a:solidFill>
              </a:rPr>
              <a:t>manter </a:t>
            </a:r>
            <a:r>
              <a:rPr lang="pt-BR" sz="3000" dirty="0" smtClean="0">
                <a:solidFill>
                  <a:schemeClr val="tx1"/>
                </a:solidFill>
              </a:rPr>
              <a:t>as atividades de curto prazo. 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9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052736"/>
            <a:ext cx="6696744" cy="64807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</a:rPr>
              <a:t>Capital Circulante – (CC)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19230" y="4581128"/>
            <a:ext cx="396495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95354" y="5157192"/>
            <a:ext cx="1220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Bancos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95354" y="5691062"/>
            <a:ext cx="149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Estoques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169461" y="1916832"/>
            <a:ext cx="3964957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>
                <a:solidFill>
                  <a:schemeClr val="tx1"/>
                </a:solidFill>
              </a:rPr>
              <a:t>É o ativo circulante utilizado </a:t>
            </a:r>
            <a:r>
              <a:rPr lang="pt-BR" sz="3000" dirty="0" smtClean="0">
                <a:solidFill>
                  <a:schemeClr val="tx1"/>
                </a:solidFill>
              </a:rPr>
              <a:t>pelas empresas </a:t>
            </a:r>
            <a:r>
              <a:rPr lang="pt-BR" sz="3000" dirty="0" smtClean="0">
                <a:solidFill>
                  <a:schemeClr val="tx1"/>
                </a:solidFill>
              </a:rPr>
              <a:t>para </a:t>
            </a:r>
            <a:r>
              <a:rPr lang="pt-BR" sz="3000" dirty="0" smtClean="0">
                <a:solidFill>
                  <a:schemeClr val="tx1"/>
                </a:solidFill>
              </a:rPr>
              <a:t>manter </a:t>
            </a:r>
            <a:r>
              <a:rPr lang="pt-BR" sz="3000" dirty="0" smtClean="0">
                <a:solidFill>
                  <a:schemeClr val="tx1"/>
                </a:solidFill>
              </a:rPr>
              <a:t>as atividades de curto prazo. 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052736"/>
            <a:ext cx="6696744" cy="64807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</a:rPr>
              <a:t>Capital Circulante – (CC)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6"/>
            <a:ext cx="208823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19230" y="4581128"/>
            <a:ext cx="396495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95354" y="5157192"/>
            <a:ext cx="1220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Bancos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95354" y="5691062"/>
            <a:ext cx="149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Estoques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355976" y="2132856"/>
            <a:ext cx="4536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6372200" y="2132856"/>
            <a:ext cx="0" cy="3888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ta para baixo 1"/>
          <p:cNvSpPr/>
          <p:nvPr/>
        </p:nvSpPr>
        <p:spPr>
          <a:xfrm>
            <a:off x="5004048" y="1916832"/>
            <a:ext cx="32403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169461" y="1916832"/>
            <a:ext cx="3964957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>
                <a:solidFill>
                  <a:schemeClr val="tx1"/>
                </a:solidFill>
              </a:rPr>
              <a:t>É o ativo circulante utilizado </a:t>
            </a:r>
            <a:r>
              <a:rPr lang="pt-BR" sz="3000" dirty="0" smtClean="0">
                <a:solidFill>
                  <a:schemeClr val="tx1"/>
                </a:solidFill>
              </a:rPr>
              <a:t>pelas empresas </a:t>
            </a:r>
            <a:r>
              <a:rPr lang="pt-BR" sz="3000" dirty="0" smtClean="0">
                <a:solidFill>
                  <a:schemeClr val="tx1"/>
                </a:solidFill>
              </a:rPr>
              <a:t>para </a:t>
            </a:r>
            <a:r>
              <a:rPr lang="pt-BR" sz="3000" dirty="0" smtClean="0">
                <a:solidFill>
                  <a:schemeClr val="tx1"/>
                </a:solidFill>
              </a:rPr>
              <a:t>manter </a:t>
            </a:r>
            <a:r>
              <a:rPr lang="pt-BR" sz="3000" dirty="0" smtClean="0">
                <a:solidFill>
                  <a:schemeClr val="tx1"/>
                </a:solidFill>
              </a:rPr>
              <a:t>as atividades de curto prazo. 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9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052736"/>
            <a:ext cx="6696744" cy="64807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</a:rPr>
              <a:t>Capital Circulante – (CC)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6"/>
            <a:ext cx="208823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19230" y="4581128"/>
            <a:ext cx="396495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95354" y="5157192"/>
            <a:ext cx="1220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Bancos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95354" y="5691062"/>
            <a:ext cx="149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Estoques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Seta para a esquerda 1"/>
          <p:cNvSpPr/>
          <p:nvPr/>
        </p:nvSpPr>
        <p:spPr>
          <a:xfrm>
            <a:off x="6444208" y="3645024"/>
            <a:ext cx="936104" cy="396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4355976" y="2132856"/>
            <a:ext cx="4536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6372200" y="2132856"/>
            <a:ext cx="0" cy="3888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ítulo 2"/>
          <p:cNvSpPr txBox="1">
            <a:spLocks/>
          </p:cNvSpPr>
          <p:nvPr/>
        </p:nvSpPr>
        <p:spPr>
          <a:xfrm>
            <a:off x="169461" y="1916832"/>
            <a:ext cx="3964957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>
                <a:solidFill>
                  <a:schemeClr val="tx1"/>
                </a:solidFill>
              </a:rPr>
              <a:t>É o ativo circulante utilizado </a:t>
            </a:r>
            <a:r>
              <a:rPr lang="pt-BR" sz="3000" dirty="0" smtClean="0">
                <a:solidFill>
                  <a:schemeClr val="tx1"/>
                </a:solidFill>
              </a:rPr>
              <a:t>pelas empresas </a:t>
            </a:r>
            <a:r>
              <a:rPr lang="pt-BR" sz="3000" dirty="0" smtClean="0">
                <a:solidFill>
                  <a:schemeClr val="tx1"/>
                </a:solidFill>
              </a:rPr>
              <a:t>para </a:t>
            </a:r>
            <a:r>
              <a:rPr lang="pt-BR" sz="3000" dirty="0" smtClean="0">
                <a:solidFill>
                  <a:schemeClr val="tx1"/>
                </a:solidFill>
              </a:rPr>
              <a:t>manter </a:t>
            </a:r>
            <a:r>
              <a:rPr lang="pt-BR" sz="3000" dirty="0" smtClean="0">
                <a:solidFill>
                  <a:schemeClr val="tx1"/>
                </a:solidFill>
              </a:rPr>
              <a:t>as atividades de curto prazo. 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8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052736"/>
            <a:ext cx="6696744" cy="64807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</a:rPr>
              <a:t>Passivo Circulante – (</a:t>
            </a:r>
            <a:r>
              <a:rPr lang="pt-BR" sz="4400" dirty="0">
                <a:solidFill>
                  <a:schemeClr val="tx1"/>
                </a:solidFill>
              </a:rPr>
              <a:t>P</a:t>
            </a:r>
            <a:r>
              <a:rPr lang="pt-BR" sz="4400" dirty="0" smtClean="0">
                <a:solidFill>
                  <a:schemeClr val="tx1"/>
                </a:solidFill>
              </a:rPr>
              <a:t>C)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47003" y="4581128"/>
            <a:ext cx="396495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Fornecedores a pagar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3528" y="5085184"/>
            <a:ext cx="2465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Salários a pagar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3528" y="5589240"/>
            <a:ext cx="2677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Impostos a pagar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169461" y="2276872"/>
            <a:ext cx="3964957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O passivo circulante representa as dívidas de curto prazo</a:t>
            </a:r>
            <a:r>
              <a:rPr lang="pt-BR" sz="3000" dirty="0">
                <a:solidFill>
                  <a:schemeClr val="tx1"/>
                </a:solidFill>
              </a:rPr>
              <a:t> </a:t>
            </a:r>
            <a:r>
              <a:rPr lang="pt-BR" sz="3000" dirty="0" smtClean="0">
                <a:solidFill>
                  <a:schemeClr val="tx1"/>
                </a:solidFill>
              </a:rPr>
              <a:t>da empresa/ entidade.</a:t>
            </a:r>
            <a:endParaRPr lang="pt-BR" sz="3000" dirty="0">
              <a:solidFill>
                <a:schemeClr val="tx1"/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564904"/>
            <a:ext cx="229552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baixo 4"/>
          <p:cNvSpPr/>
          <p:nvPr/>
        </p:nvSpPr>
        <p:spPr>
          <a:xfrm>
            <a:off x="7596336" y="2204864"/>
            <a:ext cx="432048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>
            <a:off x="4355976" y="2132856"/>
            <a:ext cx="4536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6372200" y="2132856"/>
            <a:ext cx="0" cy="3888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0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7848872" cy="64807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</a:rPr>
              <a:t>Capital Circulante Líquido – (CCL)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208823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169461" y="2204864"/>
            <a:ext cx="3964957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É </a:t>
            </a:r>
            <a:r>
              <a:rPr lang="pt-BR" sz="3000" dirty="0" smtClean="0">
                <a:solidFill>
                  <a:schemeClr val="tx1"/>
                </a:solidFill>
              </a:rPr>
              <a:t>a diferença entre o Ativo Circulante e o Passivo Circulante.</a:t>
            </a:r>
          </a:p>
          <a:p>
            <a:pPr algn="just"/>
            <a:r>
              <a:rPr lang="pt-BR" sz="3000" dirty="0" smtClean="0">
                <a:solidFill>
                  <a:schemeClr val="tx1"/>
                </a:solidFill>
              </a:rPr>
              <a:t>        CCL  = AC - PC</a:t>
            </a:r>
            <a:endParaRPr lang="pt-BR" sz="3000" dirty="0">
              <a:solidFill>
                <a:schemeClr val="tx1"/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229552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/>
        </p:nvCxnSpPr>
        <p:spPr>
          <a:xfrm>
            <a:off x="4355976" y="2132856"/>
            <a:ext cx="4536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6372200" y="2132856"/>
            <a:ext cx="0" cy="3888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nos 1"/>
          <p:cNvSpPr/>
          <p:nvPr/>
        </p:nvSpPr>
        <p:spPr>
          <a:xfrm>
            <a:off x="6192180" y="3593531"/>
            <a:ext cx="360040" cy="50405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micírculos 3"/>
          <p:cNvSpPr/>
          <p:nvPr/>
        </p:nvSpPr>
        <p:spPr>
          <a:xfrm rot="16400847">
            <a:off x="5976460" y="3636748"/>
            <a:ext cx="551121" cy="44830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micírculos 16"/>
          <p:cNvSpPr/>
          <p:nvPr/>
        </p:nvSpPr>
        <p:spPr>
          <a:xfrm rot="5182344">
            <a:off x="6204439" y="3635282"/>
            <a:ext cx="558784" cy="4623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 entalhada para a direita 5"/>
          <p:cNvSpPr/>
          <p:nvPr/>
        </p:nvSpPr>
        <p:spPr>
          <a:xfrm>
            <a:off x="4211960" y="3717032"/>
            <a:ext cx="360040" cy="3240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8388424" y="3717032"/>
            <a:ext cx="423317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25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840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47664" y="1124744"/>
            <a:ext cx="579715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 smtClean="0"/>
              <a:t>CAPITAL DE GIRO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1186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0449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0296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9122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031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394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91021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8465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8342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7" name="Menos 26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168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4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47664" y="1124744"/>
            <a:ext cx="579715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 smtClean="0"/>
              <a:t>CAPITAL DE GIRO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2492896"/>
            <a:ext cx="8091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de giro é o ativo circulante da empresa </a:t>
            </a:r>
            <a:r>
              <a:rPr lang="pt-BR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utilizado </a:t>
            </a:r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para manter todas as operações empresariais em dia. </a:t>
            </a:r>
            <a:endParaRPr lang="pt-BR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9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3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31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3103752" y="4551438"/>
            <a:ext cx="286448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Liquidez da operação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8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3103752" y="4551438"/>
            <a:ext cx="286448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Liquidez da operação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00470" y="5199510"/>
            <a:ext cx="1169252" cy="103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551237" y="5205229"/>
            <a:ext cx="4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338702" y="5560067"/>
            <a:ext cx="873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BENS E DIREITOS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44426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3103752" y="4551438"/>
            <a:ext cx="286448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Liquidez da operação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00470" y="5199510"/>
            <a:ext cx="1169252" cy="103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551237" y="5205229"/>
            <a:ext cx="4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338702" y="5560067"/>
            <a:ext cx="873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BENS E DIREITOS</a:t>
            </a:r>
            <a:endParaRPr lang="pt-BR" sz="1100" dirty="0"/>
          </a:p>
        </p:txBody>
      </p:sp>
      <p:sp>
        <p:nvSpPr>
          <p:cNvPr id="41" name="Retângulo 40"/>
          <p:cNvSpPr/>
          <p:nvPr/>
        </p:nvSpPr>
        <p:spPr>
          <a:xfrm>
            <a:off x="4369722" y="5199510"/>
            <a:ext cx="1169252" cy="35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369721" y="5190735"/>
            <a:ext cx="12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PC - </a:t>
            </a:r>
            <a:r>
              <a:rPr lang="pt-BR" sz="1600" dirty="0" smtClean="0"/>
              <a:t>Dívidas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01795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3103752" y="4551438"/>
            <a:ext cx="286448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Liquidez da operação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00470" y="5199510"/>
            <a:ext cx="1169252" cy="103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551237" y="5205229"/>
            <a:ext cx="4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338702" y="5560067"/>
            <a:ext cx="873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BENS E DIREITOS</a:t>
            </a:r>
            <a:endParaRPr lang="pt-BR" sz="1100" dirty="0"/>
          </a:p>
        </p:txBody>
      </p:sp>
      <p:sp>
        <p:nvSpPr>
          <p:cNvPr id="41" name="Retângulo 40"/>
          <p:cNvSpPr/>
          <p:nvPr/>
        </p:nvSpPr>
        <p:spPr>
          <a:xfrm>
            <a:off x="4369722" y="5199510"/>
            <a:ext cx="1169252" cy="35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369721" y="5190735"/>
            <a:ext cx="12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PC - </a:t>
            </a:r>
            <a:r>
              <a:rPr lang="pt-BR" sz="1600" dirty="0" smtClean="0"/>
              <a:t>Dívidas</a:t>
            </a:r>
            <a:endParaRPr lang="pt-BR" sz="1600" dirty="0"/>
          </a:p>
        </p:txBody>
      </p:sp>
      <p:sp>
        <p:nvSpPr>
          <p:cNvPr id="43" name="Retângulo 42"/>
          <p:cNvSpPr/>
          <p:nvPr/>
        </p:nvSpPr>
        <p:spPr>
          <a:xfrm>
            <a:off x="3224566" y="5551293"/>
            <a:ext cx="1131410" cy="686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79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3103752" y="4551438"/>
            <a:ext cx="286448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Liquidez da operação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00470" y="5199510"/>
            <a:ext cx="1169252" cy="103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551237" y="5205229"/>
            <a:ext cx="4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338702" y="5560067"/>
            <a:ext cx="873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BENS E DIREITOS</a:t>
            </a:r>
            <a:endParaRPr lang="pt-BR" sz="1100" dirty="0"/>
          </a:p>
        </p:txBody>
      </p:sp>
      <p:sp>
        <p:nvSpPr>
          <p:cNvPr id="41" name="Retângulo 40"/>
          <p:cNvSpPr/>
          <p:nvPr/>
        </p:nvSpPr>
        <p:spPr>
          <a:xfrm>
            <a:off x="4369722" y="5199510"/>
            <a:ext cx="1169252" cy="35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369721" y="5190735"/>
            <a:ext cx="12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PC - </a:t>
            </a:r>
            <a:r>
              <a:rPr lang="pt-BR" sz="1600" dirty="0" smtClean="0"/>
              <a:t>Dívidas</a:t>
            </a:r>
            <a:endParaRPr lang="pt-BR" sz="1600" dirty="0"/>
          </a:p>
        </p:txBody>
      </p:sp>
      <p:sp>
        <p:nvSpPr>
          <p:cNvPr id="43" name="Retângulo 42"/>
          <p:cNvSpPr/>
          <p:nvPr/>
        </p:nvSpPr>
        <p:spPr>
          <a:xfrm>
            <a:off x="3224566" y="5551293"/>
            <a:ext cx="1131410" cy="686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a esquerda 1"/>
          <p:cNvSpPr/>
          <p:nvPr/>
        </p:nvSpPr>
        <p:spPr>
          <a:xfrm>
            <a:off x="4618678" y="5718411"/>
            <a:ext cx="867320" cy="3430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25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3103752" y="4551438"/>
            <a:ext cx="286448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Liquidez da operação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00470" y="5199510"/>
            <a:ext cx="1169252" cy="103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551237" y="5205229"/>
            <a:ext cx="4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338702" y="5560067"/>
            <a:ext cx="873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BENS E DIREITOS</a:t>
            </a:r>
            <a:endParaRPr lang="pt-BR" sz="1100" dirty="0"/>
          </a:p>
        </p:txBody>
      </p:sp>
      <p:sp>
        <p:nvSpPr>
          <p:cNvPr id="41" name="Retângulo 40"/>
          <p:cNvSpPr/>
          <p:nvPr/>
        </p:nvSpPr>
        <p:spPr>
          <a:xfrm>
            <a:off x="4369722" y="5199510"/>
            <a:ext cx="1169252" cy="35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369721" y="5190735"/>
            <a:ext cx="12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PC - </a:t>
            </a:r>
            <a:r>
              <a:rPr lang="pt-BR" sz="1600" dirty="0" smtClean="0"/>
              <a:t>Dívidas</a:t>
            </a:r>
            <a:endParaRPr lang="pt-BR" sz="1600" dirty="0"/>
          </a:p>
        </p:txBody>
      </p:sp>
      <p:sp>
        <p:nvSpPr>
          <p:cNvPr id="43" name="Retângulo 42"/>
          <p:cNvSpPr/>
          <p:nvPr/>
        </p:nvSpPr>
        <p:spPr>
          <a:xfrm>
            <a:off x="3224566" y="5551293"/>
            <a:ext cx="1131410" cy="686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a esquerda 1"/>
          <p:cNvSpPr/>
          <p:nvPr/>
        </p:nvSpPr>
        <p:spPr>
          <a:xfrm>
            <a:off x="4618678" y="5718411"/>
            <a:ext cx="867320" cy="3430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783508" y="5631403"/>
            <a:ext cx="80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Sobra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18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3103752" y="4551438"/>
            <a:ext cx="286448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Liquidez da operação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00470" y="5199510"/>
            <a:ext cx="1169252" cy="103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551237" y="5205229"/>
            <a:ext cx="4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338702" y="5560067"/>
            <a:ext cx="873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BENS E DIREITOS</a:t>
            </a:r>
            <a:endParaRPr lang="pt-BR" sz="1100" dirty="0"/>
          </a:p>
        </p:txBody>
      </p:sp>
      <p:sp>
        <p:nvSpPr>
          <p:cNvPr id="41" name="Retângulo 40"/>
          <p:cNvSpPr/>
          <p:nvPr/>
        </p:nvSpPr>
        <p:spPr>
          <a:xfrm>
            <a:off x="4369722" y="5199510"/>
            <a:ext cx="1169252" cy="35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369721" y="5190735"/>
            <a:ext cx="12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PC - </a:t>
            </a:r>
            <a:r>
              <a:rPr lang="pt-BR" sz="1600" dirty="0" smtClean="0"/>
              <a:t>Dívidas</a:t>
            </a:r>
            <a:endParaRPr lang="pt-BR" sz="1600" dirty="0"/>
          </a:p>
        </p:txBody>
      </p:sp>
      <p:sp>
        <p:nvSpPr>
          <p:cNvPr id="43" name="Retângulo 42"/>
          <p:cNvSpPr/>
          <p:nvPr/>
        </p:nvSpPr>
        <p:spPr>
          <a:xfrm>
            <a:off x="3224566" y="5551293"/>
            <a:ext cx="1131410" cy="686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a esquerda 1"/>
          <p:cNvSpPr/>
          <p:nvPr/>
        </p:nvSpPr>
        <p:spPr>
          <a:xfrm>
            <a:off x="4618678" y="5718411"/>
            <a:ext cx="867320" cy="3430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783508" y="5631403"/>
            <a:ext cx="80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Sobra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696236" y="5651956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liquidez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511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 flipV="1">
            <a:off x="1115616" y="1773497"/>
            <a:ext cx="6840760" cy="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499992" y="1383174"/>
            <a:ext cx="0" cy="188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8724" y="18519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Caixa...........................R$.50.000,00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8724" y="217420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receber........R$.20.000,00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8724" y="251127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Estoque......................R$.30.000,00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97925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AC )..............R$.100.000,00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99992" y="1869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Salários a pagar .........R$.10.000,00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35996" y="21641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Contas a pagar............R$.20.000,00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35996" y="24805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a pagar.............R$.800,00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618678" y="3059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(PC)................R$.30.800,00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75656" y="1397921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ATIVO CIRCULANTE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764208" y="1383174"/>
            <a:ext cx="294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PASSIVO CIRCULANTE</a:t>
            </a:r>
            <a:endParaRPr lang="pt-BR" sz="2400" dirty="0"/>
          </a:p>
        </p:txBody>
      </p:sp>
      <p:sp>
        <p:nvSpPr>
          <p:cNvPr id="29" name="Menos 28"/>
          <p:cNvSpPr/>
          <p:nvPr/>
        </p:nvSpPr>
        <p:spPr>
          <a:xfrm>
            <a:off x="4331880" y="3100318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222891" y="3789040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R$. 69.200,00</a:t>
            </a:r>
          </a:p>
        </p:txBody>
      </p:sp>
      <p:sp>
        <p:nvSpPr>
          <p:cNvPr id="33" name="Subtítulo 2"/>
          <p:cNvSpPr txBox="1">
            <a:spLocks/>
          </p:cNvSpPr>
          <p:nvPr/>
        </p:nvSpPr>
        <p:spPr>
          <a:xfrm>
            <a:off x="813945" y="3797027"/>
            <a:ext cx="540669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Capital Circulante Líquido – (CCL) :............. 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3103752" y="4551438"/>
            <a:ext cx="2864487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Liquidez da operação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00470" y="5199510"/>
            <a:ext cx="1169252" cy="103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551237" y="5205229"/>
            <a:ext cx="4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338702" y="5560067"/>
            <a:ext cx="873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BENS E DIREITOS</a:t>
            </a:r>
            <a:endParaRPr lang="pt-BR" sz="1100" dirty="0"/>
          </a:p>
        </p:txBody>
      </p:sp>
      <p:sp>
        <p:nvSpPr>
          <p:cNvPr id="41" name="Retângulo 40"/>
          <p:cNvSpPr/>
          <p:nvPr/>
        </p:nvSpPr>
        <p:spPr>
          <a:xfrm>
            <a:off x="4369722" y="5199510"/>
            <a:ext cx="1169252" cy="35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369721" y="5190735"/>
            <a:ext cx="12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PC - </a:t>
            </a:r>
            <a:r>
              <a:rPr lang="pt-BR" sz="1600" dirty="0" smtClean="0"/>
              <a:t>Dívidas</a:t>
            </a:r>
            <a:endParaRPr lang="pt-BR" sz="1600" dirty="0"/>
          </a:p>
        </p:txBody>
      </p:sp>
      <p:sp>
        <p:nvSpPr>
          <p:cNvPr id="43" name="Retângulo 42"/>
          <p:cNvSpPr/>
          <p:nvPr/>
        </p:nvSpPr>
        <p:spPr>
          <a:xfrm>
            <a:off x="3224566" y="5551293"/>
            <a:ext cx="1131410" cy="686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a esquerda 1"/>
          <p:cNvSpPr/>
          <p:nvPr/>
        </p:nvSpPr>
        <p:spPr>
          <a:xfrm>
            <a:off x="4618678" y="5718411"/>
            <a:ext cx="867320" cy="3430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783508" y="5631403"/>
            <a:ext cx="80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Sobra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696236" y="5651956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liquidez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783508" y="6015473"/>
            <a:ext cx="263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Segurança financeira de curto prazo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31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47664" y="1124744"/>
            <a:ext cx="579715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 smtClean="0"/>
              <a:t>CAPITAL DE GIRO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2492896"/>
            <a:ext cx="8091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de giro é o ativo circulante da empresa </a:t>
            </a:r>
            <a:r>
              <a:rPr lang="pt-BR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utilizado </a:t>
            </a:r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para manter todas as operações empresariais em dia. </a:t>
            </a:r>
            <a:endParaRPr lang="pt-BR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70" y="4283804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fornecedores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25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637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990408" y="1987116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04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1018989" y="200288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Subtítulo 2"/>
          <p:cNvSpPr txBox="1">
            <a:spLocks/>
          </p:cNvSpPr>
          <p:nvPr/>
        </p:nvSpPr>
        <p:spPr>
          <a:xfrm>
            <a:off x="1035978" y="2780928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1074754" y="2812459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CGP : PL – ANC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95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1018989" y="200288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Subtítulo 2"/>
          <p:cNvSpPr txBox="1">
            <a:spLocks/>
          </p:cNvSpPr>
          <p:nvPr/>
        </p:nvSpPr>
        <p:spPr>
          <a:xfrm>
            <a:off x="1035978" y="2780928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1074754" y="2812459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CGP : PL – ANC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1095653" y="3429000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Subtítulo 2"/>
          <p:cNvSpPr txBox="1">
            <a:spLocks/>
          </p:cNvSpPr>
          <p:nvPr/>
        </p:nvSpPr>
        <p:spPr>
          <a:xfrm>
            <a:off x="1107893" y="557240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Ligado a parte de baixo do balanço patrimonial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74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1018989" y="200288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Subtítulo 2"/>
          <p:cNvSpPr txBox="1">
            <a:spLocks/>
          </p:cNvSpPr>
          <p:nvPr/>
        </p:nvSpPr>
        <p:spPr>
          <a:xfrm>
            <a:off x="1035978" y="2780928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1074754" y="2812459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CGP : PL – ANC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1095653" y="3429000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708293" y="4405064"/>
            <a:ext cx="1188960" cy="56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111827" y="4643844"/>
            <a:ext cx="48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3582696" y="3833607"/>
            <a:ext cx="2016224" cy="1142915"/>
            <a:chOff x="3059832" y="3460531"/>
            <a:chExt cx="2369679" cy="1327408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283968" y="3460531"/>
              <a:ext cx="0" cy="1327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3059832" y="3460531"/>
              <a:ext cx="2369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Subtítulo 2"/>
          <p:cNvSpPr txBox="1">
            <a:spLocks/>
          </p:cNvSpPr>
          <p:nvPr/>
        </p:nvSpPr>
        <p:spPr>
          <a:xfrm>
            <a:off x="1107893" y="557240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Ligado a parte de baixo do balanço </a:t>
            </a:r>
            <a:r>
              <a:rPr lang="pt-BR" dirty="0" err="1" smtClean="0">
                <a:solidFill>
                  <a:schemeClr val="tx1"/>
                </a:solidFill>
              </a:rPr>
              <a:t>patrimmonial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99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1018989" y="200288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Subtítulo 2"/>
          <p:cNvSpPr txBox="1">
            <a:spLocks/>
          </p:cNvSpPr>
          <p:nvPr/>
        </p:nvSpPr>
        <p:spPr>
          <a:xfrm>
            <a:off x="1035978" y="2780928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1074754" y="2812459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CGP : PL – ANC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1095653" y="3429000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708293" y="4405064"/>
            <a:ext cx="1188960" cy="56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111827" y="4643844"/>
            <a:ext cx="48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3582696" y="3833607"/>
            <a:ext cx="2016224" cy="1142915"/>
            <a:chOff x="3059832" y="3460531"/>
            <a:chExt cx="2369679" cy="1327408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283968" y="3460531"/>
              <a:ext cx="0" cy="1327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3059832" y="3460531"/>
              <a:ext cx="2369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Subtítulo 2"/>
          <p:cNvSpPr txBox="1">
            <a:spLocks/>
          </p:cNvSpPr>
          <p:nvPr/>
        </p:nvSpPr>
        <p:spPr>
          <a:xfrm>
            <a:off x="1107893" y="557240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Ligado a parte de baixo do balanço </a:t>
            </a:r>
            <a:r>
              <a:rPr lang="pt-BR" dirty="0" err="1" smtClean="0">
                <a:solidFill>
                  <a:schemeClr val="tx1"/>
                </a:solidFill>
              </a:rPr>
              <a:t>patrimmonial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81081" y="4686796"/>
            <a:ext cx="1179561" cy="26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485767" y="4705913"/>
            <a:ext cx="97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IMOBILIZADO</a:t>
            </a:r>
            <a:endParaRPr lang="pt-B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9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1018989" y="200288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Subtítulo 2"/>
          <p:cNvSpPr txBox="1">
            <a:spLocks/>
          </p:cNvSpPr>
          <p:nvPr/>
        </p:nvSpPr>
        <p:spPr>
          <a:xfrm>
            <a:off x="1035978" y="2780928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1074754" y="2812459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CGP : PL – ANC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1095653" y="3429000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708293" y="4405064"/>
            <a:ext cx="1188960" cy="56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111827" y="4643844"/>
            <a:ext cx="48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3582696" y="3833607"/>
            <a:ext cx="2016224" cy="1142915"/>
            <a:chOff x="3059832" y="3460531"/>
            <a:chExt cx="2369679" cy="1327408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283968" y="3460531"/>
              <a:ext cx="0" cy="1327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3059832" y="3460531"/>
              <a:ext cx="2369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Subtítulo 2"/>
          <p:cNvSpPr txBox="1">
            <a:spLocks/>
          </p:cNvSpPr>
          <p:nvPr/>
        </p:nvSpPr>
        <p:spPr>
          <a:xfrm>
            <a:off x="1107893" y="557240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Ligado a parte de baixo do balanço </a:t>
            </a:r>
            <a:r>
              <a:rPr lang="pt-BR" dirty="0" err="1" smtClean="0">
                <a:solidFill>
                  <a:schemeClr val="tx1"/>
                </a:solidFill>
              </a:rPr>
              <a:t>patrimmonial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81081" y="4686796"/>
            <a:ext cx="1179561" cy="26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485767" y="4705913"/>
            <a:ext cx="97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IMOBILIZADO</a:t>
            </a:r>
            <a:endParaRPr lang="pt-BR" sz="1000" dirty="0">
              <a:solidFill>
                <a:schemeClr val="bg1"/>
              </a:solidFill>
            </a:endParaRPr>
          </a:p>
        </p:txBody>
      </p:sp>
      <p:cxnSp>
        <p:nvCxnSpPr>
          <p:cNvPr id="4" name="Conector reto 3"/>
          <p:cNvCxnSpPr>
            <a:stCxn id="40" idx="1"/>
            <a:endCxn id="40" idx="3"/>
          </p:cNvCxnSpPr>
          <p:nvPr/>
        </p:nvCxnSpPr>
        <p:spPr>
          <a:xfrm>
            <a:off x="4708293" y="4686797"/>
            <a:ext cx="118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70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1018989" y="200288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Subtítulo 2"/>
          <p:cNvSpPr txBox="1">
            <a:spLocks/>
          </p:cNvSpPr>
          <p:nvPr/>
        </p:nvSpPr>
        <p:spPr>
          <a:xfrm>
            <a:off x="1035978" y="2780928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1074754" y="2812459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CGP : PL – ANC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1095653" y="3429000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708293" y="4405064"/>
            <a:ext cx="1188960" cy="56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111827" y="4643844"/>
            <a:ext cx="48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3582696" y="3833607"/>
            <a:ext cx="2016224" cy="1142915"/>
            <a:chOff x="3059832" y="3460531"/>
            <a:chExt cx="2369679" cy="1327408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283968" y="3460531"/>
              <a:ext cx="0" cy="1327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3059832" y="3460531"/>
              <a:ext cx="2369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Subtítulo 2"/>
          <p:cNvSpPr txBox="1">
            <a:spLocks/>
          </p:cNvSpPr>
          <p:nvPr/>
        </p:nvSpPr>
        <p:spPr>
          <a:xfrm>
            <a:off x="1107893" y="557240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Ligado a parte de baixo do balanço </a:t>
            </a:r>
            <a:r>
              <a:rPr lang="pt-BR" dirty="0" err="1" smtClean="0">
                <a:solidFill>
                  <a:schemeClr val="tx1"/>
                </a:solidFill>
              </a:rPr>
              <a:t>patrimmonial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381081" y="4686796"/>
            <a:ext cx="1179561" cy="26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485767" y="4705913"/>
            <a:ext cx="97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IMOBILIZADO</a:t>
            </a:r>
            <a:endParaRPr lang="pt-BR" sz="1000" dirty="0">
              <a:solidFill>
                <a:schemeClr val="bg1"/>
              </a:solidFill>
            </a:endParaRPr>
          </a:p>
        </p:txBody>
      </p:sp>
      <p:cxnSp>
        <p:nvCxnSpPr>
          <p:cNvPr id="4" name="Conector reto 3"/>
          <p:cNvCxnSpPr>
            <a:stCxn id="40" idx="1"/>
            <a:endCxn id="40" idx="3"/>
          </p:cNvCxnSpPr>
          <p:nvPr/>
        </p:nvCxnSpPr>
        <p:spPr>
          <a:xfrm>
            <a:off x="4708293" y="4686797"/>
            <a:ext cx="118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4696052" y="4405064"/>
            <a:ext cx="1201201" cy="28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70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1018989" y="200288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Subtítulo 2"/>
          <p:cNvSpPr txBox="1">
            <a:spLocks/>
          </p:cNvSpPr>
          <p:nvPr/>
        </p:nvSpPr>
        <p:spPr>
          <a:xfrm>
            <a:off x="1035978" y="2780928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1095652" y="265095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CGP : PL – ANC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1095653" y="3429000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708293" y="4031988"/>
            <a:ext cx="1188960" cy="56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111827" y="4270768"/>
            <a:ext cx="48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3582696" y="3460531"/>
            <a:ext cx="2016224" cy="1142915"/>
            <a:chOff x="3059832" y="3460531"/>
            <a:chExt cx="2369679" cy="1327408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283968" y="3460531"/>
              <a:ext cx="0" cy="1327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3059832" y="3460531"/>
              <a:ext cx="2369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/>
          <p:cNvSpPr/>
          <p:nvPr/>
        </p:nvSpPr>
        <p:spPr>
          <a:xfrm>
            <a:off x="3381081" y="4313720"/>
            <a:ext cx="1179561" cy="26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485767" y="4332837"/>
            <a:ext cx="97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IMOBILIZADO</a:t>
            </a:r>
            <a:endParaRPr lang="pt-BR" sz="1000" dirty="0">
              <a:solidFill>
                <a:schemeClr val="bg1"/>
              </a:solidFill>
            </a:endParaRPr>
          </a:p>
        </p:txBody>
      </p:sp>
      <p:cxnSp>
        <p:nvCxnSpPr>
          <p:cNvPr id="4" name="Conector reto 3"/>
          <p:cNvCxnSpPr>
            <a:stCxn id="40" idx="1"/>
            <a:endCxn id="40" idx="3"/>
          </p:cNvCxnSpPr>
          <p:nvPr/>
        </p:nvCxnSpPr>
        <p:spPr>
          <a:xfrm>
            <a:off x="4708293" y="4313721"/>
            <a:ext cx="118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4696052" y="4031988"/>
            <a:ext cx="1201201" cy="28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457598" y="4941168"/>
            <a:ext cx="847690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Capital de Giro Próprio </a:t>
            </a:r>
            <a:r>
              <a:rPr lang="pt-BR" dirty="0" smtClean="0">
                <a:solidFill>
                  <a:schemeClr val="tx1"/>
                </a:solidFill>
              </a:rPr>
              <a:t>&gt; 0 Significa que o PL (capital próprio) financiou o  ativo imobilizado e ainda está financiando  capital de giro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90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1018989" y="2002882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Subtítulo 2"/>
          <p:cNvSpPr txBox="1">
            <a:spLocks/>
          </p:cNvSpPr>
          <p:nvPr/>
        </p:nvSpPr>
        <p:spPr>
          <a:xfrm>
            <a:off x="1035978" y="2780928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1095652" y="265095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CGP : PL – ANC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Subtítulo 2"/>
          <p:cNvSpPr txBox="1">
            <a:spLocks/>
          </p:cNvSpPr>
          <p:nvPr/>
        </p:nvSpPr>
        <p:spPr>
          <a:xfrm>
            <a:off x="1095653" y="3429000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708293" y="4031988"/>
            <a:ext cx="1188960" cy="56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111827" y="4270768"/>
            <a:ext cx="48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3582696" y="3460531"/>
            <a:ext cx="2016224" cy="1142915"/>
            <a:chOff x="3059832" y="3460531"/>
            <a:chExt cx="2369679" cy="1327408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283968" y="3460531"/>
              <a:ext cx="0" cy="1327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3059832" y="3460531"/>
              <a:ext cx="2369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/>
          <p:cNvSpPr/>
          <p:nvPr/>
        </p:nvSpPr>
        <p:spPr>
          <a:xfrm>
            <a:off x="3381081" y="4031988"/>
            <a:ext cx="1179561" cy="54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485767" y="4332837"/>
            <a:ext cx="97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IMOBILIZADO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251520" y="5794055"/>
            <a:ext cx="868298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Capital de Giro Próprio </a:t>
            </a:r>
            <a:r>
              <a:rPr lang="pt-BR" dirty="0">
                <a:solidFill>
                  <a:schemeClr val="tx1"/>
                </a:solidFill>
              </a:rPr>
              <a:t>&lt;</a:t>
            </a:r>
            <a:r>
              <a:rPr lang="pt-BR" dirty="0" smtClean="0">
                <a:solidFill>
                  <a:schemeClr val="tx1"/>
                </a:solidFill>
              </a:rPr>
              <a:t> =0 Significa que o PL (capital próprio) financiou somente o ativo imobilizado e  não restou nada para o capital de giro. Alta imobilização do capital próprio.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47664" y="1124744"/>
            <a:ext cx="579715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 smtClean="0"/>
              <a:t>CAPITAL DE GIRO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2492896"/>
            <a:ext cx="8091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de giro é o ativo circulante da empresa </a:t>
            </a:r>
            <a:r>
              <a:rPr lang="pt-BR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utilizado </a:t>
            </a:r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para manter todas as operações empresariais em dia. </a:t>
            </a:r>
            <a:endParaRPr lang="pt-BR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70" y="4283804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fornecedores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372230" y="4259275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tributos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7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364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79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4691223" y="276123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847905" y="2833243"/>
            <a:ext cx="29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PASSIVO NÃO CIRCULANTE</a:t>
            </a:r>
            <a:endParaRPr lang="pt-BR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1050559" y="276123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574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4691223" y="276123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767986" y="3615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Patrimonio</a:t>
            </a:r>
            <a:r>
              <a:rPr lang="pt-BR" dirty="0" smtClean="0"/>
              <a:t> Líquido..........R$.80.000,00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47905" y="2833243"/>
            <a:ext cx="29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PASSIVO NÃO CIRCULANTE</a:t>
            </a:r>
            <a:endParaRPr lang="pt-BR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1050559" y="276123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056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4691223" y="276123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767986" y="3615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Patrimonio</a:t>
            </a:r>
            <a:r>
              <a:rPr lang="pt-BR" dirty="0" smtClean="0"/>
              <a:t> Líquido..........R$.80.000,00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455938" y="28436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ATIVO NÃO CIRCULANTE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47905" y="2833243"/>
            <a:ext cx="29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PASSIVO NÃO CIRCULANTE</a:t>
            </a:r>
            <a:endParaRPr lang="pt-BR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1050559" y="276123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83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4691223" y="276123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69992" y="3244198"/>
            <a:ext cx="45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Aplic</a:t>
            </a:r>
            <a:r>
              <a:rPr lang="pt-BR" dirty="0" smtClean="0"/>
              <a:t>. Financeiras............R$.10.000,00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767986" y="35730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Patrimonio</a:t>
            </a:r>
            <a:r>
              <a:rPr lang="pt-BR" dirty="0" smtClean="0"/>
              <a:t> Líquido..........R$.80.000,00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455938" y="28436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ATIVO NÃO CIRCULANTE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47905" y="2833243"/>
            <a:ext cx="29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PASSIVO NÃO CIRCULANTE</a:t>
            </a:r>
            <a:endParaRPr lang="pt-BR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1050559" y="276123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32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4691223" y="276123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34534" y="3589820"/>
            <a:ext cx="37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Imobilizado......................R$.50.800,00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9992" y="3244198"/>
            <a:ext cx="45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Aplic</a:t>
            </a:r>
            <a:r>
              <a:rPr lang="pt-BR" dirty="0" smtClean="0"/>
              <a:t>. Financeiras............R$.10.000,00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455938" y="28436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ATIVO NÃO CIRCULANTE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47905" y="2833243"/>
            <a:ext cx="29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PASSIVO NÃO CIRCULANTE</a:t>
            </a:r>
            <a:endParaRPr lang="pt-BR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1050559" y="276123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767986" y="35730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Patrimonio</a:t>
            </a:r>
            <a:r>
              <a:rPr lang="pt-BR" dirty="0" smtClean="0"/>
              <a:t> Líquido..........R$.80.000,00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983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4691223" y="276123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34534" y="3589820"/>
            <a:ext cx="37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Imobilizado......................R$.50.800,00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9992" y="3244198"/>
            <a:ext cx="45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Aplic</a:t>
            </a:r>
            <a:r>
              <a:rPr lang="pt-BR" dirty="0" smtClean="0"/>
              <a:t>. Financeiras............R$.10.000,00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34534" y="4085008"/>
            <a:ext cx="378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ANC )..................R$.60.800,00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767986" y="408500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Patrimonio</a:t>
            </a:r>
            <a:r>
              <a:rPr lang="pt-BR" dirty="0" smtClean="0"/>
              <a:t> Líquido..........R$.80.000,00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455938" y="28436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ATIVO NÃO CIRCULANTE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47905" y="2833243"/>
            <a:ext cx="29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PASSIVO NÃO CIRCULANTE</a:t>
            </a:r>
            <a:endParaRPr lang="pt-BR" dirty="0"/>
          </a:p>
        </p:txBody>
      </p:sp>
      <p:sp>
        <p:nvSpPr>
          <p:cNvPr id="22" name="Menos 21"/>
          <p:cNvSpPr/>
          <p:nvPr/>
        </p:nvSpPr>
        <p:spPr>
          <a:xfrm>
            <a:off x="4523110" y="4129387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/>
          <p:nvPr/>
        </p:nvCxnSpPr>
        <p:spPr>
          <a:xfrm>
            <a:off x="1050559" y="276123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6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4691223" y="276123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34534" y="3589820"/>
            <a:ext cx="37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Imobilizado......................R$.50.800,00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9992" y="3244198"/>
            <a:ext cx="45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Aplic</a:t>
            </a:r>
            <a:r>
              <a:rPr lang="pt-BR" dirty="0" smtClean="0"/>
              <a:t>. Financeiras............R$.10.000,00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34534" y="4085008"/>
            <a:ext cx="378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ANC )..................R$.60.800,00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767986" y="408500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Patrimonio</a:t>
            </a:r>
            <a:r>
              <a:rPr lang="pt-BR" dirty="0" smtClean="0"/>
              <a:t> Líquido..........R$.80.000,00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455938" y="28436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ATIVO NÃO CIRCULANTE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47905" y="2833243"/>
            <a:ext cx="29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PASSIVO NÃO CIRCULANTE</a:t>
            </a:r>
            <a:endParaRPr lang="pt-BR" dirty="0"/>
          </a:p>
        </p:txBody>
      </p:sp>
      <p:sp>
        <p:nvSpPr>
          <p:cNvPr id="22" name="Menos 21"/>
          <p:cNvSpPr/>
          <p:nvPr/>
        </p:nvSpPr>
        <p:spPr>
          <a:xfrm>
            <a:off x="4523110" y="4129387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/>
          <p:nvPr/>
        </p:nvCxnSpPr>
        <p:spPr>
          <a:xfrm>
            <a:off x="1050559" y="276123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1602182" y="4660643"/>
            <a:ext cx="3394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Capital </a:t>
            </a:r>
            <a:r>
              <a:rPr lang="pt-BR" sz="2400" dirty="0" smtClean="0"/>
              <a:t>de Giro – (CDG) </a:t>
            </a:r>
            <a:r>
              <a:rPr lang="pt-BR" sz="2400" dirty="0"/>
              <a:t>:</a:t>
            </a:r>
          </a:p>
        </p:txBody>
      </p:sp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28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4691223" y="276123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34534" y="3589820"/>
            <a:ext cx="37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Imobilizado......................R$.50.800,00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9992" y="3244198"/>
            <a:ext cx="45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Aplic</a:t>
            </a:r>
            <a:r>
              <a:rPr lang="pt-BR" dirty="0" smtClean="0"/>
              <a:t>. Financeiras............R$.10.000,00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34534" y="4085008"/>
            <a:ext cx="378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ANC )..................R$.60.800,00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767986" y="408500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Patrimonio</a:t>
            </a:r>
            <a:r>
              <a:rPr lang="pt-BR" dirty="0" smtClean="0"/>
              <a:t> Líquido..........R$.80.000,00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455938" y="28436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ATIVO NÃO CIRCULANTE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47905" y="2833243"/>
            <a:ext cx="29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PASSIVO NÃO CIRCULANTE</a:t>
            </a:r>
            <a:endParaRPr lang="pt-BR" dirty="0"/>
          </a:p>
        </p:txBody>
      </p:sp>
      <p:sp>
        <p:nvSpPr>
          <p:cNvPr id="22" name="Menos 21"/>
          <p:cNvSpPr/>
          <p:nvPr/>
        </p:nvSpPr>
        <p:spPr>
          <a:xfrm>
            <a:off x="4523110" y="4129387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/>
          <p:nvPr/>
        </p:nvCxnSpPr>
        <p:spPr>
          <a:xfrm>
            <a:off x="1050559" y="276123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1602182" y="4660643"/>
            <a:ext cx="3394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Capital </a:t>
            </a:r>
            <a:r>
              <a:rPr lang="pt-BR" sz="2400" dirty="0" smtClean="0"/>
              <a:t>de Giro – (CDG) </a:t>
            </a:r>
            <a:r>
              <a:rPr lang="pt-BR" sz="2400" dirty="0"/>
              <a:t>:</a:t>
            </a:r>
          </a:p>
        </p:txBody>
      </p:sp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751829" y="4633443"/>
            <a:ext cx="219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R$. </a:t>
            </a:r>
            <a:r>
              <a:rPr lang="pt-BR" sz="2800" dirty="0" smtClean="0"/>
              <a:t>19.200,00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5609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47664" y="1124744"/>
            <a:ext cx="579715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 smtClean="0"/>
              <a:t>CAPITAL DE GIRO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2492896"/>
            <a:ext cx="8091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de giro é o ativo circulante da empresa </a:t>
            </a:r>
            <a:r>
              <a:rPr lang="pt-BR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utilizado </a:t>
            </a:r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para manter todas as operações empresariais em dia. </a:t>
            </a:r>
            <a:endParaRPr lang="pt-BR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70" y="4283804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fornecedores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372230" y="4259275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tributos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77750" y="4259275"/>
            <a:ext cx="2334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aluguel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781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854505" y="1052736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Capital de Giro Próprio – (CGP)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4691223" y="2761235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34534" y="3589820"/>
            <a:ext cx="37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Imobilizado......................R$.50.800,00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9992" y="3244198"/>
            <a:ext cx="45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Aplic</a:t>
            </a:r>
            <a:r>
              <a:rPr lang="pt-BR" dirty="0" smtClean="0"/>
              <a:t>. Financeiras............R$.10.000,00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34534" y="4085008"/>
            <a:ext cx="378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 ANC )..................R$.60.800,00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767986" y="3615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Patrimonio</a:t>
            </a:r>
            <a:r>
              <a:rPr lang="pt-BR" dirty="0" smtClean="0"/>
              <a:t> Líquido..........R$.80.000,00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809907" y="4085008"/>
            <a:ext cx="380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 (PNC + PL)............R$.130.000,00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455938" y="28436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ATIVO NÃO CIRCULANTE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47905" y="2833243"/>
            <a:ext cx="29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PASSIVO NÃO CIRCULANTE</a:t>
            </a:r>
            <a:endParaRPr lang="pt-BR" dirty="0"/>
          </a:p>
        </p:txBody>
      </p:sp>
      <p:sp>
        <p:nvSpPr>
          <p:cNvPr id="22" name="Menos 21"/>
          <p:cNvSpPr/>
          <p:nvPr/>
        </p:nvSpPr>
        <p:spPr>
          <a:xfrm>
            <a:off x="4523110" y="4129387"/>
            <a:ext cx="33622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/>
          <p:nvPr/>
        </p:nvCxnSpPr>
        <p:spPr>
          <a:xfrm>
            <a:off x="1050559" y="276123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4751829" y="4633443"/>
            <a:ext cx="219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R$. </a:t>
            </a:r>
            <a:r>
              <a:rPr lang="pt-BR" sz="2800" dirty="0" smtClean="0"/>
              <a:t>19.200,00</a:t>
            </a:r>
            <a:endParaRPr lang="pt-BR" sz="2800" dirty="0"/>
          </a:p>
        </p:txBody>
      </p:sp>
      <p:sp>
        <p:nvSpPr>
          <p:cNvPr id="38" name="Retângulo 37"/>
          <p:cNvSpPr/>
          <p:nvPr/>
        </p:nvSpPr>
        <p:spPr>
          <a:xfrm>
            <a:off x="1602182" y="4660643"/>
            <a:ext cx="3394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Capital </a:t>
            </a:r>
            <a:r>
              <a:rPr lang="pt-BR" sz="2400" dirty="0" smtClean="0"/>
              <a:t>de Giro – (CDG) </a:t>
            </a:r>
            <a:r>
              <a:rPr lang="pt-BR" sz="2400" dirty="0"/>
              <a:t>:</a:t>
            </a:r>
          </a:p>
        </p:txBody>
      </p:sp>
      <p:sp>
        <p:nvSpPr>
          <p:cNvPr id="45" name="Subtítulo 2"/>
          <p:cNvSpPr txBox="1">
            <a:spLocks/>
          </p:cNvSpPr>
          <p:nvPr/>
        </p:nvSpPr>
        <p:spPr>
          <a:xfrm>
            <a:off x="1040195" y="1844824"/>
            <a:ext cx="720079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Conceito com a finalidade de avaliar quanto do capital próprio está financiando o  capital de giro.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640595" y="5739949"/>
            <a:ext cx="1188960" cy="56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5044129" y="5978729"/>
            <a:ext cx="48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3514998" y="5168492"/>
            <a:ext cx="2016224" cy="1142915"/>
            <a:chOff x="3059832" y="3460531"/>
            <a:chExt cx="2369679" cy="1327408"/>
          </a:xfrm>
        </p:grpSpPr>
        <p:cxnSp>
          <p:nvCxnSpPr>
            <p:cNvPr id="39" name="Conector reto 38"/>
            <p:cNvCxnSpPr/>
            <p:nvPr/>
          </p:nvCxnSpPr>
          <p:spPr>
            <a:xfrm>
              <a:off x="4283968" y="3460531"/>
              <a:ext cx="0" cy="1327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3059832" y="3460531"/>
              <a:ext cx="23696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3313383" y="6021681"/>
            <a:ext cx="1179561" cy="26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418069" y="6040798"/>
            <a:ext cx="97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IMOBILIZADO</a:t>
            </a:r>
            <a:endParaRPr lang="pt-BR" sz="1000" dirty="0">
              <a:solidFill>
                <a:schemeClr val="bg1"/>
              </a:solidFill>
            </a:endParaRPr>
          </a:p>
        </p:txBody>
      </p:sp>
      <p:cxnSp>
        <p:nvCxnSpPr>
          <p:cNvPr id="47" name="Conector reto 46"/>
          <p:cNvCxnSpPr>
            <a:stCxn id="28" idx="1"/>
            <a:endCxn id="28" idx="3"/>
          </p:cNvCxnSpPr>
          <p:nvPr/>
        </p:nvCxnSpPr>
        <p:spPr>
          <a:xfrm>
            <a:off x="4640595" y="6021682"/>
            <a:ext cx="118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628354" y="5739949"/>
            <a:ext cx="1201201" cy="28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4599615" y="5679160"/>
            <a:ext cx="12586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500" dirty="0">
                <a:solidFill>
                  <a:schemeClr val="bg1"/>
                </a:solidFill>
              </a:rPr>
              <a:t>R$. </a:t>
            </a:r>
            <a:r>
              <a:rPr lang="pt-BR" sz="1500" dirty="0" smtClean="0">
                <a:solidFill>
                  <a:schemeClr val="bg1"/>
                </a:solidFill>
              </a:rPr>
              <a:t>19.200,00</a:t>
            </a:r>
            <a:endParaRPr lang="pt-B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60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</p:spTree>
    <p:extLst>
      <p:ext uri="{BB962C8B-B14F-4D97-AF65-F5344CB8AC3E}">
        <p14:creationId xmlns:p14="http://schemas.microsoft.com/office/powerpoint/2010/main" val="1573188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</p:spTree>
    <p:extLst>
      <p:ext uri="{BB962C8B-B14F-4D97-AF65-F5344CB8AC3E}">
        <p14:creationId xmlns:p14="http://schemas.microsoft.com/office/powerpoint/2010/main" val="3875801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</p:spTree>
    <p:extLst>
      <p:ext uri="{BB962C8B-B14F-4D97-AF65-F5344CB8AC3E}">
        <p14:creationId xmlns:p14="http://schemas.microsoft.com/office/powerpoint/2010/main" val="2282012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11273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24054417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635509" y="300463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5090893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1786020" y="3454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4022076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705657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14897" y="3327548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682072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14897" y="3327548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" name="CaixaDeTexto 21"/>
          <p:cNvSpPr txBox="1"/>
          <p:nvPr/>
        </p:nvSpPr>
        <p:spPr>
          <a:xfrm>
            <a:off x="5630588" y="2996952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9435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47664" y="1124744"/>
            <a:ext cx="579715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 smtClean="0"/>
              <a:t>CAPITAL DE GIRO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2492896"/>
            <a:ext cx="8091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de giro é o ativo circulante da empresa </a:t>
            </a:r>
            <a:r>
              <a:rPr lang="pt-BR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utilizado </a:t>
            </a:r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para manter todas as operações empresariais em dia. </a:t>
            </a:r>
            <a:endParaRPr lang="pt-BR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70" y="4283804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fornecedores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372230" y="4259275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tributos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77750" y="4259275"/>
            <a:ext cx="2334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aluguel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5536" y="4847448"/>
            <a:ext cx="3939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dos salários  dos funcionários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07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019910" y="3872860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630588" y="2996952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71935" y="429309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14897" y="3327548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888589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019910" y="3872860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630588" y="3039899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1786020" y="3454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22224" y="346477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Elipse 29"/>
          <p:cNvSpPr/>
          <p:nvPr/>
        </p:nvSpPr>
        <p:spPr>
          <a:xfrm>
            <a:off x="3585712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71935" y="429309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14897" y="3327548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919140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019910" y="3872860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630588" y="3039899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1786020" y="3454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22224" y="346477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Elipse 29"/>
          <p:cNvSpPr/>
          <p:nvPr/>
        </p:nvSpPr>
        <p:spPr>
          <a:xfrm>
            <a:off x="3585712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71935" y="429309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14897" y="3327548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Seta para a esquerda e para a direita 39"/>
          <p:cNvSpPr/>
          <p:nvPr/>
        </p:nvSpPr>
        <p:spPr>
          <a:xfrm>
            <a:off x="2168393" y="3535127"/>
            <a:ext cx="1036838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7853395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019910" y="3872860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630588" y="3039899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1786020" y="3454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22224" y="346477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508637" y="3650968"/>
            <a:ext cx="69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PMPC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Elipse 29"/>
          <p:cNvSpPr/>
          <p:nvPr/>
        </p:nvSpPr>
        <p:spPr>
          <a:xfrm>
            <a:off x="3585712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71935" y="429309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14897" y="3327548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Seta para a esquerda e para a direita 39"/>
          <p:cNvSpPr/>
          <p:nvPr/>
        </p:nvSpPr>
        <p:spPr>
          <a:xfrm>
            <a:off x="2168393" y="3535127"/>
            <a:ext cx="1036838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1285240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019910" y="3872860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630588" y="3039899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1786020" y="3454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22224" y="346477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508637" y="3650968"/>
            <a:ext cx="69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PMPC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Elipse 29"/>
          <p:cNvSpPr/>
          <p:nvPr/>
        </p:nvSpPr>
        <p:spPr>
          <a:xfrm>
            <a:off x="3585712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71935" y="429309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14897" y="3327548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Seta para a esquerda e para a direita 39"/>
          <p:cNvSpPr/>
          <p:nvPr/>
        </p:nvSpPr>
        <p:spPr>
          <a:xfrm>
            <a:off x="2168393" y="3535127"/>
            <a:ext cx="1036838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1" name="CaixaDeTexto 60"/>
          <p:cNvSpPr txBox="1"/>
          <p:nvPr/>
        </p:nvSpPr>
        <p:spPr>
          <a:xfrm>
            <a:off x="1219688" y="5144412"/>
            <a:ext cx="294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PME : Prazo médio de estocagem</a:t>
            </a:r>
            <a:endParaRPr lang="pt-BR" sz="1600" dirty="0"/>
          </a:p>
        </p:txBody>
      </p:sp>
      <p:sp>
        <p:nvSpPr>
          <p:cNvPr id="68" name="Seta entalhada para a direita 67"/>
          <p:cNvSpPr/>
          <p:nvPr/>
        </p:nvSpPr>
        <p:spPr>
          <a:xfrm>
            <a:off x="4291347" y="5313689"/>
            <a:ext cx="2080853" cy="45719"/>
          </a:xfrm>
          <a:prstGeom prst="notch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6415070" y="5119914"/>
            <a:ext cx="17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Tempo no Estoque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40238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019910" y="3872860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630588" y="3039899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1786020" y="3454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22224" y="346477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508637" y="3650968"/>
            <a:ext cx="69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PMPC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Elipse 29"/>
          <p:cNvSpPr/>
          <p:nvPr/>
        </p:nvSpPr>
        <p:spPr>
          <a:xfrm>
            <a:off x="3585712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71935" y="429309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14897" y="3327548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Seta para a esquerda e para a direita 39"/>
          <p:cNvSpPr/>
          <p:nvPr/>
        </p:nvSpPr>
        <p:spPr>
          <a:xfrm>
            <a:off x="2168393" y="3535127"/>
            <a:ext cx="1036838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1" name="CaixaDeTexto 60"/>
          <p:cNvSpPr txBox="1"/>
          <p:nvPr/>
        </p:nvSpPr>
        <p:spPr>
          <a:xfrm>
            <a:off x="1219688" y="5144412"/>
            <a:ext cx="294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PME : Prazo médio de estocagem</a:t>
            </a:r>
            <a:endParaRPr lang="pt-BR" sz="16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254835" y="5576460"/>
            <a:ext cx="30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PMP : Prazo médio de pagamento</a:t>
            </a:r>
            <a:endParaRPr lang="pt-BR" sz="1600" dirty="0"/>
          </a:p>
        </p:txBody>
      </p:sp>
      <p:sp>
        <p:nvSpPr>
          <p:cNvPr id="67" name="Seta entalhada para a direita 66"/>
          <p:cNvSpPr/>
          <p:nvPr/>
        </p:nvSpPr>
        <p:spPr>
          <a:xfrm>
            <a:off x="4363355" y="5745737"/>
            <a:ext cx="2080853" cy="45719"/>
          </a:xfrm>
          <a:prstGeom prst="notch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Seta entalhada para a direita 67"/>
          <p:cNvSpPr/>
          <p:nvPr/>
        </p:nvSpPr>
        <p:spPr>
          <a:xfrm>
            <a:off x="4291347" y="5313689"/>
            <a:ext cx="2080853" cy="45719"/>
          </a:xfrm>
          <a:prstGeom prst="notch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6415070" y="5119914"/>
            <a:ext cx="17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Tempo no Estoque</a:t>
            </a:r>
            <a:endParaRPr lang="pt-BR" sz="16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442503" y="5567410"/>
            <a:ext cx="168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Pagto</a:t>
            </a:r>
            <a:r>
              <a:rPr lang="pt-BR" sz="1600" dirty="0" smtClean="0"/>
              <a:t>. do Estoque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240740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871700" y="1191850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Ciclo Operacional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87670" y="248141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COMPRA DE </a:t>
            </a:r>
          </a:p>
          <a:p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4" name="Conector reto 3"/>
          <p:cNvCxnSpPr>
            <a:stCxn id="29" idx="2"/>
          </p:cNvCxnSpPr>
          <p:nvPr/>
        </p:nvCxnSpPr>
        <p:spPr>
          <a:xfrm>
            <a:off x="1744028" y="3459750"/>
            <a:ext cx="2770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73678" y="2441281"/>
            <a:ext cx="119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VENDA DE </a:t>
            </a:r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514896" y="3459748"/>
            <a:ext cx="312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77138" y="241316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RECEBIMENTO</a:t>
            </a:r>
          </a:p>
          <a:p>
            <a:pPr algn="ctr"/>
            <a:r>
              <a:rPr lang="pt-BR" sz="1400" dirty="0" smtClean="0"/>
              <a:t>DAS VENDAS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019910" y="3872860"/>
            <a:ext cx="146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 </a:t>
            </a:r>
            <a:r>
              <a:rPr lang="pt-BR" sz="1400" dirty="0" smtClean="0"/>
              <a:t>PAGAMENTO DE </a:t>
            </a:r>
            <a:endParaRPr lang="pt-BR" sz="1400" dirty="0" smtClean="0"/>
          </a:p>
          <a:p>
            <a:pPr algn="ctr"/>
            <a:r>
              <a:rPr lang="pt-BR" sz="1400" dirty="0" smtClean="0"/>
              <a:t>MERCADORIA</a:t>
            </a:r>
            <a:endParaRPr lang="pt-BR" sz="1400" dirty="0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4147823" y="30829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786020" y="3060634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348985" y="30220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PMRE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630588" y="3039899"/>
            <a:ext cx="69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</a:t>
            </a:r>
            <a:endParaRPr lang="pt-BR" sz="1600" dirty="0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1786020" y="3454190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22224" y="346477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508637" y="3650968"/>
            <a:ext cx="69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PMPC</a:t>
            </a:r>
            <a:endParaRPr lang="pt-BR" sz="1600" dirty="0"/>
          </a:p>
        </p:txBody>
      </p:sp>
      <p:sp>
        <p:nvSpPr>
          <p:cNvPr id="29" name="Elipse 28"/>
          <p:cNvSpPr/>
          <p:nvPr/>
        </p:nvSpPr>
        <p:spPr>
          <a:xfrm>
            <a:off x="1744028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Elipse 29"/>
          <p:cNvSpPr/>
          <p:nvPr/>
        </p:nvSpPr>
        <p:spPr>
          <a:xfrm>
            <a:off x="3585712" y="342517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4111311" y="3436407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7567976" y="3419612"/>
            <a:ext cx="73024" cy="6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607088" y="3026056"/>
            <a:ext cx="0" cy="3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669398" y="211811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1º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471935" y="4293096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2º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83370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3º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414495" y="2119720"/>
            <a:ext cx="37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4º</a:t>
            </a:r>
          </a:p>
        </p:txBody>
      </p:sp>
      <p:sp>
        <p:nvSpPr>
          <p:cNvPr id="38" name="Seta para a esquerda e para a direita 37"/>
          <p:cNvSpPr/>
          <p:nvPr/>
        </p:nvSpPr>
        <p:spPr>
          <a:xfrm>
            <a:off x="1966040" y="3337725"/>
            <a:ext cx="201733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Seta para a esquerda e para a direita 38"/>
          <p:cNvSpPr/>
          <p:nvPr/>
        </p:nvSpPr>
        <p:spPr>
          <a:xfrm>
            <a:off x="4514897" y="3327548"/>
            <a:ext cx="26717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Seta para a esquerda e para a direita 39"/>
          <p:cNvSpPr/>
          <p:nvPr/>
        </p:nvSpPr>
        <p:spPr>
          <a:xfrm>
            <a:off x="2168393" y="3535127"/>
            <a:ext cx="1036838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1" name="CaixaDeTexto 60"/>
          <p:cNvSpPr txBox="1"/>
          <p:nvPr/>
        </p:nvSpPr>
        <p:spPr>
          <a:xfrm>
            <a:off x="1219688" y="5144412"/>
            <a:ext cx="294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PME : Prazo médio de estocagem</a:t>
            </a:r>
            <a:endParaRPr lang="pt-BR" sz="16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254835" y="5576460"/>
            <a:ext cx="304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PMP : Prazo médio de pagamento</a:t>
            </a:r>
            <a:endParaRPr lang="pt-BR" sz="16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1237383" y="6080516"/>
            <a:ext cx="3184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PMRV: Prazo médio de recebimento</a:t>
            </a:r>
            <a:endParaRPr lang="pt-BR" sz="1600" dirty="0"/>
          </a:p>
        </p:txBody>
      </p:sp>
      <p:sp>
        <p:nvSpPr>
          <p:cNvPr id="66" name="Seta entalhada para a direita 65"/>
          <p:cNvSpPr/>
          <p:nvPr/>
        </p:nvSpPr>
        <p:spPr>
          <a:xfrm>
            <a:off x="4363355" y="6250821"/>
            <a:ext cx="2080853" cy="45719"/>
          </a:xfrm>
          <a:prstGeom prst="notch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 entalhada para a direita 66"/>
          <p:cNvSpPr/>
          <p:nvPr/>
        </p:nvSpPr>
        <p:spPr>
          <a:xfrm>
            <a:off x="4363355" y="5745737"/>
            <a:ext cx="2080853" cy="45719"/>
          </a:xfrm>
          <a:prstGeom prst="notch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Seta entalhada para a direita 67"/>
          <p:cNvSpPr/>
          <p:nvPr/>
        </p:nvSpPr>
        <p:spPr>
          <a:xfrm>
            <a:off x="4291347" y="5313689"/>
            <a:ext cx="2080853" cy="45719"/>
          </a:xfrm>
          <a:prstGeom prst="notch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6415070" y="5119914"/>
            <a:ext cx="17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Tempo no Estoque</a:t>
            </a:r>
            <a:endParaRPr lang="pt-BR" sz="16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442503" y="5567410"/>
            <a:ext cx="168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Pagto</a:t>
            </a:r>
            <a:r>
              <a:rPr lang="pt-BR" sz="1600" dirty="0" smtClean="0"/>
              <a:t>. do Estoque</a:t>
            </a:r>
            <a:endParaRPr lang="pt-BR" sz="16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6545604" y="6058364"/>
            <a:ext cx="18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Tempo para receber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217733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9899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63812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64568" y="166337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29005" y="16578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40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47664" y="1124744"/>
            <a:ext cx="579715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 smtClean="0"/>
              <a:t>CAPITAL DE GIRO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2492896"/>
            <a:ext cx="8091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de giro é o ativo circulante da empresa </a:t>
            </a:r>
            <a:r>
              <a:rPr lang="pt-BR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utilizado </a:t>
            </a:r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para manter todas as operações empresariais em dia. </a:t>
            </a:r>
            <a:endParaRPr lang="pt-BR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70" y="4283804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fornecedores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372230" y="4259275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tributos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77750" y="4259275"/>
            <a:ext cx="2334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aluguel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5536" y="4847448"/>
            <a:ext cx="3939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dos salários  dos funcionários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427984" y="4859868"/>
            <a:ext cx="599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Etc.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560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64568" y="166337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29005" y="16578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36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64568" y="166337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29005" y="16578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936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64568" y="166337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29005" y="16578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288032" y="3717032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65.000</a:t>
            </a:r>
            <a:endParaRPr lang="pt-BR" sz="2800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638377" y="3717032"/>
            <a:ext cx="3157759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427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64568" y="166337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29005" y="16578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288032" y="3717032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65.000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638377" y="3717032"/>
            <a:ext cx="3157759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36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64568" y="166337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29005" y="16578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288032" y="3717032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57808" y="5301208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65.000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349.250</a:t>
            </a:r>
            <a:endParaRPr lang="pt-BR" sz="2800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638377" y="3717032"/>
            <a:ext cx="3157759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9" idx="1"/>
          </p:cNvCxnSpPr>
          <p:nvPr/>
        </p:nvCxnSpPr>
        <p:spPr>
          <a:xfrm flipV="1">
            <a:off x="3779912" y="4156186"/>
            <a:ext cx="2349093" cy="1145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905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64568" y="166337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29005" y="16578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288032" y="3717032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57808" y="5301208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65.000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349.250</a:t>
            </a:r>
            <a:endParaRPr lang="pt-BR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197312" y="45884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67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46491" y="461485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Dias</a:t>
            </a:r>
            <a:endParaRPr lang="pt-BR" sz="2800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638377" y="3717032"/>
            <a:ext cx="3157759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9" idx="1"/>
          </p:cNvCxnSpPr>
          <p:nvPr/>
        </p:nvCxnSpPr>
        <p:spPr>
          <a:xfrm flipV="1">
            <a:off x="3779912" y="4156186"/>
            <a:ext cx="2349093" cy="1145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gual 30"/>
          <p:cNvSpPr/>
          <p:nvPr/>
        </p:nvSpPr>
        <p:spPr>
          <a:xfrm>
            <a:off x="6708525" y="4417796"/>
            <a:ext cx="356584" cy="3109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522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64568" y="166337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29005" y="16578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288032" y="3717032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57808" y="5301208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65.000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349.250</a:t>
            </a:r>
            <a:endParaRPr lang="pt-BR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197312" y="45884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67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46491" y="461485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Dias</a:t>
            </a:r>
            <a:endParaRPr lang="pt-BR" sz="2800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638377" y="3717032"/>
            <a:ext cx="3157759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9" idx="1"/>
          </p:cNvCxnSpPr>
          <p:nvPr/>
        </p:nvCxnSpPr>
        <p:spPr>
          <a:xfrm flipV="1">
            <a:off x="3779912" y="4156186"/>
            <a:ext cx="2349093" cy="1145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gual 30"/>
          <p:cNvSpPr/>
          <p:nvPr/>
        </p:nvSpPr>
        <p:spPr>
          <a:xfrm>
            <a:off x="6708525" y="4417796"/>
            <a:ext cx="356584" cy="3109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217256" y="5133399"/>
            <a:ext cx="47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empresa leva 67 dias para renovar os estoque.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0653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61274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5704" y="1556792"/>
            <a:ext cx="580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PRAZO MEDIO </a:t>
            </a:r>
            <a:r>
              <a:rPr lang="pt-BR" dirty="0" smtClean="0"/>
              <a:t>RENOVAÇÃO DE ESTOQUES</a:t>
            </a:r>
            <a:endParaRPr lang="pt-BR" dirty="0"/>
          </a:p>
          <a:p>
            <a:pPr algn="ctr"/>
            <a:r>
              <a:rPr lang="pt-BR" dirty="0"/>
              <a:t>PME : (</a:t>
            </a:r>
            <a:r>
              <a:rPr lang="pt-BR" dirty="0" smtClean="0"/>
              <a:t>Estoque </a:t>
            </a:r>
            <a:r>
              <a:rPr lang="pt-BR" dirty="0"/>
              <a:t>* </a:t>
            </a:r>
            <a:r>
              <a:rPr lang="pt-BR" dirty="0" smtClean="0"/>
              <a:t>360) / CMV</a:t>
            </a:r>
            <a:endParaRPr lang="pt-BR" dirty="0"/>
          </a:p>
          <a:p>
            <a:pPr algn="ctr"/>
            <a:r>
              <a:rPr lang="pt-BR" dirty="0"/>
              <a:t>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64568" y="1663379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29005" y="165784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288032" y="3717032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57808" y="5301208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748706" y="3525244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65.000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349.250</a:t>
            </a:r>
            <a:endParaRPr lang="pt-BR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197312" y="45884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67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46491" y="461485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Dias</a:t>
            </a:r>
            <a:endParaRPr lang="pt-BR" sz="2800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638377" y="3717032"/>
            <a:ext cx="3157759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9" idx="1"/>
          </p:cNvCxnSpPr>
          <p:nvPr/>
        </p:nvCxnSpPr>
        <p:spPr>
          <a:xfrm flipV="1">
            <a:off x="3779912" y="4156186"/>
            <a:ext cx="2349093" cy="1145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gual 30"/>
          <p:cNvSpPr/>
          <p:nvPr/>
        </p:nvSpPr>
        <p:spPr>
          <a:xfrm>
            <a:off x="6708525" y="4417796"/>
            <a:ext cx="356584" cy="3109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217256" y="5133399"/>
            <a:ext cx="47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empresa leva 67 dias para renovar os estoque.</a:t>
            </a:r>
            <a:endParaRPr lang="pt-BR" dirty="0"/>
          </a:p>
        </p:txBody>
      </p:sp>
      <p:grpSp>
        <p:nvGrpSpPr>
          <p:cNvPr id="32" name="Grupo 31"/>
          <p:cNvGrpSpPr/>
          <p:nvPr/>
        </p:nvGrpSpPr>
        <p:grpSpPr>
          <a:xfrm>
            <a:off x="4594688" y="5661248"/>
            <a:ext cx="4104456" cy="808219"/>
            <a:chOff x="4355977" y="5661248"/>
            <a:chExt cx="4104456" cy="808219"/>
          </a:xfrm>
        </p:grpSpPr>
        <p:sp>
          <p:nvSpPr>
            <p:cNvPr id="68" name="CaixaDeTexto 67"/>
            <p:cNvSpPr txBox="1"/>
            <p:nvPr/>
          </p:nvSpPr>
          <p:spPr>
            <a:xfrm>
              <a:off x="4355977" y="5672281"/>
              <a:ext cx="739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 smtClean="0"/>
                <a:t>COMPRA DE </a:t>
              </a:r>
            </a:p>
            <a:p>
              <a:r>
                <a:rPr lang="pt-BR" sz="600" dirty="0" smtClean="0"/>
                <a:t>MERCADORIA</a:t>
              </a:r>
              <a:endParaRPr lang="pt-BR" sz="600" dirty="0"/>
            </a:p>
          </p:txBody>
        </p:sp>
        <p:cxnSp>
          <p:nvCxnSpPr>
            <p:cNvPr id="69" name="Conector reto 68"/>
            <p:cNvCxnSpPr>
              <a:stCxn id="80" idx="2"/>
            </p:cNvCxnSpPr>
            <p:nvPr/>
          </p:nvCxnSpPr>
          <p:spPr>
            <a:xfrm>
              <a:off x="4667363" y="6061972"/>
              <a:ext cx="15508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5517592" y="5681836"/>
              <a:ext cx="990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/>
                <a:t>VENDA DE </a:t>
              </a:r>
            </a:p>
            <a:p>
              <a:pPr algn="ctr"/>
              <a:r>
                <a:rPr lang="pt-BR" sz="600" dirty="0" smtClean="0"/>
                <a:t>MERCADORIA</a:t>
              </a:r>
              <a:endParaRPr lang="pt-BR" sz="600" dirty="0"/>
            </a:p>
          </p:txBody>
        </p:sp>
        <p:cxnSp>
          <p:nvCxnSpPr>
            <p:cNvPr id="71" name="Conector reto 70"/>
            <p:cNvCxnSpPr/>
            <p:nvPr/>
          </p:nvCxnSpPr>
          <p:spPr>
            <a:xfrm>
              <a:off x="6218182" y="6061972"/>
              <a:ext cx="1749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7434342" y="5661248"/>
              <a:ext cx="1026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" dirty="0" smtClean="0"/>
                <a:t>RECEBIMENTO</a:t>
              </a:r>
            </a:p>
            <a:p>
              <a:pPr algn="ctr"/>
              <a:r>
                <a:rPr lang="pt-BR" sz="600" dirty="0" smtClean="0"/>
                <a:t>DAS VENDAS</a:t>
              </a:r>
              <a:endParaRPr lang="pt-BR" sz="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414881" y="6192468"/>
              <a:ext cx="990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" dirty="0" smtClean="0"/>
                <a:t> COMPRA DE </a:t>
              </a:r>
            </a:p>
            <a:p>
              <a:r>
                <a:rPr lang="pt-BR" sz="600" dirty="0" smtClean="0"/>
                <a:t>MERCADORIA</a:t>
              </a:r>
              <a:endParaRPr lang="pt-BR" sz="600" dirty="0"/>
            </a:p>
          </p:txBody>
        </p:sp>
        <p:cxnSp>
          <p:nvCxnSpPr>
            <p:cNvPr id="74" name="Conector reto 73"/>
            <p:cNvCxnSpPr/>
            <p:nvPr/>
          </p:nvCxnSpPr>
          <p:spPr>
            <a:xfrm flipV="1">
              <a:off x="6012736" y="5938621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V="1">
              <a:off x="4690866" y="5931301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4690866" y="6060152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5718565" y="6063618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4667363" y="6050651"/>
              <a:ext cx="40871" cy="2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sp>
          <p:nvSpPr>
            <p:cNvPr id="81" name="Elipse 80"/>
            <p:cNvSpPr/>
            <p:nvPr/>
          </p:nvSpPr>
          <p:spPr>
            <a:xfrm>
              <a:off x="5698130" y="6050651"/>
              <a:ext cx="40871" cy="2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sp>
          <p:nvSpPr>
            <p:cNvPr id="82" name="Elipse 81"/>
            <p:cNvSpPr/>
            <p:nvPr/>
          </p:nvSpPr>
          <p:spPr>
            <a:xfrm>
              <a:off x="5992301" y="6054330"/>
              <a:ext cx="40871" cy="2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sp>
          <p:nvSpPr>
            <p:cNvPr id="83" name="Elipse 82"/>
            <p:cNvSpPr/>
            <p:nvPr/>
          </p:nvSpPr>
          <p:spPr>
            <a:xfrm>
              <a:off x="7926951" y="6048831"/>
              <a:ext cx="40871" cy="2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  <p:cxnSp>
          <p:nvCxnSpPr>
            <p:cNvPr id="84" name="Conector reto 83"/>
            <p:cNvCxnSpPr/>
            <p:nvPr/>
          </p:nvCxnSpPr>
          <p:spPr>
            <a:xfrm flipV="1">
              <a:off x="7948841" y="5919980"/>
              <a:ext cx="0" cy="128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Seta para a esquerda e para a direita 88"/>
            <p:cNvSpPr/>
            <p:nvPr/>
          </p:nvSpPr>
          <p:spPr>
            <a:xfrm>
              <a:off x="4691612" y="5955249"/>
              <a:ext cx="1321125" cy="9908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/>
            </a:p>
          </p:txBody>
        </p:sp>
      </p:grpSp>
    </p:spTree>
    <p:extLst>
      <p:ext uri="{BB962C8B-B14F-4D97-AF65-F5344CB8AC3E}">
        <p14:creationId xmlns:p14="http://schemas.microsoft.com/office/powerpoint/2010/main" val="35523844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88599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0132" y="1415854"/>
            <a:ext cx="497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PRAZO </a:t>
            </a:r>
            <a:r>
              <a:rPr lang="pt-BR" dirty="0" smtClean="0"/>
              <a:t>MEDIO </a:t>
            </a:r>
            <a:r>
              <a:rPr lang="pt-BR" dirty="0"/>
              <a:t>DE RECEBIMENTO DE </a:t>
            </a:r>
            <a:r>
              <a:rPr lang="pt-BR" dirty="0" smtClean="0"/>
              <a:t>VENDAS</a:t>
            </a:r>
            <a:endParaRPr lang="pt-BR" dirty="0"/>
          </a:p>
          <a:p>
            <a:pPr algn="ctr"/>
            <a:r>
              <a:rPr lang="pt-BR" dirty="0" smtClean="0"/>
              <a:t>PMRV: </a:t>
            </a:r>
            <a:r>
              <a:rPr lang="pt-BR" dirty="0" smtClean="0"/>
              <a:t>(Contas a receber*360) / Receitas Totais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207831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88599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0132" y="1415854"/>
            <a:ext cx="497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PRAZO </a:t>
            </a:r>
            <a:r>
              <a:rPr lang="pt-BR" dirty="0" smtClean="0"/>
              <a:t>MEDIO </a:t>
            </a:r>
            <a:r>
              <a:rPr lang="pt-BR" dirty="0"/>
              <a:t>DE RECEBIMENTO DE </a:t>
            </a:r>
            <a:r>
              <a:rPr lang="pt-BR" dirty="0" smtClean="0"/>
              <a:t>VENDAS</a:t>
            </a:r>
            <a:endParaRPr lang="pt-BR" dirty="0"/>
          </a:p>
          <a:p>
            <a:pPr algn="ctr"/>
            <a:r>
              <a:rPr lang="pt-BR" dirty="0" smtClean="0"/>
              <a:t>PMRV: </a:t>
            </a:r>
            <a:r>
              <a:rPr lang="pt-BR" dirty="0" smtClean="0"/>
              <a:t>(Contas a receber*360) / Receitas Totais</a:t>
            </a:r>
            <a:endParaRPr lang="pt-BR" dirty="0" smtClean="0"/>
          </a:p>
        </p:txBody>
      </p:sp>
      <p:sp>
        <p:nvSpPr>
          <p:cNvPr id="12" name="Seta para baixo 11"/>
          <p:cNvSpPr/>
          <p:nvPr/>
        </p:nvSpPr>
        <p:spPr>
          <a:xfrm>
            <a:off x="5708658" y="1698388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00192" y="166809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64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5004048" y="21844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47664" y="1124744"/>
            <a:ext cx="579715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b="1" dirty="0" smtClean="0"/>
              <a:t>CAPITAL DE GIRO</a:t>
            </a:r>
            <a:r>
              <a:rPr lang="pt-BR" sz="2000" b="1" dirty="0" smtClean="0"/>
              <a:t/>
            </a:r>
            <a:br>
              <a:rPr lang="pt-BR" sz="2000" b="1" dirty="0" smtClean="0"/>
            </a:br>
            <a:endParaRPr lang="pt-BR" sz="2000" b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2492896"/>
            <a:ext cx="8091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de giro é o ativo circulante da empresa </a:t>
            </a:r>
            <a:r>
              <a:rPr lang="pt-BR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utilizado </a:t>
            </a:r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para manter todas as operações empresariais em dia. </a:t>
            </a:r>
            <a:endParaRPr lang="pt-BR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4770" y="4283804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fornecedores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372230" y="4259275"/>
            <a:ext cx="28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tributos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77750" y="4259275"/>
            <a:ext cx="2334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de aluguel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5536" y="4847448"/>
            <a:ext cx="3939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Pagamento dos salários  dos funcionários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427984" y="4859868"/>
            <a:ext cx="599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Etc.</a:t>
            </a:r>
            <a:endParaRPr lang="pt-B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945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88599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0132" y="1415854"/>
            <a:ext cx="497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PRAZO </a:t>
            </a:r>
            <a:r>
              <a:rPr lang="pt-BR" dirty="0" smtClean="0"/>
              <a:t>MEDIO </a:t>
            </a:r>
            <a:r>
              <a:rPr lang="pt-BR" dirty="0"/>
              <a:t>DE RECEBIMENTO DE </a:t>
            </a:r>
            <a:r>
              <a:rPr lang="pt-BR" dirty="0" smtClean="0"/>
              <a:t>VENDAS</a:t>
            </a:r>
            <a:endParaRPr lang="pt-BR" dirty="0"/>
          </a:p>
          <a:p>
            <a:pPr algn="ctr"/>
            <a:r>
              <a:rPr lang="pt-BR" dirty="0" smtClean="0"/>
              <a:t>PMRV: </a:t>
            </a:r>
            <a:r>
              <a:rPr lang="pt-BR" dirty="0" smtClean="0"/>
              <a:t>(Contas a receber*360) / Receitas Totais</a:t>
            </a:r>
            <a:endParaRPr lang="pt-BR" dirty="0" smtClean="0"/>
          </a:p>
        </p:txBody>
      </p:sp>
      <p:sp>
        <p:nvSpPr>
          <p:cNvPr id="12" name="Seta para baixo 11"/>
          <p:cNvSpPr/>
          <p:nvPr/>
        </p:nvSpPr>
        <p:spPr>
          <a:xfrm>
            <a:off x="5708658" y="1698388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00192" y="166809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9171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88599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0132" y="1415854"/>
            <a:ext cx="497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PRAZO </a:t>
            </a:r>
            <a:r>
              <a:rPr lang="pt-BR" dirty="0" smtClean="0"/>
              <a:t>MEDIO </a:t>
            </a:r>
            <a:r>
              <a:rPr lang="pt-BR" dirty="0"/>
              <a:t>DE RECEBIMENTO DE </a:t>
            </a:r>
            <a:r>
              <a:rPr lang="pt-BR" dirty="0" smtClean="0"/>
              <a:t>VENDAS</a:t>
            </a:r>
            <a:endParaRPr lang="pt-BR" dirty="0"/>
          </a:p>
          <a:p>
            <a:pPr algn="ctr"/>
            <a:r>
              <a:rPr lang="pt-BR" dirty="0" smtClean="0"/>
              <a:t>PMRV: </a:t>
            </a:r>
            <a:r>
              <a:rPr lang="pt-BR" dirty="0" smtClean="0"/>
              <a:t>(Contas a receber*360) / Receitas Totais</a:t>
            </a:r>
            <a:endParaRPr lang="pt-BR" dirty="0" smtClean="0"/>
          </a:p>
        </p:txBody>
      </p:sp>
      <p:sp>
        <p:nvSpPr>
          <p:cNvPr id="12" name="Seta para baixo 11"/>
          <p:cNvSpPr/>
          <p:nvPr/>
        </p:nvSpPr>
        <p:spPr>
          <a:xfrm>
            <a:off x="5708658" y="1698388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00192" y="166809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288032" y="339905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748706" y="3525244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8.000</a:t>
            </a:r>
            <a:endParaRPr lang="pt-BR" sz="2800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>
            <a:endCxn id="21" idx="1"/>
          </p:cNvCxnSpPr>
          <p:nvPr/>
        </p:nvCxnSpPr>
        <p:spPr>
          <a:xfrm>
            <a:off x="2659098" y="3435058"/>
            <a:ext cx="3089608" cy="35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48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88599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0132" y="1415854"/>
            <a:ext cx="497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PRAZO </a:t>
            </a:r>
            <a:r>
              <a:rPr lang="pt-BR" dirty="0" smtClean="0"/>
              <a:t>MEDIO </a:t>
            </a:r>
            <a:r>
              <a:rPr lang="pt-BR" dirty="0"/>
              <a:t>DE RECEBIMENTO DE </a:t>
            </a:r>
            <a:r>
              <a:rPr lang="pt-BR" dirty="0" smtClean="0"/>
              <a:t>VENDAS</a:t>
            </a:r>
            <a:endParaRPr lang="pt-BR" dirty="0"/>
          </a:p>
          <a:p>
            <a:pPr algn="ctr"/>
            <a:r>
              <a:rPr lang="pt-BR" dirty="0" smtClean="0"/>
              <a:t>PMRV: </a:t>
            </a:r>
            <a:r>
              <a:rPr lang="pt-BR" dirty="0" smtClean="0"/>
              <a:t>(Contas a receber*360) / Receitas Totais</a:t>
            </a:r>
            <a:endParaRPr lang="pt-BR" dirty="0" smtClean="0"/>
          </a:p>
        </p:txBody>
      </p:sp>
      <p:sp>
        <p:nvSpPr>
          <p:cNvPr id="12" name="Seta para baixo 11"/>
          <p:cNvSpPr/>
          <p:nvPr/>
        </p:nvSpPr>
        <p:spPr>
          <a:xfrm>
            <a:off x="5708658" y="1698388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00192" y="166809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288032" y="339905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748706" y="3525244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8.000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>
            <a:endCxn id="21" idx="1"/>
          </p:cNvCxnSpPr>
          <p:nvPr/>
        </p:nvCxnSpPr>
        <p:spPr>
          <a:xfrm>
            <a:off x="2659098" y="3435058"/>
            <a:ext cx="3089608" cy="35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349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88599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0132" y="1415854"/>
            <a:ext cx="497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PRAZO </a:t>
            </a:r>
            <a:r>
              <a:rPr lang="pt-BR" dirty="0" smtClean="0"/>
              <a:t>MEDIO </a:t>
            </a:r>
            <a:r>
              <a:rPr lang="pt-BR" dirty="0"/>
              <a:t>DE RECEBIMENTO DE </a:t>
            </a:r>
            <a:r>
              <a:rPr lang="pt-BR" dirty="0" smtClean="0"/>
              <a:t>VENDAS</a:t>
            </a:r>
            <a:endParaRPr lang="pt-BR" dirty="0"/>
          </a:p>
          <a:p>
            <a:pPr algn="ctr"/>
            <a:r>
              <a:rPr lang="pt-BR" dirty="0" smtClean="0"/>
              <a:t>PMRV: </a:t>
            </a:r>
            <a:r>
              <a:rPr lang="pt-BR" dirty="0" smtClean="0"/>
              <a:t>(Contas a receber*360) / Receitas Totais</a:t>
            </a:r>
            <a:endParaRPr lang="pt-BR" dirty="0" smtClean="0"/>
          </a:p>
        </p:txBody>
      </p:sp>
      <p:sp>
        <p:nvSpPr>
          <p:cNvPr id="12" name="Seta para baixo 11"/>
          <p:cNvSpPr/>
          <p:nvPr/>
        </p:nvSpPr>
        <p:spPr>
          <a:xfrm>
            <a:off x="5708658" y="1698388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00192" y="166809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eta para a direita 15"/>
          <p:cNvSpPr/>
          <p:nvPr/>
        </p:nvSpPr>
        <p:spPr>
          <a:xfrm>
            <a:off x="503251" y="508518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288032" y="339905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748706" y="3525244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8.000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>
            <a:endCxn id="21" idx="1"/>
          </p:cNvCxnSpPr>
          <p:nvPr/>
        </p:nvCxnSpPr>
        <p:spPr>
          <a:xfrm>
            <a:off x="2659098" y="3435058"/>
            <a:ext cx="3089608" cy="35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8105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88599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0132" y="1415854"/>
            <a:ext cx="497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PRAZO </a:t>
            </a:r>
            <a:r>
              <a:rPr lang="pt-BR" dirty="0" smtClean="0"/>
              <a:t>MEDIO </a:t>
            </a:r>
            <a:r>
              <a:rPr lang="pt-BR" dirty="0"/>
              <a:t>DE RECEBIMENTO DE </a:t>
            </a:r>
            <a:r>
              <a:rPr lang="pt-BR" dirty="0" smtClean="0"/>
              <a:t>VENDAS</a:t>
            </a:r>
            <a:endParaRPr lang="pt-BR" dirty="0"/>
          </a:p>
          <a:p>
            <a:pPr algn="ctr"/>
            <a:r>
              <a:rPr lang="pt-BR" dirty="0" smtClean="0"/>
              <a:t>PMRV: </a:t>
            </a:r>
            <a:r>
              <a:rPr lang="pt-BR" dirty="0" smtClean="0"/>
              <a:t>(Contas a receber*360) / Receitas Totais</a:t>
            </a:r>
            <a:endParaRPr lang="pt-BR" dirty="0" smtClean="0"/>
          </a:p>
        </p:txBody>
      </p:sp>
      <p:sp>
        <p:nvSpPr>
          <p:cNvPr id="12" name="Seta para baixo 11"/>
          <p:cNvSpPr/>
          <p:nvPr/>
        </p:nvSpPr>
        <p:spPr>
          <a:xfrm>
            <a:off x="5708658" y="1698388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00192" y="166809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288032" y="339905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576064" y="508518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748706" y="3525244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8.000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635.000</a:t>
            </a:r>
            <a:endParaRPr lang="pt-BR" sz="2800" dirty="0"/>
          </a:p>
        </p:txBody>
      </p:sp>
      <p:cxnSp>
        <p:nvCxnSpPr>
          <p:cNvPr id="4" name="Conector de seta reta 3"/>
          <p:cNvCxnSpPr>
            <a:endCxn id="21" idx="1"/>
          </p:cNvCxnSpPr>
          <p:nvPr/>
        </p:nvCxnSpPr>
        <p:spPr>
          <a:xfrm>
            <a:off x="2659098" y="3435058"/>
            <a:ext cx="3089608" cy="35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779912" y="4293096"/>
            <a:ext cx="2349093" cy="818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154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88599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0132" y="1415854"/>
            <a:ext cx="497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PRAZO </a:t>
            </a:r>
            <a:r>
              <a:rPr lang="pt-BR" dirty="0" smtClean="0"/>
              <a:t>MEDIO </a:t>
            </a:r>
            <a:r>
              <a:rPr lang="pt-BR" dirty="0"/>
              <a:t>DE RECEBIMENTO DE </a:t>
            </a:r>
            <a:r>
              <a:rPr lang="pt-BR" dirty="0" smtClean="0"/>
              <a:t>VENDAS</a:t>
            </a:r>
            <a:endParaRPr lang="pt-BR" dirty="0"/>
          </a:p>
          <a:p>
            <a:pPr algn="ctr"/>
            <a:r>
              <a:rPr lang="pt-BR" dirty="0" smtClean="0"/>
              <a:t>PMRV: </a:t>
            </a:r>
            <a:r>
              <a:rPr lang="pt-BR" dirty="0" smtClean="0"/>
              <a:t>(Contas a receber*360) / Receitas Totais</a:t>
            </a:r>
            <a:endParaRPr lang="pt-BR" dirty="0" smtClean="0"/>
          </a:p>
        </p:txBody>
      </p:sp>
      <p:sp>
        <p:nvSpPr>
          <p:cNvPr id="12" name="Seta para baixo 11"/>
          <p:cNvSpPr/>
          <p:nvPr/>
        </p:nvSpPr>
        <p:spPr>
          <a:xfrm>
            <a:off x="5708658" y="1698388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00192" y="166809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288032" y="339905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576064" y="508518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748706" y="3525244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8.000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635.000</a:t>
            </a:r>
            <a:endParaRPr lang="pt-BR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93219" y="477798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4,53</a:t>
            </a:r>
            <a:endParaRPr lang="pt-BR" sz="28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882724" y="480441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Dias</a:t>
            </a:r>
            <a:endParaRPr lang="pt-BR" sz="2800" dirty="0"/>
          </a:p>
        </p:txBody>
      </p:sp>
      <p:sp>
        <p:nvSpPr>
          <p:cNvPr id="27" name="Igual 26"/>
          <p:cNvSpPr/>
          <p:nvPr/>
        </p:nvSpPr>
        <p:spPr>
          <a:xfrm>
            <a:off x="6708525" y="4417796"/>
            <a:ext cx="356584" cy="3109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" name="Conector de seta reta 3"/>
          <p:cNvCxnSpPr>
            <a:endCxn id="21" idx="1"/>
          </p:cNvCxnSpPr>
          <p:nvPr/>
        </p:nvCxnSpPr>
        <p:spPr>
          <a:xfrm>
            <a:off x="2659098" y="3435058"/>
            <a:ext cx="3089608" cy="35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779912" y="4293096"/>
            <a:ext cx="2349093" cy="818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239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88599" y="1020019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0132" y="1415854"/>
            <a:ext cx="497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/>
              <a:t>PRAZO </a:t>
            </a:r>
            <a:r>
              <a:rPr lang="pt-BR" dirty="0" smtClean="0"/>
              <a:t>MEDIO </a:t>
            </a:r>
            <a:r>
              <a:rPr lang="pt-BR" dirty="0"/>
              <a:t>DE RECEBIMENTO DE </a:t>
            </a:r>
            <a:r>
              <a:rPr lang="pt-BR" dirty="0" smtClean="0"/>
              <a:t>VENDAS</a:t>
            </a:r>
            <a:endParaRPr lang="pt-BR" dirty="0"/>
          </a:p>
          <a:p>
            <a:pPr algn="ctr"/>
            <a:r>
              <a:rPr lang="pt-BR" dirty="0" smtClean="0"/>
              <a:t>PMRV: </a:t>
            </a:r>
            <a:r>
              <a:rPr lang="pt-BR" dirty="0" smtClean="0"/>
              <a:t>(Contas a receber*360) / Receitas Totais</a:t>
            </a:r>
            <a:endParaRPr lang="pt-BR" dirty="0" smtClean="0"/>
          </a:p>
        </p:txBody>
      </p:sp>
      <p:sp>
        <p:nvSpPr>
          <p:cNvPr id="12" name="Seta para baixo 11"/>
          <p:cNvSpPr/>
          <p:nvPr/>
        </p:nvSpPr>
        <p:spPr>
          <a:xfrm>
            <a:off x="5708658" y="1698388"/>
            <a:ext cx="288032" cy="640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00192" y="166809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MENOR MELHOR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8095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288032" y="339905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576064" y="5085184"/>
            <a:ext cx="539552" cy="720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748706" y="3525244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8.000</a:t>
            </a:r>
            <a:endParaRPr lang="pt-BR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818177" y="352524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* 360</a:t>
            </a:r>
            <a:endParaRPr lang="pt-BR" sz="2800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5676698" y="4005064"/>
            <a:ext cx="2063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129005" y="3894576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635.000</a:t>
            </a:r>
            <a:endParaRPr lang="pt-BR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93219" y="477798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4,53</a:t>
            </a:r>
            <a:endParaRPr lang="pt-BR" sz="28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882724" y="480441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Dias</a:t>
            </a:r>
            <a:endParaRPr lang="pt-BR" sz="2800" dirty="0"/>
          </a:p>
        </p:txBody>
      </p:sp>
      <p:sp>
        <p:nvSpPr>
          <p:cNvPr id="27" name="Igual 26"/>
          <p:cNvSpPr/>
          <p:nvPr/>
        </p:nvSpPr>
        <p:spPr>
          <a:xfrm>
            <a:off x="6708525" y="4417796"/>
            <a:ext cx="356584" cy="3109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" name="Conector de seta reta 3"/>
          <p:cNvCxnSpPr>
            <a:endCxn id="21" idx="1"/>
          </p:cNvCxnSpPr>
          <p:nvPr/>
        </p:nvCxnSpPr>
        <p:spPr>
          <a:xfrm>
            <a:off x="2659098" y="3435058"/>
            <a:ext cx="3089608" cy="35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779912" y="4293096"/>
            <a:ext cx="2349093" cy="818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594688" y="5672281"/>
            <a:ext cx="739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COMPRA DE </a:t>
            </a:r>
          </a:p>
          <a:p>
            <a:r>
              <a:rPr lang="pt-BR" sz="600" dirty="0" smtClean="0"/>
              <a:t>MERCADORIA</a:t>
            </a:r>
            <a:endParaRPr lang="pt-BR" sz="600" dirty="0"/>
          </a:p>
        </p:txBody>
      </p:sp>
      <p:cxnSp>
        <p:nvCxnSpPr>
          <p:cNvPr id="34" name="Conector reto 33"/>
          <p:cNvCxnSpPr>
            <a:stCxn id="43" idx="2"/>
          </p:cNvCxnSpPr>
          <p:nvPr/>
        </p:nvCxnSpPr>
        <p:spPr>
          <a:xfrm>
            <a:off x="4906074" y="6061972"/>
            <a:ext cx="1550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5756303" y="5681836"/>
            <a:ext cx="990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" dirty="0" smtClean="0"/>
              <a:t>VENDA DE </a:t>
            </a:r>
          </a:p>
          <a:p>
            <a:pPr algn="ctr"/>
            <a:r>
              <a:rPr lang="pt-BR" sz="600" dirty="0" smtClean="0"/>
              <a:t>MERCADORIA</a:t>
            </a:r>
            <a:endParaRPr lang="pt-BR" sz="600" dirty="0"/>
          </a:p>
        </p:txBody>
      </p:sp>
      <p:cxnSp>
        <p:nvCxnSpPr>
          <p:cNvPr id="36" name="Conector reto 35"/>
          <p:cNvCxnSpPr/>
          <p:nvPr/>
        </p:nvCxnSpPr>
        <p:spPr>
          <a:xfrm>
            <a:off x="6456893" y="6061972"/>
            <a:ext cx="1749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7673053" y="5661248"/>
            <a:ext cx="102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" dirty="0" smtClean="0"/>
              <a:t>RECEBIMENTO</a:t>
            </a:r>
          </a:p>
          <a:p>
            <a:pPr algn="ctr"/>
            <a:r>
              <a:rPr lang="pt-BR" sz="600" dirty="0" smtClean="0"/>
              <a:t>DAS VENDAS</a:t>
            </a:r>
            <a:endParaRPr lang="pt-BR" sz="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653592" y="6192468"/>
            <a:ext cx="990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 smtClean="0"/>
              <a:t> COMPRA DE </a:t>
            </a:r>
          </a:p>
          <a:p>
            <a:r>
              <a:rPr lang="pt-BR" sz="600" dirty="0" smtClean="0"/>
              <a:t>MERCADORIA</a:t>
            </a:r>
            <a:endParaRPr lang="pt-BR" sz="600" dirty="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251447" y="5938621"/>
            <a:ext cx="0" cy="12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4929577" y="5931301"/>
            <a:ext cx="0" cy="12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V="1">
            <a:off x="4929577" y="6060152"/>
            <a:ext cx="0" cy="12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5957276" y="6063618"/>
            <a:ext cx="0" cy="12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4906074" y="6050651"/>
            <a:ext cx="40871" cy="22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44" name="Elipse 43"/>
          <p:cNvSpPr/>
          <p:nvPr/>
        </p:nvSpPr>
        <p:spPr>
          <a:xfrm>
            <a:off x="5936841" y="6050651"/>
            <a:ext cx="40871" cy="22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45" name="Elipse 44"/>
          <p:cNvSpPr/>
          <p:nvPr/>
        </p:nvSpPr>
        <p:spPr>
          <a:xfrm>
            <a:off x="6231012" y="6054330"/>
            <a:ext cx="40871" cy="22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sp>
        <p:nvSpPr>
          <p:cNvPr id="46" name="Elipse 45"/>
          <p:cNvSpPr/>
          <p:nvPr/>
        </p:nvSpPr>
        <p:spPr>
          <a:xfrm>
            <a:off x="8165662" y="6048831"/>
            <a:ext cx="40871" cy="22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8187552" y="5919980"/>
            <a:ext cx="0" cy="12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eta para a esquerda e para a direita 47"/>
          <p:cNvSpPr/>
          <p:nvPr/>
        </p:nvSpPr>
        <p:spPr>
          <a:xfrm>
            <a:off x="6498653" y="5938621"/>
            <a:ext cx="1529731" cy="99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/>
          </a:p>
        </p:txBody>
      </p:sp>
    </p:spTree>
    <p:extLst>
      <p:ext uri="{BB962C8B-B14F-4D97-AF65-F5344CB8AC3E}">
        <p14:creationId xmlns:p14="http://schemas.microsoft.com/office/powerpoint/2010/main" val="4777613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71699" y="1126485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5090" y="1340768"/>
            <a:ext cx="559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 smtClean="0"/>
              <a:t>PRAZO </a:t>
            </a:r>
            <a:r>
              <a:rPr lang="pt-BR" dirty="0" smtClean="0"/>
              <a:t>MÉDIO </a:t>
            </a:r>
            <a:r>
              <a:rPr lang="pt-BR" dirty="0"/>
              <a:t>DE PAGAMENTO </a:t>
            </a:r>
            <a:r>
              <a:rPr lang="pt-BR" dirty="0" smtClean="0"/>
              <a:t>COMPRAS </a:t>
            </a:r>
            <a:r>
              <a:rPr lang="pt-BR" dirty="0"/>
              <a:t>(</a:t>
            </a:r>
            <a:r>
              <a:rPr lang="pt-BR" dirty="0" smtClean="0"/>
              <a:t>PMPCC)</a:t>
            </a:r>
            <a:endParaRPr lang="pt-BR" dirty="0"/>
          </a:p>
          <a:p>
            <a:pPr algn="ctr"/>
            <a:r>
              <a:rPr lang="pt-BR" dirty="0" smtClean="0"/>
              <a:t>PMPC </a:t>
            </a:r>
            <a:r>
              <a:rPr lang="pt-BR" dirty="0"/>
              <a:t>= (</a:t>
            </a:r>
            <a:r>
              <a:rPr lang="pt-BR" dirty="0" smtClean="0"/>
              <a:t>FORNECEDORES*360)/COMPRAS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4745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71699" y="1126485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5090" y="1340768"/>
            <a:ext cx="559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 smtClean="0"/>
              <a:t>PRAZO </a:t>
            </a:r>
            <a:r>
              <a:rPr lang="pt-BR" dirty="0" smtClean="0"/>
              <a:t>MÉDIO </a:t>
            </a:r>
            <a:r>
              <a:rPr lang="pt-BR" dirty="0"/>
              <a:t>DE PAGAMENTO </a:t>
            </a:r>
            <a:r>
              <a:rPr lang="pt-BR" dirty="0" smtClean="0"/>
              <a:t>COMPRAS </a:t>
            </a:r>
            <a:r>
              <a:rPr lang="pt-BR" dirty="0"/>
              <a:t>(</a:t>
            </a:r>
            <a:r>
              <a:rPr lang="pt-BR" dirty="0" smtClean="0"/>
              <a:t>PMPCC)</a:t>
            </a:r>
            <a:endParaRPr lang="pt-BR" dirty="0"/>
          </a:p>
          <a:p>
            <a:pPr algn="ctr"/>
            <a:r>
              <a:rPr lang="pt-BR" dirty="0" smtClean="0"/>
              <a:t>PMPC </a:t>
            </a:r>
            <a:r>
              <a:rPr lang="pt-BR" dirty="0"/>
              <a:t>= (</a:t>
            </a:r>
            <a:r>
              <a:rPr lang="pt-BR" dirty="0" smtClean="0"/>
              <a:t>FORNECEDORES*360)/COMPRAS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00234" y="17745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 smtClean="0"/>
              <a:t>MAIOR</a:t>
            </a:r>
            <a:r>
              <a:rPr lang="pt-BR" dirty="0" smtClean="0"/>
              <a:t> </a:t>
            </a:r>
            <a:r>
              <a:rPr lang="pt-BR" dirty="0" smtClean="0"/>
              <a:t>MELHOR</a:t>
            </a:r>
            <a:endParaRPr lang="pt-BR" dirty="0"/>
          </a:p>
        </p:txBody>
      </p:sp>
      <p:sp>
        <p:nvSpPr>
          <p:cNvPr id="3" name="Seta para cima 2"/>
          <p:cNvSpPr/>
          <p:nvPr/>
        </p:nvSpPr>
        <p:spPr>
          <a:xfrm>
            <a:off x="5796136" y="1700808"/>
            <a:ext cx="576064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2297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1871699" y="1126485"/>
            <a:ext cx="547260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Calculos</a:t>
            </a:r>
            <a:r>
              <a:rPr lang="pt-BR" dirty="0" smtClean="0"/>
              <a:t> de Índices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860032" y="610195"/>
            <a:ext cx="4012410" cy="363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ADMINISTRAÇÃO FINANCEIRA</a:t>
            </a:r>
            <a:br>
              <a:rPr lang="pt-BR" sz="1800" b="1" dirty="0" smtClean="0"/>
            </a:br>
            <a:endParaRPr lang="pt-BR" sz="1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750"/>
            <a:ext cx="295232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05090" y="1340768"/>
            <a:ext cx="559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</a:t>
            </a:r>
          </a:p>
          <a:p>
            <a:pPr algn="ctr"/>
            <a:r>
              <a:rPr lang="pt-BR" dirty="0" smtClean="0"/>
              <a:t>PRAZO </a:t>
            </a:r>
            <a:r>
              <a:rPr lang="pt-BR" dirty="0" smtClean="0"/>
              <a:t>MÉDIO </a:t>
            </a:r>
            <a:r>
              <a:rPr lang="pt-BR" dirty="0"/>
              <a:t>DE PAGAMENTO </a:t>
            </a:r>
            <a:r>
              <a:rPr lang="pt-BR" dirty="0" smtClean="0"/>
              <a:t>COMPRAS </a:t>
            </a:r>
            <a:r>
              <a:rPr lang="pt-BR" dirty="0"/>
              <a:t>(</a:t>
            </a:r>
            <a:r>
              <a:rPr lang="pt-BR" dirty="0" smtClean="0"/>
              <a:t>PMPCC)</a:t>
            </a:r>
            <a:endParaRPr lang="pt-BR" dirty="0"/>
          </a:p>
          <a:p>
            <a:pPr algn="ctr"/>
            <a:r>
              <a:rPr lang="pt-BR" dirty="0" smtClean="0"/>
              <a:t>PMPC </a:t>
            </a:r>
            <a:r>
              <a:rPr lang="pt-BR" dirty="0"/>
              <a:t>= (</a:t>
            </a:r>
            <a:r>
              <a:rPr lang="pt-BR" dirty="0" smtClean="0"/>
              <a:t>FORNECEDORES*360)/COMPRAS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00234" y="17745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 smtClean="0"/>
              <a:t>MAIOR</a:t>
            </a:r>
            <a:r>
              <a:rPr lang="pt-BR" dirty="0" smtClean="0"/>
              <a:t> </a:t>
            </a:r>
            <a:r>
              <a:rPr lang="pt-BR" dirty="0" smtClean="0"/>
              <a:t>MELHOR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3621586" cy="2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cima 2"/>
          <p:cNvSpPr/>
          <p:nvPr/>
        </p:nvSpPr>
        <p:spPr>
          <a:xfrm>
            <a:off x="5796136" y="1700808"/>
            <a:ext cx="576064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855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3955</Words>
  <Application>Microsoft Office PowerPoint</Application>
  <PresentationFormat>Apresentação na tela (4:3)</PresentationFormat>
  <Paragraphs>1203</Paragraphs>
  <Slides>119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119</vt:i4>
      </vt:variant>
    </vt:vector>
  </HeadingPairs>
  <TitlesOfParts>
    <vt:vector size="120" baseType="lpstr">
      <vt:lpstr>Tema do Office</vt:lpstr>
      <vt:lpstr>ADMINISTRAÇÃO FINANCEIRA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73</cp:revision>
  <dcterms:created xsi:type="dcterms:W3CDTF">2021-07-15T11:13:09Z</dcterms:created>
  <dcterms:modified xsi:type="dcterms:W3CDTF">2021-07-28T09:08:27Z</dcterms:modified>
</cp:coreProperties>
</file>