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6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1" d="100"/>
          <a:sy n="71" d="100"/>
        </p:scale>
        <p:origin x="3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Banco de Dados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01 - 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6000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PostgreSQL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pt-BR" dirty="0" smtClean="0"/>
              <a:t> é um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Gerenciador de Banco de Dados </a:t>
            </a:r>
            <a:r>
              <a:rPr lang="pt-BR" dirty="0" smtClean="0"/>
              <a:t>(</a:t>
            </a:r>
            <a:r>
              <a:rPr lang="pt-BR" dirty="0" err="1" smtClean="0"/>
              <a:t>SGBD</a:t>
            </a:r>
            <a:r>
              <a:rPr lang="pt-BR" dirty="0" smtClean="0"/>
              <a:t>) 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objeto relacional</a:t>
            </a:r>
            <a:r>
              <a:rPr lang="pt-BR" dirty="0" smtClean="0"/>
              <a:t> com suporte para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operações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ACID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smtClean="0"/>
              <a:t>(Atomicidade, Consistência, Isolamento e Durabilidade).</a:t>
            </a:r>
          </a:p>
          <a:p>
            <a:pPr algn="just"/>
            <a:r>
              <a:rPr lang="pt-BR" dirty="0" smtClean="0"/>
              <a:t>Oferece os recursos necessários para realizar 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replicação entre servidores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A vantagem sobre outros bancos de dados é que sua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licença</a:t>
            </a:r>
            <a:r>
              <a:rPr lang="pt-BR" dirty="0" smtClean="0"/>
              <a:t> abre este recurso para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uso gratuito até para aplicações comerciais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Visando expandir sua capacidade para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mais de um Servidor (hardware) </a:t>
            </a:r>
            <a:r>
              <a:rPr lang="pt-BR" dirty="0" smtClean="0"/>
              <a:t>decorrente das limitações de processamento, é possível configurar o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pt-BR" dirty="0" smtClean="0"/>
              <a:t> para que atue como um </a:t>
            </a:r>
            <a:r>
              <a:rPr lang="pt-BR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informações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114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PostgreSQL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utilização de </a:t>
            </a:r>
            <a:r>
              <a:rPr lang="pt-BR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</a:t>
            </a:r>
            <a:r>
              <a:rPr lang="pt-BR" dirty="0" smtClean="0"/>
              <a:t> envolve 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uso de dois ou mais computadores, interligados e sincronizados entre si, </a:t>
            </a:r>
            <a:r>
              <a:rPr lang="pt-BR" dirty="0" smtClean="0"/>
              <a:t>para que ambos possam atender às demandas vindas dos usuários da aplicação ou banco de dados.</a:t>
            </a:r>
          </a:p>
          <a:p>
            <a:pPr algn="just"/>
            <a:r>
              <a:rPr lang="pt-BR" dirty="0" smtClean="0"/>
              <a:t>O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pt-BR" dirty="0" smtClean="0"/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gerencia várias conexões com o banco de dados de uma única vez</a:t>
            </a:r>
            <a:r>
              <a:rPr lang="pt-BR" dirty="0" smtClean="0"/>
              <a:t>, por meio do recurso de </a:t>
            </a:r>
            <a:r>
              <a:rPr lang="pt-BR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multithread</a:t>
            </a:r>
            <a:r>
              <a:rPr lang="pt-BR" dirty="0" smtClean="0"/>
              <a:t> oferecido pelos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sistemas operacionais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Desta forma, mais de uma pessoa pode acessar a mesma informação sem ocasionar atrasos ou filas de acesso.</a:t>
            </a:r>
          </a:p>
          <a:p>
            <a:pPr algn="just"/>
            <a:r>
              <a:rPr lang="pt-BR" dirty="0" smtClean="0"/>
              <a:t>Algumas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operações</a:t>
            </a:r>
            <a:r>
              <a:rPr lang="pt-BR" dirty="0" smtClean="0"/>
              <a:t> forçam 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uso de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filas de acesso aos dados</a:t>
            </a:r>
            <a:r>
              <a:rPr lang="pt-BR" dirty="0" smtClean="0"/>
              <a:t>, principalmente aquelas em que mais de um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</a:t>
            </a:r>
            <a:r>
              <a:rPr lang="pt-BR" dirty="0" smtClean="0"/>
              <a:t> está tentando realizar um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acesso de gravação nos mesmos dados.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018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PostgreSQL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suporte nativo à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SSL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já está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embutido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pt-BR" dirty="0" smtClean="0"/>
              <a:t>, possibilitando criar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conexões seguras </a:t>
            </a:r>
            <a:r>
              <a:rPr lang="pt-BR" dirty="0" smtClean="0"/>
              <a:t>a partir destes canais, tanto para trafegar informações de </a:t>
            </a:r>
            <a:r>
              <a:rPr lang="pt-BR" dirty="0" err="1" smtClean="0"/>
              <a:t>login</a:t>
            </a:r>
            <a:r>
              <a:rPr lang="pt-BR" dirty="0" smtClean="0"/>
              <a:t> quanto aquelas consideradas sigilosas.</a:t>
            </a:r>
          </a:p>
          <a:p>
            <a:pPr algn="just"/>
            <a:r>
              <a:rPr lang="pt-BR" dirty="0" smtClean="0"/>
              <a:t>O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pt-BR" dirty="0" smtClean="0"/>
              <a:t> ainda fornece extensibilidade para a utilização de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 de criptografia </a:t>
            </a:r>
            <a:r>
              <a:rPr lang="pt-BR" dirty="0" smtClean="0"/>
              <a:t>como o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SHA1</a:t>
            </a:r>
            <a:r>
              <a:rPr lang="pt-BR" dirty="0" smtClean="0"/>
              <a:t> e o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MD5</a:t>
            </a:r>
            <a:r>
              <a:rPr lang="pt-BR" dirty="0" smtClean="0"/>
              <a:t> (já nativos em suas últimas versões).</a:t>
            </a:r>
          </a:p>
          <a:p>
            <a:pPr algn="just"/>
            <a:r>
              <a:rPr lang="pt-BR" dirty="0" smtClean="0"/>
              <a:t>Por utilizar 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licença</a:t>
            </a:r>
            <a:r>
              <a:rPr lang="pt-BR" dirty="0" smtClean="0"/>
              <a:t> de uso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BSD</a:t>
            </a:r>
            <a:r>
              <a:rPr lang="pt-BR" dirty="0" smtClean="0"/>
              <a:t>, o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pt-BR" dirty="0" smtClean="0"/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pode livremente ser incorporado por aplicações pessoais e/ou comerciais</a:t>
            </a:r>
            <a:r>
              <a:rPr lang="pt-BR" dirty="0" smtClean="0"/>
              <a:t>, sem qualquer custo para o desenvolvedor ou fornecedor do software.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7659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3455894" y="2410905"/>
            <a:ext cx="4874913" cy="343856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8284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552457" y="497540"/>
            <a:ext cx="10837202" cy="593015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9369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55340" y="460758"/>
            <a:ext cx="5849471" cy="5966936"/>
          </a:xfrm>
        </p:spPr>
        <p:txBody>
          <a:bodyPr/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Entre as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ferramentas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disponíveis para oferecer uma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interface gráfica amigável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 o </a:t>
            </a:r>
            <a:r>
              <a:rPr lang="pt-B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podemos citar duas:</a:t>
            </a:r>
          </a:p>
          <a:p>
            <a:pPr lvl="1" algn="just"/>
            <a:r>
              <a:rPr lang="pt-BR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phpPgAdmin</a:t>
            </a: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pt-B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ferramenta web escrita em PHP</a:t>
            </a:r>
            <a:r>
              <a:rPr lang="pt-B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);</a:t>
            </a:r>
          </a:p>
          <a:p>
            <a:pPr lvl="1" algn="just"/>
            <a:r>
              <a:rPr lang="pt-BR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PgAdmin</a:t>
            </a: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Nesse curso faremos uso do </a:t>
            </a:r>
            <a:r>
              <a:rPr lang="pt-BR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PgAdmin</a:t>
            </a:r>
            <a:r>
              <a:rPr lang="pt-B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400" spc="-1" dirty="0">
                <a:latin typeface="Arial"/>
              </a:rPr>
              <a:t>Clique em “</a:t>
            </a:r>
            <a:r>
              <a:rPr lang="pt-BR" sz="2400" b="1" spc="-1" dirty="0" err="1">
                <a:solidFill>
                  <a:srgbClr val="CE181E"/>
                </a:solidFill>
                <a:latin typeface="Arial"/>
              </a:rPr>
              <a:t>PostgreSQL</a:t>
            </a:r>
            <a:r>
              <a:rPr lang="pt-BR" sz="2400" b="1" spc="-1" dirty="0">
                <a:solidFill>
                  <a:srgbClr val="CE181E"/>
                </a:solidFill>
                <a:latin typeface="Arial"/>
              </a:rPr>
              <a:t> 10</a:t>
            </a:r>
            <a:r>
              <a:rPr lang="pt-BR" sz="2400" spc="-1" dirty="0" smtClean="0">
                <a:solidFill>
                  <a:srgbClr val="CE181E"/>
                </a:solidFill>
                <a:latin typeface="Arial"/>
              </a:rPr>
              <a:t>”.</a:t>
            </a:r>
          </a:p>
          <a:p>
            <a:pPr>
              <a:lnSpc>
                <a:spcPct val="100000"/>
              </a:lnSpc>
            </a:pPr>
            <a:endParaRPr lang="pt-BR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spc="-1" dirty="0" smtClean="0">
                <a:solidFill>
                  <a:srgbClr val="92D050"/>
                </a:solidFill>
                <a:latin typeface="Arial"/>
              </a:rPr>
              <a:t>Em </a:t>
            </a:r>
            <a:r>
              <a:rPr lang="pt-BR" sz="2400" spc="-1" dirty="0">
                <a:solidFill>
                  <a:srgbClr val="92D050"/>
                </a:solidFill>
                <a:latin typeface="Arial"/>
              </a:rPr>
              <a:t>seguida, clique em </a:t>
            </a:r>
            <a:r>
              <a:rPr lang="pt-BR" sz="2400" spc="-1" dirty="0">
                <a:solidFill>
                  <a:srgbClr val="CE181E"/>
                </a:solidFill>
                <a:latin typeface="Arial"/>
              </a:rPr>
              <a:t>“</a:t>
            </a:r>
            <a:r>
              <a:rPr lang="pt-BR" sz="2400" b="1" spc="-1" dirty="0" err="1">
                <a:solidFill>
                  <a:srgbClr val="21409A"/>
                </a:solidFill>
                <a:latin typeface="Arial"/>
              </a:rPr>
              <a:t>pgAdmin</a:t>
            </a:r>
            <a:r>
              <a:rPr lang="pt-BR" sz="2400" b="1" spc="-1" dirty="0">
                <a:solidFill>
                  <a:srgbClr val="21409A"/>
                </a:solidFill>
                <a:latin typeface="Arial"/>
              </a:rPr>
              <a:t> 4</a:t>
            </a:r>
            <a:r>
              <a:rPr lang="pt-BR" sz="2400" spc="-1" dirty="0">
                <a:solidFill>
                  <a:srgbClr val="21409A"/>
                </a:solidFill>
                <a:latin typeface="Arial"/>
              </a:rPr>
              <a:t>”.</a:t>
            </a:r>
            <a:endParaRPr lang="pt-BR" sz="2400" spc="-1" dirty="0">
              <a:latin typeface="Arial"/>
            </a:endParaRPr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438459" y="460758"/>
            <a:ext cx="5034494" cy="596693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7039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73906" y="475729"/>
            <a:ext cx="5271247" cy="596541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t-BR" sz="2400" spc="-1" dirty="0">
                <a:latin typeface="Arial"/>
              </a:rPr>
              <a:t>A </a:t>
            </a:r>
            <a:r>
              <a:rPr lang="pt-BR" sz="2400" b="1" spc="-1" dirty="0">
                <a:latin typeface="Arial"/>
              </a:rPr>
              <a:t>tela</a:t>
            </a:r>
            <a:r>
              <a:rPr lang="pt-BR" sz="2400" spc="-1" dirty="0">
                <a:latin typeface="Arial"/>
              </a:rPr>
              <a:t> inicial do </a:t>
            </a:r>
            <a:r>
              <a:rPr lang="pt-BR" sz="2400" b="1" spc="-1" dirty="0" err="1">
                <a:latin typeface="Arial"/>
              </a:rPr>
              <a:t>pgAdmin</a:t>
            </a:r>
            <a:r>
              <a:rPr lang="pt-BR" sz="2400" spc="-1" dirty="0">
                <a:latin typeface="Arial"/>
              </a:rPr>
              <a:t> </a:t>
            </a:r>
            <a:r>
              <a:rPr lang="pt-BR" sz="2400" spc="-1" dirty="0" smtClean="0">
                <a:latin typeface="Arial"/>
              </a:rPr>
              <a:t>abre </a:t>
            </a:r>
            <a:r>
              <a:rPr lang="pt-BR" sz="2400" spc="-1" dirty="0">
                <a:latin typeface="Arial"/>
              </a:rPr>
              <a:t>no </a:t>
            </a:r>
            <a:r>
              <a:rPr lang="pt-BR" sz="2400" b="1" spc="-1" dirty="0">
                <a:latin typeface="Arial"/>
              </a:rPr>
              <a:t>browser</a:t>
            </a:r>
            <a:r>
              <a:rPr lang="pt-BR" sz="2400" spc="-1" dirty="0">
                <a:latin typeface="Arial"/>
              </a:rPr>
              <a:t>:</a:t>
            </a:r>
          </a:p>
          <a:p>
            <a:pPr>
              <a:lnSpc>
                <a:spcPct val="100000"/>
              </a:lnSpc>
            </a:pPr>
            <a:endParaRPr lang="pt-BR" sz="24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2400" spc="-1" dirty="0">
                <a:latin typeface="Arial"/>
              </a:rPr>
              <a:t>Nesse caso o</a:t>
            </a:r>
            <a:r>
              <a:rPr lang="pt-BR" sz="2400" b="1" spc="-1" dirty="0">
                <a:latin typeface="Arial"/>
              </a:rPr>
              <a:t> banco de </a:t>
            </a:r>
            <a:r>
              <a:rPr lang="pt-BR" sz="2400" b="1" spc="-1" dirty="0" smtClean="0">
                <a:latin typeface="Arial"/>
              </a:rPr>
              <a:t>dados</a:t>
            </a:r>
            <a:r>
              <a:rPr lang="pt-BR" sz="2400" spc="-1" dirty="0" smtClean="0">
                <a:latin typeface="Arial"/>
              </a:rPr>
              <a:t> </a:t>
            </a:r>
            <a:r>
              <a:rPr lang="pt-BR" sz="2400" spc="-1" dirty="0">
                <a:latin typeface="Arial"/>
              </a:rPr>
              <a:t>(</a:t>
            </a:r>
            <a:r>
              <a:rPr lang="pt-BR" sz="2400" spc="-1" dirty="0" err="1">
                <a:latin typeface="Arial"/>
              </a:rPr>
              <a:t>SGBD</a:t>
            </a:r>
            <a:r>
              <a:rPr lang="pt-BR" sz="2400" spc="-1" dirty="0">
                <a:latin typeface="Arial"/>
              </a:rPr>
              <a:t>) foi </a:t>
            </a:r>
            <a:r>
              <a:rPr lang="pt-BR" sz="2400" spc="-1" dirty="0" smtClean="0">
                <a:latin typeface="Arial"/>
              </a:rPr>
              <a:t>aberto Localmente </a:t>
            </a:r>
            <a:r>
              <a:rPr lang="pt-BR" sz="2400" spc="-1" dirty="0">
                <a:latin typeface="Arial"/>
              </a:rPr>
              <a:t>(“127.0.0.1</a:t>
            </a:r>
            <a:r>
              <a:rPr lang="pt-BR" sz="2400" spc="-1" dirty="0" smtClean="0">
                <a:latin typeface="Arial"/>
              </a:rPr>
              <a:t>”) em </a:t>
            </a:r>
            <a:r>
              <a:rPr lang="pt-BR" sz="2400" spc="-1" dirty="0">
                <a:latin typeface="Arial"/>
              </a:rPr>
              <a:t>vez de acessando </a:t>
            </a:r>
            <a:r>
              <a:rPr lang="pt-BR" sz="2400" spc="-1" dirty="0" smtClean="0">
                <a:latin typeface="Arial"/>
              </a:rPr>
              <a:t>algum </a:t>
            </a:r>
            <a:r>
              <a:rPr lang="pt-BR" sz="2400" spc="-1" dirty="0">
                <a:latin typeface="Arial"/>
              </a:rPr>
              <a:t>servidor remoto.</a:t>
            </a:r>
          </a:p>
          <a:p>
            <a:pPr>
              <a:lnSpc>
                <a:spcPct val="100000"/>
              </a:lnSpc>
            </a:pPr>
            <a:endParaRPr lang="pt-BR" sz="24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2400" spc="-1" dirty="0">
                <a:latin typeface="Arial"/>
              </a:rPr>
              <a:t>A </a:t>
            </a:r>
            <a:r>
              <a:rPr lang="pt-BR" sz="2400" b="1" spc="-1" dirty="0">
                <a:latin typeface="Arial"/>
              </a:rPr>
              <a:t>porta</a:t>
            </a:r>
            <a:r>
              <a:rPr lang="pt-BR" sz="2400" spc="-1" dirty="0">
                <a:latin typeface="Arial"/>
              </a:rPr>
              <a:t> selecionada para </a:t>
            </a:r>
            <a:r>
              <a:rPr lang="pt-BR" sz="2400" spc="-1" dirty="0" smtClean="0">
                <a:latin typeface="Arial"/>
              </a:rPr>
              <a:t>a </a:t>
            </a:r>
            <a:r>
              <a:rPr lang="pt-BR" sz="2400" b="1" spc="-1" dirty="0">
                <a:latin typeface="Arial"/>
              </a:rPr>
              <a:t>conexão</a:t>
            </a:r>
            <a:r>
              <a:rPr lang="pt-BR" sz="2400" spc="-1" dirty="0">
                <a:latin typeface="Arial"/>
              </a:rPr>
              <a:t> com o </a:t>
            </a:r>
            <a:r>
              <a:rPr lang="pt-BR" sz="2400" b="1" spc="-1" dirty="0" err="1">
                <a:latin typeface="Arial"/>
              </a:rPr>
              <a:t>SGBD</a:t>
            </a:r>
            <a:r>
              <a:rPr lang="pt-BR" sz="2400" spc="-1" dirty="0">
                <a:latin typeface="Arial"/>
              </a:rPr>
              <a:t> </a:t>
            </a:r>
            <a:r>
              <a:rPr lang="pt-BR" sz="2400" spc="-1" dirty="0" smtClean="0">
                <a:latin typeface="Arial"/>
              </a:rPr>
              <a:t>através </a:t>
            </a:r>
            <a:r>
              <a:rPr lang="pt-BR" sz="2400" spc="-1" dirty="0">
                <a:latin typeface="Arial"/>
              </a:rPr>
              <a:t>do </a:t>
            </a:r>
            <a:r>
              <a:rPr lang="pt-BR" sz="2400" b="1" spc="-1" dirty="0" err="1">
                <a:solidFill>
                  <a:srgbClr val="CE181E"/>
                </a:solidFill>
                <a:latin typeface="Arial"/>
              </a:rPr>
              <a:t>pgAdmin</a:t>
            </a:r>
            <a:r>
              <a:rPr lang="pt-BR" sz="2400" spc="-1" dirty="0">
                <a:solidFill>
                  <a:srgbClr val="CE181E"/>
                </a:solidFill>
                <a:latin typeface="Arial"/>
              </a:rPr>
              <a:t> foi </a:t>
            </a:r>
            <a:r>
              <a:rPr lang="pt-BR" sz="2400" spc="-1" dirty="0" smtClean="0">
                <a:solidFill>
                  <a:srgbClr val="CE181E"/>
                </a:solidFill>
                <a:latin typeface="Arial"/>
              </a:rPr>
              <a:t>“</a:t>
            </a:r>
            <a:r>
              <a:rPr lang="pt-BR" sz="2400" b="1" spc="-1" dirty="0">
                <a:solidFill>
                  <a:srgbClr val="CE181E"/>
                </a:solidFill>
                <a:latin typeface="Arial"/>
              </a:rPr>
              <a:t>60155</a:t>
            </a:r>
            <a:r>
              <a:rPr lang="pt-BR" sz="2400" spc="-1" dirty="0">
                <a:solidFill>
                  <a:srgbClr val="CE181E"/>
                </a:solidFill>
                <a:latin typeface="Arial"/>
              </a:rPr>
              <a:t>”.</a:t>
            </a:r>
            <a:endParaRPr lang="pt-BR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spc="-1" dirty="0">
                <a:solidFill>
                  <a:srgbClr val="CE181E"/>
                </a:solidFill>
                <a:latin typeface="Arial"/>
              </a:rPr>
              <a:t>No seu caso pode ser uma porta diferente</a:t>
            </a:r>
            <a:r>
              <a:rPr lang="pt-BR" sz="2400" spc="-1" dirty="0" smtClean="0">
                <a:solidFill>
                  <a:srgbClr val="CE181E"/>
                </a:solidFill>
                <a:latin typeface="Arial"/>
              </a:rPr>
              <a:t>.</a:t>
            </a:r>
            <a:endParaRPr lang="pt-BR" sz="2400" spc="-1" dirty="0">
              <a:latin typeface="Arial"/>
            </a:endParaRPr>
          </a:p>
        </p:txBody>
      </p:sp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415482" y="475729"/>
            <a:ext cx="5729823" cy="596541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1679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85647" y="336177"/>
            <a:ext cx="5365377" cy="6051176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pt-BR" sz="2400" spc="-1" dirty="0">
                <a:latin typeface="Arial"/>
              </a:rPr>
              <a:t>Insira a </a:t>
            </a:r>
            <a:r>
              <a:rPr lang="pt-BR" sz="2400" b="1" spc="-1" dirty="0">
                <a:latin typeface="Arial"/>
              </a:rPr>
              <a:t>senha</a:t>
            </a:r>
            <a:r>
              <a:rPr lang="pt-BR" sz="2400" spc="-1" dirty="0">
                <a:latin typeface="Arial"/>
              </a:rPr>
              <a:t> definida durante a </a:t>
            </a:r>
            <a:r>
              <a:rPr lang="pt-BR" sz="2400" b="1" spc="-1" dirty="0">
                <a:latin typeface="Arial"/>
              </a:rPr>
              <a:t>instalação</a:t>
            </a:r>
            <a:r>
              <a:rPr lang="pt-BR" sz="2400" spc="-1" dirty="0">
                <a:latin typeface="Arial"/>
              </a:rPr>
              <a:t> (“</a:t>
            </a:r>
            <a:r>
              <a:rPr lang="pt-BR" sz="2400" b="1" spc="-1" dirty="0" err="1">
                <a:solidFill>
                  <a:srgbClr val="CE181E"/>
                </a:solidFill>
                <a:latin typeface="Arial"/>
              </a:rPr>
              <a:t>Ifes2020</a:t>
            </a:r>
            <a:r>
              <a:rPr lang="pt-BR" sz="2400" spc="-1" dirty="0">
                <a:solidFill>
                  <a:srgbClr val="CE181E"/>
                </a:solidFill>
                <a:latin typeface="Arial"/>
              </a:rPr>
              <a:t>”).</a:t>
            </a:r>
            <a:endParaRPr lang="pt-BR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2400" spc="-1" dirty="0">
                <a:solidFill>
                  <a:srgbClr val="CE181E"/>
                </a:solidFill>
                <a:latin typeface="Arial"/>
              </a:rPr>
              <a:t>Clique em </a:t>
            </a:r>
            <a:r>
              <a:rPr lang="pt-BR" sz="2400" b="1" spc="-1" dirty="0">
                <a:solidFill>
                  <a:srgbClr val="CE181E"/>
                </a:solidFill>
                <a:latin typeface="Arial"/>
              </a:rPr>
              <a:t>Ok</a:t>
            </a:r>
            <a:r>
              <a:rPr lang="pt-BR" sz="2400" spc="-1" dirty="0">
                <a:solidFill>
                  <a:srgbClr val="CE181E"/>
                </a:solidFill>
                <a:latin typeface="Arial"/>
              </a:rPr>
              <a:t>.</a:t>
            </a:r>
            <a:endParaRPr lang="pt-BR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spc="-1" dirty="0">
              <a:latin typeface="Arial"/>
            </a:endParaRPr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364765" y="336177"/>
            <a:ext cx="5687640" cy="617988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0477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1204941" y="462578"/>
            <a:ext cx="9808199" cy="596511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2735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1465200" y="631652"/>
            <a:ext cx="9534494" cy="574225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54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</a:t>
            </a: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estou apto a seguir cegamente o exemplo de outros homens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pt-B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Charles Darwin</a:t>
            </a:r>
            <a:endParaRPr lang="pt-BR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5214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52130" y="430306"/>
            <a:ext cx="4760258" cy="6081794"/>
          </a:xfrm>
        </p:spPr>
        <p:txBody>
          <a:bodyPr/>
          <a:lstStyle/>
          <a:p>
            <a:pPr algn="just"/>
            <a:r>
              <a:rPr lang="pt-BR" sz="2800" spc="-1" dirty="0">
                <a:latin typeface="Arial"/>
              </a:rPr>
              <a:t>Clique com o </a:t>
            </a:r>
            <a:r>
              <a:rPr lang="pt-BR" sz="2800" b="1" spc="-1" dirty="0">
                <a:latin typeface="Arial"/>
              </a:rPr>
              <a:t>botão direito do mouse</a:t>
            </a:r>
            <a:r>
              <a:rPr lang="pt-BR" sz="2800" spc="-1" dirty="0">
                <a:latin typeface="Arial"/>
              </a:rPr>
              <a:t> sobre “</a:t>
            </a:r>
            <a:r>
              <a:rPr lang="pt-BR" sz="2800" b="1" spc="-1" dirty="0">
                <a:solidFill>
                  <a:srgbClr val="CE181E"/>
                </a:solidFill>
                <a:latin typeface="Arial"/>
              </a:rPr>
              <a:t>Server</a:t>
            </a:r>
            <a:r>
              <a:rPr lang="pt-BR" sz="2800" spc="-1" dirty="0">
                <a:latin typeface="Arial"/>
              </a:rPr>
              <a:t>” e selecione “</a:t>
            </a:r>
            <a:r>
              <a:rPr lang="pt-BR" sz="2800" b="1" spc="-1" dirty="0" err="1">
                <a:solidFill>
                  <a:srgbClr val="CE181E"/>
                </a:solidFill>
                <a:latin typeface="Arial"/>
              </a:rPr>
              <a:t>Create</a:t>
            </a:r>
            <a:r>
              <a:rPr lang="pt-BR" sz="2800" spc="-1" dirty="0">
                <a:latin typeface="Arial"/>
              </a:rPr>
              <a:t>”.</a:t>
            </a:r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337024" y="430306"/>
            <a:ext cx="6480000" cy="608179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3760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876600" y="486190"/>
            <a:ext cx="10324800" cy="576669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56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928144" y="472658"/>
            <a:ext cx="10192573" cy="60357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289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391658" y="407732"/>
            <a:ext cx="10809741" cy="60737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9747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848859" y="378529"/>
            <a:ext cx="10365988" cy="611639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7339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Criando um Servidor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000" spc="-1" dirty="0">
                <a:latin typeface="Arial"/>
              </a:rPr>
              <a:t>Utilize novamente a </a:t>
            </a:r>
            <a:r>
              <a:rPr lang="pt-BR" sz="4000" b="1" spc="-1" dirty="0">
                <a:latin typeface="Arial"/>
              </a:rPr>
              <a:t>senha</a:t>
            </a:r>
            <a:r>
              <a:rPr lang="pt-BR" sz="4000" spc="-1" dirty="0">
                <a:latin typeface="Arial"/>
              </a:rPr>
              <a:t> “</a:t>
            </a:r>
            <a:r>
              <a:rPr lang="pt-BR" sz="4000" b="1" spc="-1" dirty="0" err="1">
                <a:solidFill>
                  <a:srgbClr val="CE181E"/>
                </a:solidFill>
                <a:latin typeface="Arial"/>
              </a:rPr>
              <a:t>Ifes2020</a:t>
            </a:r>
            <a:r>
              <a:rPr lang="pt-BR" sz="4000" spc="-1" dirty="0">
                <a:latin typeface="Arial"/>
              </a:rPr>
              <a:t>” (com o “</a:t>
            </a:r>
            <a:r>
              <a:rPr lang="pt-BR" sz="4000" b="1" spc="-1" dirty="0">
                <a:solidFill>
                  <a:srgbClr val="CE181E"/>
                </a:solidFill>
                <a:latin typeface="Arial"/>
              </a:rPr>
              <a:t>I</a:t>
            </a:r>
            <a:r>
              <a:rPr lang="pt-BR" sz="4000" spc="-1" dirty="0">
                <a:latin typeface="Arial"/>
              </a:rPr>
              <a:t>” maiúsculo).</a:t>
            </a: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000" spc="-1" dirty="0">
                <a:latin typeface="Arial"/>
              </a:rPr>
              <a:t>Esta é a </a:t>
            </a:r>
            <a:r>
              <a:rPr lang="pt-BR" sz="4000" b="1" spc="-1" dirty="0">
                <a:latin typeface="Arial"/>
              </a:rPr>
              <a:t>senha</a:t>
            </a:r>
            <a:r>
              <a:rPr lang="pt-BR" sz="4000" spc="-1" dirty="0">
                <a:latin typeface="Arial"/>
              </a:rPr>
              <a:t> do </a:t>
            </a:r>
            <a:r>
              <a:rPr lang="pt-BR" sz="4000" b="1" spc="-1" dirty="0">
                <a:latin typeface="Arial"/>
              </a:rPr>
              <a:t>usuário</a:t>
            </a:r>
            <a:r>
              <a:rPr lang="pt-BR" sz="4000" spc="-1" dirty="0">
                <a:latin typeface="Arial"/>
              </a:rPr>
              <a:t> “</a:t>
            </a:r>
            <a:r>
              <a:rPr lang="pt-BR" sz="4000" b="1" spc="-1" dirty="0" err="1">
                <a:solidFill>
                  <a:srgbClr val="CE181E"/>
                </a:solidFill>
                <a:latin typeface="Arial"/>
              </a:rPr>
              <a:t>Postgres</a:t>
            </a:r>
            <a:r>
              <a:rPr lang="pt-BR" sz="4000" spc="-1" dirty="0">
                <a:latin typeface="Arial"/>
              </a:rPr>
              <a:t>” (definido em “</a:t>
            </a:r>
            <a:r>
              <a:rPr lang="pt-BR" sz="4000" b="1" spc="-1" dirty="0" err="1">
                <a:latin typeface="Arial"/>
              </a:rPr>
              <a:t>Username</a:t>
            </a:r>
            <a:r>
              <a:rPr lang="pt-BR" sz="4000" spc="-1" dirty="0">
                <a:latin typeface="Arial"/>
              </a:rPr>
              <a:t>”).</a:t>
            </a: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000" spc="-1" dirty="0">
                <a:latin typeface="Arial"/>
              </a:rPr>
              <a:t>Clique no </a:t>
            </a:r>
            <a:r>
              <a:rPr lang="pt-BR" sz="4000" b="1" spc="-1" dirty="0">
                <a:latin typeface="Arial"/>
              </a:rPr>
              <a:t>botão</a:t>
            </a:r>
            <a:r>
              <a:rPr lang="pt-BR" sz="4000" spc="-1" dirty="0">
                <a:latin typeface="Arial"/>
              </a:rPr>
              <a:t> “</a:t>
            </a:r>
            <a:r>
              <a:rPr lang="pt-BR" sz="4000" b="1" spc="-1" dirty="0" err="1">
                <a:solidFill>
                  <a:srgbClr val="CE181E"/>
                </a:solidFill>
                <a:latin typeface="Arial"/>
              </a:rPr>
              <a:t>Save</a:t>
            </a:r>
            <a:r>
              <a:rPr lang="pt-BR" sz="4000" spc="-1" dirty="0" smtClean="0">
                <a:latin typeface="Arial"/>
              </a:rPr>
              <a:t>”.</a:t>
            </a:r>
            <a:endParaRPr lang="pt-BR" sz="40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3960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615493" y="434625"/>
            <a:ext cx="10747271" cy="603340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4086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6447" y="394447"/>
            <a:ext cx="9875520" cy="1356360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Criando Servidor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2003612" y="1470050"/>
            <a:ext cx="8640000" cy="5019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0386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451057" y="445764"/>
            <a:ext cx="11046177" cy="590124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7402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5047" y="299640"/>
            <a:ext cx="9875520" cy="1356360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Criando um Servidor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3402106" y="1333270"/>
            <a:ext cx="5755341" cy="517510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975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PostgreSQL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pt-BR" dirty="0" smtClean="0"/>
              <a:t> é um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gerenciador de banco de dados </a:t>
            </a:r>
            <a:r>
              <a:rPr lang="pt-BR" dirty="0" smtClean="0"/>
              <a:t>(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SGBD</a:t>
            </a:r>
            <a:r>
              <a:rPr lang="pt-BR" dirty="0" smtClean="0"/>
              <a:t>).</a:t>
            </a:r>
          </a:p>
          <a:p>
            <a:r>
              <a:rPr lang="pt-BR" dirty="0" smtClean="0"/>
              <a:t>Utilizado para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armazenar</a:t>
            </a:r>
            <a:r>
              <a:rPr lang="pt-BR" dirty="0" smtClean="0"/>
              <a:t> 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administrar</a:t>
            </a:r>
            <a:r>
              <a:rPr lang="pt-BR" dirty="0" smtClean="0"/>
              <a:t> o acesso 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informações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A ferramenta conhecida atualmente como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pt-BR" dirty="0" smtClean="0"/>
              <a:t> teve origem em um projeto chamado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</a:t>
            </a:r>
            <a:r>
              <a:rPr lang="pt-BR" dirty="0" smtClean="0"/>
              <a:t> na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Universidade Berkeley</a:t>
            </a:r>
            <a:r>
              <a:rPr lang="pt-BR" dirty="0" smtClean="0"/>
              <a:t>, na Califórnia (EUA), em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1986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Uma equipe orientada pelo professor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Michael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Stonebraker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smtClean="0"/>
              <a:t>foi designada para criar o modelo e as regras de um novo sistema de armazenamento de dados, com o apoio de diversos órgãos, entre eles o </a:t>
            </a:r>
            <a:r>
              <a:rPr lang="pt-B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Army</a:t>
            </a:r>
            <a:r>
              <a:rPr lang="pt-B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</a:t>
            </a:r>
            <a:r>
              <a:rPr lang="pt-B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Office </a:t>
            </a:r>
            <a:r>
              <a:rPr lang="pt-BR" dirty="0" smtClean="0"/>
              <a:t>(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ARO</a:t>
            </a:r>
            <a:r>
              <a:rPr lang="pt-BR" dirty="0" smtClean="0"/>
              <a:t>) e o </a:t>
            </a:r>
            <a:r>
              <a:rPr lang="pt-B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National</a:t>
            </a:r>
            <a:r>
              <a:rPr lang="pt-B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Science Foundation</a:t>
            </a:r>
            <a:r>
              <a:rPr lang="pt-BR" dirty="0" smtClean="0"/>
              <a:t> (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NSF</a:t>
            </a:r>
            <a:r>
              <a:rPr lang="pt-BR" dirty="0" smtClean="0"/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859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Criando um Servidor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>
                <a:latin typeface="Arial"/>
              </a:rPr>
              <a:t>Repare que </a:t>
            </a:r>
            <a:r>
              <a:rPr lang="pt-BR" sz="3200" b="1" spc="-1" dirty="0">
                <a:latin typeface="Arial"/>
              </a:rPr>
              <a:t>criamos</a:t>
            </a:r>
            <a:r>
              <a:rPr lang="pt-BR" sz="3200" spc="-1" dirty="0">
                <a:latin typeface="Arial"/>
              </a:rPr>
              <a:t> um </a:t>
            </a:r>
            <a:r>
              <a:rPr lang="pt-BR" sz="3200" b="1" spc="-1" dirty="0">
                <a:latin typeface="Arial"/>
              </a:rPr>
              <a:t>banco de dados</a:t>
            </a:r>
            <a:r>
              <a:rPr lang="pt-BR" sz="3200" spc="-1" dirty="0">
                <a:latin typeface="Arial"/>
              </a:rPr>
              <a:t> com </a:t>
            </a:r>
            <a:r>
              <a:rPr lang="pt-BR" sz="3200" b="1" spc="-1" dirty="0">
                <a:latin typeface="Arial"/>
              </a:rPr>
              <a:t>nome</a:t>
            </a:r>
            <a:r>
              <a:rPr lang="pt-BR" sz="3200" spc="-1" dirty="0">
                <a:latin typeface="Arial"/>
              </a:rPr>
              <a:t> “</a:t>
            </a:r>
            <a:r>
              <a:rPr lang="pt-BR" sz="3200" b="1" spc="-1" dirty="0" err="1">
                <a:solidFill>
                  <a:srgbClr val="CE181E"/>
                </a:solidFill>
                <a:latin typeface="Arial"/>
              </a:rPr>
              <a:t>postgres</a:t>
            </a:r>
            <a:r>
              <a:rPr lang="pt-BR" sz="3200" spc="-1" dirty="0">
                <a:latin typeface="Arial"/>
              </a:rPr>
              <a:t>”.</a:t>
            </a: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>
                <a:latin typeface="Arial"/>
              </a:rPr>
              <a:t>Ele foi definido no campo “</a:t>
            </a:r>
            <a:r>
              <a:rPr lang="pt-BR" sz="3200" b="1" spc="-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Maintenance</a:t>
            </a:r>
            <a:r>
              <a:rPr lang="pt-BR" sz="3200" b="1" spc="-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</a:t>
            </a:r>
            <a:r>
              <a:rPr lang="pt-BR" sz="3200" b="1" spc="-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Database</a:t>
            </a:r>
            <a:r>
              <a:rPr lang="pt-BR" sz="3200" spc="-1" dirty="0">
                <a:latin typeface="Arial"/>
              </a:rPr>
              <a:t>” na caixa de diálogo “</a:t>
            </a:r>
            <a:r>
              <a:rPr lang="pt-BR" sz="3200" b="1" spc="-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CREATE</a:t>
            </a:r>
            <a:r>
              <a:rPr lang="pt-BR" sz="3200" b="1" spc="-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SERVER</a:t>
            </a:r>
            <a:r>
              <a:rPr lang="pt-BR" sz="3200" spc="-1" dirty="0">
                <a:latin typeface="Arial"/>
              </a:rPr>
              <a:t>” na aba “</a:t>
            </a:r>
            <a:r>
              <a:rPr lang="pt-BR" sz="3200" b="1" spc="-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Connection</a:t>
            </a:r>
            <a:r>
              <a:rPr lang="pt-BR" sz="3200" spc="-1" dirty="0">
                <a:latin typeface="Arial"/>
              </a:rPr>
              <a:t>”.</a:t>
            </a: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>
                <a:latin typeface="Arial"/>
              </a:rPr>
              <a:t>Podem existir outros bancos de dados nesse mesmo servidor</a:t>
            </a:r>
            <a:r>
              <a:rPr lang="pt-BR" sz="3200" spc="-1" dirty="0" smtClean="0">
                <a:latin typeface="Arial"/>
              </a:rPr>
              <a:t>.</a:t>
            </a:r>
            <a:endParaRPr lang="pt-BR" sz="32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2600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73906" y="370779"/>
            <a:ext cx="5298141" cy="6043468"/>
          </a:xfrm>
        </p:spPr>
        <p:txBody>
          <a:bodyPr/>
          <a:lstStyle/>
          <a:p>
            <a:pPr algn="just"/>
            <a:r>
              <a:rPr lang="pt-BR" sz="2400" b="1" spc="-1" dirty="0">
                <a:latin typeface="Arial"/>
              </a:rPr>
              <a:t>Clique</a:t>
            </a:r>
            <a:r>
              <a:rPr lang="pt-BR" sz="2400" spc="-1" dirty="0">
                <a:latin typeface="Arial"/>
              </a:rPr>
              <a:t> sobre “</a:t>
            </a:r>
            <a:r>
              <a:rPr lang="pt-BR" sz="2400" b="1" spc="-1" dirty="0" err="1">
                <a:solidFill>
                  <a:srgbClr val="CE181E"/>
                </a:solidFill>
                <a:latin typeface="Arial"/>
              </a:rPr>
              <a:t>databases</a:t>
            </a:r>
            <a:r>
              <a:rPr lang="pt-BR" sz="2400" spc="-1" dirty="0">
                <a:latin typeface="Arial"/>
              </a:rPr>
              <a:t>”, </a:t>
            </a:r>
            <a:r>
              <a:rPr lang="pt-BR" sz="2400" b="1" spc="-1" dirty="0" smtClean="0">
                <a:latin typeface="Arial"/>
              </a:rPr>
              <a:t>selecione </a:t>
            </a:r>
            <a:r>
              <a:rPr lang="pt-BR" sz="2400" spc="-1" dirty="0" smtClean="0">
                <a:latin typeface="Arial"/>
              </a:rPr>
              <a:t>“</a:t>
            </a:r>
            <a:r>
              <a:rPr lang="pt-BR" sz="2400" b="1" spc="-1" dirty="0" err="1">
                <a:solidFill>
                  <a:srgbClr val="CE181E"/>
                </a:solidFill>
                <a:latin typeface="Arial"/>
              </a:rPr>
              <a:t>Create</a:t>
            </a:r>
            <a:r>
              <a:rPr lang="pt-BR" sz="2400" spc="-1" dirty="0">
                <a:latin typeface="Arial"/>
              </a:rPr>
              <a:t>” e, em seguida, também </a:t>
            </a:r>
            <a:r>
              <a:rPr lang="pt-BR" sz="2400" spc="-1" dirty="0" smtClean="0">
                <a:latin typeface="Arial"/>
              </a:rPr>
              <a:t> </a:t>
            </a:r>
            <a:r>
              <a:rPr lang="pt-BR" sz="2400" b="1" spc="-1" dirty="0" smtClean="0">
                <a:latin typeface="Arial"/>
              </a:rPr>
              <a:t>selecione</a:t>
            </a:r>
            <a:r>
              <a:rPr lang="pt-BR" sz="2400" spc="-1" dirty="0" smtClean="0">
                <a:latin typeface="Arial"/>
              </a:rPr>
              <a:t> </a:t>
            </a:r>
            <a:r>
              <a:rPr lang="pt-BR" sz="2400" spc="-1" dirty="0">
                <a:latin typeface="Arial"/>
              </a:rPr>
              <a:t>“</a:t>
            </a:r>
            <a:r>
              <a:rPr lang="pt-BR" sz="2400" b="1" spc="-1" dirty="0" err="1">
                <a:solidFill>
                  <a:srgbClr val="CE181E"/>
                </a:solidFill>
                <a:latin typeface="Arial"/>
              </a:rPr>
              <a:t>Database</a:t>
            </a:r>
            <a:r>
              <a:rPr lang="pt-BR" sz="2400" b="1" spc="-1" dirty="0">
                <a:solidFill>
                  <a:srgbClr val="CE181E"/>
                </a:solidFill>
                <a:latin typeface="Arial"/>
              </a:rPr>
              <a:t> ...</a:t>
            </a:r>
            <a:r>
              <a:rPr lang="pt-BR" sz="2400" spc="-1" dirty="0">
                <a:latin typeface="Arial"/>
              </a:rPr>
              <a:t>”.</a:t>
            </a:r>
          </a:p>
          <a:p>
            <a:pPr algn="just"/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435599" y="370779"/>
            <a:ext cx="5696259" cy="604346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3849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492754" y="434626"/>
            <a:ext cx="10654857" cy="599306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9259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1873695" y="380837"/>
            <a:ext cx="7808188" cy="608719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3746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615854" y="448072"/>
            <a:ext cx="10962063" cy="587204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782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69894" y="275216"/>
            <a:ext cx="9875520" cy="1356360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Passagens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1"/>
          <p:cNvPicPr/>
          <p:nvPr/>
        </p:nvPicPr>
        <p:blipFill>
          <a:blip r:embed="rId2"/>
          <a:stretch/>
        </p:blipFill>
        <p:spPr>
          <a:xfrm>
            <a:off x="1616251" y="1398493"/>
            <a:ext cx="8536278" cy="5136777"/>
          </a:xfrm>
          <a:prstGeom prst="rect">
            <a:avLst/>
          </a:prstGeom>
          <a:ln w="12600">
            <a:noFill/>
          </a:ln>
        </p:spPr>
      </p:pic>
    </p:spTree>
    <p:extLst>
      <p:ext uri="{BB962C8B-B14F-4D97-AF65-F5344CB8AC3E}">
        <p14:creationId xmlns:p14="http://schemas.microsoft.com/office/powerpoint/2010/main" val="2978450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Passagens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3080" indent="-3423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spc="-1" dirty="0">
                <a:solidFill>
                  <a:srgbClr val="000000"/>
                </a:solidFill>
                <a:latin typeface="Calibri"/>
              </a:rPr>
              <a:t>O modelo apresentado representa uma fictícia empresa de </a:t>
            </a:r>
            <a:r>
              <a:rPr lang="pt-BR" sz="2400" b="1" spc="-1" dirty="0">
                <a:solidFill>
                  <a:srgbClr val="C00000"/>
                </a:solidFill>
                <a:latin typeface="Calibri"/>
              </a:rPr>
              <a:t>transportes rodoviário de passageiros intermunicipal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.</a:t>
            </a:r>
            <a:endParaRPr lang="pt-BR" sz="2400" spc="-1" dirty="0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spc="-1" dirty="0">
                <a:solidFill>
                  <a:srgbClr val="000000"/>
                </a:solidFill>
                <a:latin typeface="Calibri"/>
              </a:rPr>
              <a:t>A referida empresa possui várias </a:t>
            </a:r>
            <a:r>
              <a:rPr lang="pt-BR" sz="2400" b="1" spc="-1" dirty="0">
                <a:solidFill>
                  <a:srgbClr val="000000"/>
                </a:solidFill>
                <a:latin typeface="Calibri"/>
              </a:rPr>
              <a:t>linhas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 que atendem várias </a:t>
            </a:r>
            <a:r>
              <a:rPr lang="pt-BR" sz="2400" b="1" spc="-1" dirty="0">
                <a:solidFill>
                  <a:srgbClr val="000000"/>
                </a:solidFill>
                <a:latin typeface="Calibri"/>
              </a:rPr>
              <a:t>localidades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. </a:t>
            </a:r>
            <a:endParaRPr lang="pt-BR" sz="2400" spc="-1" dirty="0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spc="-1" dirty="0">
                <a:solidFill>
                  <a:srgbClr val="000000"/>
                </a:solidFill>
                <a:latin typeface="Calibri"/>
              </a:rPr>
              <a:t>Por exemplo: a </a:t>
            </a:r>
            <a:r>
              <a:rPr lang="pt-BR" sz="2400" b="1" spc="-1" dirty="0">
                <a:solidFill>
                  <a:srgbClr val="0070C0"/>
                </a:solidFill>
                <a:latin typeface="Calibri"/>
              </a:rPr>
              <a:t>linha Vitória-Colatina 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abrange vários </a:t>
            </a:r>
            <a:r>
              <a:rPr lang="pt-BR" sz="2400" b="1" spc="-1" dirty="0">
                <a:solidFill>
                  <a:srgbClr val="000000"/>
                </a:solidFill>
                <a:latin typeface="Calibri"/>
              </a:rPr>
              <a:t>trechos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, onde podem ocorrer </a:t>
            </a:r>
            <a:r>
              <a:rPr lang="pt-BR" sz="2400" b="1" spc="-1" dirty="0">
                <a:solidFill>
                  <a:srgbClr val="000000"/>
                </a:solidFill>
                <a:latin typeface="Calibri"/>
              </a:rPr>
              <a:t>embarques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 e </a:t>
            </a:r>
            <a:r>
              <a:rPr lang="pt-BR" sz="2400" b="1" spc="-1" dirty="0">
                <a:solidFill>
                  <a:srgbClr val="000000"/>
                </a:solidFill>
                <a:latin typeface="Calibri"/>
              </a:rPr>
              <a:t>desembarques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pt-BR" sz="2400" b="1" spc="-1" dirty="0">
                <a:solidFill>
                  <a:srgbClr val="000000"/>
                </a:solidFill>
                <a:latin typeface="Calibri"/>
              </a:rPr>
              <a:t>passageiros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.</a:t>
            </a:r>
            <a:endParaRPr lang="pt-BR" sz="2400" spc="-1" dirty="0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spc="-1" dirty="0">
                <a:solidFill>
                  <a:srgbClr val="000000"/>
                </a:solidFill>
                <a:latin typeface="Calibri"/>
              </a:rPr>
              <a:t>O primeiro trecho, dessa linha, com </a:t>
            </a:r>
            <a:r>
              <a:rPr lang="pt-BR" sz="2400" u="sng" spc="-1" dirty="0">
                <a:solidFill>
                  <a:srgbClr val="000000"/>
                </a:solidFill>
                <a:latin typeface="Calibri"/>
              </a:rPr>
              <a:t>origem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 em </a:t>
            </a:r>
            <a:r>
              <a:rPr lang="pt-BR" sz="2400" b="1" spc="-1" dirty="0">
                <a:solidFill>
                  <a:srgbClr val="000000"/>
                </a:solidFill>
                <a:latin typeface="Calibri"/>
              </a:rPr>
              <a:t>Vitória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 e </a:t>
            </a:r>
            <a:r>
              <a:rPr lang="pt-BR" sz="2400" u="sng" spc="-1" dirty="0">
                <a:solidFill>
                  <a:srgbClr val="000000"/>
                </a:solidFill>
                <a:latin typeface="Calibri"/>
              </a:rPr>
              <a:t>destino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 final em </a:t>
            </a:r>
            <a:r>
              <a:rPr lang="pt-BR" sz="2400" b="1" spc="-1" dirty="0">
                <a:solidFill>
                  <a:srgbClr val="000000"/>
                </a:solidFill>
                <a:latin typeface="Calibri"/>
              </a:rPr>
              <a:t>Colatina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, seria o município de </a:t>
            </a:r>
            <a:r>
              <a:rPr lang="pt-BR" sz="2400" b="1" spc="-1" dirty="0">
                <a:solidFill>
                  <a:srgbClr val="000000"/>
                </a:solidFill>
                <a:latin typeface="Calibri"/>
              </a:rPr>
              <a:t>Serra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 Sede, a aproximadamente </a:t>
            </a:r>
            <a:r>
              <a:rPr lang="pt-BR" sz="2400" b="1" spc="-1" dirty="0">
                <a:solidFill>
                  <a:srgbClr val="000000"/>
                </a:solidFill>
                <a:latin typeface="Calibri"/>
              </a:rPr>
              <a:t>20 Km do ponto de origem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. </a:t>
            </a:r>
            <a:endParaRPr lang="pt-BR" sz="2400" spc="-1" dirty="0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spc="-1" dirty="0">
                <a:solidFill>
                  <a:srgbClr val="000000"/>
                </a:solidFill>
                <a:latin typeface="Calibri"/>
              </a:rPr>
              <a:t>O </a:t>
            </a:r>
            <a:r>
              <a:rPr lang="pt-BR" sz="2400" b="1" spc="-1" dirty="0">
                <a:solidFill>
                  <a:srgbClr val="000000"/>
                </a:solidFill>
                <a:latin typeface="Calibri"/>
              </a:rPr>
              <a:t>trecho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 seguinte seria </a:t>
            </a:r>
            <a:r>
              <a:rPr lang="pt-BR" sz="2400" b="1" spc="-1" dirty="0" err="1">
                <a:solidFill>
                  <a:srgbClr val="000000"/>
                </a:solidFill>
                <a:latin typeface="Calibri"/>
              </a:rPr>
              <a:t>Timbuí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 (distrito do município de </a:t>
            </a:r>
            <a:r>
              <a:rPr lang="pt-BR" sz="2400" b="1" spc="-1" dirty="0">
                <a:solidFill>
                  <a:srgbClr val="000000"/>
                </a:solidFill>
                <a:latin typeface="Calibri"/>
              </a:rPr>
              <a:t>Fundão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) a aproximadamente </a:t>
            </a:r>
            <a:r>
              <a:rPr lang="pt-BR" sz="2400" b="1" spc="-1" dirty="0">
                <a:solidFill>
                  <a:srgbClr val="000000"/>
                </a:solidFill>
                <a:latin typeface="Calibri"/>
              </a:rPr>
              <a:t>45 Km 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e sucessivamente até o </a:t>
            </a:r>
            <a:r>
              <a:rPr lang="pt-BR" sz="2400" u="sng" spc="-1" dirty="0">
                <a:solidFill>
                  <a:srgbClr val="000000"/>
                </a:solidFill>
                <a:latin typeface="Calibri"/>
              </a:rPr>
              <a:t>destino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 final (</a:t>
            </a:r>
            <a:r>
              <a:rPr lang="pt-BR" sz="2400" b="1" spc="-1" dirty="0">
                <a:solidFill>
                  <a:srgbClr val="000000"/>
                </a:solidFill>
                <a:latin typeface="Calibri"/>
              </a:rPr>
              <a:t>Colatina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).</a:t>
            </a:r>
            <a:endParaRPr lang="pt-BR" sz="2400" spc="-1" dirty="0">
              <a:latin typeface="Arial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647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Passagens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3080" indent="-3423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spc="-1" dirty="0">
                <a:solidFill>
                  <a:srgbClr val="000000"/>
                </a:solidFill>
                <a:latin typeface="Calibri"/>
              </a:rPr>
              <a:t>Repare que apesar da </a:t>
            </a:r>
            <a:r>
              <a:rPr lang="pt-BR" sz="2400" b="1" spc="-1" dirty="0">
                <a:solidFill>
                  <a:srgbClr val="000000"/>
                </a:solidFill>
                <a:latin typeface="Calibri"/>
              </a:rPr>
              <a:t>linha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 ser </a:t>
            </a:r>
            <a:r>
              <a:rPr lang="pt-BR" sz="2400" b="1" spc="-1" dirty="0">
                <a:solidFill>
                  <a:srgbClr val="0070C0"/>
                </a:solidFill>
                <a:latin typeface="Calibri"/>
              </a:rPr>
              <a:t>Vitória-Colatina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, o </a:t>
            </a:r>
            <a:r>
              <a:rPr lang="pt-BR" sz="2400" b="1" spc="-1" dirty="0">
                <a:solidFill>
                  <a:srgbClr val="000000"/>
                </a:solidFill>
                <a:latin typeface="Calibri"/>
              </a:rPr>
              <a:t>passageiro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 não está obrigado a </a:t>
            </a:r>
            <a:r>
              <a:rPr lang="pt-BR" sz="2400" b="1" spc="-1" dirty="0">
                <a:solidFill>
                  <a:srgbClr val="000000"/>
                </a:solidFill>
                <a:latin typeface="Calibri"/>
              </a:rPr>
              <a:t>embarcar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 no </a:t>
            </a:r>
            <a:r>
              <a:rPr lang="pt-BR" sz="2400" b="1" spc="-1" dirty="0">
                <a:solidFill>
                  <a:srgbClr val="000000"/>
                </a:solidFill>
                <a:latin typeface="Calibri"/>
              </a:rPr>
              <a:t>local de origem 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pt-BR" sz="2400" b="1" spc="-1" dirty="0">
                <a:solidFill>
                  <a:srgbClr val="0070C0"/>
                </a:solidFill>
                <a:latin typeface="Calibri"/>
              </a:rPr>
              <a:t>Vitória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), tampouco </a:t>
            </a:r>
            <a:r>
              <a:rPr lang="pt-BR" sz="2400" b="1" spc="-1" dirty="0">
                <a:solidFill>
                  <a:srgbClr val="000000"/>
                </a:solidFill>
                <a:latin typeface="Calibri"/>
              </a:rPr>
              <a:t>desembarcar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 na </a:t>
            </a:r>
            <a:r>
              <a:rPr lang="pt-BR" sz="2400" b="1" spc="-1" dirty="0">
                <a:solidFill>
                  <a:srgbClr val="000000"/>
                </a:solidFill>
                <a:latin typeface="Calibri"/>
              </a:rPr>
              <a:t>localidade final 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pt-BR" sz="2400" b="1" spc="-1" dirty="0">
                <a:solidFill>
                  <a:srgbClr val="0070C0"/>
                </a:solidFill>
                <a:latin typeface="Calibri"/>
              </a:rPr>
              <a:t>Colatina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). </a:t>
            </a:r>
            <a:endParaRPr lang="pt-BR" sz="2400" spc="-1" dirty="0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spc="-1" dirty="0">
                <a:solidFill>
                  <a:srgbClr val="000000"/>
                </a:solidFill>
                <a:latin typeface="Calibri"/>
              </a:rPr>
              <a:t>Isso é fundamental para o </a:t>
            </a:r>
            <a:r>
              <a:rPr lang="pt-BR" sz="2400" b="1" spc="-1" dirty="0">
                <a:solidFill>
                  <a:srgbClr val="000000"/>
                </a:solidFill>
                <a:latin typeface="Calibri"/>
              </a:rPr>
              <a:t>cálculo do preço da passagem 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pt-BR" sz="2400" b="1" spc="-1" dirty="0">
                <a:solidFill>
                  <a:srgbClr val="000000"/>
                </a:solidFill>
                <a:latin typeface="Calibri"/>
              </a:rPr>
              <a:t>tarifa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). </a:t>
            </a:r>
            <a:endParaRPr lang="pt-BR" sz="2400" spc="-1" dirty="0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spc="-1" dirty="0">
                <a:solidFill>
                  <a:srgbClr val="000000"/>
                </a:solidFill>
                <a:latin typeface="Calibri"/>
              </a:rPr>
              <a:t>Afinal, um </a:t>
            </a:r>
            <a:r>
              <a:rPr lang="pt-BR" sz="2400" b="1" spc="-1" dirty="0">
                <a:solidFill>
                  <a:srgbClr val="000000"/>
                </a:solidFill>
                <a:latin typeface="Calibri"/>
              </a:rPr>
              <a:t>passageiro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 que </a:t>
            </a:r>
            <a:r>
              <a:rPr lang="pt-BR" sz="2400" b="1" spc="-1" dirty="0">
                <a:solidFill>
                  <a:srgbClr val="000000"/>
                </a:solidFill>
                <a:latin typeface="Calibri"/>
              </a:rPr>
              <a:t>embarque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 no município de </a:t>
            </a:r>
            <a:r>
              <a:rPr lang="pt-BR" sz="2400" b="1" spc="-1" dirty="0">
                <a:solidFill>
                  <a:srgbClr val="0070C0"/>
                </a:solidFill>
                <a:latin typeface="Calibri"/>
              </a:rPr>
              <a:t>Serra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 e </a:t>
            </a:r>
            <a:r>
              <a:rPr lang="pt-BR" sz="2400" b="1" spc="-1" dirty="0">
                <a:solidFill>
                  <a:srgbClr val="000000"/>
                </a:solidFill>
                <a:latin typeface="Calibri"/>
              </a:rPr>
              <a:t>desembarque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 em </a:t>
            </a:r>
            <a:r>
              <a:rPr lang="pt-BR" sz="2400" b="1" spc="-1" dirty="0" err="1">
                <a:solidFill>
                  <a:srgbClr val="0070C0"/>
                </a:solidFill>
                <a:latin typeface="Calibri"/>
              </a:rPr>
              <a:t>Timbuí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 percorreria apenas </a:t>
            </a:r>
            <a:r>
              <a:rPr lang="pt-BR" sz="2400" b="1" spc="-1" dirty="0" err="1">
                <a:solidFill>
                  <a:srgbClr val="000000"/>
                </a:solidFill>
                <a:latin typeface="Calibri"/>
              </a:rPr>
              <a:t>25Km</a:t>
            </a:r>
            <a:r>
              <a:rPr lang="pt-BR" sz="2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dos </a:t>
            </a:r>
            <a:r>
              <a:rPr lang="pt-BR" sz="2400" b="1" spc="-1" dirty="0">
                <a:solidFill>
                  <a:srgbClr val="000000"/>
                </a:solidFill>
                <a:latin typeface="Calibri"/>
              </a:rPr>
              <a:t>126 km totais 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e deve pagar uma passagem proporcional ao </a:t>
            </a:r>
            <a:r>
              <a:rPr lang="pt-BR" sz="2400" b="1" spc="-1" dirty="0">
                <a:solidFill>
                  <a:srgbClr val="000000"/>
                </a:solidFill>
                <a:latin typeface="Calibri"/>
              </a:rPr>
              <a:t>trecho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 viajado.</a:t>
            </a:r>
            <a:endParaRPr lang="pt-BR" sz="2400" spc="-1" dirty="0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spc="-1" dirty="0">
                <a:solidFill>
                  <a:srgbClr val="000000"/>
                </a:solidFill>
                <a:latin typeface="Calibri"/>
              </a:rPr>
              <a:t>Cada </a:t>
            </a:r>
            <a:r>
              <a:rPr lang="pt-BR" sz="2400" b="1" spc="-1" dirty="0">
                <a:solidFill>
                  <a:srgbClr val="000000"/>
                </a:solidFill>
                <a:latin typeface="Calibri"/>
              </a:rPr>
              <a:t>trecho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 corresponde a uma </a:t>
            </a:r>
            <a:r>
              <a:rPr lang="pt-BR" sz="2400" b="1" spc="-1" dirty="0">
                <a:solidFill>
                  <a:srgbClr val="000000"/>
                </a:solidFill>
                <a:latin typeface="Calibri"/>
              </a:rPr>
              <a:t>sequência de localidades atendidas por determinada linha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.</a:t>
            </a:r>
            <a:endParaRPr lang="pt-BR" sz="2400" spc="-1" dirty="0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spc="-1" dirty="0">
                <a:solidFill>
                  <a:srgbClr val="000000"/>
                </a:solidFill>
                <a:latin typeface="Calibri"/>
              </a:rPr>
              <a:t>Optou-se por </a:t>
            </a:r>
            <a:r>
              <a:rPr lang="pt-BR" sz="2400" b="1" spc="-1" dirty="0">
                <a:solidFill>
                  <a:srgbClr val="000000"/>
                </a:solidFill>
                <a:latin typeface="Calibri"/>
              </a:rPr>
              <a:t>localidades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 ao invés de </a:t>
            </a:r>
            <a:r>
              <a:rPr lang="pt-BR" sz="2400" b="1" spc="-1" dirty="0">
                <a:solidFill>
                  <a:srgbClr val="000000"/>
                </a:solidFill>
                <a:latin typeface="Calibri"/>
              </a:rPr>
              <a:t>municípios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, uma vez que existam </a:t>
            </a:r>
            <a:r>
              <a:rPr lang="pt-BR" sz="2400" b="1" spc="-1" dirty="0">
                <a:solidFill>
                  <a:srgbClr val="000000"/>
                </a:solidFill>
                <a:latin typeface="Calibri"/>
              </a:rPr>
              <a:t>inúmeros distritos 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atendidos pela </a:t>
            </a:r>
            <a:r>
              <a:rPr lang="pt-BR" sz="2400" b="1" spc="-1" dirty="0">
                <a:solidFill>
                  <a:srgbClr val="000000"/>
                </a:solidFill>
                <a:latin typeface="Calibri"/>
              </a:rPr>
              <a:t>linha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pt-BR" sz="2400" b="1" spc="-1" dirty="0" err="1">
                <a:solidFill>
                  <a:srgbClr val="0070C0"/>
                </a:solidFill>
                <a:latin typeface="Calibri"/>
              </a:rPr>
              <a:t>Timbuí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pt-BR" sz="2400" b="1" spc="-1" dirty="0" err="1">
                <a:solidFill>
                  <a:srgbClr val="0070C0"/>
                </a:solidFill>
                <a:latin typeface="Calibri"/>
              </a:rPr>
              <a:t>Pendanga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pt-BR" sz="2400" b="1" spc="-1" dirty="0">
                <a:solidFill>
                  <a:srgbClr val="0070C0"/>
                </a:solidFill>
                <a:latin typeface="Calibri"/>
              </a:rPr>
              <a:t>Baunilha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, etc</a:t>
            </a:r>
            <a:r>
              <a:rPr lang="pt-BR" sz="2400" spc="-1" dirty="0" smtClean="0">
                <a:solidFill>
                  <a:srgbClr val="000000"/>
                </a:solidFill>
                <a:latin typeface="Calibri"/>
              </a:rPr>
              <a:t>.).</a:t>
            </a:r>
            <a:endParaRPr lang="pt-BR" sz="24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9712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Passagens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3080" indent="-3423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spc="-1" dirty="0">
                <a:solidFill>
                  <a:srgbClr val="000000"/>
                </a:solidFill>
                <a:latin typeface="Calibri"/>
              </a:rPr>
              <a:t>As </a:t>
            </a:r>
            <a:r>
              <a:rPr lang="pt-BR" sz="2800" b="1" spc="-1" dirty="0">
                <a:solidFill>
                  <a:srgbClr val="000000"/>
                </a:solidFill>
                <a:latin typeface="Calibri"/>
              </a:rPr>
              <a:t>linhas</a:t>
            </a:r>
            <a:r>
              <a:rPr lang="pt-BR" sz="2800" spc="-1" dirty="0">
                <a:solidFill>
                  <a:srgbClr val="000000"/>
                </a:solidFill>
                <a:latin typeface="Calibri"/>
              </a:rPr>
              <a:t> podem ser atendidas por </a:t>
            </a:r>
            <a:r>
              <a:rPr lang="pt-BR" sz="2800" b="1" spc="-1" dirty="0">
                <a:solidFill>
                  <a:srgbClr val="000000"/>
                </a:solidFill>
                <a:latin typeface="Calibri"/>
              </a:rPr>
              <a:t>diferentes classes de ônibus</a:t>
            </a:r>
            <a:r>
              <a:rPr lang="pt-BR" sz="2800" spc="-1" dirty="0">
                <a:solidFill>
                  <a:srgbClr val="000000"/>
                </a:solidFill>
                <a:latin typeface="Calibri"/>
              </a:rPr>
              <a:t>.</a:t>
            </a:r>
            <a:endParaRPr lang="pt-BR" sz="2800" spc="-1" dirty="0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spc="-1" dirty="0">
                <a:solidFill>
                  <a:srgbClr val="000000"/>
                </a:solidFill>
                <a:latin typeface="Calibri"/>
              </a:rPr>
              <a:t>Por exemplo: </a:t>
            </a:r>
            <a:r>
              <a:rPr lang="pt-BR" sz="2800" u="sng" spc="-1" dirty="0">
                <a:solidFill>
                  <a:srgbClr val="000000"/>
                </a:solidFill>
                <a:latin typeface="Calibri"/>
              </a:rPr>
              <a:t>convencional</a:t>
            </a:r>
            <a:r>
              <a:rPr lang="pt-BR" sz="28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pt-BR" sz="2800" u="sng" spc="-1" dirty="0">
                <a:solidFill>
                  <a:srgbClr val="000000"/>
                </a:solidFill>
                <a:latin typeface="Calibri"/>
              </a:rPr>
              <a:t>executivo</a:t>
            </a:r>
            <a:r>
              <a:rPr lang="pt-BR" sz="28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pt-BR" sz="2800" u="sng" spc="-1" dirty="0">
                <a:solidFill>
                  <a:srgbClr val="000000"/>
                </a:solidFill>
                <a:latin typeface="Calibri"/>
              </a:rPr>
              <a:t>leito</a:t>
            </a:r>
            <a:r>
              <a:rPr lang="pt-BR" sz="2800" spc="-1" dirty="0">
                <a:solidFill>
                  <a:srgbClr val="000000"/>
                </a:solidFill>
                <a:latin typeface="Calibri"/>
              </a:rPr>
              <a:t>, entre outros. </a:t>
            </a:r>
            <a:endParaRPr lang="pt-BR" sz="2800" spc="-1" dirty="0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spc="-1" dirty="0">
                <a:solidFill>
                  <a:srgbClr val="000000"/>
                </a:solidFill>
                <a:latin typeface="Calibri"/>
              </a:rPr>
              <a:t>As </a:t>
            </a:r>
            <a:r>
              <a:rPr lang="pt-BR" sz="2800" b="1" spc="-1" dirty="0">
                <a:solidFill>
                  <a:srgbClr val="000000"/>
                </a:solidFill>
                <a:latin typeface="Calibri"/>
              </a:rPr>
              <a:t>classes</a:t>
            </a:r>
            <a:r>
              <a:rPr lang="pt-BR" sz="2800" spc="-1" dirty="0">
                <a:solidFill>
                  <a:srgbClr val="000000"/>
                </a:solidFill>
                <a:latin typeface="Calibri"/>
              </a:rPr>
              <a:t> influem no </a:t>
            </a:r>
            <a:r>
              <a:rPr lang="pt-BR" sz="2800" b="1" spc="-1" dirty="0">
                <a:solidFill>
                  <a:srgbClr val="000000"/>
                </a:solidFill>
                <a:latin typeface="Calibri"/>
              </a:rPr>
              <a:t>valor cobrado </a:t>
            </a:r>
            <a:r>
              <a:rPr lang="pt-BR" sz="2800" spc="-1" dirty="0">
                <a:solidFill>
                  <a:srgbClr val="000000"/>
                </a:solidFill>
                <a:latin typeface="Calibri"/>
              </a:rPr>
              <a:t>nas </a:t>
            </a:r>
            <a:r>
              <a:rPr lang="pt-BR" sz="2800" b="1" spc="-1" dirty="0">
                <a:solidFill>
                  <a:srgbClr val="000000"/>
                </a:solidFill>
                <a:latin typeface="Calibri"/>
              </a:rPr>
              <a:t>tarifas</a:t>
            </a:r>
            <a:r>
              <a:rPr lang="pt-BR" sz="2800" spc="-1" dirty="0">
                <a:solidFill>
                  <a:srgbClr val="000000"/>
                </a:solidFill>
                <a:latin typeface="Calibri"/>
              </a:rPr>
              <a:t>.</a:t>
            </a:r>
            <a:endParaRPr lang="pt-BR" sz="2800" spc="-1" dirty="0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spc="-1" dirty="0">
                <a:solidFill>
                  <a:srgbClr val="000000"/>
                </a:solidFill>
                <a:latin typeface="Calibri"/>
              </a:rPr>
              <a:t>O </a:t>
            </a:r>
            <a:r>
              <a:rPr lang="pt-BR" sz="2800" b="1" spc="-1" dirty="0">
                <a:solidFill>
                  <a:srgbClr val="000000"/>
                </a:solidFill>
                <a:latin typeface="Calibri"/>
              </a:rPr>
              <a:t>preço das tarifas </a:t>
            </a:r>
            <a:r>
              <a:rPr lang="pt-BR" sz="2800" spc="-1" dirty="0">
                <a:solidFill>
                  <a:srgbClr val="000000"/>
                </a:solidFill>
                <a:latin typeface="Calibri"/>
              </a:rPr>
              <a:t>pode sofrer alterações ao longo do tempo. </a:t>
            </a:r>
            <a:endParaRPr lang="pt-BR" sz="2800" spc="-1" dirty="0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spc="-1" dirty="0">
                <a:solidFill>
                  <a:srgbClr val="000000"/>
                </a:solidFill>
                <a:latin typeface="Calibri"/>
              </a:rPr>
              <a:t>Caso o </a:t>
            </a:r>
            <a:r>
              <a:rPr lang="pt-BR" sz="2800" b="1" spc="-1" dirty="0">
                <a:solidFill>
                  <a:srgbClr val="000000"/>
                </a:solidFill>
                <a:latin typeface="Calibri"/>
              </a:rPr>
              <a:t>passageiro</a:t>
            </a:r>
            <a:r>
              <a:rPr lang="pt-BR" sz="2800" spc="-1" dirty="0">
                <a:solidFill>
                  <a:srgbClr val="000000"/>
                </a:solidFill>
                <a:latin typeface="Calibri"/>
              </a:rPr>
              <a:t> tenha adquirido a </a:t>
            </a:r>
            <a:r>
              <a:rPr lang="pt-BR" sz="2800" b="1" spc="-1" dirty="0">
                <a:solidFill>
                  <a:srgbClr val="000000"/>
                </a:solidFill>
                <a:latin typeface="Calibri"/>
              </a:rPr>
              <a:t>passagem</a:t>
            </a:r>
            <a:r>
              <a:rPr lang="pt-BR" sz="2800" spc="-1" dirty="0">
                <a:solidFill>
                  <a:srgbClr val="000000"/>
                </a:solidFill>
                <a:latin typeface="Calibri"/>
              </a:rPr>
              <a:t> com </a:t>
            </a:r>
            <a:r>
              <a:rPr lang="pt-BR" sz="2800" b="1" spc="-1" dirty="0">
                <a:solidFill>
                  <a:srgbClr val="000000"/>
                </a:solidFill>
                <a:latin typeface="Calibri"/>
              </a:rPr>
              <a:t>antecedência</a:t>
            </a:r>
            <a:r>
              <a:rPr lang="pt-BR" sz="2800" spc="-1" dirty="0">
                <a:solidFill>
                  <a:srgbClr val="000000"/>
                </a:solidFill>
                <a:latin typeface="Calibri"/>
              </a:rPr>
              <a:t>, ele pagará pela mesma o </a:t>
            </a:r>
            <a:r>
              <a:rPr lang="pt-BR" sz="2800" b="1" spc="-1" dirty="0">
                <a:solidFill>
                  <a:srgbClr val="000000"/>
                </a:solidFill>
                <a:latin typeface="Calibri"/>
              </a:rPr>
              <a:t>valor da ocasião </a:t>
            </a:r>
            <a:r>
              <a:rPr lang="pt-BR" sz="2800" spc="-1" dirty="0">
                <a:solidFill>
                  <a:srgbClr val="000000"/>
                </a:solidFill>
                <a:latin typeface="Calibri"/>
              </a:rPr>
              <a:t>(antes de possíveis aumentos). </a:t>
            </a:r>
            <a:endParaRPr lang="pt-BR" sz="28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156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Passagens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3080" indent="-3423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spc="-1" dirty="0">
                <a:solidFill>
                  <a:srgbClr val="000000"/>
                </a:solidFill>
                <a:latin typeface="Calibri"/>
              </a:rPr>
              <a:t>É importante manter o </a:t>
            </a:r>
            <a:r>
              <a:rPr lang="pt-BR" sz="2800" b="1" spc="-1" dirty="0">
                <a:solidFill>
                  <a:srgbClr val="000000"/>
                </a:solidFill>
                <a:latin typeface="Calibri"/>
              </a:rPr>
              <a:t>histórico</a:t>
            </a:r>
            <a:r>
              <a:rPr lang="pt-BR" sz="2800" spc="-1" dirty="0">
                <a:solidFill>
                  <a:srgbClr val="000000"/>
                </a:solidFill>
                <a:latin typeface="Calibri"/>
              </a:rPr>
              <a:t> dessas </a:t>
            </a:r>
            <a:r>
              <a:rPr lang="pt-BR" sz="2800" b="1" spc="-1" dirty="0">
                <a:solidFill>
                  <a:srgbClr val="000000"/>
                </a:solidFill>
                <a:latin typeface="Calibri"/>
              </a:rPr>
              <a:t>tarifas</a:t>
            </a:r>
            <a:r>
              <a:rPr lang="pt-BR" sz="2800" spc="-1" dirty="0">
                <a:solidFill>
                  <a:srgbClr val="000000"/>
                </a:solidFill>
                <a:latin typeface="Calibri"/>
              </a:rPr>
              <a:t>.</a:t>
            </a:r>
            <a:endParaRPr lang="pt-BR" sz="2800" spc="-1" dirty="0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spc="-1" dirty="0">
                <a:solidFill>
                  <a:srgbClr val="000000"/>
                </a:solidFill>
                <a:latin typeface="Calibri"/>
              </a:rPr>
              <a:t>Cada </a:t>
            </a:r>
            <a:r>
              <a:rPr lang="pt-BR" sz="2800" b="1" spc="-1" dirty="0">
                <a:solidFill>
                  <a:srgbClr val="000000"/>
                </a:solidFill>
                <a:latin typeface="Calibri"/>
              </a:rPr>
              <a:t>linha</a:t>
            </a:r>
            <a:r>
              <a:rPr lang="pt-BR" sz="2800" spc="-1" dirty="0">
                <a:solidFill>
                  <a:srgbClr val="000000"/>
                </a:solidFill>
                <a:latin typeface="Calibri"/>
              </a:rPr>
              <a:t> poderá ter para si, várias </a:t>
            </a:r>
            <a:r>
              <a:rPr lang="pt-BR" sz="2800" b="1" spc="-1" dirty="0">
                <a:solidFill>
                  <a:srgbClr val="000000"/>
                </a:solidFill>
                <a:latin typeface="Calibri"/>
              </a:rPr>
              <a:t>viagens</a:t>
            </a:r>
            <a:r>
              <a:rPr lang="pt-B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2800" b="1" spc="-1" dirty="0">
                <a:solidFill>
                  <a:srgbClr val="000000"/>
                </a:solidFill>
                <a:latin typeface="Calibri"/>
              </a:rPr>
              <a:t>programadas</a:t>
            </a:r>
            <a:r>
              <a:rPr lang="pt-BR" sz="2800" spc="-1" dirty="0">
                <a:solidFill>
                  <a:srgbClr val="000000"/>
                </a:solidFill>
                <a:latin typeface="Calibri"/>
              </a:rPr>
              <a:t> para </a:t>
            </a:r>
            <a:r>
              <a:rPr lang="pt-BR" sz="2800" u="sng" spc="-1" dirty="0">
                <a:solidFill>
                  <a:srgbClr val="000000"/>
                </a:solidFill>
                <a:latin typeface="Calibri"/>
              </a:rPr>
              <a:t>dias</a:t>
            </a:r>
            <a:r>
              <a:rPr lang="pt-BR" sz="2800" spc="-1" dirty="0">
                <a:solidFill>
                  <a:srgbClr val="000000"/>
                </a:solidFill>
                <a:latin typeface="Calibri"/>
              </a:rPr>
              <a:t> e </a:t>
            </a:r>
            <a:r>
              <a:rPr lang="pt-BR" sz="2800" u="sng" spc="-1" dirty="0">
                <a:solidFill>
                  <a:srgbClr val="000000"/>
                </a:solidFill>
                <a:latin typeface="Calibri"/>
              </a:rPr>
              <a:t>horários</a:t>
            </a:r>
            <a:r>
              <a:rPr lang="pt-BR" sz="2800" spc="-1" dirty="0">
                <a:solidFill>
                  <a:srgbClr val="000000"/>
                </a:solidFill>
                <a:latin typeface="Calibri"/>
              </a:rPr>
              <a:t> diferentes. Cabe ressaltar que as </a:t>
            </a:r>
            <a:r>
              <a:rPr lang="pt-BR" sz="2800" b="1" spc="-1" dirty="0">
                <a:solidFill>
                  <a:srgbClr val="000000"/>
                </a:solidFill>
                <a:latin typeface="Calibri"/>
              </a:rPr>
              <a:t>viagens</a:t>
            </a:r>
            <a:r>
              <a:rPr lang="pt-BR" sz="2800" spc="-1" dirty="0">
                <a:solidFill>
                  <a:srgbClr val="000000"/>
                </a:solidFill>
                <a:latin typeface="Calibri"/>
              </a:rPr>
              <a:t> podem ser atendidas por diferentes </a:t>
            </a:r>
            <a:r>
              <a:rPr lang="pt-BR" sz="2800" b="1" spc="-1" dirty="0">
                <a:solidFill>
                  <a:srgbClr val="000000"/>
                </a:solidFill>
                <a:latin typeface="Calibri"/>
              </a:rPr>
              <a:t>ônibus</a:t>
            </a:r>
            <a:r>
              <a:rPr lang="pt-BR" sz="2800" spc="-1" dirty="0">
                <a:solidFill>
                  <a:srgbClr val="000000"/>
                </a:solidFill>
                <a:latin typeface="Calibri"/>
              </a:rPr>
              <a:t>, cada qual com sua </a:t>
            </a:r>
            <a:r>
              <a:rPr lang="pt-BR" sz="2800" u="sng" spc="-1" dirty="0">
                <a:solidFill>
                  <a:srgbClr val="000000"/>
                </a:solidFill>
                <a:latin typeface="Calibri"/>
              </a:rPr>
              <a:t>capacidade total de poltronas</a:t>
            </a:r>
            <a:r>
              <a:rPr lang="pt-BR" sz="2800" spc="-1" dirty="0">
                <a:solidFill>
                  <a:srgbClr val="000000"/>
                </a:solidFill>
                <a:latin typeface="Calibri"/>
              </a:rPr>
              <a:t>.</a:t>
            </a:r>
            <a:endParaRPr lang="pt-BR" sz="2800" spc="-1" dirty="0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spc="-1" dirty="0">
                <a:solidFill>
                  <a:srgbClr val="000000"/>
                </a:solidFill>
                <a:latin typeface="Calibri"/>
              </a:rPr>
              <a:t>Finalmente, as </a:t>
            </a:r>
            <a:r>
              <a:rPr lang="pt-BR" sz="2800" b="1" spc="-1" dirty="0">
                <a:solidFill>
                  <a:srgbClr val="000000"/>
                </a:solidFill>
                <a:latin typeface="Calibri"/>
              </a:rPr>
              <a:t>passagens</a:t>
            </a:r>
            <a:r>
              <a:rPr lang="pt-BR" sz="2800" spc="-1" dirty="0">
                <a:solidFill>
                  <a:srgbClr val="000000"/>
                </a:solidFill>
                <a:latin typeface="Calibri"/>
              </a:rPr>
              <a:t> são </a:t>
            </a:r>
            <a:r>
              <a:rPr lang="pt-BR" sz="2800" b="1" spc="-1" dirty="0">
                <a:solidFill>
                  <a:srgbClr val="000000"/>
                </a:solidFill>
                <a:latin typeface="Calibri"/>
              </a:rPr>
              <a:t>vendidas</a:t>
            </a:r>
            <a:r>
              <a:rPr lang="pt-BR" sz="2800" spc="-1" dirty="0">
                <a:solidFill>
                  <a:srgbClr val="000000"/>
                </a:solidFill>
                <a:latin typeface="Calibri"/>
              </a:rPr>
              <a:t> para </a:t>
            </a:r>
            <a:r>
              <a:rPr lang="pt-BR" sz="2800" b="1" spc="-1" dirty="0">
                <a:solidFill>
                  <a:srgbClr val="000000"/>
                </a:solidFill>
                <a:latin typeface="Calibri"/>
              </a:rPr>
              <a:t>viagens específicas</a:t>
            </a:r>
            <a:r>
              <a:rPr lang="pt-BR" sz="2800" spc="-1" dirty="0">
                <a:solidFill>
                  <a:srgbClr val="000000"/>
                </a:solidFill>
                <a:latin typeface="Calibri"/>
              </a:rPr>
              <a:t>, onde o </a:t>
            </a:r>
            <a:r>
              <a:rPr lang="pt-BR" sz="2800" b="1" spc="-1" dirty="0">
                <a:solidFill>
                  <a:srgbClr val="000000"/>
                </a:solidFill>
                <a:latin typeface="Calibri"/>
              </a:rPr>
              <a:t>usuário</a:t>
            </a:r>
            <a:r>
              <a:rPr lang="pt-BR" sz="2800" spc="-1" dirty="0">
                <a:solidFill>
                  <a:srgbClr val="000000"/>
                </a:solidFill>
                <a:latin typeface="Calibri"/>
              </a:rPr>
              <a:t> (passageiro) pode escolher seu </a:t>
            </a:r>
            <a:r>
              <a:rPr lang="pt-BR" sz="2800" b="1" spc="-1" dirty="0">
                <a:solidFill>
                  <a:srgbClr val="000000"/>
                </a:solidFill>
                <a:latin typeface="Calibri"/>
              </a:rPr>
              <a:t>trecho</a:t>
            </a:r>
            <a:r>
              <a:rPr lang="pt-BR" sz="2800" spc="-1" dirty="0" smtClean="0">
                <a:solidFill>
                  <a:srgbClr val="000000"/>
                </a:solidFill>
                <a:latin typeface="Calibri"/>
              </a:rPr>
              <a:t>.</a:t>
            </a:r>
            <a:endParaRPr lang="pt-BR" sz="28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1817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PostgreSQL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primeira versão de demonstração ficou pronta em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1987</a:t>
            </a:r>
            <a:r>
              <a:rPr lang="pt-BR" dirty="0" smtClean="0"/>
              <a:t>.</a:t>
            </a:r>
          </a:p>
          <a:p>
            <a:r>
              <a:rPr lang="pt-BR" dirty="0" smtClean="0"/>
              <a:t>Em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1989</a:t>
            </a:r>
            <a:r>
              <a:rPr lang="pt-BR" dirty="0" smtClean="0"/>
              <a:t>, a primeira versão estável foi lançada.</a:t>
            </a:r>
          </a:p>
          <a:p>
            <a:pPr algn="just"/>
            <a:r>
              <a:rPr lang="pt-BR" dirty="0" smtClean="0"/>
              <a:t>Em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1991</a:t>
            </a:r>
            <a:r>
              <a:rPr lang="pt-BR" dirty="0" smtClean="0"/>
              <a:t>, seu código foi adquirido pela empresa </a:t>
            </a:r>
            <a:r>
              <a:rPr lang="pt-BR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Illustra</a:t>
            </a:r>
            <a:r>
              <a:rPr lang="pt-BR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</a:t>
            </a:r>
            <a:r>
              <a:rPr lang="pt-BR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Technologies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Esta empresa se fundiu com a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Informix</a:t>
            </a:r>
            <a:r>
              <a:rPr lang="pt-BR" dirty="0" smtClean="0"/>
              <a:t>, propriedade do professor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Michael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Stonebreaker</a:t>
            </a:r>
            <a:r>
              <a:rPr lang="pt-BR" dirty="0" smtClean="0"/>
              <a:t>.</a:t>
            </a:r>
          </a:p>
          <a:p>
            <a:r>
              <a:rPr lang="pt-BR" dirty="0" smtClean="0"/>
              <a:t>Em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2001</a:t>
            </a:r>
            <a:r>
              <a:rPr lang="pt-BR" dirty="0" smtClean="0"/>
              <a:t> a </a:t>
            </a:r>
            <a:r>
              <a:rPr lang="pt-BR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Informix</a:t>
            </a:r>
            <a:r>
              <a:rPr lang="pt-BR" dirty="0" smtClean="0"/>
              <a:t> foi comprada por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US$ 1 bilhão </a:t>
            </a:r>
            <a:r>
              <a:rPr lang="pt-BR" dirty="0" smtClean="0"/>
              <a:t>pela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Em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1994</a:t>
            </a:r>
            <a:r>
              <a:rPr lang="pt-BR" dirty="0" smtClean="0"/>
              <a:t> o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</a:t>
            </a:r>
            <a:r>
              <a:rPr lang="pt-BR" dirty="0" smtClean="0"/>
              <a:t> havia se tornado uma ferramenta de popularidade crescente e sofreu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primeira grande mudança no projeto</a:t>
            </a:r>
            <a:r>
              <a:rPr lang="pt-BR" dirty="0" smtClean="0"/>
              <a:t>: surgindo daí o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Postgres95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82962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0351" y="286870"/>
            <a:ext cx="9875520" cy="1356360"/>
          </a:xfrm>
        </p:spPr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Passagens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53834" y="1438679"/>
            <a:ext cx="4504765" cy="505624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Nosso </a:t>
            </a:r>
            <a:r>
              <a:rPr lang="pt-BR" sz="2800" b="1" spc="-1" dirty="0">
                <a:solidFill>
                  <a:srgbClr val="000000"/>
                </a:solidFill>
                <a:latin typeface="Arial"/>
                <a:ea typeface="DejaVu Sans"/>
              </a:rPr>
              <a:t>objetivo</a:t>
            </a: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 agora é </a:t>
            </a:r>
            <a:r>
              <a:rPr lang="pt-BR" sz="2800" b="1" spc="-1" dirty="0">
                <a:solidFill>
                  <a:srgbClr val="000000"/>
                </a:solidFill>
                <a:latin typeface="Arial"/>
                <a:ea typeface="DejaVu Sans"/>
              </a:rPr>
              <a:t>criar as tabelas </a:t>
            </a: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do </a:t>
            </a:r>
            <a:r>
              <a:rPr lang="pt-BR" sz="2800" b="1" spc="-1" dirty="0">
                <a:solidFill>
                  <a:srgbClr val="000000"/>
                </a:solidFill>
                <a:latin typeface="Arial"/>
                <a:ea typeface="DejaVu Sans"/>
              </a:rPr>
              <a:t>banco de dados</a:t>
            </a: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 “</a:t>
            </a:r>
            <a:r>
              <a:rPr lang="pt-BR" sz="2800" b="1" spc="-1" dirty="0">
                <a:solidFill>
                  <a:srgbClr val="CE181E"/>
                </a:solidFill>
                <a:latin typeface="Arial"/>
                <a:ea typeface="DejaVu Sans"/>
              </a:rPr>
              <a:t>Passagens</a:t>
            </a:r>
            <a:r>
              <a:rPr lang="pt-BR" sz="2800" spc="-1" dirty="0">
                <a:solidFill>
                  <a:srgbClr val="CE181E"/>
                </a:solidFill>
                <a:latin typeface="Arial"/>
                <a:ea typeface="DejaVu Sans"/>
              </a:rPr>
              <a:t>”.</a:t>
            </a:r>
            <a:endParaRPr lang="pt-BR" sz="2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2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2800" spc="-1" dirty="0">
                <a:solidFill>
                  <a:schemeClr val="tx1"/>
                </a:solidFill>
                <a:latin typeface="Arial"/>
                <a:ea typeface="DejaVu Sans"/>
              </a:rPr>
              <a:t>Na </a:t>
            </a:r>
            <a:r>
              <a:rPr lang="pt-BR" sz="2800" b="1" spc="-1" dirty="0">
                <a:solidFill>
                  <a:schemeClr val="tx1"/>
                </a:solidFill>
                <a:latin typeface="Arial"/>
                <a:ea typeface="DejaVu Sans"/>
              </a:rPr>
              <a:t>Barra de Menu</a:t>
            </a:r>
            <a:r>
              <a:rPr lang="pt-BR" sz="2800" spc="-1" dirty="0">
                <a:solidFill>
                  <a:schemeClr val="tx1"/>
                </a:solidFill>
                <a:latin typeface="Arial"/>
                <a:ea typeface="DejaVu Sans"/>
              </a:rPr>
              <a:t> clique em </a:t>
            </a:r>
            <a:r>
              <a:rPr lang="pt-BR" sz="2800" spc="-1" dirty="0">
                <a:solidFill>
                  <a:srgbClr val="CE181E"/>
                </a:solidFill>
                <a:latin typeface="Arial"/>
                <a:ea typeface="DejaVu Sans"/>
              </a:rPr>
              <a:t>“</a:t>
            </a:r>
            <a:r>
              <a:rPr lang="pt-BR" sz="2800" b="1" spc="-1" dirty="0">
                <a:solidFill>
                  <a:srgbClr val="CE181E"/>
                </a:solidFill>
                <a:latin typeface="Arial"/>
                <a:ea typeface="DejaVu Sans"/>
              </a:rPr>
              <a:t>Tools</a:t>
            </a:r>
            <a:r>
              <a:rPr lang="pt-BR" sz="2800" spc="-1" dirty="0">
                <a:solidFill>
                  <a:srgbClr val="CE181E"/>
                </a:solidFill>
                <a:latin typeface="Arial"/>
                <a:ea typeface="DejaVu Sans"/>
              </a:rPr>
              <a:t>”</a:t>
            </a:r>
            <a:r>
              <a:rPr lang="pt-BR" sz="2800" spc="-1" dirty="0">
                <a:solidFill>
                  <a:schemeClr val="tx1"/>
                </a:solidFill>
                <a:latin typeface="Arial"/>
                <a:ea typeface="DejaVu Sans"/>
              </a:rPr>
              <a:t> e </a:t>
            </a:r>
            <a:r>
              <a:rPr lang="pt-BR" sz="2800" spc="-1" dirty="0">
                <a:solidFill>
                  <a:srgbClr val="CE181E"/>
                </a:solidFill>
                <a:latin typeface="Arial"/>
                <a:ea typeface="DejaVu Sans"/>
              </a:rPr>
              <a:t>“</a:t>
            </a:r>
            <a:r>
              <a:rPr lang="pt-BR" sz="2800" b="1" spc="-1" dirty="0">
                <a:solidFill>
                  <a:srgbClr val="CE181E"/>
                </a:solidFill>
                <a:latin typeface="Arial"/>
                <a:ea typeface="DejaVu Sans"/>
              </a:rPr>
              <a:t>Query Too</a:t>
            </a:r>
            <a:r>
              <a:rPr lang="pt-BR" sz="2800" spc="-1" dirty="0">
                <a:solidFill>
                  <a:srgbClr val="CE181E"/>
                </a:solidFill>
                <a:latin typeface="Arial"/>
                <a:ea typeface="DejaVu Sans"/>
              </a:rPr>
              <a:t>l</a:t>
            </a:r>
            <a:r>
              <a:rPr lang="pt-BR" sz="2800" spc="-1" dirty="0" smtClean="0">
                <a:solidFill>
                  <a:srgbClr val="CE181E"/>
                </a:solidFill>
                <a:latin typeface="Arial"/>
                <a:ea typeface="DejaVu Sans"/>
              </a:rPr>
              <a:t>”.</a:t>
            </a:r>
            <a:endParaRPr lang="pt-BR" sz="2800" spc="-1" dirty="0">
              <a:latin typeface="Arial"/>
            </a:endParaRPr>
          </a:p>
        </p:txBody>
      </p:sp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657120" y="1438679"/>
            <a:ext cx="5848560" cy="505624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50047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576" y="259976"/>
            <a:ext cx="9875520" cy="1356360"/>
          </a:xfrm>
        </p:spPr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Passagens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2151529" y="1351227"/>
            <a:ext cx="8471647" cy="511680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97715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0235" y="313764"/>
            <a:ext cx="9875520" cy="1356360"/>
          </a:xfrm>
        </p:spPr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Passagens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1358153" y="1380440"/>
            <a:ext cx="9224682" cy="51279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52156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335550"/>
            <a:ext cx="9875520" cy="1356360"/>
          </a:xfrm>
        </p:spPr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Passagens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8566" y="4531658"/>
            <a:ext cx="10397306" cy="1472901"/>
          </a:xfrm>
        </p:spPr>
        <p:txBody>
          <a:bodyPr>
            <a:normAutofit/>
          </a:bodyPr>
          <a:lstStyle/>
          <a:p>
            <a:pPr algn="just"/>
            <a:r>
              <a:rPr lang="pt-BR" sz="4000" b="1" spc="-1" dirty="0">
                <a:solidFill>
                  <a:srgbClr val="000000"/>
                </a:solidFill>
                <a:latin typeface="Arial"/>
                <a:ea typeface="DejaVu Sans"/>
              </a:rPr>
              <a:t>Executando o comando </a:t>
            </a:r>
            <a:r>
              <a:rPr lang="pt-BR" sz="4000" b="1" spc="-1" dirty="0">
                <a:solidFill>
                  <a:srgbClr val="CE181E"/>
                </a:solidFill>
                <a:latin typeface="Arial"/>
                <a:ea typeface="DejaVu Sans"/>
              </a:rPr>
              <a:t>SQL de criação da tabela Localidade</a:t>
            </a:r>
            <a:r>
              <a:rPr lang="pt-BR" sz="4000" b="1" spc="-1" dirty="0" smtClean="0">
                <a:solidFill>
                  <a:srgbClr val="CE181E"/>
                </a:solidFill>
                <a:latin typeface="Arial"/>
                <a:ea typeface="DejaVu Sans"/>
              </a:rPr>
              <a:t>. </a:t>
            </a:r>
            <a:endParaRPr lang="pt-BR" sz="4000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2448360" y="1366401"/>
            <a:ext cx="7264800" cy="2834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33299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7471" y="300317"/>
            <a:ext cx="9875520" cy="1356360"/>
          </a:xfrm>
        </p:spPr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Passagens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2272553" y="1404434"/>
            <a:ext cx="7597588" cy="5017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08576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0351" y="283680"/>
            <a:ext cx="9875520" cy="1356360"/>
          </a:xfrm>
        </p:spPr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Passagens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25988" y="1303362"/>
            <a:ext cx="5459505" cy="521846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3600" spc="-1" dirty="0">
                <a:solidFill>
                  <a:srgbClr val="000000"/>
                </a:solidFill>
                <a:latin typeface="Arial"/>
                <a:ea typeface="DejaVu Sans"/>
              </a:rPr>
              <a:t>Selecione no </a:t>
            </a:r>
            <a:r>
              <a:rPr lang="pt-BR" sz="3600" b="1" spc="-1" dirty="0">
                <a:solidFill>
                  <a:srgbClr val="000000"/>
                </a:solidFill>
                <a:latin typeface="Arial"/>
                <a:ea typeface="DejaVu Sans"/>
              </a:rPr>
              <a:t>Banco </a:t>
            </a:r>
            <a:r>
              <a:rPr lang="pt-BR" sz="360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de Dados</a:t>
            </a:r>
            <a:r>
              <a:rPr lang="pt-BR" sz="3600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3600" spc="-1" dirty="0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lang="pt-BR" sz="3600" b="1" spc="-1" dirty="0">
                <a:solidFill>
                  <a:srgbClr val="CE181E"/>
                </a:solidFill>
                <a:latin typeface="Arial"/>
                <a:ea typeface="DejaVu Sans"/>
              </a:rPr>
              <a:t>Passagens</a:t>
            </a:r>
            <a:r>
              <a:rPr lang="pt-BR" sz="3600" spc="-1" dirty="0">
                <a:solidFill>
                  <a:srgbClr val="CE181E"/>
                </a:solidFill>
                <a:latin typeface="Arial"/>
                <a:ea typeface="DejaVu Sans"/>
              </a:rPr>
              <a:t>” </a:t>
            </a:r>
            <a:r>
              <a:rPr lang="pt-BR" sz="3600" spc="-1" dirty="0" smtClean="0">
                <a:solidFill>
                  <a:srgbClr val="CE181E"/>
                </a:solidFill>
                <a:latin typeface="Arial"/>
                <a:ea typeface="DejaVu Sans"/>
              </a:rPr>
              <a:t>o item </a:t>
            </a:r>
            <a:r>
              <a:rPr lang="pt-BR" sz="3600" spc="-1" dirty="0">
                <a:solidFill>
                  <a:srgbClr val="CE181E"/>
                </a:solidFill>
                <a:latin typeface="Arial"/>
                <a:ea typeface="DejaVu Sans"/>
              </a:rPr>
              <a:t>“</a:t>
            </a:r>
            <a:r>
              <a:rPr lang="pt-BR" sz="3600" b="1" spc="-1" dirty="0" err="1">
                <a:solidFill>
                  <a:srgbClr val="CE181E"/>
                </a:solidFill>
                <a:latin typeface="Arial"/>
                <a:ea typeface="DejaVu Sans"/>
              </a:rPr>
              <a:t>Schemas</a:t>
            </a:r>
            <a:r>
              <a:rPr lang="pt-BR" sz="3600" spc="-1" dirty="0">
                <a:solidFill>
                  <a:srgbClr val="CE181E"/>
                </a:solidFill>
                <a:latin typeface="Arial"/>
                <a:ea typeface="DejaVu Sans"/>
              </a:rPr>
              <a:t>”.</a:t>
            </a:r>
            <a:endParaRPr lang="pt-BR" sz="36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36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3600" spc="-1" dirty="0" smtClean="0">
                <a:solidFill>
                  <a:srgbClr val="CE181E"/>
                </a:solidFill>
                <a:latin typeface="Arial"/>
                <a:ea typeface="DejaVu Sans"/>
              </a:rPr>
              <a:t> Então </a:t>
            </a:r>
            <a:r>
              <a:rPr lang="pt-BR" sz="3600" spc="-1" dirty="0">
                <a:solidFill>
                  <a:srgbClr val="CE181E"/>
                </a:solidFill>
                <a:latin typeface="Arial"/>
                <a:ea typeface="DejaVu Sans"/>
              </a:rPr>
              <a:t>selecione “</a:t>
            </a:r>
            <a:r>
              <a:rPr lang="pt-BR" sz="3600" b="1" spc="-1" dirty="0" err="1">
                <a:solidFill>
                  <a:srgbClr val="CE181E"/>
                </a:solidFill>
                <a:latin typeface="Arial"/>
                <a:ea typeface="DejaVu Sans"/>
              </a:rPr>
              <a:t>Tables</a:t>
            </a:r>
            <a:r>
              <a:rPr lang="pt-BR" sz="3600" spc="-1" dirty="0">
                <a:solidFill>
                  <a:srgbClr val="CE181E"/>
                </a:solidFill>
                <a:latin typeface="Arial"/>
                <a:ea typeface="DejaVu Sans"/>
              </a:rPr>
              <a:t>”.</a:t>
            </a:r>
            <a:endParaRPr lang="pt-BR" sz="3600" spc="-1" dirty="0">
              <a:latin typeface="Arial"/>
            </a:endParaRPr>
          </a:p>
          <a:p>
            <a:pPr algn="just"/>
            <a:endParaRPr lang="pt-BR" sz="3600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845104" y="1303362"/>
            <a:ext cx="5206071" cy="521846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68592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4268" y="169098"/>
            <a:ext cx="9875520" cy="1356360"/>
          </a:xfrm>
        </p:spPr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Passagens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3482787" y="1317812"/>
            <a:ext cx="5338483" cy="522496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03611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573" y="211680"/>
            <a:ext cx="9875520" cy="1356360"/>
          </a:xfrm>
        </p:spPr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Passagens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25333" y="1304364"/>
            <a:ext cx="5309940" cy="515022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t-BR" sz="2400" spc="-1" dirty="0">
                <a:solidFill>
                  <a:srgbClr val="000000"/>
                </a:solidFill>
                <a:latin typeface="Arial"/>
                <a:ea typeface="DejaVu Sans"/>
              </a:rPr>
              <a:t>Selecione “</a:t>
            </a:r>
            <a:r>
              <a:rPr lang="pt-BR" sz="2400" b="1" spc="-1" dirty="0" err="1">
                <a:solidFill>
                  <a:srgbClr val="CE181E"/>
                </a:solidFill>
                <a:latin typeface="Arial"/>
                <a:ea typeface="DejaVu Sans"/>
              </a:rPr>
              <a:t>Sequences</a:t>
            </a:r>
            <a:r>
              <a:rPr lang="pt-BR" sz="2400" spc="-1" dirty="0">
                <a:solidFill>
                  <a:srgbClr val="CE181E"/>
                </a:solidFill>
                <a:latin typeface="Arial"/>
                <a:ea typeface="DejaVu Sans"/>
              </a:rPr>
              <a:t>”.</a:t>
            </a:r>
            <a:endParaRPr lang="pt-BR" sz="24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2400" spc="-1" dirty="0" smtClean="0">
                <a:solidFill>
                  <a:schemeClr val="tx1"/>
                </a:solidFill>
                <a:latin typeface="Arial"/>
                <a:ea typeface="DejaVu Sans"/>
              </a:rPr>
              <a:t>Observe </a:t>
            </a:r>
            <a:r>
              <a:rPr lang="pt-BR" sz="2400" spc="-1" dirty="0" smtClean="0">
                <a:solidFill>
                  <a:srgbClr val="CE181E"/>
                </a:solidFill>
                <a:latin typeface="Arial"/>
                <a:ea typeface="DejaVu Sans"/>
              </a:rPr>
              <a:t>“</a:t>
            </a:r>
            <a:r>
              <a:rPr lang="pt-BR" sz="2400" b="1" spc="-1" dirty="0" err="1">
                <a:solidFill>
                  <a:srgbClr val="CE181E"/>
                </a:solidFill>
                <a:latin typeface="Arial"/>
                <a:ea typeface="DejaVu Sans"/>
              </a:rPr>
              <a:t>localidade_id_local_seq</a:t>
            </a:r>
            <a:r>
              <a:rPr lang="pt-BR" sz="2400" spc="-1" dirty="0">
                <a:solidFill>
                  <a:srgbClr val="CE181E"/>
                </a:solidFill>
                <a:latin typeface="Arial"/>
                <a:ea typeface="DejaVu Sans"/>
              </a:rPr>
              <a:t>”.</a:t>
            </a:r>
            <a:endParaRPr lang="pt-BR" sz="24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2400" spc="-1" dirty="0" smtClean="0">
                <a:solidFill>
                  <a:schemeClr val="tx1"/>
                </a:solidFill>
                <a:latin typeface="Arial"/>
                <a:ea typeface="DejaVu Sans"/>
              </a:rPr>
              <a:t>Ele </a:t>
            </a:r>
            <a:r>
              <a:rPr lang="pt-BR" sz="2400" spc="-1" dirty="0">
                <a:solidFill>
                  <a:schemeClr val="tx1"/>
                </a:solidFill>
                <a:latin typeface="Arial"/>
                <a:ea typeface="DejaVu Sans"/>
              </a:rPr>
              <a:t>foi criado para o </a:t>
            </a:r>
            <a:r>
              <a:rPr lang="pt-BR" sz="2400" b="1" spc="-1" dirty="0">
                <a:solidFill>
                  <a:schemeClr val="tx1"/>
                </a:solidFill>
                <a:latin typeface="Arial"/>
                <a:ea typeface="DejaVu Sans"/>
              </a:rPr>
              <a:t>atributo</a:t>
            </a:r>
            <a:r>
              <a:rPr lang="pt-BR" sz="2400" spc="-1" dirty="0">
                <a:solidFill>
                  <a:schemeClr val="tx1"/>
                </a:solidFill>
                <a:latin typeface="Arial"/>
                <a:ea typeface="DejaVu Sans"/>
              </a:rPr>
              <a:t> </a:t>
            </a:r>
            <a:r>
              <a:rPr lang="pt-BR" sz="2400" spc="-1" dirty="0" smtClean="0">
                <a:solidFill>
                  <a:srgbClr val="CE181E"/>
                </a:solidFill>
                <a:latin typeface="Arial"/>
                <a:ea typeface="DejaVu Sans"/>
              </a:rPr>
              <a:t>“</a:t>
            </a:r>
            <a:r>
              <a:rPr lang="pt-BR" sz="2400" b="1" spc="-1" dirty="0" err="1">
                <a:solidFill>
                  <a:srgbClr val="CE181E"/>
                </a:solidFill>
                <a:latin typeface="Arial"/>
                <a:ea typeface="DejaVu Sans"/>
              </a:rPr>
              <a:t>ID_LOCAL</a:t>
            </a:r>
            <a:r>
              <a:rPr lang="pt-BR" sz="2400" spc="-1" dirty="0">
                <a:solidFill>
                  <a:srgbClr val="CE181E"/>
                </a:solidFill>
                <a:latin typeface="Arial"/>
                <a:ea typeface="DejaVu Sans"/>
              </a:rPr>
              <a:t>” </a:t>
            </a:r>
            <a:r>
              <a:rPr lang="pt-BR" sz="2400" spc="-1" dirty="0">
                <a:solidFill>
                  <a:schemeClr val="tx1"/>
                </a:solidFill>
                <a:latin typeface="Arial"/>
                <a:ea typeface="DejaVu Sans"/>
              </a:rPr>
              <a:t>da </a:t>
            </a:r>
            <a:r>
              <a:rPr lang="pt-BR" sz="2400" b="1" spc="-1" dirty="0">
                <a:solidFill>
                  <a:schemeClr val="tx1"/>
                </a:solidFill>
                <a:latin typeface="Arial"/>
                <a:ea typeface="DejaVu Sans"/>
              </a:rPr>
              <a:t>tabela</a:t>
            </a:r>
            <a:r>
              <a:rPr lang="pt-BR" sz="2400" spc="-1" dirty="0">
                <a:solidFill>
                  <a:schemeClr val="tx1"/>
                </a:solidFill>
                <a:latin typeface="Arial"/>
                <a:ea typeface="DejaVu Sans"/>
              </a:rPr>
              <a:t> </a:t>
            </a:r>
            <a:r>
              <a:rPr lang="pt-BR" sz="2400" spc="-1" dirty="0" smtClean="0">
                <a:solidFill>
                  <a:srgbClr val="CE181E"/>
                </a:solidFill>
                <a:latin typeface="Arial"/>
                <a:ea typeface="DejaVu Sans"/>
              </a:rPr>
              <a:t>“</a:t>
            </a:r>
            <a:r>
              <a:rPr lang="pt-BR" sz="2400" b="1" spc="-1" dirty="0">
                <a:solidFill>
                  <a:srgbClr val="CE181E"/>
                </a:solidFill>
                <a:latin typeface="Arial"/>
                <a:ea typeface="DejaVu Sans"/>
              </a:rPr>
              <a:t>LOCALIDADE</a:t>
            </a:r>
            <a:r>
              <a:rPr lang="pt-BR" sz="2400" spc="-1" dirty="0">
                <a:solidFill>
                  <a:srgbClr val="CE181E"/>
                </a:solidFill>
                <a:latin typeface="Arial"/>
                <a:ea typeface="DejaVu Sans"/>
              </a:rPr>
              <a:t>”, </a:t>
            </a:r>
            <a:r>
              <a:rPr lang="pt-BR" sz="2400" spc="-1" dirty="0">
                <a:solidFill>
                  <a:schemeClr val="tx1"/>
                </a:solidFill>
                <a:latin typeface="Arial"/>
                <a:ea typeface="DejaVu Sans"/>
              </a:rPr>
              <a:t>pois usamos </a:t>
            </a:r>
            <a:r>
              <a:rPr lang="pt-BR" sz="2400" spc="-1" dirty="0" smtClean="0">
                <a:solidFill>
                  <a:schemeClr val="tx1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smtClean="0">
                <a:solidFill>
                  <a:srgbClr val="21409A"/>
                </a:solidFill>
                <a:latin typeface="Arial"/>
                <a:ea typeface="DejaVu Sans"/>
              </a:rPr>
              <a:t>SERIAL</a:t>
            </a:r>
            <a:r>
              <a:rPr lang="pt-BR" sz="2400" spc="-1" dirty="0" smtClean="0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lang="pt-BR" sz="2400" spc="-1" dirty="0">
                <a:solidFill>
                  <a:schemeClr val="tx1"/>
                </a:solidFill>
                <a:latin typeface="Arial"/>
                <a:ea typeface="DejaVu Sans"/>
              </a:rPr>
              <a:t>para defini-la.</a:t>
            </a:r>
            <a:endParaRPr lang="pt-BR" sz="2400" spc="-1" dirty="0">
              <a:solidFill>
                <a:schemeClr val="tx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2400" spc="-1" dirty="0">
                <a:solidFill>
                  <a:srgbClr val="21409A"/>
                </a:solidFill>
                <a:latin typeface="Arial"/>
                <a:ea typeface="DejaVu Sans"/>
              </a:rPr>
              <a:t>No </a:t>
            </a:r>
            <a:r>
              <a:rPr lang="pt-BR" sz="2400" b="1" spc="-1" dirty="0">
                <a:solidFill>
                  <a:srgbClr val="21409A"/>
                </a:solidFill>
                <a:latin typeface="Arial"/>
                <a:ea typeface="DejaVu Sans"/>
              </a:rPr>
              <a:t>MySQL</a:t>
            </a:r>
            <a:r>
              <a:rPr lang="pt-BR" sz="2400" spc="-1" dirty="0">
                <a:solidFill>
                  <a:srgbClr val="21409A"/>
                </a:solidFill>
                <a:latin typeface="Arial"/>
                <a:ea typeface="DejaVu Sans"/>
              </a:rPr>
              <a:t> teríamos empregado </a:t>
            </a:r>
            <a:r>
              <a:rPr lang="pt-BR" sz="2400" spc="-1" dirty="0" smtClean="0">
                <a:solidFill>
                  <a:srgbClr val="21409A"/>
                </a:solidFill>
                <a:latin typeface="Arial"/>
                <a:ea typeface="DejaVu Sans"/>
              </a:rPr>
              <a:t>“</a:t>
            </a:r>
            <a:r>
              <a:rPr lang="pt-BR" sz="2400" b="1" spc="-1" dirty="0" err="1">
                <a:solidFill>
                  <a:srgbClr val="21409A"/>
                </a:solidFill>
                <a:latin typeface="Arial"/>
                <a:ea typeface="DejaVu Sans"/>
              </a:rPr>
              <a:t>Auto_Increment</a:t>
            </a:r>
            <a:r>
              <a:rPr lang="pt-BR" sz="2400" spc="-1" dirty="0">
                <a:solidFill>
                  <a:srgbClr val="21409A"/>
                </a:solidFill>
                <a:latin typeface="Arial"/>
                <a:ea typeface="DejaVu Sans"/>
              </a:rPr>
              <a:t>” no lugar de “</a:t>
            </a:r>
            <a:r>
              <a:rPr lang="pt-BR" sz="2400" b="1" spc="-1" dirty="0">
                <a:solidFill>
                  <a:srgbClr val="21409A"/>
                </a:solidFill>
                <a:latin typeface="Arial"/>
                <a:ea typeface="DejaVu Sans"/>
              </a:rPr>
              <a:t>SERIAL</a:t>
            </a:r>
            <a:r>
              <a:rPr lang="pt-BR" sz="2400" spc="-1" dirty="0">
                <a:solidFill>
                  <a:srgbClr val="21409A"/>
                </a:solidFill>
                <a:latin typeface="Arial"/>
                <a:ea typeface="DejaVu Sans"/>
              </a:rPr>
              <a:t>” (mas ele </a:t>
            </a:r>
            <a:r>
              <a:rPr lang="pt-BR" sz="2400" b="1" spc="-1" dirty="0">
                <a:solidFill>
                  <a:srgbClr val="EF413D"/>
                </a:solidFill>
                <a:latin typeface="Arial"/>
                <a:ea typeface="DejaVu Sans"/>
              </a:rPr>
              <a:t>NÃO</a:t>
            </a:r>
            <a:r>
              <a:rPr lang="pt-BR" sz="2400" spc="-1" dirty="0">
                <a:solidFill>
                  <a:srgbClr val="EF413D"/>
                </a:solidFill>
                <a:latin typeface="Arial"/>
                <a:ea typeface="DejaVu Sans"/>
              </a:rPr>
              <a:t> </a:t>
            </a:r>
            <a:r>
              <a:rPr lang="pt-BR" sz="2400" spc="-1" dirty="0" smtClean="0">
                <a:solidFill>
                  <a:srgbClr val="EF413D"/>
                </a:solidFill>
                <a:latin typeface="Arial"/>
                <a:ea typeface="DejaVu Sans"/>
              </a:rPr>
              <a:t>existe no </a:t>
            </a:r>
            <a:r>
              <a:rPr lang="pt-BR" sz="2400" b="1" spc="-1" dirty="0" err="1">
                <a:solidFill>
                  <a:srgbClr val="EF413D"/>
                </a:solidFill>
                <a:latin typeface="Arial"/>
                <a:ea typeface="DejaVu Sans"/>
              </a:rPr>
              <a:t>PostgreSQL</a:t>
            </a:r>
            <a:r>
              <a:rPr lang="pt-BR" sz="2400" spc="-1" dirty="0" smtClean="0">
                <a:solidFill>
                  <a:srgbClr val="EF413D"/>
                </a:solidFill>
                <a:latin typeface="Arial"/>
                <a:ea typeface="DejaVu Sans"/>
              </a:rPr>
              <a:t>).</a:t>
            </a:r>
            <a:endParaRPr lang="pt-BR" sz="2400" spc="-1" dirty="0">
              <a:latin typeface="Arial"/>
            </a:endParaRPr>
          </a:p>
        </p:txBody>
      </p:sp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815393" y="1304365"/>
            <a:ext cx="5114760" cy="528099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76813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Passagens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79776" y="1965960"/>
            <a:ext cx="5351930" cy="4327264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pt-BR" sz="2800" b="1" spc="-1" dirty="0">
                <a:solidFill>
                  <a:srgbClr val="000000"/>
                </a:solidFill>
                <a:latin typeface="Arial"/>
                <a:ea typeface="DejaVu Sans"/>
              </a:rPr>
              <a:t>Clique</a:t>
            </a: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 com o </a:t>
            </a:r>
            <a:r>
              <a:rPr lang="pt-BR" sz="2800" b="1" spc="-1" dirty="0">
                <a:solidFill>
                  <a:srgbClr val="000000"/>
                </a:solidFill>
                <a:latin typeface="Arial"/>
                <a:ea typeface="DejaVu Sans"/>
              </a:rPr>
              <a:t>botão direito</a:t>
            </a: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 sobre o </a:t>
            </a:r>
            <a:r>
              <a:rPr lang="pt-BR" sz="2800" b="1" spc="-1" dirty="0">
                <a:solidFill>
                  <a:srgbClr val="000000"/>
                </a:solidFill>
                <a:latin typeface="Arial"/>
                <a:ea typeface="DejaVu Sans"/>
              </a:rPr>
              <a:t>nome da tabela</a:t>
            </a: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 “</a:t>
            </a:r>
            <a:r>
              <a:rPr lang="pt-BR" sz="2800" b="1" spc="-1" dirty="0">
                <a:solidFill>
                  <a:srgbClr val="CE181E"/>
                </a:solidFill>
                <a:latin typeface="Arial"/>
                <a:ea typeface="DejaVu Sans"/>
              </a:rPr>
              <a:t>Localidade</a:t>
            </a:r>
            <a:r>
              <a:rPr lang="pt-BR" sz="2800" spc="-1" dirty="0">
                <a:solidFill>
                  <a:srgbClr val="CE181E"/>
                </a:solidFill>
                <a:latin typeface="Arial"/>
                <a:ea typeface="DejaVu Sans"/>
              </a:rPr>
              <a:t>”.</a:t>
            </a:r>
            <a:endParaRPr lang="pt-BR" sz="2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2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2800" b="1" spc="-1" dirty="0">
                <a:solidFill>
                  <a:srgbClr val="CE181E"/>
                </a:solidFill>
                <a:latin typeface="Arial"/>
                <a:ea typeface="DejaVu Sans"/>
              </a:rPr>
              <a:t>Selecione</a:t>
            </a:r>
            <a:r>
              <a:rPr lang="pt-BR" sz="2800" spc="-1" dirty="0">
                <a:solidFill>
                  <a:srgbClr val="CE181E"/>
                </a:solidFill>
                <a:latin typeface="Arial"/>
                <a:ea typeface="DejaVu Sans"/>
              </a:rPr>
              <a:t> “</a:t>
            </a:r>
            <a:r>
              <a:rPr lang="pt-BR" sz="2800" b="1" spc="-1" dirty="0" err="1">
                <a:solidFill>
                  <a:srgbClr val="CE181E"/>
                </a:solidFill>
                <a:latin typeface="Arial"/>
                <a:ea typeface="DejaVu Sans"/>
              </a:rPr>
              <a:t>Properties</a:t>
            </a:r>
            <a:r>
              <a:rPr lang="pt-BR" sz="2800" b="1" spc="-1" dirty="0">
                <a:solidFill>
                  <a:srgbClr val="CE181E"/>
                </a:solidFill>
                <a:latin typeface="Arial"/>
                <a:ea typeface="DejaVu Sans"/>
              </a:rPr>
              <a:t> ...</a:t>
            </a:r>
            <a:r>
              <a:rPr lang="pt-BR" sz="2800" spc="-1" dirty="0">
                <a:solidFill>
                  <a:srgbClr val="CE181E"/>
                </a:solidFill>
                <a:latin typeface="Arial"/>
                <a:ea typeface="DejaVu Sans"/>
              </a:rPr>
              <a:t>”.</a:t>
            </a:r>
            <a:endParaRPr lang="pt-BR" sz="2800" spc="-1" dirty="0">
              <a:latin typeface="Arial"/>
            </a:endParaRPr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658906" y="1965960"/>
            <a:ext cx="5421854" cy="432726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66573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286870"/>
            <a:ext cx="9875520" cy="1356360"/>
          </a:xfrm>
        </p:spPr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Passagens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2057399" y="1301622"/>
            <a:ext cx="7987553" cy="520675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006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PostgreSQL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Postgres95</a:t>
            </a:r>
            <a:r>
              <a:rPr lang="pt-BR" dirty="0" smtClean="0"/>
              <a:t> trouxe uma grande vantagem em sua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primeira versão</a:t>
            </a:r>
            <a:r>
              <a:rPr lang="pt-BR" dirty="0" smtClean="0"/>
              <a:t>: 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incorporação da linguagem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r>
              <a:rPr lang="pt-BR" dirty="0" smtClean="0"/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substituindo</a:t>
            </a:r>
            <a:r>
              <a:rPr lang="pt-BR" dirty="0" smtClean="0"/>
              <a:t> a linguagem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PostQUEL</a:t>
            </a:r>
            <a:r>
              <a:rPr lang="pt-BR" dirty="0" smtClean="0"/>
              <a:t> anteriormente utilizada.</a:t>
            </a:r>
          </a:p>
          <a:p>
            <a:pPr algn="just"/>
            <a:r>
              <a:rPr lang="pt-BR" dirty="0" smtClean="0"/>
              <a:t>Na época a ferramenta também foi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totalmente compatibilizado </a:t>
            </a:r>
            <a:r>
              <a:rPr lang="pt-BR" dirty="0" smtClean="0"/>
              <a:t>com o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padrão ANSI C</a:t>
            </a:r>
            <a:r>
              <a:rPr lang="pt-BR" dirty="0" smtClean="0"/>
              <a:t>, tornando-o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portável</a:t>
            </a:r>
            <a:r>
              <a:rPr lang="pt-BR" dirty="0" smtClean="0"/>
              <a:t> para mais de uma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plataforma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Em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1996</a:t>
            </a:r>
            <a:r>
              <a:rPr lang="pt-BR" dirty="0" smtClean="0"/>
              <a:t>,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novas</a:t>
            </a:r>
            <a:r>
              <a:rPr lang="pt-BR" dirty="0" smtClean="0"/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melhorias</a:t>
            </a:r>
            <a:r>
              <a:rPr lang="pt-BR" dirty="0" smtClean="0"/>
              <a:t> surgiram e o nome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Postgres95</a:t>
            </a:r>
            <a:r>
              <a:rPr lang="pt-BR" dirty="0" smtClean="0"/>
              <a:t> já estava atualizado. Foi então que surgiu seu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 atual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Ao contrário da maioria dos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softwares livres </a:t>
            </a:r>
            <a:r>
              <a:rPr lang="pt-BR" dirty="0" smtClean="0"/>
              <a:t>existentes no mercado, o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pt-BR" dirty="0" smtClean="0"/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</a:t>
            </a:r>
            <a:r>
              <a:rPr lang="pt-BR" dirty="0" smtClean="0"/>
              <a:t> utiliza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licença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GNU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smtClean="0"/>
              <a:t>para regularizar a sua utilização, mas sim, 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licença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BSD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smtClean="0"/>
              <a:t>(</a:t>
            </a:r>
            <a:r>
              <a:rPr lang="pt-B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Berkeley Software </a:t>
            </a:r>
            <a:r>
              <a:rPr lang="pt-B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Distribution</a:t>
            </a:r>
            <a:r>
              <a:rPr lang="pt-BR" dirty="0" smtClean="0"/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76309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313764"/>
            <a:ext cx="9875520" cy="1356360"/>
          </a:xfrm>
        </p:spPr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Passagens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2157272" y="1413296"/>
            <a:ext cx="8227080" cy="50681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03989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577" y="354105"/>
            <a:ext cx="9875520" cy="1356360"/>
          </a:xfrm>
        </p:spPr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Passagens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2260570" y="1541573"/>
            <a:ext cx="8397000" cy="4662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98681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285780"/>
            <a:ext cx="9875520" cy="1356360"/>
          </a:xfrm>
        </p:spPr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Passagens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3923280" y="1534564"/>
            <a:ext cx="4314960" cy="4945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1816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233083"/>
            <a:ext cx="9875520" cy="1356360"/>
          </a:xfrm>
        </p:spPr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Passagens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2057400" y="1382303"/>
            <a:ext cx="7718612" cy="51529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70341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283680"/>
            <a:ext cx="9875520" cy="1356360"/>
          </a:xfrm>
        </p:spPr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Passagens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615953" y="1398493"/>
            <a:ext cx="5230906" cy="512831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3200" b="1" spc="-1" dirty="0">
                <a:solidFill>
                  <a:srgbClr val="000000"/>
                </a:solidFill>
                <a:latin typeface="Arial"/>
                <a:ea typeface="DejaVu Sans"/>
              </a:rPr>
              <a:t>Clique</a:t>
            </a:r>
            <a:r>
              <a:rPr lang="pt-BR" sz="3200" spc="-1" dirty="0">
                <a:solidFill>
                  <a:srgbClr val="000000"/>
                </a:solidFill>
                <a:latin typeface="Arial"/>
                <a:ea typeface="DejaVu Sans"/>
              </a:rPr>
              <a:t> sobre a </a:t>
            </a:r>
            <a:r>
              <a:rPr lang="pt-BR" sz="3200" b="1" spc="-1" dirty="0">
                <a:solidFill>
                  <a:srgbClr val="000000"/>
                </a:solidFill>
                <a:latin typeface="Arial"/>
                <a:ea typeface="DejaVu Sans"/>
              </a:rPr>
              <a:t>tabela</a:t>
            </a:r>
            <a:r>
              <a:rPr lang="pt-BR" sz="3200" spc="-1" dirty="0">
                <a:solidFill>
                  <a:srgbClr val="000000"/>
                </a:solidFill>
                <a:latin typeface="Arial"/>
                <a:ea typeface="DejaVu Sans"/>
              </a:rPr>
              <a:t> “</a:t>
            </a:r>
            <a:r>
              <a:rPr lang="pt-BR" sz="3200" b="1" spc="-1" dirty="0">
                <a:solidFill>
                  <a:srgbClr val="CE181E"/>
                </a:solidFill>
                <a:latin typeface="Arial"/>
                <a:ea typeface="DejaVu Sans"/>
              </a:rPr>
              <a:t>Localidade</a:t>
            </a:r>
            <a:r>
              <a:rPr lang="pt-BR" sz="3200" spc="-1" dirty="0">
                <a:solidFill>
                  <a:srgbClr val="CE181E"/>
                </a:solidFill>
                <a:latin typeface="Arial"/>
                <a:ea typeface="DejaVu Sans"/>
              </a:rPr>
              <a:t>”.</a:t>
            </a:r>
            <a:endParaRPr lang="pt-BR" sz="32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3200" b="1" spc="-1" dirty="0" smtClean="0">
                <a:solidFill>
                  <a:schemeClr val="tx1"/>
                </a:solidFill>
                <a:latin typeface="Arial"/>
                <a:ea typeface="DejaVu Sans"/>
              </a:rPr>
              <a:t>Selecione</a:t>
            </a:r>
            <a:r>
              <a:rPr lang="pt-BR" sz="3200" spc="-1" dirty="0" smtClean="0">
                <a:solidFill>
                  <a:schemeClr val="tx1"/>
                </a:solidFill>
                <a:latin typeface="Arial"/>
                <a:ea typeface="DejaVu Sans"/>
              </a:rPr>
              <a:t> </a:t>
            </a:r>
            <a:r>
              <a:rPr lang="pt-BR" sz="3200" spc="-1" dirty="0">
                <a:solidFill>
                  <a:srgbClr val="CE181E"/>
                </a:solidFill>
                <a:latin typeface="Arial"/>
                <a:ea typeface="DejaVu Sans"/>
              </a:rPr>
              <a:t>“</a:t>
            </a:r>
            <a:r>
              <a:rPr lang="pt-BR" sz="3200" b="1" spc="-1" dirty="0" err="1">
                <a:solidFill>
                  <a:srgbClr val="CE181E"/>
                </a:solidFill>
                <a:latin typeface="Arial"/>
                <a:ea typeface="DejaVu Sans"/>
              </a:rPr>
              <a:t>View</a:t>
            </a:r>
            <a:r>
              <a:rPr lang="pt-BR" sz="3200" b="1" spc="-1" dirty="0">
                <a:solidFill>
                  <a:srgbClr val="CE181E"/>
                </a:solidFill>
                <a:latin typeface="Arial"/>
                <a:ea typeface="DejaVu Sans"/>
              </a:rPr>
              <a:t>/</a:t>
            </a:r>
            <a:r>
              <a:rPr lang="pt-BR" sz="3200" b="1" spc="-1" dirty="0" err="1">
                <a:solidFill>
                  <a:srgbClr val="CE181E"/>
                </a:solidFill>
                <a:latin typeface="Arial"/>
                <a:ea typeface="DejaVu Sans"/>
              </a:rPr>
              <a:t>Edit</a:t>
            </a:r>
            <a:r>
              <a:rPr lang="pt-BR" sz="3200" b="1" spc="-1" dirty="0">
                <a:solidFill>
                  <a:srgbClr val="CE181E"/>
                </a:solidFill>
                <a:latin typeface="Arial"/>
                <a:ea typeface="DejaVu Sans"/>
              </a:rPr>
              <a:t> Data</a:t>
            </a:r>
            <a:r>
              <a:rPr lang="pt-BR" sz="3200" spc="-1" dirty="0">
                <a:solidFill>
                  <a:srgbClr val="CE181E"/>
                </a:solidFill>
                <a:latin typeface="Arial"/>
                <a:ea typeface="DejaVu Sans"/>
              </a:rPr>
              <a:t>”.</a:t>
            </a:r>
            <a:endParaRPr lang="pt-BR" sz="32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3200" b="1" spc="-1" dirty="0" smtClean="0">
                <a:solidFill>
                  <a:schemeClr val="tx1"/>
                </a:solidFill>
                <a:latin typeface="Arial"/>
                <a:ea typeface="DejaVu Sans"/>
              </a:rPr>
              <a:t>Selecione</a:t>
            </a:r>
            <a:r>
              <a:rPr lang="pt-BR" sz="3200" spc="-1" dirty="0" smtClean="0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lang="pt-BR" sz="3200" spc="-1" dirty="0">
                <a:solidFill>
                  <a:srgbClr val="CE181E"/>
                </a:solidFill>
                <a:latin typeface="Arial"/>
                <a:ea typeface="DejaVu Sans"/>
              </a:rPr>
              <a:t>“</a:t>
            </a:r>
            <a:r>
              <a:rPr lang="pt-BR" sz="3200" b="1" spc="-1" dirty="0" err="1">
                <a:solidFill>
                  <a:srgbClr val="CE181E"/>
                </a:solidFill>
                <a:latin typeface="Arial"/>
                <a:ea typeface="DejaVu Sans"/>
              </a:rPr>
              <a:t>All</a:t>
            </a:r>
            <a:r>
              <a:rPr lang="pt-BR" sz="3200" b="1" spc="-1" dirty="0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lang="pt-BR" sz="3200" b="1" spc="-1" dirty="0" err="1">
                <a:solidFill>
                  <a:srgbClr val="CE181E"/>
                </a:solidFill>
                <a:latin typeface="Arial"/>
                <a:ea typeface="DejaVu Sans"/>
              </a:rPr>
              <a:t>Rows</a:t>
            </a:r>
            <a:r>
              <a:rPr lang="pt-BR" sz="3200" spc="-1" dirty="0" smtClean="0">
                <a:solidFill>
                  <a:srgbClr val="CE181E"/>
                </a:solidFill>
                <a:latin typeface="Arial"/>
                <a:ea typeface="DejaVu Sans"/>
              </a:rPr>
              <a:t>”.</a:t>
            </a:r>
            <a:endParaRPr lang="pt-BR" sz="3200" spc="-1" dirty="0">
              <a:latin typeface="Arial"/>
            </a:endParaRPr>
          </a:p>
        </p:txBody>
      </p:sp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530639" y="1398494"/>
            <a:ext cx="5910501" cy="512831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29876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6106" y="218545"/>
            <a:ext cx="9875520" cy="1356360"/>
          </a:xfrm>
        </p:spPr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Passagens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2487707" y="1237129"/>
            <a:ext cx="7073152" cy="528309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04859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0351" y="273423"/>
            <a:ext cx="9875520" cy="1356360"/>
          </a:xfrm>
        </p:spPr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Passagens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2371011" y="1432028"/>
            <a:ext cx="7414200" cy="4935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8511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Passagens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 err="1">
                <a:solidFill>
                  <a:srgbClr val="CE181E"/>
                </a:solidFill>
                <a:latin typeface="Arial"/>
                <a:ea typeface="DejaVu Sans"/>
              </a:rPr>
              <a:t>CREATE</a:t>
            </a:r>
            <a:r>
              <a:rPr lang="pt-BR" sz="2400" b="1" spc="-1" dirty="0">
                <a:solidFill>
                  <a:srgbClr val="CE181E"/>
                </a:solidFill>
                <a:latin typeface="Arial"/>
                <a:ea typeface="DejaVu Sans"/>
              </a:rPr>
              <a:t> INDEX</a:t>
            </a:r>
            <a:r>
              <a:rPr lang="pt-BR" sz="2400" spc="-1" dirty="0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lang="pt-BR" sz="2400" spc="-1" dirty="0">
                <a:solidFill>
                  <a:schemeClr val="tx1"/>
                </a:solidFill>
                <a:latin typeface="Arial"/>
                <a:ea typeface="DejaVu Sans"/>
              </a:rPr>
              <a:t>constrói um </a:t>
            </a:r>
            <a:r>
              <a:rPr lang="pt-BR" sz="2400" b="1" spc="-1" dirty="0">
                <a:solidFill>
                  <a:srgbClr val="CE181E"/>
                </a:solidFill>
                <a:latin typeface="Arial"/>
                <a:ea typeface="DejaVu Sans"/>
              </a:rPr>
              <a:t>índice</a:t>
            </a:r>
            <a:r>
              <a:rPr lang="pt-BR" sz="2400" spc="-1" dirty="0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lang="pt-BR" sz="2400" spc="-1" dirty="0">
                <a:solidFill>
                  <a:schemeClr val="tx1"/>
                </a:solidFill>
                <a:latin typeface="Arial"/>
                <a:ea typeface="DejaVu Sans"/>
              </a:rPr>
              <a:t>nas </a:t>
            </a:r>
            <a:r>
              <a:rPr lang="pt-BR" sz="2400" b="1" spc="-1" dirty="0">
                <a:solidFill>
                  <a:schemeClr val="tx1"/>
                </a:solidFill>
                <a:latin typeface="Arial"/>
                <a:ea typeface="DejaVu Sans"/>
              </a:rPr>
              <a:t>colunas</a:t>
            </a:r>
            <a:r>
              <a:rPr lang="pt-BR" sz="2400" spc="-1" dirty="0">
                <a:solidFill>
                  <a:schemeClr val="tx1"/>
                </a:solidFill>
                <a:latin typeface="Arial"/>
                <a:ea typeface="DejaVu Sans"/>
              </a:rPr>
              <a:t> especificadas da </a:t>
            </a:r>
            <a:r>
              <a:rPr lang="pt-BR" sz="2400" b="1" spc="-1" dirty="0">
                <a:solidFill>
                  <a:schemeClr val="tx1"/>
                </a:solidFill>
                <a:latin typeface="Arial"/>
                <a:ea typeface="DejaVu Sans"/>
              </a:rPr>
              <a:t>tabela</a:t>
            </a:r>
            <a:r>
              <a:rPr lang="pt-BR" sz="2400" spc="-1" dirty="0">
                <a:solidFill>
                  <a:schemeClr val="tx1"/>
                </a:solidFill>
                <a:latin typeface="Arial"/>
                <a:ea typeface="DejaVu Sans"/>
              </a:rPr>
              <a:t> especificada. </a:t>
            </a:r>
            <a:endParaRPr lang="pt-BR" sz="2400" spc="-1" dirty="0">
              <a:solidFill>
                <a:schemeClr val="tx1"/>
              </a:solidFill>
              <a:latin typeface="Arial"/>
            </a:endParaRP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>
                <a:solidFill>
                  <a:schemeClr val="tx1"/>
                </a:solidFill>
                <a:latin typeface="Arial"/>
                <a:ea typeface="DejaVu Sans"/>
              </a:rPr>
              <a:t>Os </a:t>
            </a:r>
            <a:r>
              <a:rPr lang="pt-BR" sz="2400" b="1" spc="-1" dirty="0">
                <a:solidFill>
                  <a:schemeClr val="tx1"/>
                </a:solidFill>
                <a:latin typeface="Arial"/>
                <a:ea typeface="DejaVu Sans"/>
              </a:rPr>
              <a:t>índices</a:t>
            </a:r>
            <a:r>
              <a:rPr lang="pt-BR" sz="2400" spc="-1" dirty="0">
                <a:solidFill>
                  <a:schemeClr val="tx1"/>
                </a:solidFill>
                <a:latin typeface="Arial"/>
                <a:ea typeface="DejaVu Sans"/>
              </a:rPr>
              <a:t> são usados ​​principalmente para </a:t>
            </a:r>
            <a:r>
              <a:rPr lang="pt-BR" sz="2400" b="1" spc="-1" dirty="0">
                <a:solidFill>
                  <a:srgbClr val="CE181E"/>
                </a:solidFill>
                <a:latin typeface="Arial"/>
                <a:ea typeface="DejaVu Sans"/>
              </a:rPr>
              <a:t>aprimorar o desempenho do banco de dados</a:t>
            </a:r>
            <a:r>
              <a:rPr lang="pt-BR" sz="2400" spc="-1" dirty="0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lang="pt-BR" sz="2400" spc="-1" dirty="0">
                <a:solidFill>
                  <a:schemeClr val="tx1"/>
                </a:solidFill>
                <a:latin typeface="Arial"/>
                <a:ea typeface="DejaVu Sans"/>
              </a:rPr>
              <a:t>(embora o uso inadequado possa resultar em desempenho mais lento).</a:t>
            </a:r>
            <a:endParaRPr lang="pt-BR" sz="2400" spc="-1" dirty="0">
              <a:solidFill>
                <a:schemeClr val="tx1"/>
              </a:solidFill>
              <a:latin typeface="Arial"/>
            </a:endParaRP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>
                <a:solidFill>
                  <a:schemeClr val="tx1"/>
                </a:solidFill>
                <a:latin typeface="Arial"/>
                <a:ea typeface="DejaVu Sans"/>
              </a:rPr>
              <a:t>Os </a:t>
            </a:r>
            <a:r>
              <a:rPr lang="pt-BR" sz="2400" b="1" spc="-1" dirty="0">
                <a:solidFill>
                  <a:srgbClr val="CE181E"/>
                </a:solidFill>
                <a:latin typeface="Arial"/>
                <a:ea typeface="DejaVu Sans"/>
              </a:rPr>
              <a:t>campos-chave do índice</a:t>
            </a:r>
            <a:r>
              <a:rPr lang="pt-BR" sz="2400" spc="-1" dirty="0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lang="pt-BR" sz="2400" spc="-1" dirty="0">
                <a:solidFill>
                  <a:schemeClr val="tx1"/>
                </a:solidFill>
                <a:latin typeface="Arial"/>
                <a:ea typeface="DejaVu Sans"/>
              </a:rPr>
              <a:t>são especificados como </a:t>
            </a:r>
            <a:r>
              <a:rPr lang="pt-BR" sz="2400" b="1" spc="-1" dirty="0">
                <a:solidFill>
                  <a:srgbClr val="CE181E"/>
                </a:solidFill>
                <a:latin typeface="Arial"/>
                <a:ea typeface="DejaVu Sans"/>
              </a:rPr>
              <a:t>nomes de colunas</a:t>
            </a:r>
            <a:r>
              <a:rPr lang="pt-BR" sz="2400" spc="-1" dirty="0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lang="pt-BR" sz="2400" spc="-1" dirty="0">
                <a:solidFill>
                  <a:schemeClr val="tx1"/>
                </a:solidFill>
                <a:latin typeface="Arial"/>
                <a:ea typeface="DejaVu Sans"/>
              </a:rPr>
              <a:t>ou, alternativamente, como </a:t>
            </a:r>
            <a:r>
              <a:rPr lang="pt-BR" sz="2400" b="1" spc="-1" dirty="0">
                <a:solidFill>
                  <a:srgbClr val="CE181E"/>
                </a:solidFill>
                <a:latin typeface="Arial"/>
                <a:ea typeface="DejaVu Sans"/>
              </a:rPr>
              <a:t>expressões escritas entre parênteses.</a:t>
            </a:r>
            <a:r>
              <a:rPr lang="pt-BR" sz="2400" spc="-1" dirty="0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lang="pt-BR" sz="2400" spc="-1" dirty="0">
                <a:solidFill>
                  <a:schemeClr val="tx1"/>
                </a:solidFill>
                <a:latin typeface="Arial"/>
                <a:ea typeface="DejaVu Sans"/>
              </a:rPr>
              <a:t>Vários campos podem ser especificados se o método index suportar índices de várias colunas</a:t>
            </a:r>
            <a:r>
              <a:rPr lang="pt-BR" sz="2400" spc="-1" dirty="0" smtClean="0">
                <a:solidFill>
                  <a:schemeClr val="tx1"/>
                </a:solidFill>
                <a:latin typeface="Arial"/>
                <a:ea typeface="DejaVu Sans"/>
              </a:rPr>
              <a:t>.</a:t>
            </a:r>
            <a:endParaRPr lang="pt-BR" sz="2400" spc="-1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00854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7129" y="313764"/>
            <a:ext cx="9875520" cy="1356360"/>
          </a:xfrm>
        </p:spPr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Passagens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1788459"/>
            <a:ext cx="9872871" cy="4746812"/>
          </a:xfrm>
        </p:spPr>
        <p:txBody>
          <a:bodyPr>
            <a:noAutofit/>
          </a:bodyPr>
          <a:lstStyle/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Um </a:t>
            </a:r>
            <a:r>
              <a:rPr lang="pt-BR" sz="2800" b="1" spc="-1" dirty="0">
                <a:solidFill>
                  <a:srgbClr val="000000"/>
                </a:solidFill>
                <a:latin typeface="Arial"/>
                <a:ea typeface="DejaVu Sans"/>
              </a:rPr>
              <a:t>campo de índice</a:t>
            </a: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 pode ser uma </a:t>
            </a:r>
            <a:r>
              <a:rPr lang="pt-BR" sz="2800" b="1" spc="-1" dirty="0">
                <a:solidFill>
                  <a:srgbClr val="000000"/>
                </a:solidFill>
                <a:latin typeface="Arial"/>
                <a:ea typeface="DejaVu Sans"/>
              </a:rPr>
              <a:t>expressão calculada</a:t>
            </a: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 a partir dos </a:t>
            </a:r>
            <a:r>
              <a:rPr lang="pt-BR" sz="2800" b="1" spc="-1" dirty="0">
                <a:solidFill>
                  <a:srgbClr val="000000"/>
                </a:solidFill>
                <a:latin typeface="Arial"/>
                <a:ea typeface="DejaVu Sans"/>
              </a:rPr>
              <a:t>valores de uma ou mais colunas da linha da tabela.</a:t>
            </a: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2800" spc="-1" dirty="0">
              <a:latin typeface="Arial"/>
            </a:endParaRP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Esse recurso pode ser usado para obter acesso rápido aos dados com base em alguma transformação dos dados básicos. </a:t>
            </a:r>
            <a:endParaRPr lang="pt-BR" sz="2800" spc="-1" dirty="0">
              <a:latin typeface="Arial"/>
            </a:endParaRP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Por </a:t>
            </a:r>
            <a:r>
              <a:rPr lang="pt-BR" sz="2800" b="1" spc="-1" dirty="0">
                <a:solidFill>
                  <a:srgbClr val="000000"/>
                </a:solidFill>
                <a:latin typeface="Arial"/>
                <a:ea typeface="DejaVu Sans"/>
              </a:rPr>
              <a:t>exemplo</a:t>
            </a: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, um </a:t>
            </a:r>
            <a:r>
              <a:rPr lang="pt-BR" sz="2800" b="1" spc="-1" dirty="0">
                <a:solidFill>
                  <a:srgbClr val="CE181E"/>
                </a:solidFill>
                <a:latin typeface="Arial"/>
                <a:ea typeface="DejaVu Sans"/>
              </a:rPr>
              <a:t>índice</a:t>
            </a:r>
            <a:r>
              <a:rPr lang="pt-BR" sz="2800" spc="-1" dirty="0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lang="pt-BR" sz="2800" spc="-1" dirty="0">
                <a:solidFill>
                  <a:schemeClr val="tx1"/>
                </a:solidFill>
                <a:latin typeface="Arial"/>
                <a:ea typeface="DejaVu Sans"/>
              </a:rPr>
              <a:t>calculado em </a:t>
            </a:r>
            <a:r>
              <a:rPr lang="pt-BR" sz="2800" b="1" spc="-1" dirty="0" err="1">
                <a:solidFill>
                  <a:srgbClr val="CE181E"/>
                </a:solidFill>
                <a:latin typeface="Arial"/>
                <a:ea typeface="DejaVu Sans"/>
              </a:rPr>
              <a:t>upper</a:t>
            </a:r>
            <a:r>
              <a:rPr lang="pt-BR" sz="2800" b="1" spc="-1" dirty="0">
                <a:solidFill>
                  <a:srgbClr val="CE181E"/>
                </a:solidFill>
                <a:latin typeface="Arial"/>
                <a:ea typeface="DejaVu Sans"/>
              </a:rPr>
              <a:t> (</a:t>
            </a:r>
            <a:r>
              <a:rPr lang="pt-BR" sz="2800" b="1" spc="-1" dirty="0" err="1">
                <a:solidFill>
                  <a:srgbClr val="CE181E"/>
                </a:solidFill>
                <a:latin typeface="Arial"/>
                <a:ea typeface="DejaVu Sans"/>
              </a:rPr>
              <a:t>col</a:t>
            </a:r>
            <a:r>
              <a:rPr lang="pt-BR" sz="2800" b="1" spc="-1" dirty="0">
                <a:solidFill>
                  <a:srgbClr val="CE181E"/>
                </a:solidFill>
                <a:latin typeface="Arial"/>
                <a:ea typeface="DejaVu Sans"/>
              </a:rPr>
              <a:t>)</a:t>
            </a:r>
            <a:r>
              <a:rPr lang="pt-BR" sz="2800" spc="-1" dirty="0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lang="pt-BR" sz="2800" spc="-1" dirty="0">
                <a:solidFill>
                  <a:schemeClr val="tx1"/>
                </a:solidFill>
                <a:latin typeface="Arial"/>
                <a:ea typeface="DejaVu Sans"/>
              </a:rPr>
              <a:t>permitiria que a cláusula </a:t>
            </a:r>
            <a:r>
              <a:rPr lang="pt-BR" sz="2800" b="1" spc="-1" dirty="0" err="1">
                <a:solidFill>
                  <a:srgbClr val="CE181E"/>
                </a:solidFill>
                <a:latin typeface="Arial"/>
                <a:ea typeface="DejaVu Sans"/>
              </a:rPr>
              <a:t>WHERE</a:t>
            </a:r>
            <a:r>
              <a:rPr lang="pt-BR" sz="2800" spc="-1" dirty="0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lang="pt-BR" sz="2800" b="1" spc="-1" dirty="0" err="1">
                <a:solidFill>
                  <a:srgbClr val="CE181E"/>
                </a:solidFill>
                <a:latin typeface="Arial"/>
                <a:ea typeface="DejaVu Sans"/>
              </a:rPr>
              <a:t>upper</a:t>
            </a:r>
            <a:r>
              <a:rPr lang="pt-BR" sz="2800" b="1" spc="-1" dirty="0">
                <a:solidFill>
                  <a:srgbClr val="CE181E"/>
                </a:solidFill>
                <a:latin typeface="Arial"/>
                <a:ea typeface="DejaVu Sans"/>
              </a:rPr>
              <a:t> (</a:t>
            </a:r>
            <a:r>
              <a:rPr lang="pt-BR" sz="2800" b="1" spc="-1" dirty="0" err="1">
                <a:solidFill>
                  <a:srgbClr val="CE181E"/>
                </a:solidFill>
                <a:latin typeface="Arial"/>
                <a:ea typeface="DejaVu Sans"/>
              </a:rPr>
              <a:t>col</a:t>
            </a:r>
            <a:r>
              <a:rPr lang="pt-BR" sz="2800" b="1" spc="-1" dirty="0">
                <a:solidFill>
                  <a:srgbClr val="CE181E"/>
                </a:solidFill>
                <a:latin typeface="Arial"/>
                <a:ea typeface="DejaVu Sans"/>
              </a:rPr>
              <a:t>) = 'JIM'</a:t>
            </a:r>
            <a:r>
              <a:rPr lang="pt-BR" sz="2800" spc="-1" dirty="0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lang="pt-BR" sz="2800" spc="-1" dirty="0">
                <a:solidFill>
                  <a:schemeClr val="tx1"/>
                </a:solidFill>
                <a:latin typeface="Arial"/>
                <a:ea typeface="DejaVu Sans"/>
              </a:rPr>
              <a:t>usasse um</a:t>
            </a:r>
            <a:r>
              <a:rPr lang="pt-BR" sz="2800" spc="-1" dirty="0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lang="pt-BR" sz="2800" b="1" spc="-1" dirty="0">
                <a:solidFill>
                  <a:srgbClr val="CE181E"/>
                </a:solidFill>
                <a:latin typeface="Arial"/>
                <a:ea typeface="DejaVu Sans"/>
              </a:rPr>
              <a:t>índice</a:t>
            </a:r>
            <a:r>
              <a:rPr lang="pt-BR" sz="2800" b="1" spc="-1" dirty="0" smtClean="0">
                <a:solidFill>
                  <a:srgbClr val="CE181E"/>
                </a:solidFill>
                <a:latin typeface="Arial"/>
                <a:ea typeface="DejaVu Sans"/>
              </a:rPr>
              <a:t>.</a:t>
            </a:r>
            <a:endParaRPr lang="pt-BR" sz="28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58542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Passagens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No exemplo anterior, um novo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</a:t>
            </a:r>
            <a:r>
              <a:rPr lang="pt-BR" dirty="0" smtClean="0"/>
              <a:t> foi criado para 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Localidade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O novo índice recebeu o nome de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INDICE_NOME_LOCAL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smtClean="0"/>
              <a:t>e foi construído a partir dos dados da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coluna</a:t>
            </a:r>
            <a:r>
              <a:rPr lang="pt-BR" dirty="0" smtClean="0"/>
              <a:t>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NOME_LOCAL</a:t>
            </a:r>
            <a:r>
              <a:rPr lang="pt-BR" dirty="0" smtClean="0"/>
              <a:t> da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Localidade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Ele foi criado como uma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árvore B (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BTREE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  <a:p>
            <a:pPr algn="just"/>
            <a:r>
              <a:rPr lang="pt-BR" dirty="0" smtClean="0"/>
              <a:t>Esse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</a:t>
            </a:r>
            <a:r>
              <a:rPr lang="pt-BR" dirty="0" smtClean="0"/>
              <a:t> tornará mais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rápida</a:t>
            </a:r>
            <a:r>
              <a:rPr lang="pt-BR" dirty="0" smtClean="0"/>
              <a:t> (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eficiente</a:t>
            </a:r>
            <a:r>
              <a:rPr lang="pt-BR" dirty="0" smtClean="0"/>
              <a:t>) qualquer busca na tabela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LOCALIDADE</a:t>
            </a:r>
            <a:r>
              <a:rPr lang="pt-BR" dirty="0" smtClean="0"/>
              <a:t> com base nos dados da coluna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NOME_LOCAL</a:t>
            </a:r>
            <a:r>
              <a:rPr lang="pt-BR" dirty="0" smtClean="0"/>
              <a:t>:</a:t>
            </a:r>
          </a:p>
          <a:p>
            <a:pPr algn="just"/>
            <a:r>
              <a:rPr lang="pt-BR" sz="36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pt-BR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 </a:t>
            </a:r>
            <a:r>
              <a:rPr lang="pt-BR" sz="36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pt-BR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LOCALIDADE </a:t>
            </a:r>
            <a:r>
              <a:rPr lang="pt-BR" sz="36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r>
              <a:rPr lang="pt-BR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36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NOME_LOCAL</a:t>
            </a:r>
            <a:r>
              <a:rPr lang="pt-BR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“</a:t>
            </a:r>
            <a:r>
              <a:rPr lang="pt-BR" sz="36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TIMBUÍ</a:t>
            </a:r>
            <a:r>
              <a:rPr lang="pt-BR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”;</a:t>
            </a:r>
            <a:endParaRPr lang="pt-BR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765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PostgreSQL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pt-BR" dirty="0" smtClean="0"/>
              <a:t> encontra-se em uma versão perfeitamente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estável</a:t>
            </a:r>
            <a:r>
              <a:rPr lang="pt-BR" dirty="0" smtClean="0"/>
              <a:t> 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confiável</a:t>
            </a:r>
            <a:r>
              <a:rPr lang="pt-BR" dirty="0" smtClean="0"/>
              <a:t>, com os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principais recursos existentes nos bancos de dados pagos </a:t>
            </a:r>
            <a:r>
              <a:rPr lang="pt-BR" dirty="0" smtClean="0"/>
              <a:t>disponíveis no mercado.</a:t>
            </a:r>
          </a:p>
          <a:p>
            <a:pPr algn="just"/>
            <a:r>
              <a:rPr lang="pt-BR" dirty="0" smtClean="0"/>
              <a:t>Apresenta capacidades para suprir: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pequenas, médias e grandes aplicações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O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pt-BR" dirty="0" smtClean="0"/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tem limite de tamanho </a:t>
            </a:r>
            <a:r>
              <a:rPr lang="pt-BR" dirty="0" smtClean="0"/>
              <a:t>para seus bancos de dados.</a:t>
            </a:r>
          </a:p>
          <a:p>
            <a:pPr algn="just"/>
            <a:r>
              <a:rPr lang="pt-BR" dirty="0" smtClean="0"/>
              <a:t>A única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limitação</a:t>
            </a:r>
            <a:r>
              <a:rPr lang="pt-BR" dirty="0" smtClean="0"/>
              <a:t> nesse sentido é do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disponível</a:t>
            </a:r>
            <a:r>
              <a:rPr lang="pt-BR" dirty="0" smtClean="0"/>
              <a:t> pelo computador em que o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pt-BR" dirty="0" smtClean="0"/>
              <a:t> está armazenando suas informações.</a:t>
            </a:r>
          </a:p>
          <a:p>
            <a:pPr algn="just"/>
            <a:r>
              <a:rPr lang="pt-BR" dirty="0" smtClean="0"/>
              <a:t>Cada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</a:t>
            </a:r>
            <a:r>
              <a:rPr lang="pt-BR" dirty="0" smtClean="0"/>
              <a:t> apresenta um limite máximo de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32TB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É possível ter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registros</a:t>
            </a:r>
            <a:r>
              <a:rPr lang="pt-BR" dirty="0" smtClean="0"/>
              <a:t> (linhas) com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até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1.6TB</a:t>
            </a:r>
            <a:r>
              <a:rPr lang="pt-BR" dirty="0" smtClean="0"/>
              <a:t>,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campos</a:t>
            </a:r>
            <a:r>
              <a:rPr lang="pt-BR" dirty="0" smtClean="0"/>
              <a:t> (colunas) com até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GB</a:t>
            </a:r>
            <a:r>
              <a:rPr lang="pt-BR" dirty="0" smtClean="0"/>
              <a:t>,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tabelas</a:t>
            </a:r>
            <a:r>
              <a:rPr lang="pt-BR" dirty="0" smtClean="0"/>
              <a:t> com até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1.600 campos </a:t>
            </a:r>
            <a:r>
              <a:rPr lang="pt-BR" dirty="0" smtClean="0"/>
              <a:t>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índices</a:t>
            </a:r>
            <a:r>
              <a:rPr lang="pt-BR" dirty="0" smtClean="0"/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ilimitados</a:t>
            </a:r>
            <a:r>
              <a:rPr lang="pt-BR" dirty="0" smtClean="0"/>
              <a:t> para a aceleração de buscas.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78825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0351" y="273423"/>
            <a:ext cx="9875520" cy="1356360"/>
          </a:xfrm>
        </p:spPr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Passagens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20871" y="1333687"/>
            <a:ext cx="5807534" cy="5053666"/>
          </a:xfrm>
        </p:spPr>
        <p:txBody>
          <a:bodyPr>
            <a:normAutofit fontScale="92500"/>
          </a:bodyPr>
          <a:lstStyle/>
          <a:p>
            <a:pPr algn="just">
              <a:lnSpc>
                <a:spcPct val="100000"/>
              </a:lnSpc>
            </a:pPr>
            <a:r>
              <a:rPr lang="pt-BR" sz="2400" spc="-1" dirty="0">
                <a:solidFill>
                  <a:srgbClr val="000000"/>
                </a:solidFill>
                <a:latin typeface="Arial"/>
                <a:ea typeface="DejaVu Sans"/>
              </a:rPr>
              <a:t>A criação de um </a:t>
            </a:r>
            <a:r>
              <a:rPr lang="pt-BR" sz="2400" b="1" spc="-1" dirty="0">
                <a:solidFill>
                  <a:srgbClr val="000000"/>
                </a:solidFill>
                <a:latin typeface="Arial"/>
                <a:ea typeface="DejaVu Sans"/>
              </a:rPr>
              <a:t>índice</a:t>
            </a:r>
            <a:r>
              <a:rPr lang="pt-BR" sz="2400" spc="-1" dirty="0">
                <a:solidFill>
                  <a:srgbClr val="000000"/>
                </a:solidFill>
                <a:latin typeface="Arial"/>
                <a:ea typeface="DejaVu Sans"/>
              </a:rPr>
              <a:t> para a </a:t>
            </a:r>
            <a:r>
              <a:rPr lang="pt-BR" sz="2400" b="1" spc="-1" dirty="0">
                <a:solidFill>
                  <a:srgbClr val="000000"/>
                </a:solidFill>
                <a:latin typeface="Arial"/>
                <a:ea typeface="DejaVu Sans"/>
              </a:rPr>
              <a:t>coluna</a:t>
            </a:r>
            <a:r>
              <a:rPr lang="pt-BR" sz="24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CE181E"/>
                </a:solidFill>
                <a:latin typeface="Arial"/>
                <a:ea typeface="DejaVu Sans"/>
              </a:rPr>
              <a:t>NOME_LOCAL</a:t>
            </a:r>
            <a:r>
              <a:rPr lang="pt-BR" sz="2400" spc="-1" dirty="0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lang="pt-BR" sz="2400" spc="-1" dirty="0">
                <a:solidFill>
                  <a:schemeClr val="tx1"/>
                </a:solidFill>
                <a:latin typeface="Arial"/>
                <a:ea typeface="DejaVu Sans"/>
              </a:rPr>
              <a:t>justifica-se devido à frequência de </a:t>
            </a:r>
            <a:r>
              <a:rPr lang="pt-BR" sz="2400" b="1" spc="-1" dirty="0">
                <a:solidFill>
                  <a:schemeClr val="tx1"/>
                </a:solidFill>
                <a:latin typeface="Arial"/>
                <a:ea typeface="DejaVu Sans"/>
              </a:rPr>
              <a:t>consultas</a:t>
            </a:r>
            <a:r>
              <a:rPr lang="pt-BR" sz="2400" spc="-1" dirty="0">
                <a:solidFill>
                  <a:schemeClr val="tx1"/>
                </a:solidFill>
                <a:latin typeface="Arial"/>
                <a:ea typeface="DejaVu Sans"/>
              </a:rPr>
              <a:t> (</a:t>
            </a:r>
            <a:r>
              <a:rPr lang="pt-BR" sz="2400" b="1" i="1" spc="-1" dirty="0">
                <a:solidFill>
                  <a:schemeClr val="tx1"/>
                </a:solidFill>
                <a:latin typeface="Arial"/>
                <a:ea typeface="DejaVu Sans"/>
              </a:rPr>
              <a:t>Query</a:t>
            </a:r>
            <a:r>
              <a:rPr lang="pt-BR" sz="2400" spc="-1" dirty="0">
                <a:solidFill>
                  <a:schemeClr val="tx1"/>
                </a:solidFill>
                <a:latin typeface="Arial"/>
                <a:ea typeface="DejaVu Sans"/>
              </a:rPr>
              <a:t>) que poderão </a:t>
            </a:r>
            <a:r>
              <a:rPr lang="pt-BR" sz="2400" b="1" spc="-1" dirty="0">
                <a:solidFill>
                  <a:schemeClr val="tx1"/>
                </a:solidFill>
                <a:latin typeface="Arial"/>
                <a:ea typeface="DejaVu Sans"/>
              </a:rPr>
              <a:t>filtrar registros</a:t>
            </a:r>
            <a:r>
              <a:rPr lang="pt-BR" sz="2400" spc="-1" dirty="0">
                <a:solidFill>
                  <a:schemeClr val="tx1"/>
                </a:solidFill>
                <a:latin typeface="Arial"/>
                <a:ea typeface="DejaVu Sans"/>
              </a:rPr>
              <a:t> através desta </a:t>
            </a:r>
            <a:r>
              <a:rPr lang="pt-BR" sz="2400" b="1" spc="-1" dirty="0">
                <a:solidFill>
                  <a:schemeClr val="tx1"/>
                </a:solidFill>
                <a:latin typeface="Arial"/>
                <a:ea typeface="DejaVu Sans"/>
              </a:rPr>
              <a:t>coluna</a:t>
            </a:r>
            <a:r>
              <a:rPr lang="pt-BR" sz="2400" spc="-1" dirty="0">
                <a:solidFill>
                  <a:schemeClr val="tx1"/>
                </a:solidFill>
                <a:latin typeface="Arial"/>
                <a:ea typeface="DejaVu Sans"/>
              </a:rPr>
              <a:t>:</a:t>
            </a:r>
            <a:endParaRPr lang="pt-BR" sz="2400" spc="-1" dirty="0">
              <a:solidFill>
                <a:schemeClr val="tx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1" spc="-1" dirty="0" err="1">
                <a:solidFill>
                  <a:srgbClr val="21409A"/>
                </a:solidFill>
                <a:latin typeface="Arial"/>
                <a:ea typeface="DejaVu Sans"/>
              </a:rPr>
              <a:t>SELECT</a:t>
            </a:r>
            <a:r>
              <a:rPr lang="pt-BR" sz="2400" b="1" spc="-1" dirty="0">
                <a:solidFill>
                  <a:srgbClr val="21409A"/>
                </a:solidFill>
                <a:latin typeface="Arial"/>
                <a:ea typeface="DejaVu Sans"/>
              </a:rPr>
              <a:t> * </a:t>
            </a:r>
            <a:r>
              <a:rPr lang="pt-BR" sz="2400" b="1" spc="-1" dirty="0" err="1">
                <a:solidFill>
                  <a:srgbClr val="21409A"/>
                </a:solidFill>
                <a:latin typeface="Arial"/>
                <a:ea typeface="DejaVu Sans"/>
              </a:rPr>
              <a:t>FROM</a:t>
            </a:r>
            <a:r>
              <a:rPr lang="pt-BR" sz="2400" b="1" spc="-1" dirty="0">
                <a:solidFill>
                  <a:srgbClr val="21409A"/>
                </a:solidFill>
                <a:latin typeface="Arial"/>
                <a:ea typeface="DejaVu Sans"/>
              </a:rPr>
              <a:t> LOCALIDADE</a:t>
            </a:r>
            <a:endParaRPr lang="pt-BR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1" spc="-1" dirty="0" err="1">
                <a:solidFill>
                  <a:srgbClr val="21409A"/>
                </a:solidFill>
                <a:latin typeface="Arial"/>
                <a:ea typeface="DejaVu Sans"/>
              </a:rPr>
              <a:t>WHERE</a:t>
            </a:r>
            <a:r>
              <a:rPr lang="pt-BR" sz="2400" b="1" spc="-1" dirty="0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21409A"/>
                </a:solidFill>
                <a:latin typeface="Arial"/>
                <a:ea typeface="DejaVu Sans"/>
              </a:rPr>
              <a:t>NOME_LOCAL</a:t>
            </a:r>
            <a:r>
              <a:rPr lang="pt-BR" sz="2400" b="1" spc="-1" dirty="0">
                <a:solidFill>
                  <a:srgbClr val="21409A"/>
                </a:solidFill>
                <a:latin typeface="Arial"/>
                <a:ea typeface="DejaVu Sans"/>
              </a:rPr>
              <a:t> = “COLATINA”;</a:t>
            </a:r>
            <a:endParaRPr lang="pt-BR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2400" spc="-1" dirty="0">
                <a:solidFill>
                  <a:srgbClr val="000000"/>
                </a:solidFill>
                <a:latin typeface="Arial"/>
                <a:ea typeface="DejaVu Sans"/>
              </a:rPr>
              <a:t>Note que para a </a:t>
            </a:r>
            <a:r>
              <a:rPr lang="pt-BR" sz="2400" b="1" spc="-1" dirty="0">
                <a:solidFill>
                  <a:srgbClr val="000000"/>
                </a:solidFill>
                <a:latin typeface="Arial"/>
                <a:ea typeface="DejaVu Sans"/>
              </a:rPr>
              <a:t>chave primária</a:t>
            </a:r>
            <a:r>
              <a:rPr lang="pt-BR" sz="2400" spc="-1" dirty="0">
                <a:solidFill>
                  <a:srgbClr val="000000"/>
                </a:solidFill>
                <a:latin typeface="Arial"/>
                <a:ea typeface="DejaVu Sans"/>
              </a:rPr>
              <a:t> foi </a:t>
            </a:r>
            <a:r>
              <a:rPr lang="pt-BR" sz="2400" b="1" spc="-1" dirty="0">
                <a:solidFill>
                  <a:srgbClr val="000000"/>
                </a:solidFill>
                <a:latin typeface="Arial"/>
                <a:ea typeface="DejaVu Sans"/>
              </a:rPr>
              <a:t>criado automaticamente </a:t>
            </a:r>
            <a:r>
              <a:rPr lang="pt-BR" sz="2400" spc="-1" dirty="0">
                <a:solidFill>
                  <a:srgbClr val="000000"/>
                </a:solidFill>
                <a:latin typeface="Arial"/>
                <a:ea typeface="DejaVu Sans"/>
              </a:rPr>
              <a:t>um </a:t>
            </a:r>
            <a:r>
              <a:rPr lang="pt-BR" sz="2400" b="1" spc="-1" dirty="0">
                <a:solidFill>
                  <a:srgbClr val="000000"/>
                </a:solidFill>
                <a:latin typeface="Arial"/>
                <a:ea typeface="DejaVu Sans"/>
              </a:rPr>
              <a:t>índice</a:t>
            </a:r>
            <a:r>
              <a:rPr lang="pt-BR" sz="2400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pt-BR" sz="2400" b="1" spc="-1" dirty="0" err="1">
                <a:solidFill>
                  <a:srgbClr val="ED1C24"/>
                </a:solidFill>
                <a:latin typeface="Arial"/>
                <a:ea typeface="DejaVu Sans"/>
              </a:rPr>
              <a:t>localidade_pkey</a:t>
            </a:r>
            <a:r>
              <a:rPr lang="pt-BR" sz="2400" spc="-1" dirty="0" smtClean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pt-BR" sz="2400" spc="-1" dirty="0">
              <a:latin typeface="Arial"/>
            </a:endParaRPr>
          </a:p>
        </p:txBody>
      </p:sp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727817" y="1333687"/>
            <a:ext cx="4772029" cy="505366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02173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0351" y="300317"/>
            <a:ext cx="9875520" cy="1356360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Script do Banco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Dados Passagens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77471" y="1519517"/>
            <a:ext cx="9872871" cy="4948517"/>
          </a:xfrm>
        </p:spPr>
        <p:txBody>
          <a:bodyPr>
            <a:normAutofit/>
          </a:bodyPr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000" b="1" spc="-1" dirty="0" err="1">
                <a:solidFill>
                  <a:srgbClr val="5C2D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CREATE</a:t>
            </a:r>
            <a:r>
              <a:rPr lang="pt-BR" sz="4000" b="1" spc="-1" dirty="0">
                <a:solidFill>
                  <a:srgbClr val="5C2D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 </a:t>
            </a:r>
            <a:r>
              <a:rPr lang="pt-BR" sz="4000" b="1" spc="-1" dirty="0" err="1">
                <a:solidFill>
                  <a:srgbClr val="5C2D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TABLE</a:t>
            </a:r>
            <a:r>
              <a:rPr lang="pt-BR" sz="4000" b="1" spc="-1" dirty="0">
                <a:solidFill>
                  <a:srgbClr val="5C2D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 </a:t>
            </a:r>
            <a:r>
              <a:rPr lang="pt-BR" sz="4000" b="1" spc="-1" dirty="0">
                <a:solidFill>
                  <a:srgbClr val="CE18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LOCALIDADE</a:t>
            </a:r>
            <a:r>
              <a:rPr lang="pt-BR" sz="4000" b="1" spc="-1" dirty="0">
                <a:solidFill>
                  <a:srgbClr val="5C2D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 (</a:t>
            </a:r>
            <a:endParaRPr lang="pt-BR" sz="4000" b="1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000" b="1" spc="-1" dirty="0">
                <a:solidFill>
                  <a:srgbClr val="5C2D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   </a:t>
            </a:r>
            <a:r>
              <a:rPr lang="pt-BR" sz="4000" b="1" spc="-1" dirty="0" err="1">
                <a:solidFill>
                  <a:srgbClr val="5C2D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ID_LOCAL</a:t>
            </a:r>
            <a:r>
              <a:rPr lang="pt-BR" sz="4000" b="1" spc="-1" dirty="0">
                <a:solidFill>
                  <a:srgbClr val="5C2D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 SERIAL </a:t>
            </a:r>
            <a:r>
              <a:rPr lang="pt-BR" sz="4000" b="1" spc="-1" dirty="0" err="1">
                <a:solidFill>
                  <a:srgbClr val="5C2D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NOT</a:t>
            </a:r>
            <a:r>
              <a:rPr lang="pt-BR" sz="4000" b="1" spc="-1" dirty="0">
                <a:solidFill>
                  <a:srgbClr val="5C2D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 </a:t>
            </a:r>
            <a:r>
              <a:rPr lang="pt-BR" sz="4000" b="1" spc="-1" dirty="0" err="1">
                <a:solidFill>
                  <a:srgbClr val="5C2D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NULL</a:t>
            </a:r>
            <a:endParaRPr lang="pt-BR" sz="4000" b="1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000" b="1" spc="-1" dirty="0">
                <a:solidFill>
                  <a:srgbClr val="5C2D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   </a:t>
            </a:r>
            <a:r>
              <a:rPr lang="pt-BR" sz="4000" b="1" spc="-1" dirty="0" err="1">
                <a:solidFill>
                  <a:srgbClr val="5C2D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PRIMARY</a:t>
            </a:r>
            <a:r>
              <a:rPr lang="pt-BR" sz="4000" b="1" spc="-1" dirty="0">
                <a:solidFill>
                  <a:srgbClr val="5C2D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 KEY,</a:t>
            </a:r>
            <a:endParaRPr lang="pt-BR" sz="4000" b="1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000" b="1" spc="-1" dirty="0">
                <a:solidFill>
                  <a:srgbClr val="5C2D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   </a:t>
            </a:r>
            <a:r>
              <a:rPr lang="pt-BR" sz="4000" b="1" spc="-1" dirty="0" err="1">
                <a:solidFill>
                  <a:srgbClr val="5C2D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NOME_LOCAL</a:t>
            </a:r>
            <a:r>
              <a:rPr lang="pt-BR" sz="4000" b="1" spc="-1" dirty="0">
                <a:solidFill>
                  <a:srgbClr val="5C2D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 </a:t>
            </a:r>
            <a:r>
              <a:rPr lang="pt-BR" sz="4000" b="1" spc="-1" dirty="0" err="1">
                <a:solidFill>
                  <a:srgbClr val="5C2D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VARCHAR</a:t>
            </a:r>
            <a:r>
              <a:rPr lang="pt-BR" sz="4000" b="1" spc="-1" dirty="0">
                <a:solidFill>
                  <a:srgbClr val="5C2D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(40) </a:t>
            </a:r>
            <a:endParaRPr lang="pt-BR" sz="4000" b="1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000" b="1" spc="-1" dirty="0">
                <a:solidFill>
                  <a:srgbClr val="5C2D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   </a:t>
            </a:r>
            <a:r>
              <a:rPr lang="pt-BR" sz="4000" b="1" spc="-1" dirty="0" err="1">
                <a:solidFill>
                  <a:srgbClr val="5C2D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NOT</a:t>
            </a:r>
            <a:r>
              <a:rPr lang="pt-BR" sz="4000" b="1" spc="-1" dirty="0">
                <a:solidFill>
                  <a:srgbClr val="5C2D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 </a:t>
            </a:r>
            <a:r>
              <a:rPr lang="pt-BR" sz="4000" b="1" spc="-1" dirty="0" err="1">
                <a:solidFill>
                  <a:srgbClr val="5C2D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NULL</a:t>
            </a:r>
            <a:endParaRPr lang="pt-BR" sz="4000" b="1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000" b="1" spc="-1" dirty="0" smtClean="0">
                <a:solidFill>
                  <a:srgbClr val="5C2D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);</a:t>
            </a:r>
            <a:endParaRPr lang="pt-BR" sz="4000" b="1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43700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Script do Banco de Dados Passagens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INSERT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INTO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>
                <a:solidFill>
                  <a:srgbClr val="EF413D"/>
                </a:solidFill>
                <a:latin typeface="Arial"/>
                <a:ea typeface="DejaVu Sans"/>
              </a:rPr>
              <a:t>LOCALIDADE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(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NOME_LOCAL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)</a:t>
            </a:r>
            <a:endParaRPr lang="pt-BR" sz="24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VALUES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('</a:t>
            </a:r>
            <a:r>
              <a:rPr lang="pt-BR" sz="2400" b="1" spc="-1" dirty="0">
                <a:solidFill>
                  <a:srgbClr val="00A65D"/>
                </a:solidFill>
                <a:latin typeface="Arial"/>
                <a:ea typeface="DejaVu Sans"/>
              </a:rPr>
              <a:t>VITÓRIA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'),('</a:t>
            </a:r>
            <a:r>
              <a:rPr lang="pt-BR" sz="2400" b="1" spc="-1" dirty="0">
                <a:solidFill>
                  <a:srgbClr val="00A65D"/>
                </a:solidFill>
                <a:latin typeface="Arial"/>
                <a:ea typeface="DejaVu Sans"/>
              </a:rPr>
              <a:t>GUARAPARI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'),('</a:t>
            </a:r>
            <a:r>
              <a:rPr lang="pt-BR" sz="2400" b="1" spc="-1" dirty="0">
                <a:solidFill>
                  <a:srgbClr val="00A65D"/>
                </a:solidFill>
                <a:latin typeface="Arial"/>
                <a:ea typeface="DejaVu Sans"/>
              </a:rPr>
              <a:t>VILA VELHA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'),</a:t>
            </a:r>
            <a:endParaRPr lang="pt-BR" sz="2400" spc="-1" dirty="0">
              <a:latin typeface="Arial"/>
            </a:endParaRP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('</a:t>
            </a:r>
            <a:r>
              <a:rPr lang="pt-BR" sz="2400" b="1" spc="-1" dirty="0">
                <a:solidFill>
                  <a:srgbClr val="00A65D"/>
                </a:solidFill>
                <a:latin typeface="Arial"/>
                <a:ea typeface="DejaVu Sans"/>
              </a:rPr>
              <a:t>VIANA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'),('</a:t>
            </a:r>
            <a:r>
              <a:rPr lang="pt-BR" sz="2400" b="1" spc="-1" dirty="0">
                <a:solidFill>
                  <a:srgbClr val="00A65D"/>
                </a:solidFill>
                <a:latin typeface="Arial"/>
                <a:ea typeface="DejaVu Sans"/>
              </a:rPr>
              <a:t>CARIACICA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'),('</a:t>
            </a:r>
            <a:r>
              <a:rPr lang="pt-BR" sz="2400" b="1" spc="-1" dirty="0">
                <a:solidFill>
                  <a:srgbClr val="00A65D"/>
                </a:solidFill>
                <a:latin typeface="Arial"/>
                <a:ea typeface="DejaVu Sans"/>
              </a:rPr>
              <a:t>SERRA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'),('</a:t>
            </a:r>
            <a:r>
              <a:rPr lang="pt-BR" sz="2400" b="1" spc="-1" dirty="0">
                <a:solidFill>
                  <a:srgbClr val="00A65D"/>
                </a:solidFill>
                <a:latin typeface="Arial"/>
                <a:ea typeface="DejaVu Sans"/>
              </a:rPr>
              <a:t>DOMINGOS MARTINS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'),</a:t>
            </a:r>
            <a:endParaRPr lang="pt-BR" sz="24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('</a:t>
            </a:r>
            <a:r>
              <a:rPr lang="pt-BR" sz="2400" b="1" spc="-1" dirty="0">
                <a:solidFill>
                  <a:srgbClr val="00A65D"/>
                </a:solidFill>
                <a:latin typeface="Arial"/>
                <a:ea typeface="DejaVu Sans"/>
              </a:rPr>
              <a:t>FUNDÃO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'),('</a:t>
            </a:r>
            <a:r>
              <a:rPr lang="pt-BR" sz="2400" b="1" spc="-1" dirty="0">
                <a:solidFill>
                  <a:srgbClr val="00A65D"/>
                </a:solidFill>
                <a:latin typeface="Arial"/>
                <a:ea typeface="DejaVu Sans"/>
              </a:rPr>
              <a:t>IBIRAÇU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'),('</a:t>
            </a:r>
            <a:r>
              <a:rPr lang="pt-BR" sz="2400" b="1" spc="-1" dirty="0">
                <a:solidFill>
                  <a:srgbClr val="00A65D"/>
                </a:solidFill>
                <a:latin typeface="Arial"/>
                <a:ea typeface="DejaVu Sans"/>
              </a:rPr>
              <a:t>JOÃO NEIVA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'),('</a:t>
            </a:r>
            <a:r>
              <a:rPr lang="pt-BR" sz="2400" b="1" spc="-1" dirty="0">
                <a:solidFill>
                  <a:srgbClr val="00A65D"/>
                </a:solidFill>
                <a:latin typeface="Arial"/>
                <a:ea typeface="DejaVu Sans"/>
              </a:rPr>
              <a:t>ARACRUZ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'),</a:t>
            </a:r>
            <a:endParaRPr lang="pt-BR" sz="2400" spc="-1" dirty="0">
              <a:latin typeface="Arial"/>
            </a:endParaRP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('</a:t>
            </a:r>
            <a:r>
              <a:rPr lang="pt-BR" sz="2400" b="1" spc="-1" dirty="0">
                <a:solidFill>
                  <a:srgbClr val="00A65D"/>
                </a:solidFill>
                <a:latin typeface="Arial"/>
                <a:ea typeface="DejaVu Sans"/>
              </a:rPr>
              <a:t>COLATINA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'),('</a:t>
            </a:r>
            <a:r>
              <a:rPr lang="pt-BR" sz="2400" b="1" spc="-1" dirty="0">
                <a:solidFill>
                  <a:srgbClr val="00A65D"/>
                </a:solidFill>
                <a:latin typeface="Arial"/>
                <a:ea typeface="DejaVu Sans"/>
              </a:rPr>
              <a:t>LINHARES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'),('</a:t>
            </a:r>
            <a:r>
              <a:rPr lang="pt-BR" sz="2400" b="1" spc="-1" dirty="0">
                <a:solidFill>
                  <a:srgbClr val="00A65D"/>
                </a:solidFill>
                <a:latin typeface="Arial"/>
                <a:ea typeface="DejaVu Sans"/>
              </a:rPr>
              <a:t>BAIXO GUANDU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'),('</a:t>
            </a:r>
            <a:r>
              <a:rPr lang="pt-BR" sz="2400" b="1" spc="-1" dirty="0">
                <a:solidFill>
                  <a:srgbClr val="00A65D"/>
                </a:solidFill>
                <a:latin typeface="Arial"/>
                <a:ea typeface="DejaVu Sans"/>
              </a:rPr>
              <a:t>MARILÂNDIA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'),</a:t>
            </a:r>
            <a:endParaRPr lang="pt-BR" sz="24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('</a:t>
            </a:r>
            <a:r>
              <a:rPr lang="pt-BR" sz="2400" b="1" spc="-1" dirty="0">
                <a:solidFill>
                  <a:srgbClr val="00A65D"/>
                </a:solidFill>
                <a:latin typeface="Arial"/>
                <a:ea typeface="DejaVu Sans"/>
              </a:rPr>
              <a:t>BAUNILHA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'),('</a:t>
            </a:r>
            <a:r>
              <a:rPr lang="pt-BR" sz="2400" b="1" spc="-1" dirty="0" err="1">
                <a:solidFill>
                  <a:srgbClr val="00A65D"/>
                </a:solidFill>
                <a:latin typeface="Arial"/>
                <a:ea typeface="DejaVu Sans"/>
              </a:rPr>
              <a:t>PENDANGA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'),('</a:t>
            </a:r>
            <a:r>
              <a:rPr lang="pt-BR" sz="2400" b="1" spc="-1" dirty="0">
                <a:solidFill>
                  <a:srgbClr val="00A65D"/>
                </a:solidFill>
                <a:latin typeface="Arial"/>
                <a:ea typeface="DejaVu Sans"/>
              </a:rPr>
              <a:t>ACIOLI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'),('</a:t>
            </a:r>
            <a:r>
              <a:rPr lang="pt-BR" sz="2400" b="1" spc="-1" dirty="0">
                <a:solidFill>
                  <a:srgbClr val="00A65D"/>
                </a:solidFill>
                <a:latin typeface="Arial"/>
                <a:ea typeface="DejaVu Sans"/>
              </a:rPr>
              <a:t>BARRA DO TRIUNFO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'),</a:t>
            </a:r>
            <a:endParaRPr lang="pt-BR" sz="24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('</a:t>
            </a:r>
            <a:r>
              <a:rPr lang="pt-BR" sz="2400" b="1" spc="-1" dirty="0">
                <a:solidFill>
                  <a:srgbClr val="00A65D"/>
                </a:solidFill>
                <a:latin typeface="Arial"/>
                <a:ea typeface="DejaVu Sans"/>
              </a:rPr>
              <a:t>SANTA TERESA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'),('</a:t>
            </a:r>
            <a:r>
              <a:rPr lang="pt-BR" sz="2400" b="1" spc="-1" dirty="0">
                <a:solidFill>
                  <a:srgbClr val="00A65D"/>
                </a:solidFill>
                <a:latin typeface="Arial"/>
                <a:ea typeface="DejaVu Sans"/>
              </a:rPr>
              <a:t>SÃO ROQUE DO CANAÃ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'),('</a:t>
            </a:r>
            <a:r>
              <a:rPr lang="pt-BR" sz="2400" b="1" spc="-1" dirty="0">
                <a:solidFill>
                  <a:srgbClr val="00A65D"/>
                </a:solidFill>
                <a:latin typeface="Arial"/>
                <a:ea typeface="DejaVu Sans"/>
              </a:rPr>
              <a:t>NOVA ALMEIDA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');</a:t>
            </a:r>
            <a:endParaRPr lang="pt-BR" sz="2400" spc="-1" dirty="0">
              <a:latin typeface="Arial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4912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Script do Banco de Dados Passagens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 err="1">
                <a:solidFill>
                  <a:srgbClr val="CE181E"/>
                </a:solidFill>
                <a:latin typeface="Arial"/>
                <a:ea typeface="DejaVu Sans"/>
              </a:rPr>
              <a:t>CREATE</a:t>
            </a:r>
            <a:r>
              <a:rPr lang="pt-BR" sz="2400" b="1" spc="-1" dirty="0">
                <a:solidFill>
                  <a:srgbClr val="CE181E"/>
                </a:solidFill>
                <a:latin typeface="Arial"/>
                <a:ea typeface="DejaVu Sans"/>
              </a:rPr>
              <a:t> INDEX </a:t>
            </a:r>
            <a:r>
              <a:rPr lang="pt-BR" sz="2400" b="1" spc="-1" dirty="0" err="1">
                <a:solidFill>
                  <a:srgbClr val="CE181E"/>
                </a:solidFill>
                <a:latin typeface="Arial"/>
                <a:ea typeface="DejaVu Sans"/>
              </a:rPr>
              <a:t>INDICE_NOME_LOCAL</a:t>
            </a:r>
            <a:r>
              <a:rPr lang="pt-BR" sz="2400" b="1" spc="-1" dirty="0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endParaRPr lang="pt-BR" sz="2400" spc="-1" dirty="0">
              <a:latin typeface="Arial"/>
            </a:endParaRP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 err="1">
                <a:solidFill>
                  <a:srgbClr val="CE181E"/>
                </a:solidFill>
                <a:latin typeface="Arial"/>
                <a:ea typeface="DejaVu Sans"/>
              </a:rPr>
              <a:t>ON</a:t>
            </a:r>
            <a:r>
              <a:rPr lang="pt-BR" sz="2400" b="1" spc="-1" dirty="0">
                <a:solidFill>
                  <a:srgbClr val="CE181E"/>
                </a:solidFill>
                <a:latin typeface="Arial"/>
                <a:ea typeface="DejaVu Sans"/>
              </a:rPr>
              <a:t> LOCALIDADE</a:t>
            </a:r>
            <a:endParaRPr lang="pt-BR" sz="2400" spc="-1" dirty="0">
              <a:latin typeface="Arial"/>
            </a:endParaRP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 err="1">
                <a:solidFill>
                  <a:srgbClr val="CE181E"/>
                </a:solidFill>
                <a:latin typeface="Arial"/>
                <a:ea typeface="DejaVu Sans"/>
              </a:rPr>
              <a:t>USING</a:t>
            </a:r>
            <a:r>
              <a:rPr lang="pt-BR" sz="2400" b="1" spc="-1" dirty="0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CE181E"/>
                </a:solidFill>
                <a:latin typeface="Arial"/>
                <a:ea typeface="DejaVu Sans"/>
              </a:rPr>
              <a:t>BTREE</a:t>
            </a:r>
            <a:r>
              <a:rPr lang="pt-BR" sz="2400" b="1" spc="-1" dirty="0">
                <a:solidFill>
                  <a:srgbClr val="CE181E"/>
                </a:solidFill>
                <a:latin typeface="Arial"/>
                <a:ea typeface="DejaVu Sans"/>
              </a:rPr>
              <a:t> (</a:t>
            </a:r>
            <a:r>
              <a:rPr lang="pt-BR" sz="2400" b="1" spc="-1" dirty="0" err="1">
                <a:solidFill>
                  <a:srgbClr val="CE181E"/>
                </a:solidFill>
                <a:latin typeface="Arial"/>
                <a:ea typeface="DejaVu Sans"/>
              </a:rPr>
              <a:t>NOME_LOCAL</a:t>
            </a:r>
            <a:r>
              <a:rPr lang="pt-BR" sz="2400" b="1" spc="-1" dirty="0">
                <a:solidFill>
                  <a:srgbClr val="CE181E"/>
                </a:solidFill>
                <a:latin typeface="Arial"/>
                <a:ea typeface="DejaVu Sans"/>
              </a:rPr>
              <a:t>);</a:t>
            </a:r>
            <a:endParaRPr lang="pt-BR" sz="2400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lang="pt-BR" sz="2400" spc="-1" dirty="0">
              <a:latin typeface="Arial"/>
            </a:endParaRP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CREATE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TABLE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CLASSE (</a:t>
            </a:r>
            <a:endParaRPr lang="pt-BR" sz="2400" spc="-1" dirty="0">
              <a:latin typeface="Arial"/>
            </a:endParaRP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 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ID_CLASSE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SERIAL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NOT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NULL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PRIMARY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KEY,</a:t>
            </a:r>
            <a:endParaRPr lang="pt-BR" sz="2400" spc="-1" dirty="0">
              <a:latin typeface="Arial"/>
            </a:endParaRP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 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NOME_CLASSE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VARCHAR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(20)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NOT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NULL</a:t>
            </a:r>
            <a:endParaRPr lang="pt-BR" sz="2400" spc="-1" dirty="0">
              <a:latin typeface="Arial"/>
            </a:endParaRP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);</a:t>
            </a:r>
            <a:endParaRPr lang="pt-BR" sz="2400" spc="-1" dirty="0">
              <a:latin typeface="Arial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10062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Script do Banco de Dados Passagens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3894" cy="4038600"/>
          </a:xfrm>
        </p:spPr>
        <p:txBody>
          <a:bodyPr>
            <a:normAutofit/>
          </a:bodyPr>
          <a:lstStyle/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000" b="1" spc="-1" dirty="0" err="1">
                <a:solidFill>
                  <a:srgbClr val="21409A"/>
                </a:solidFill>
                <a:latin typeface="Arial"/>
                <a:ea typeface="DejaVu Sans"/>
              </a:rPr>
              <a:t>INSERT</a:t>
            </a:r>
            <a:r>
              <a:rPr lang="pt-BR" sz="4000" b="1" spc="-1" dirty="0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lang="pt-BR" sz="4000" b="1" spc="-1" dirty="0" err="1">
                <a:solidFill>
                  <a:srgbClr val="21409A"/>
                </a:solidFill>
                <a:latin typeface="Arial"/>
                <a:ea typeface="DejaVu Sans"/>
              </a:rPr>
              <a:t>INTO</a:t>
            </a:r>
            <a:r>
              <a:rPr lang="pt-BR" sz="4000" b="1" spc="-1" dirty="0">
                <a:solidFill>
                  <a:srgbClr val="21409A"/>
                </a:solidFill>
                <a:latin typeface="Arial"/>
                <a:ea typeface="DejaVu Sans"/>
              </a:rPr>
              <a:t> CLASSE (</a:t>
            </a:r>
            <a:r>
              <a:rPr lang="pt-BR" sz="4000" b="1" spc="-1" dirty="0" err="1">
                <a:solidFill>
                  <a:srgbClr val="21409A"/>
                </a:solidFill>
                <a:latin typeface="Arial"/>
                <a:ea typeface="DejaVu Sans"/>
              </a:rPr>
              <a:t>NOME_CLASSE</a:t>
            </a:r>
            <a:r>
              <a:rPr lang="pt-BR" sz="4000" b="1" spc="-1" dirty="0">
                <a:solidFill>
                  <a:srgbClr val="21409A"/>
                </a:solidFill>
                <a:latin typeface="Arial"/>
                <a:ea typeface="DejaVu Sans"/>
              </a:rPr>
              <a:t>) </a:t>
            </a:r>
            <a:r>
              <a:rPr lang="pt-BR" sz="4000" b="1" spc="-1" dirty="0" smtClean="0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lang="pt-BR" sz="4000" b="1" spc="-1" dirty="0" err="1" smtClean="0">
                <a:solidFill>
                  <a:srgbClr val="21409A"/>
                </a:solidFill>
                <a:latin typeface="Arial"/>
                <a:ea typeface="DejaVu Sans"/>
              </a:rPr>
              <a:t>VALUES</a:t>
            </a:r>
            <a:r>
              <a:rPr lang="pt-BR" sz="4000" b="1" spc="-1" dirty="0" smtClean="0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lang="pt-BR" sz="4000" b="1" spc="-1" dirty="0">
                <a:solidFill>
                  <a:srgbClr val="21409A"/>
                </a:solidFill>
                <a:latin typeface="Arial"/>
                <a:ea typeface="DejaVu Sans"/>
              </a:rPr>
              <a:t>('</a:t>
            </a:r>
            <a:r>
              <a:rPr lang="pt-BR" sz="4000" b="1" spc="-1" dirty="0">
                <a:solidFill>
                  <a:srgbClr val="00A65D"/>
                </a:solidFill>
                <a:latin typeface="Arial"/>
                <a:ea typeface="DejaVu Sans"/>
              </a:rPr>
              <a:t>COMERCIAL</a:t>
            </a:r>
            <a:r>
              <a:rPr lang="pt-BR" sz="4000" b="1" spc="-1" dirty="0">
                <a:solidFill>
                  <a:srgbClr val="21409A"/>
                </a:solidFill>
                <a:latin typeface="Arial"/>
                <a:ea typeface="DejaVu Sans"/>
              </a:rPr>
              <a:t>'), </a:t>
            </a:r>
            <a:r>
              <a:rPr lang="pt-BR" sz="4000" b="1" spc="-1" dirty="0" smtClean="0">
                <a:solidFill>
                  <a:srgbClr val="21409A"/>
                </a:solidFill>
                <a:latin typeface="Arial"/>
                <a:ea typeface="DejaVu Sans"/>
              </a:rPr>
              <a:t>(</a:t>
            </a:r>
            <a:r>
              <a:rPr lang="pt-BR" sz="4000" b="1" spc="-1" dirty="0">
                <a:solidFill>
                  <a:srgbClr val="21409A"/>
                </a:solidFill>
                <a:latin typeface="Arial"/>
                <a:ea typeface="DejaVu Sans"/>
              </a:rPr>
              <a:t>'</a:t>
            </a:r>
            <a:r>
              <a:rPr lang="pt-BR" sz="4000" b="1" spc="-1" dirty="0" err="1">
                <a:solidFill>
                  <a:srgbClr val="00A65D"/>
                </a:solidFill>
                <a:latin typeface="Arial"/>
                <a:ea typeface="DejaVu Sans"/>
              </a:rPr>
              <a:t>SEMI</a:t>
            </a:r>
            <a:r>
              <a:rPr lang="pt-BR" sz="4000" b="1" spc="-1" dirty="0">
                <a:solidFill>
                  <a:srgbClr val="00A65D"/>
                </a:solidFill>
                <a:latin typeface="Arial"/>
                <a:ea typeface="DejaVu Sans"/>
              </a:rPr>
              <a:t> DIRETO</a:t>
            </a:r>
            <a:r>
              <a:rPr lang="pt-BR" sz="4000" b="1" spc="-1" dirty="0" smtClean="0">
                <a:solidFill>
                  <a:srgbClr val="21409A"/>
                </a:solidFill>
                <a:latin typeface="Arial"/>
                <a:ea typeface="DejaVu Sans"/>
              </a:rPr>
              <a:t>'), (</a:t>
            </a:r>
            <a:r>
              <a:rPr lang="pt-BR" sz="4000" b="1" spc="-1" dirty="0">
                <a:solidFill>
                  <a:srgbClr val="21409A"/>
                </a:solidFill>
                <a:latin typeface="Arial"/>
                <a:ea typeface="DejaVu Sans"/>
              </a:rPr>
              <a:t>'</a:t>
            </a:r>
            <a:r>
              <a:rPr lang="pt-BR" sz="4000" b="1" spc="-1" dirty="0">
                <a:solidFill>
                  <a:srgbClr val="00A65D"/>
                </a:solidFill>
                <a:latin typeface="Arial"/>
                <a:ea typeface="DejaVu Sans"/>
              </a:rPr>
              <a:t>EXECUTIVO</a:t>
            </a:r>
            <a:r>
              <a:rPr lang="pt-BR" sz="4000" b="1" spc="-1" dirty="0" smtClean="0">
                <a:solidFill>
                  <a:srgbClr val="21409A"/>
                </a:solidFill>
                <a:latin typeface="Arial"/>
                <a:ea typeface="DejaVu Sans"/>
              </a:rPr>
              <a:t>'), (</a:t>
            </a:r>
            <a:r>
              <a:rPr lang="pt-BR" sz="4000" b="1" spc="-1" dirty="0">
                <a:solidFill>
                  <a:srgbClr val="21409A"/>
                </a:solidFill>
                <a:latin typeface="Arial"/>
                <a:ea typeface="DejaVu Sans"/>
              </a:rPr>
              <a:t>'</a:t>
            </a:r>
            <a:r>
              <a:rPr lang="pt-BR" sz="4000" b="1" spc="-1" dirty="0">
                <a:solidFill>
                  <a:srgbClr val="00A65D"/>
                </a:solidFill>
                <a:latin typeface="Arial"/>
                <a:ea typeface="DejaVu Sans"/>
              </a:rPr>
              <a:t>LEITO</a:t>
            </a:r>
            <a:r>
              <a:rPr lang="pt-BR" sz="4000" b="1" spc="-1" dirty="0" smtClean="0">
                <a:solidFill>
                  <a:srgbClr val="21409A"/>
                </a:solidFill>
                <a:latin typeface="Arial"/>
                <a:ea typeface="DejaVu Sans"/>
              </a:rPr>
              <a:t>');</a:t>
            </a:r>
            <a:endParaRPr lang="pt-BR" sz="40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79725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457199"/>
            <a:ext cx="9872871" cy="6078071"/>
          </a:xfrm>
        </p:spPr>
        <p:txBody>
          <a:bodyPr>
            <a:normAutofit fontScale="70000" lnSpcReduction="20000"/>
          </a:bodyPr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CREATE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TABLE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LINHA (</a:t>
            </a:r>
            <a:endParaRPr lang="pt-BR" sz="24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 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ID_LINHA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SERIAL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NOT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NULL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PRIMARY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KEY,</a:t>
            </a:r>
            <a:endParaRPr lang="pt-BR" sz="24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 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ID_LOCAL_ORIGEM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INTEGER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NOT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NULL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,</a:t>
            </a:r>
            <a:endParaRPr lang="pt-BR" sz="24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 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ID_LOCAL_DESTINO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INTEGER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NOT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NULL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,</a:t>
            </a:r>
            <a:endParaRPr lang="pt-BR" sz="24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 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ID_CLASSE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INTEGER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NOT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NULL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</a:t>
            </a:r>
            <a:endParaRPr lang="pt-BR" sz="24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REFERENCES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CLASSE (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ID_CLASSE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)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ON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DELETE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RESTRICT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,</a:t>
            </a:r>
            <a:endParaRPr lang="pt-BR" sz="24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 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NOME_LINHA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VARCHAR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(200)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NOT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NULL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,</a:t>
            </a:r>
            <a:endParaRPr lang="pt-BR" sz="24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</a:t>
            </a:r>
            <a:endParaRPr lang="pt-BR" sz="24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 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FOREIGN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KEY (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ID_LOCAL_ORIGEM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) </a:t>
            </a:r>
            <a:endParaRPr lang="pt-BR" sz="24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REFERENCES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LOCALIDADE (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ID_LOCAL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) </a:t>
            </a:r>
            <a:endParaRPr lang="pt-BR" sz="24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ON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DELETE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RESTRICT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,</a:t>
            </a:r>
            <a:endParaRPr lang="pt-BR" sz="24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</a:t>
            </a:r>
            <a:endParaRPr lang="pt-BR" sz="24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 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FOREIGN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KEY (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ID_LOCAL_DESTINO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)	</a:t>
            </a:r>
            <a:endParaRPr lang="pt-BR" sz="24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REFERENCES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LOCALIDADE (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ID_LOCAL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)</a:t>
            </a:r>
            <a:endParaRPr lang="pt-BR" sz="24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ON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DELETE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RESTRICT</a:t>
            </a:r>
            <a:endParaRPr lang="pt-BR" sz="24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);</a:t>
            </a:r>
            <a:endParaRPr lang="pt-BR" sz="2400" spc="-1" dirty="0">
              <a:latin typeface="Arial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69367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484094"/>
            <a:ext cx="9872871" cy="5970494"/>
          </a:xfrm>
        </p:spPr>
        <p:txBody>
          <a:bodyPr>
            <a:normAutofit/>
          </a:bodyPr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CREATE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TABLE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TRECHO (</a:t>
            </a:r>
            <a:endParaRPr lang="pt-BR" sz="24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 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ID_TRECHO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SERIAL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NOT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NULL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,</a:t>
            </a:r>
            <a:endParaRPr lang="pt-BR" sz="24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 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ID_LINHA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INTEGER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NOT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NULL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</a:t>
            </a:r>
            <a:endParaRPr lang="pt-BR" sz="24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REFERENCES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LINHA (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ID_LINHA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)	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ON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DELETE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RESTRICT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,</a:t>
            </a:r>
            <a:endParaRPr lang="pt-BR" sz="24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 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ID_LOCAL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INTEGER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NOT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NULL</a:t>
            </a:r>
            <a:endParaRPr lang="pt-BR" sz="24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REFERENCES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LOCALIDADE (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ID_LOCAL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)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ON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DELETE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RESTRICT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,</a:t>
            </a:r>
            <a:endParaRPr lang="pt-BR" sz="24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KM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NUMERIC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(6,2)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NOT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NULL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,</a:t>
            </a:r>
            <a:endParaRPr lang="pt-BR" sz="24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</a:t>
            </a:r>
            <a:endParaRPr lang="pt-BR" sz="24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PRIMARY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 KEY(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ID_TRECHO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, </a:t>
            </a:r>
            <a:r>
              <a:rPr lang="pt-BR" sz="2400" b="1" spc="-1" dirty="0" err="1">
                <a:solidFill>
                  <a:srgbClr val="5C2D91"/>
                </a:solidFill>
                <a:latin typeface="Arial"/>
                <a:ea typeface="DejaVu Sans"/>
              </a:rPr>
              <a:t>ID_LINHA</a:t>
            </a:r>
            <a:r>
              <a:rPr lang="pt-BR" sz="2400" b="1" spc="-1" dirty="0">
                <a:solidFill>
                  <a:srgbClr val="5C2D91"/>
                </a:solidFill>
                <a:latin typeface="Arial"/>
                <a:ea typeface="DejaVu Sans"/>
              </a:rPr>
              <a:t>)</a:t>
            </a:r>
            <a:endParaRPr lang="pt-BR" sz="24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 smtClean="0">
                <a:solidFill>
                  <a:srgbClr val="5C2D91"/>
                </a:solidFill>
                <a:latin typeface="Arial"/>
                <a:ea typeface="DejaVu Sans"/>
              </a:rPr>
              <a:t>);</a:t>
            </a:r>
            <a:endParaRPr lang="pt-BR" sz="24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44287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416859"/>
            <a:ext cx="9872871" cy="6104965"/>
          </a:xfrm>
        </p:spPr>
        <p:txBody>
          <a:bodyPr>
            <a:normAutofit/>
          </a:bodyPr>
          <a:lstStyle/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1" spc="-1" dirty="0" err="1">
                <a:solidFill>
                  <a:srgbClr val="5C2D91"/>
                </a:solidFill>
                <a:latin typeface="Arial"/>
                <a:ea typeface="DejaVu Sans"/>
              </a:rPr>
              <a:t>CREATE</a:t>
            </a:r>
            <a:r>
              <a:rPr lang="pt-BR" sz="3200" b="1" spc="-1" dirty="0">
                <a:solidFill>
                  <a:srgbClr val="5C2D91"/>
                </a:solidFill>
                <a:latin typeface="Arial"/>
                <a:ea typeface="DejaVu Sans"/>
              </a:rPr>
              <a:t> </a:t>
            </a:r>
            <a:r>
              <a:rPr lang="pt-BR" sz="3200" b="1" spc="-1" dirty="0" err="1">
                <a:solidFill>
                  <a:srgbClr val="5C2D91"/>
                </a:solidFill>
                <a:latin typeface="Arial"/>
                <a:ea typeface="DejaVu Sans"/>
              </a:rPr>
              <a:t>TABLE</a:t>
            </a:r>
            <a:r>
              <a:rPr lang="pt-BR" sz="3200" b="1" spc="-1" dirty="0">
                <a:solidFill>
                  <a:srgbClr val="5C2D91"/>
                </a:solidFill>
                <a:latin typeface="Arial"/>
                <a:ea typeface="DejaVu Sans"/>
              </a:rPr>
              <a:t> TARIFA (</a:t>
            </a:r>
            <a:endParaRPr lang="pt-BR" sz="3200" spc="-1" dirty="0">
              <a:latin typeface="Arial"/>
            </a:endParaRP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1" spc="-1" dirty="0">
                <a:solidFill>
                  <a:srgbClr val="5C2D91"/>
                </a:solidFill>
                <a:latin typeface="Arial"/>
                <a:ea typeface="DejaVu Sans"/>
              </a:rPr>
              <a:t>   </a:t>
            </a:r>
            <a:r>
              <a:rPr lang="pt-BR" sz="3200" b="1" spc="-1" dirty="0" err="1">
                <a:solidFill>
                  <a:srgbClr val="5C2D91"/>
                </a:solidFill>
                <a:latin typeface="Arial"/>
                <a:ea typeface="DejaVu Sans"/>
              </a:rPr>
              <a:t>ID_TARIFA</a:t>
            </a:r>
            <a:r>
              <a:rPr lang="pt-BR" sz="3200" b="1" spc="-1" dirty="0">
                <a:solidFill>
                  <a:srgbClr val="5C2D91"/>
                </a:solidFill>
                <a:latin typeface="Arial"/>
                <a:ea typeface="DejaVu Sans"/>
              </a:rPr>
              <a:t> SERIAL </a:t>
            </a:r>
            <a:r>
              <a:rPr lang="pt-BR" sz="3200" b="1" spc="-1" dirty="0" err="1">
                <a:solidFill>
                  <a:srgbClr val="5C2D91"/>
                </a:solidFill>
                <a:latin typeface="Arial"/>
                <a:ea typeface="DejaVu Sans"/>
              </a:rPr>
              <a:t>NOT</a:t>
            </a:r>
            <a:r>
              <a:rPr lang="pt-BR" sz="3200" b="1" spc="-1" dirty="0">
                <a:solidFill>
                  <a:srgbClr val="5C2D91"/>
                </a:solidFill>
                <a:latin typeface="Arial"/>
                <a:ea typeface="DejaVu Sans"/>
              </a:rPr>
              <a:t> </a:t>
            </a:r>
            <a:r>
              <a:rPr lang="pt-BR" sz="3200" b="1" spc="-1" dirty="0" err="1">
                <a:solidFill>
                  <a:srgbClr val="5C2D91"/>
                </a:solidFill>
                <a:latin typeface="Arial"/>
                <a:ea typeface="DejaVu Sans"/>
              </a:rPr>
              <a:t>NULL</a:t>
            </a:r>
            <a:r>
              <a:rPr lang="pt-BR" sz="3200" b="1" spc="-1" dirty="0">
                <a:solidFill>
                  <a:srgbClr val="5C2D91"/>
                </a:solidFill>
                <a:latin typeface="Arial"/>
                <a:ea typeface="DejaVu Sans"/>
              </a:rPr>
              <a:t> </a:t>
            </a:r>
            <a:r>
              <a:rPr lang="pt-BR" sz="3200" b="1" spc="-1" dirty="0" err="1">
                <a:solidFill>
                  <a:srgbClr val="5C2D91"/>
                </a:solidFill>
                <a:latin typeface="Arial"/>
                <a:ea typeface="DejaVu Sans"/>
              </a:rPr>
              <a:t>PRIMARY</a:t>
            </a:r>
            <a:r>
              <a:rPr lang="pt-BR" sz="3200" b="1" spc="-1" dirty="0">
                <a:solidFill>
                  <a:srgbClr val="5C2D91"/>
                </a:solidFill>
                <a:latin typeface="Arial"/>
                <a:ea typeface="DejaVu Sans"/>
              </a:rPr>
              <a:t> KEY,</a:t>
            </a:r>
            <a:endParaRPr lang="pt-BR" sz="3200" spc="-1" dirty="0">
              <a:latin typeface="Arial"/>
            </a:endParaRP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1" spc="-1" dirty="0">
                <a:solidFill>
                  <a:srgbClr val="5C2D91"/>
                </a:solidFill>
                <a:latin typeface="Arial"/>
                <a:ea typeface="DejaVu Sans"/>
              </a:rPr>
              <a:t>   </a:t>
            </a:r>
            <a:r>
              <a:rPr lang="pt-BR" sz="3200" b="1" spc="-1" dirty="0" err="1">
                <a:solidFill>
                  <a:srgbClr val="5C2D91"/>
                </a:solidFill>
                <a:latin typeface="Arial"/>
                <a:ea typeface="DejaVu Sans"/>
              </a:rPr>
              <a:t>ID_CLASSE</a:t>
            </a:r>
            <a:r>
              <a:rPr lang="pt-BR" sz="3200" b="1" spc="-1" dirty="0">
                <a:solidFill>
                  <a:srgbClr val="5C2D91"/>
                </a:solidFill>
                <a:latin typeface="Arial"/>
                <a:ea typeface="DejaVu Sans"/>
              </a:rPr>
              <a:t> </a:t>
            </a:r>
            <a:r>
              <a:rPr lang="pt-BR" sz="3200" b="1" spc="-1" dirty="0" err="1">
                <a:solidFill>
                  <a:srgbClr val="5C2D91"/>
                </a:solidFill>
                <a:latin typeface="Arial"/>
                <a:ea typeface="DejaVu Sans"/>
              </a:rPr>
              <a:t>INTEGER</a:t>
            </a:r>
            <a:r>
              <a:rPr lang="pt-BR" sz="3200" b="1" spc="-1" dirty="0">
                <a:solidFill>
                  <a:srgbClr val="5C2D91"/>
                </a:solidFill>
                <a:latin typeface="Arial"/>
                <a:ea typeface="DejaVu Sans"/>
              </a:rPr>
              <a:t> </a:t>
            </a:r>
            <a:r>
              <a:rPr lang="pt-BR" sz="3200" b="1" spc="-1" dirty="0" err="1">
                <a:solidFill>
                  <a:srgbClr val="5C2D91"/>
                </a:solidFill>
                <a:latin typeface="Arial"/>
                <a:ea typeface="DejaVu Sans"/>
              </a:rPr>
              <a:t>NOT</a:t>
            </a:r>
            <a:r>
              <a:rPr lang="pt-BR" sz="3200" b="1" spc="-1" dirty="0">
                <a:solidFill>
                  <a:srgbClr val="5C2D91"/>
                </a:solidFill>
                <a:latin typeface="Arial"/>
                <a:ea typeface="DejaVu Sans"/>
              </a:rPr>
              <a:t> </a:t>
            </a:r>
            <a:r>
              <a:rPr lang="pt-BR" sz="3200" b="1" spc="-1" dirty="0" err="1">
                <a:solidFill>
                  <a:srgbClr val="5C2D91"/>
                </a:solidFill>
                <a:latin typeface="Arial"/>
                <a:ea typeface="DejaVu Sans"/>
              </a:rPr>
              <a:t>NULL</a:t>
            </a:r>
            <a:endParaRPr lang="pt-BR" sz="3200" spc="-1" dirty="0">
              <a:latin typeface="Arial"/>
            </a:endParaRP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1" spc="-1" dirty="0" err="1">
                <a:solidFill>
                  <a:srgbClr val="5C2D91"/>
                </a:solidFill>
                <a:latin typeface="Arial"/>
                <a:ea typeface="DejaVu Sans"/>
              </a:rPr>
              <a:t>REFERENCES</a:t>
            </a:r>
            <a:r>
              <a:rPr lang="pt-BR" sz="3200" b="1" spc="-1" dirty="0">
                <a:solidFill>
                  <a:srgbClr val="5C2D91"/>
                </a:solidFill>
                <a:latin typeface="Arial"/>
                <a:ea typeface="DejaVu Sans"/>
              </a:rPr>
              <a:t> CLASSE (</a:t>
            </a:r>
            <a:r>
              <a:rPr lang="pt-BR" sz="3200" b="1" spc="-1" dirty="0" err="1">
                <a:solidFill>
                  <a:srgbClr val="5C2D91"/>
                </a:solidFill>
                <a:latin typeface="Arial"/>
                <a:ea typeface="DejaVu Sans"/>
              </a:rPr>
              <a:t>ID_CLASSE</a:t>
            </a:r>
            <a:r>
              <a:rPr lang="pt-BR" sz="3200" b="1" spc="-1" dirty="0">
                <a:solidFill>
                  <a:srgbClr val="5C2D91"/>
                </a:solidFill>
                <a:latin typeface="Arial"/>
                <a:ea typeface="DejaVu Sans"/>
              </a:rPr>
              <a:t>) </a:t>
            </a:r>
            <a:r>
              <a:rPr lang="pt-BR" sz="3200" b="1" spc="-1" dirty="0" err="1">
                <a:solidFill>
                  <a:srgbClr val="5C2D91"/>
                </a:solidFill>
                <a:latin typeface="Arial"/>
                <a:ea typeface="DejaVu Sans"/>
              </a:rPr>
              <a:t>ON</a:t>
            </a:r>
            <a:r>
              <a:rPr lang="pt-BR" sz="3200" b="1" spc="-1" dirty="0">
                <a:solidFill>
                  <a:srgbClr val="5C2D91"/>
                </a:solidFill>
                <a:latin typeface="Arial"/>
                <a:ea typeface="DejaVu Sans"/>
              </a:rPr>
              <a:t> DELETE </a:t>
            </a:r>
            <a:r>
              <a:rPr lang="pt-BR" sz="3200" b="1" spc="-1" dirty="0" err="1">
                <a:solidFill>
                  <a:srgbClr val="5C2D91"/>
                </a:solidFill>
                <a:latin typeface="Arial"/>
                <a:ea typeface="DejaVu Sans"/>
              </a:rPr>
              <a:t>RESTRICT</a:t>
            </a:r>
            <a:r>
              <a:rPr lang="pt-BR" sz="3200" b="1" spc="-1" dirty="0">
                <a:solidFill>
                  <a:srgbClr val="5C2D91"/>
                </a:solidFill>
                <a:latin typeface="Arial"/>
                <a:ea typeface="DejaVu Sans"/>
              </a:rPr>
              <a:t>,</a:t>
            </a:r>
            <a:endParaRPr lang="pt-BR" sz="3200" spc="-1" dirty="0">
              <a:latin typeface="Arial"/>
            </a:endParaRP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1" spc="-1" dirty="0">
                <a:solidFill>
                  <a:srgbClr val="5C2D91"/>
                </a:solidFill>
                <a:latin typeface="Arial"/>
                <a:ea typeface="DejaVu Sans"/>
              </a:rPr>
              <a:t>   </a:t>
            </a:r>
            <a:r>
              <a:rPr lang="pt-BR" sz="3200" b="1" spc="-1" dirty="0" err="1">
                <a:solidFill>
                  <a:srgbClr val="5C2D91"/>
                </a:solidFill>
                <a:latin typeface="Arial"/>
                <a:ea typeface="DejaVu Sans"/>
              </a:rPr>
              <a:t>DT_INICIO</a:t>
            </a:r>
            <a:r>
              <a:rPr lang="pt-BR" sz="3200" b="1" spc="-1" dirty="0">
                <a:solidFill>
                  <a:srgbClr val="5C2D91"/>
                </a:solidFill>
                <a:latin typeface="Arial"/>
                <a:ea typeface="DejaVu Sans"/>
              </a:rPr>
              <a:t> DATE </a:t>
            </a:r>
            <a:r>
              <a:rPr lang="pt-BR" sz="3200" b="1" spc="-1" dirty="0" err="1">
                <a:solidFill>
                  <a:srgbClr val="5C2D91"/>
                </a:solidFill>
                <a:latin typeface="Arial"/>
                <a:ea typeface="DejaVu Sans"/>
              </a:rPr>
              <a:t>NOT</a:t>
            </a:r>
            <a:r>
              <a:rPr lang="pt-BR" sz="3200" b="1" spc="-1" dirty="0">
                <a:solidFill>
                  <a:srgbClr val="5C2D91"/>
                </a:solidFill>
                <a:latin typeface="Arial"/>
                <a:ea typeface="DejaVu Sans"/>
              </a:rPr>
              <a:t> </a:t>
            </a:r>
            <a:r>
              <a:rPr lang="pt-BR" sz="3200" b="1" spc="-1" dirty="0" err="1">
                <a:solidFill>
                  <a:srgbClr val="5C2D91"/>
                </a:solidFill>
                <a:latin typeface="Arial"/>
                <a:ea typeface="DejaVu Sans"/>
              </a:rPr>
              <a:t>NULL</a:t>
            </a:r>
            <a:r>
              <a:rPr lang="pt-BR" sz="3200" b="1" spc="-1" dirty="0">
                <a:solidFill>
                  <a:srgbClr val="5C2D91"/>
                </a:solidFill>
                <a:latin typeface="Arial"/>
                <a:ea typeface="DejaVu Sans"/>
              </a:rPr>
              <a:t>,</a:t>
            </a:r>
            <a:endParaRPr lang="pt-BR" sz="3200" spc="-1" dirty="0">
              <a:latin typeface="Arial"/>
            </a:endParaRP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1" spc="-1" dirty="0">
                <a:solidFill>
                  <a:srgbClr val="5C2D91"/>
                </a:solidFill>
                <a:latin typeface="Arial"/>
                <a:ea typeface="DejaVu Sans"/>
              </a:rPr>
              <a:t>   </a:t>
            </a:r>
            <a:r>
              <a:rPr lang="pt-BR" sz="3200" b="1" spc="-1" dirty="0" err="1">
                <a:solidFill>
                  <a:srgbClr val="5C2D91"/>
                </a:solidFill>
                <a:latin typeface="Arial"/>
                <a:ea typeface="DejaVu Sans"/>
              </a:rPr>
              <a:t>DT_FIM</a:t>
            </a:r>
            <a:r>
              <a:rPr lang="pt-BR" sz="3200" b="1" spc="-1" dirty="0">
                <a:solidFill>
                  <a:srgbClr val="5C2D91"/>
                </a:solidFill>
                <a:latin typeface="Arial"/>
                <a:ea typeface="DejaVu Sans"/>
              </a:rPr>
              <a:t> DATE,</a:t>
            </a:r>
            <a:endParaRPr lang="pt-BR" sz="3200" spc="-1" dirty="0">
              <a:latin typeface="Arial"/>
            </a:endParaRP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1" spc="-1" dirty="0">
                <a:solidFill>
                  <a:srgbClr val="5C2D91"/>
                </a:solidFill>
                <a:latin typeface="Arial"/>
                <a:ea typeface="DejaVu Sans"/>
              </a:rPr>
              <a:t>   VALOR </a:t>
            </a:r>
            <a:r>
              <a:rPr lang="pt-BR" sz="3200" b="1" spc="-1" dirty="0" err="1">
                <a:solidFill>
                  <a:srgbClr val="5C2D91"/>
                </a:solidFill>
                <a:latin typeface="Arial"/>
                <a:ea typeface="DejaVu Sans"/>
              </a:rPr>
              <a:t>NUMERIC</a:t>
            </a:r>
            <a:r>
              <a:rPr lang="pt-BR" sz="3200" b="1" spc="-1" dirty="0">
                <a:solidFill>
                  <a:srgbClr val="5C2D91"/>
                </a:solidFill>
                <a:latin typeface="Arial"/>
                <a:ea typeface="DejaVu Sans"/>
              </a:rPr>
              <a:t>(9,2) </a:t>
            </a:r>
            <a:r>
              <a:rPr lang="pt-BR" sz="3200" b="1" spc="-1" dirty="0" err="1">
                <a:solidFill>
                  <a:srgbClr val="5C2D91"/>
                </a:solidFill>
                <a:latin typeface="Arial"/>
                <a:ea typeface="DejaVu Sans"/>
              </a:rPr>
              <a:t>NOT</a:t>
            </a:r>
            <a:r>
              <a:rPr lang="pt-BR" sz="3200" b="1" spc="-1" dirty="0">
                <a:solidFill>
                  <a:srgbClr val="5C2D91"/>
                </a:solidFill>
                <a:latin typeface="Arial"/>
                <a:ea typeface="DejaVu Sans"/>
              </a:rPr>
              <a:t> </a:t>
            </a:r>
            <a:r>
              <a:rPr lang="pt-BR" sz="3200" b="1" spc="-1" dirty="0" err="1">
                <a:solidFill>
                  <a:srgbClr val="5C2D91"/>
                </a:solidFill>
                <a:latin typeface="Arial"/>
                <a:ea typeface="DejaVu Sans"/>
              </a:rPr>
              <a:t>NULL</a:t>
            </a:r>
            <a:endParaRPr lang="pt-BR" sz="3200" spc="-1" dirty="0">
              <a:latin typeface="Arial"/>
            </a:endParaRP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1" spc="-1" dirty="0">
                <a:solidFill>
                  <a:srgbClr val="5C2D91"/>
                </a:solidFill>
                <a:latin typeface="Arial"/>
                <a:ea typeface="DejaVu Sans"/>
              </a:rPr>
              <a:t>);</a:t>
            </a:r>
            <a:endParaRPr lang="pt-BR" sz="3200" spc="-1" dirty="0">
              <a:latin typeface="Arial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23054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389965"/>
            <a:ext cx="9872871" cy="5706035"/>
          </a:xfrm>
        </p:spPr>
        <p:txBody>
          <a:bodyPr>
            <a:normAutofit lnSpcReduction="10000"/>
          </a:bodyPr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dirty="0" err="1">
                <a:solidFill>
                  <a:srgbClr val="21409A"/>
                </a:solidFill>
                <a:latin typeface="Arial"/>
                <a:ea typeface="DejaVu Sans"/>
              </a:rPr>
              <a:t>CREATE</a:t>
            </a:r>
            <a:r>
              <a:rPr lang="pt-BR" sz="2800" b="1" spc="-1" dirty="0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lang="pt-BR" sz="2800" b="1" spc="-1" dirty="0" err="1">
                <a:solidFill>
                  <a:srgbClr val="21409A"/>
                </a:solidFill>
                <a:latin typeface="Arial"/>
                <a:ea typeface="DejaVu Sans"/>
              </a:rPr>
              <a:t>TABLE</a:t>
            </a:r>
            <a:r>
              <a:rPr lang="pt-BR" sz="2800" b="1" spc="-1" dirty="0">
                <a:solidFill>
                  <a:srgbClr val="21409A"/>
                </a:solidFill>
                <a:latin typeface="Arial"/>
                <a:ea typeface="DejaVu Sans"/>
              </a:rPr>
              <a:t> VIAGEM (</a:t>
            </a:r>
            <a:endParaRPr lang="pt-BR" sz="28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dirty="0">
                <a:solidFill>
                  <a:srgbClr val="21409A"/>
                </a:solidFill>
                <a:latin typeface="Arial"/>
                <a:ea typeface="DejaVu Sans"/>
              </a:rPr>
              <a:t>   </a:t>
            </a:r>
            <a:r>
              <a:rPr lang="pt-BR" sz="2800" b="1" spc="-1" dirty="0" err="1">
                <a:solidFill>
                  <a:srgbClr val="21409A"/>
                </a:solidFill>
                <a:latin typeface="Arial"/>
                <a:ea typeface="DejaVu Sans"/>
              </a:rPr>
              <a:t>ID_VIAGEM</a:t>
            </a:r>
            <a:r>
              <a:rPr lang="pt-BR" sz="2800" b="1" spc="-1" dirty="0">
                <a:solidFill>
                  <a:srgbClr val="21409A"/>
                </a:solidFill>
                <a:latin typeface="Arial"/>
                <a:ea typeface="DejaVu Sans"/>
              </a:rPr>
              <a:t> SERIAL </a:t>
            </a:r>
            <a:r>
              <a:rPr lang="pt-BR" sz="2800" b="1" spc="-1" dirty="0" err="1">
                <a:solidFill>
                  <a:srgbClr val="21409A"/>
                </a:solidFill>
                <a:latin typeface="Arial"/>
                <a:ea typeface="DejaVu Sans"/>
              </a:rPr>
              <a:t>NOT</a:t>
            </a:r>
            <a:r>
              <a:rPr lang="pt-BR" sz="2800" b="1" spc="-1" dirty="0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lang="pt-BR" sz="2800" b="1" spc="-1" dirty="0" err="1">
                <a:solidFill>
                  <a:srgbClr val="21409A"/>
                </a:solidFill>
                <a:latin typeface="Arial"/>
                <a:ea typeface="DejaVu Sans"/>
              </a:rPr>
              <a:t>NULL</a:t>
            </a:r>
            <a:r>
              <a:rPr lang="pt-BR" sz="2800" b="1" spc="-1" dirty="0">
                <a:solidFill>
                  <a:srgbClr val="21409A"/>
                </a:solidFill>
                <a:latin typeface="Arial"/>
                <a:ea typeface="DejaVu Sans"/>
              </a:rPr>
              <a:t>,</a:t>
            </a:r>
            <a:endParaRPr lang="pt-BR" sz="28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dirty="0">
                <a:solidFill>
                  <a:srgbClr val="21409A"/>
                </a:solidFill>
                <a:latin typeface="Arial"/>
                <a:ea typeface="DejaVu Sans"/>
              </a:rPr>
              <a:t>   </a:t>
            </a:r>
            <a:r>
              <a:rPr lang="pt-BR" sz="2800" b="1" spc="-1" dirty="0" err="1">
                <a:solidFill>
                  <a:srgbClr val="21409A"/>
                </a:solidFill>
                <a:latin typeface="Arial"/>
                <a:ea typeface="DejaVu Sans"/>
              </a:rPr>
              <a:t>ID_LINHA</a:t>
            </a:r>
            <a:r>
              <a:rPr lang="pt-BR" sz="2800" b="1" spc="-1" dirty="0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lang="pt-BR" sz="2800" b="1" spc="-1" dirty="0" err="1">
                <a:solidFill>
                  <a:srgbClr val="21409A"/>
                </a:solidFill>
                <a:latin typeface="Arial"/>
                <a:ea typeface="DejaVu Sans"/>
              </a:rPr>
              <a:t>INTEGER</a:t>
            </a:r>
            <a:r>
              <a:rPr lang="pt-BR" sz="2800" b="1" spc="-1" dirty="0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lang="pt-BR" sz="2800" b="1" spc="-1" dirty="0" err="1">
                <a:solidFill>
                  <a:srgbClr val="21409A"/>
                </a:solidFill>
                <a:latin typeface="Arial"/>
                <a:ea typeface="DejaVu Sans"/>
              </a:rPr>
              <a:t>NOT</a:t>
            </a:r>
            <a:r>
              <a:rPr lang="pt-BR" sz="2800" b="1" spc="-1" dirty="0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lang="pt-BR" sz="2800" b="1" spc="-1" dirty="0" err="1">
                <a:solidFill>
                  <a:srgbClr val="21409A"/>
                </a:solidFill>
                <a:latin typeface="Arial"/>
                <a:ea typeface="DejaVu Sans"/>
              </a:rPr>
              <a:t>NULL</a:t>
            </a:r>
            <a:endParaRPr lang="pt-BR" sz="28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dirty="0" err="1">
                <a:solidFill>
                  <a:srgbClr val="21409A"/>
                </a:solidFill>
                <a:latin typeface="Arial"/>
                <a:ea typeface="DejaVu Sans"/>
              </a:rPr>
              <a:t>REFERENCES</a:t>
            </a:r>
            <a:r>
              <a:rPr lang="pt-BR" sz="2800" b="1" spc="-1" dirty="0">
                <a:solidFill>
                  <a:srgbClr val="21409A"/>
                </a:solidFill>
                <a:latin typeface="Arial"/>
                <a:ea typeface="DejaVu Sans"/>
              </a:rPr>
              <a:t> LINHA (</a:t>
            </a:r>
            <a:r>
              <a:rPr lang="pt-BR" sz="2800" b="1" spc="-1" dirty="0" err="1">
                <a:solidFill>
                  <a:srgbClr val="21409A"/>
                </a:solidFill>
                <a:latin typeface="Arial"/>
                <a:ea typeface="DejaVu Sans"/>
              </a:rPr>
              <a:t>ID_LINHA</a:t>
            </a:r>
            <a:r>
              <a:rPr lang="pt-BR" sz="2800" b="1" spc="-1" dirty="0">
                <a:solidFill>
                  <a:srgbClr val="21409A"/>
                </a:solidFill>
                <a:latin typeface="Arial"/>
                <a:ea typeface="DejaVu Sans"/>
              </a:rPr>
              <a:t>) </a:t>
            </a:r>
            <a:r>
              <a:rPr lang="pt-BR" sz="2800" b="1" spc="-1" dirty="0" err="1">
                <a:solidFill>
                  <a:srgbClr val="21409A"/>
                </a:solidFill>
                <a:latin typeface="Arial"/>
                <a:ea typeface="DejaVu Sans"/>
              </a:rPr>
              <a:t>ON</a:t>
            </a:r>
            <a:r>
              <a:rPr lang="pt-BR" sz="2800" b="1" spc="-1" dirty="0">
                <a:solidFill>
                  <a:srgbClr val="21409A"/>
                </a:solidFill>
                <a:latin typeface="Arial"/>
                <a:ea typeface="DejaVu Sans"/>
              </a:rPr>
              <a:t> DELETE </a:t>
            </a:r>
            <a:r>
              <a:rPr lang="pt-BR" sz="2800" b="1" spc="-1" dirty="0" err="1">
                <a:solidFill>
                  <a:srgbClr val="21409A"/>
                </a:solidFill>
                <a:latin typeface="Arial"/>
                <a:ea typeface="DejaVu Sans"/>
              </a:rPr>
              <a:t>RESTRICT</a:t>
            </a:r>
            <a:r>
              <a:rPr lang="pt-BR" sz="2800" b="1" spc="-1" dirty="0">
                <a:solidFill>
                  <a:srgbClr val="21409A"/>
                </a:solidFill>
                <a:latin typeface="Arial"/>
                <a:ea typeface="DejaVu Sans"/>
              </a:rPr>
              <a:t>,</a:t>
            </a:r>
            <a:endParaRPr lang="pt-BR" sz="28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dirty="0">
                <a:solidFill>
                  <a:srgbClr val="21409A"/>
                </a:solidFill>
                <a:latin typeface="Arial"/>
                <a:ea typeface="DejaVu Sans"/>
              </a:rPr>
              <a:t>   </a:t>
            </a:r>
            <a:r>
              <a:rPr lang="pt-BR" sz="2800" b="1" spc="-1" dirty="0" err="1">
                <a:solidFill>
                  <a:srgbClr val="21409A"/>
                </a:solidFill>
                <a:latin typeface="Arial"/>
                <a:ea typeface="DejaVu Sans"/>
              </a:rPr>
              <a:t>DT_HORA</a:t>
            </a:r>
            <a:r>
              <a:rPr lang="pt-BR" sz="2800" b="1" spc="-1" dirty="0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lang="pt-BR" sz="2800" b="1" spc="-1" dirty="0" err="1">
                <a:solidFill>
                  <a:srgbClr val="21409A"/>
                </a:solidFill>
                <a:latin typeface="Arial"/>
                <a:ea typeface="DejaVu Sans"/>
              </a:rPr>
              <a:t>TIMESTAMP</a:t>
            </a:r>
            <a:r>
              <a:rPr lang="pt-BR" sz="2800" b="1" spc="-1" dirty="0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lang="pt-BR" sz="2800" b="1" spc="-1" dirty="0" err="1">
                <a:solidFill>
                  <a:srgbClr val="21409A"/>
                </a:solidFill>
                <a:latin typeface="Arial"/>
                <a:ea typeface="DejaVu Sans"/>
              </a:rPr>
              <a:t>NOT</a:t>
            </a:r>
            <a:r>
              <a:rPr lang="pt-BR" sz="2800" b="1" spc="-1" dirty="0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lang="pt-BR" sz="2800" b="1" spc="-1" dirty="0" err="1">
                <a:solidFill>
                  <a:srgbClr val="21409A"/>
                </a:solidFill>
                <a:latin typeface="Arial"/>
                <a:ea typeface="DejaVu Sans"/>
              </a:rPr>
              <a:t>NULL</a:t>
            </a:r>
            <a:r>
              <a:rPr lang="pt-BR" sz="2800" b="1" spc="-1" dirty="0">
                <a:solidFill>
                  <a:srgbClr val="21409A"/>
                </a:solidFill>
                <a:latin typeface="Arial"/>
                <a:ea typeface="DejaVu Sans"/>
              </a:rPr>
              <a:t>,</a:t>
            </a:r>
            <a:endParaRPr lang="pt-BR" sz="28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dirty="0" err="1">
                <a:solidFill>
                  <a:srgbClr val="21409A"/>
                </a:solidFill>
                <a:latin typeface="Arial"/>
                <a:ea typeface="DejaVu Sans"/>
              </a:rPr>
              <a:t>TOTAL_LUGARES</a:t>
            </a:r>
            <a:r>
              <a:rPr lang="pt-BR" sz="2800" b="1" spc="-1" dirty="0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lang="pt-BR" sz="2800" b="1" spc="-1" dirty="0" err="1">
                <a:solidFill>
                  <a:srgbClr val="21409A"/>
                </a:solidFill>
                <a:latin typeface="Arial"/>
                <a:ea typeface="DejaVu Sans"/>
              </a:rPr>
              <a:t>INTEGER</a:t>
            </a:r>
            <a:r>
              <a:rPr lang="pt-BR" sz="2800" b="1" spc="-1" dirty="0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lang="pt-BR" sz="2800" b="1" spc="-1" dirty="0" err="1">
                <a:solidFill>
                  <a:srgbClr val="21409A"/>
                </a:solidFill>
                <a:latin typeface="Arial"/>
                <a:ea typeface="DejaVu Sans"/>
              </a:rPr>
              <a:t>NOT</a:t>
            </a:r>
            <a:r>
              <a:rPr lang="pt-BR" sz="2800" b="1" spc="-1" dirty="0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r>
              <a:rPr lang="pt-BR" sz="2800" b="1" spc="-1" dirty="0" err="1">
                <a:solidFill>
                  <a:srgbClr val="21409A"/>
                </a:solidFill>
                <a:latin typeface="Arial"/>
                <a:ea typeface="DejaVu Sans"/>
              </a:rPr>
              <a:t>NULL</a:t>
            </a:r>
            <a:r>
              <a:rPr lang="pt-BR" sz="2800" b="1" spc="-1" dirty="0">
                <a:solidFill>
                  <a:srgbClr val="21409A"/>
                </a:solidFill>
                <a:latin typeface="Arial"/>
                <a:ea typeface="DejaVu Sans"/>
              </a:rPr>
              <a:t>,</a:t>
            </a:r>
            <a:endParaRPr lang="pt-BR" sz="28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dirty="0">
                <a:solidFill>
                  <a:srgbClr val="21409A"/>
                </a:solidFill>
                <a:latin typeface="Arial"/>
                <a:ea typeface="DejaVu Sans"/>
              </a:rPr>
              <a:t> </a:t>
            </a:r>
            <a:endParaRPr lang="pt-BR" sz="28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dirty="0" err="1">
                <a:solidFill>
                  <a:srgbClr val="21409A"/>
                </a:solidFill>
                <a:latin typeface="Arial"/>
                <a:ea typeface="DejaVu Sans"/>
              </a:rPr>
              <a:t>PRIMARY</a:t>
            </a:r>
            <a:r>
              <a:rPr lang="pt-BR" sz="2800" b="1" spc="-1" dirty="0">
                <a:solidFill>
                  <a:srgbClr val="21409A"/>
                </a:solidFill>
                <a:latin typeface="Arial"/>
                <a:ea typeface="DejaVu Sans"/>
              </a:rPr>
              <a:t> KEY(</a:t>
            </a:r>
            <a:r>
              <a:rPr lang="pt-BR" sz="2800" b="1" spc="-1" dirty="0" err="1">
                <a:solidFill>
                  <a:srgbClr val="21409A"/>
                </a:solidFill>
                <a:latin typeface="Arial"/>
                <a:ea typeface="DejaVu Sans"/>
              </a:rPr>
              <a:t>ID_VIAGEM</a:t>
            </a:r>
            <a:r>
              <a:rPr lang="pt-BR" sz="2800" b="1" spc="-1" dirty="0">
                <a:solidFill>
                  <a:srgbClr val="21409A"/>
                </a:solidFill>
                <a:latin typeface="Arial"/>
                <a:ea typeface="DejaVu Sans"/>
              </a:rPr>
              <a:t>)</a:t>
            </a:r>
            <a:endParaRPr lang="pt-BR" sz="28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dirty="0">
                <a:solidFill>
                  <a:srgbClr val="21409A"/>
                </a:solidFill>
                <a:latin typeface="Arial"/>
                <a:ea typeface="DejaVu Sans"/>
              </a:rPr>
              <a:t>);</a:t>
            </a:r>
            <a:endParaRPr lang="pt-BR" sz="2800" spc="-1" dirty="0">
              <a:latin typeface="Arial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67064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363071"/>
            <a:ext cx="9872871" cy="6078070"/>
          </a:xfrm>
        </p:spPr>
        <p:txBody>
          <a:bodyPr>
            <a:normAutofit fontScale="85000" lnSpcReduction="20000"/>
          </a:bodyPr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 err="1">
                <a:solidFill>
                  <a:srgbClr val="A3238E"/>
                </a:solidFill>
                <a:latin typeface="Arial"/>
                <a:ea typeface="DejaVu Sans"/>
              </a:rPr>
              <a:t>CREATE</a:t>
            </a: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A3238E"/>
                </a:solidFill>
                <a:latin typeface="Arial"/>
                <a:ea typeface="DejaVu Sans"/>
              </a:rPr>
              <a:t>TABLE</a:t>
            </a: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 PASSAGEM (</a:t>
            </a:r>
            <a:endParaRPr lang="pt-BR" sz="24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   </a:t>
            </a:r>
            <a:r>
              <a:rPr lang="pt-BR" sz="2400" b="1" spc="-1" dirty="0" err="1">
                <a:solidFill>
                  <a:srgbClr val="A3238E"/>
                </a:solidFill>
                <a:latin typeface="Arial"/>
                <a:ea typeface="DejaVu Sans"/>
              </a:rPr>
              <a:t>ID_PASSAGEM</a:t>
            </a: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 SERIAL </a:t>
            </a:r>
            <a:r>
              <a:rPr lang="pt-BR" sz="2400" b="1" spc="-1" dirty="0" err="1">
                <a:solidFill>
                  <a:srgbClr val="A3238E"/>
                </a:solidFill>
                <a:latin typeface="Arial"/>
                <a:ea typeface="DejaVu Sans"/>
              </a:rPr>
              <a:t>NOT</a:t>
            </a: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A3238E"/>
                </a:solidFill>
                <a:latin typeface="Arial"/>
                <a:ea typeface="DejaVu Sans"/>
              </a:rPr>
              <a:t>NULL</a:t>
            </a: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A3238E"/>
                </a:solidFill>
                <a:latin typeface="Arial"/>
                <a:ea typeface="DejaVu Sans"/>
              </a:rPr>
              <a:t>PRIMARY</a:t>
            </a: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 KEY,</a:t>
            </a:r>
            <a:endParaRPr lang="pt-BR" sz="24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   </a:t>
            </a:r>
            <a:r>
              <a:rPr lang="pt-BR" sz="2400" b="1" spc="-1" dirty="0" err="1">
                <a:solidFill>
                  <a:srgbClr val="A3238E"/>
                </a:solidFill>
                <a:latin typeface="Arial"/>
                <a:ea typeface="DejaVu Sans"/>
              </a:rPr>
              <a:t>ID_VIAGEM</a:t>
            </a: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A3238E"/>
                </a:solidFill>
                <a:latin typeface="Arial"/>
                <a:ea typeface="DejaVu Sans"/>
              </a:rPr>
              <a:t>INTEGER</a:t>
            </a: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A3238E"/>
                </a:solidFill>
                <a:latin typeface="Arial"/>
                <a:ea typeface="DejaVu Sans"/>
              </a:rPr>
              <a:t>NOT</a:t>
            </a: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A3238E"/>
                </a:solidFill>
                <a:latin typeface="Arial"/>
                <a:ea typeface="DejaVu Sans"/>
              </a:rPr>
              <a:t>NULL</a:t>
            </a:r>
            <a:endParaRPr lang="pt-BR" sz="24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 err="1">
                <a:solidFill>
                  <a:srgbClr val="A3238E"/>
                </a:solidFill>
                <a:latin typeface="Arial"/>
                <a:ea typeface="DejaVu Sans"/>
              </a:rPr>
              <a:t>REFERENCES</a:t>
            </a: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 VIAGEM (</a:t>
            </a:r>
            <a:r>
              <a:rPr lang="pt-BR" sz="2400" b="1" spc="-1" dirty="0" err="1">
                <a:solidFill>
                  <a:srgbClr val="A3238E"/>
                </a:solidFill>
                <a:latin typeface="Arial"/>
                <a:ea typeface="DejaVu Sans"/>
              </a:rPr>
              <a:t>ID_VIAGEM</a:t>
            </a: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) </a:t>
            </a:r>
            <a:r>
              <a:rPr lang="pt-BR" sz="2400" b="1" spc="-1" dirty="0" err="1">
                <a:solidFill>
                  <a:srgbClr val="A3238E"/>
                </a:solidFill>
                <a:latin typeface="Arial"/>
                <a:ea typeface="DejaVu Sans"/>
              </a:rPr>
              <a:t>ON</a:t>
            </a: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 DELETE </a:t>
            </a:r>
            <a:r>
              <a:rPr lang="pt-BR" sz="2400" b="1" spc="-1" dirty="0" err="1">
                <a:solidFill>
                  <a:srgbClr val="A3238E"/>
                </a:solidFill>
                <a:latin typeface="Arial"/>
                <a:ea typeface="DejaVu Sans"/>
              </a:rPr>
              <a:t>RESTRICT</a:t>
            </a: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,</a:t>
            </a:r>
            <a:endParaRPr lang="pt-BR" sz="24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   </a:t>
            </a:r>
            <a:r>
              <a:rPr lang="pt-BR" sz="2400" b="1" spc="-1" dirty="0" err="1">
                <a:solidFill>
                  <a:srgbClr val="A3238E"/>
                </a:solidFill>
                <a:latin typeface="Arial"/>
                <a:ea typeface="DejaVu Sans"/>
              </a:rPr>
              <a:t>ID_LOCAL_EMBARQUE</a:t>
            </a: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A3238E"/>
                </a:solidFill>
                <a:latin typeface="Arial"/>
                <a:ea typeface="DejaVu Sans"/>
              </a:rPr>
              <a:t>INTEGER</a:t>
            </a: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A3238E"/>
                </a:solidFill>
                <a:latin typeface="Arial"/>
                <a:ea typeface="DejaVu Sans"/>
              </a:rPr>
              <a:t>NOT</a:t>
            </a: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A3238E"/>
                </a:solidFill>
                <a:latin typeface="Arial"/>
                <a:ea typeface="DejaVu Sans"/>
              </a:rPr>
              <a:t>NULL</a:t>
            </a:r>
            <a:endParaRPr lang="pt-BR" sz="24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 err="1">
                <a:solidFill>
                  <a:srgbClr val="A3238E"/>
                </a:solidFill>
                <a:latin typeface="Arial"/>
                <a:ea typeface="DejaVu Sans"/>
              </a:rPr>
              <a:t>REFERENCES</a:t>
            </a: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 LOCALIDADE (</a:t>
            </a:r>
            <a:r>
              <a:rPr lang="pt-BR" sz="2400" b="1" spc="-1" dirty="0" err="1">
                <a:solidFill>
                  <a:srgbClr val="A3238E"/>
                </a:solidFill>
                <a:latin typeface="Arial"/>
                <a:ea typeface="DejaVu Sans"/>
              </a:rPr>
              <a:t>ID_LOCAL</a:t>
            </a: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) </a:t>
            </a:r>
            <a:r>
              <a:rPr lang="pt-BR" sz="2400" b="1" spc="-1" dirty="0" err="1">
                <a:solidFill>
                  <a:srgbClr val="A3238E"/>
                </a:solidFill>
                <a:latin typeface="Arial"/>
                <a:ea typeface="DejaVu Sans"/>
              </a:rPr>
              <a:t>ON</a:t>
            </a: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 DELETE </a:t>
            </a:r>
            <a:r>
              <a:rPr lang="pt-BR" sz="2400" b="1" spc="-1" dirty="0" err="1">
                <a:solidFill>
                  <a:srgbClr val="A3238E"/>
                </a:solidFill>
                <a:latin typeface="Arial"/>
                <a:ea typeface="DejaVu Sans"/>
              </a:rPr>
              <a:t>RESTRICT</a:t>
            </a: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,</a:t>
            </a:r>
            <a:endParaRPr lang="pt-BR" sz="24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   </a:t>
            </a:r>
            <a:r>
              <a:rPr lang="pt-BR" sz="2400" b="1" spc="-1" dirty="0" err="1">
                <a:solidFill>
                  <a:srgbClr val="A3238E"/>
                </a:solidFill>
                <a:latin typeface="Arial"/>
                <a:ea typeface="DejaVu Sans"/>
              </a:rPr>
              <a:t>ID_LOCAL_DESEMBARQUE</a:t>
            </a: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A3238E"/>
                </a:solidFill>
                <a:latin typeface="Arial"/>
                <a:ea typeface="DejaVu Sans"/>
              </a:rPr>
              <a:t>INTEGER</a:t>
            </a: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A3238E"/>
                </a:solidFill>
                <a:latin typeface="Arial"/>
                <a:ea typeface="DejaVu Sans"/>
              </a:rPr>
              <a:t>NOT</a:t>
            </a: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A3238E"/>
                </a:solidFill>
                <a:latin typeface="Arial"/>
                <a:ea typeface="DejaVu Sans"/>
              </a:rPr>
              <a:t>NULL</a:t>
            </a:r>
            <a:endParaRPr lang="pt-BR" sz="24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 err="1">
                <a:solidFill>
                  <a:srgbClr val="A3238E"/>
                </a:solidFill>
                <a:latin typeface="Arial"/>
                <a:ea typeface="DejaVu Sans"/>
              </a:rPr>
              <a:t>REFERENCES</a:t>
            </a: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 LOCALIDADE (</a:t>
            </a:r>
            <a:r>
              <a:rPr lang="pt-BR" sz="2400" b="1" spc="-1" dirty="0" err="1">
                <a:solidFill>
                  <a:srgbClr val="A3238E"/>
                </a:solidFill>
                <a:latin typeface="Arial"/>
                <a:ea typeface="DejaVu Sans"/>
              </a:rPr>
              <a:t>ID_LOCAL</a:t>
            </a: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) </a:t>
            </a:r>
            <a:r>
              <a:rPr lang="pt-BR" sz="2400" b="1" spc="-1" dirty="0" err="1">
                <a:solidFill>
                  <a:srgbClr val="A3238E"/>
                </a:solidFill>
                <a:latin typeface="Arial"/>
                <a:ea typeface="DejaVu Sans"/>
              </a:rPr>
              <a:t>ON</a:t>
            </a: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 DELETE </a:t>
            </a:r>
            <a:r>
              <a:rPr lang="pt-BR" sz="2400" b="1" spc="-1" dirty="0" err="1">
                <a:solidFill>
                  <a:srgbClr val="A3238E"/>
                </a:solidFill>
                <a:latin typeface="Arial"/>
                <a:ea typeface="DejaVu Sans"/>
              </a:rPr>
              <a:t>RESTRICT</a:t>
            </a: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,</a:t>
            </a:r>
            <a:endParaRPr lang="pt-BR" sz="24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   </a:t>
            </a:r>
            <a:r>
              <a:rPr lang="pt-BR" sz="2400" b="1" spc="-1" dirty="0" err="1">
                <a:solidFill>
                  <a:srgbClr val="A3238E"/>
                </a:solidFill>
                <a:latin typeface="Arial"/>
                <a:ea typeface="DejaVu Sans"/>
              </a:rPr>
              <a:t>DT_HORA_COMPRA</a:t>
            </a: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A3238E"/>
                </a:solidFill>
                <a:latin typeface="Arial"/>
                <a:ea typeface="DejaVu Sans"/>
              </a:rPr>
              <a:t>TIMESTAMP</a:t>
            </a: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,</a:t>
            </a:r>
            <a:endParaRPr lang="pt-BR" sz="24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   </a:t>
            </a:r>
            <a:r>
              <a:rPr lang="pt-BR" sz="2400" b="1" spc="-1" dirty="0" err="1">
                <a:solidFill>
                  <a:srgbClr val="A3238E"/>
                </a:solidFill>
                <a:latin typeface="Arial"/>
                <a:ea typeface="DejaVu Sans"/>
              </a:rPr>
              <a:t>PRECO</a:t>
            </a: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 DECIMAL(9,2),</a:t>
            </a:r>
            <a:endParaRPr lang="pt-BR" sz="24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   POLTRONA </a:t>
            </a:r>
            <a:r>
              <a:rPr lang="pt-BR" sz="2400" b="1" spc="-1" dirty="0" err="1">
                <a:solidFill>
                  <a:srgbClr val="A3238E"/>
                </a:solidFill>
                <a:latin typeface="Arial"/>
                <a:ea typeface="DejaVu Sans"/>
              </a:rPr>
              <a:t>INTEGER</a:t>
            </a: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,</a:t>
            </a:r>
            <a:endParaRPr lang="pt-BR" sz="24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   </a:t>
            </a:r>
            <a:r>
              <a:rPr lang="pt-BR" sz="2400" b="1" spc="-1" dirty="0" err="1">
                <a:solidFill>
                  <a:srgbClr val="A3238E"/>
                </a:solidFill>
                <a:latin typeface="Arial"/>
                <a:ea typeface="DejaVu Sans"/>
              </a:rPr>
              <a:t>ID_TARIFA</a:t>
            </a: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A3238E"/>
                </a:solidFill>
                <a:latin typeface="Arial"/>
                <a:ea typeface="DejaVu Sans"/>
              </a:rPr>
              <a:t>INTEGER</a:t>
            </a: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A3238E"/>
                </a:solidFill>
                <a:latin typeface="Arial"/>
                <a:ea typeface="DejaVu Sans"/>
              </a:rPr>
              <a:t>REFERENCES</a:t>
            </a: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 TARIFA (</a:t>
            </a:r>
            <a:r>
              <a:rPr lang="pt-BR" sz="2400" b="1" spc="-1" dirty="0" err="1">
                <a:solidFill>
                  <a:srgbClr val="A3238E"/>
                </a:solidFill>
                <a:latin typeface="Arial"/>
                <a:ea typeface="DejaVu Sans"/>
              </a:rPr>
              <a:t>ID_TARIFA</a:t>
            </a: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)	</a:t>
            </a:r>
            <a:endParaRPr lang="pt-BR" sz="24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 err="1">
                <a:solidFill>
                  <a:srgbClr val="A3238E"/>
                </a:solidFill>
                <a:latin typeface="Arial"/>
                <a:ea typeface="DejaVu Sans"/>
              </a:rPr>
              <a:t>ON</a:t>
            </a: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 DELETE </a:t>
            </a:r>
            <a:r>
              <a:rPr lang="pt-BR" sz="2400" b="1" spc="-1" dirty="0" err="1">
                <a:solidFill>
                  <a:srgbClr val="A3238E"/>
                </a:solidFill>
                <a:latin typeface="Arial"/>
                <a:ea typeface="DejaVu Sans"/>
              </a:rPr>
              <a:t>RESTRICT</a:t>
            </a:r>
            <a:endParaRPr lang="pt-BR" sz="2400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>
                <a:solidFill>
                  <a:srgbClr val="A3238E"/>
                </a:solidFill>
                <a:latin typeface="Arial"/>
                <a:ea typeface="DejaVu Sans"/>
              </a:rPr>
              <a:t>);</a:t>
            </a:r>
            <a:endParaRPr lang="pt-BR" sz="2400" spc="-1" dirty="0">
              <a:latin typeface="Arial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014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PostgreSQL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estabilidade</a:t>
            </a:r>
            <a:r>
              <a:rPr lang="pt-BR" dirty="0" smtClean="0"/>
              <a:t> do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pt-BR" dirty="0" smtClean="0"/>
              <a:t>: foi projetado para executar no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método 24/7 </a:t>
            </a:r>
            <a:r>
              <a:rPr lang="pt-BR" dirty="0" smtClean="0"/>
              <a:t>(24 horas por dia, 7 dias por semana).</a:t>
            </a:r>
          </a:p>
          <a:p>
            <a:pPr algn="just"/>
            <a:r>
              <a:rPr lang="pt-BR" dirty="0" smtClean="0"/>
              <a:t>Em outras palavras, executa indefinidamente.</a:t>
            </a:r>
          </a:p>
          <a:p>
            <a:pPr algn="just"/>
            <a:r>
              <a:rPr lang="pt-BR" dirty="0" smtClean="0"/>
              <a:t>Por essa razão esse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SGBD</a:t>
            </a:r>
            <a:r>
              <a:rPr lang="pt-BR" dirty="0" smtClean="0"/>
              <a:t> tem sido utilizado enormemente na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</a:t>
            </a:r>
            <a:r>
              <a:rPr lang="pt-BR" dirty="0" smtClean="0"/>
              <a:t> (sites, portais, lojas virtuais etc.).</a:t>
            </a:r>
          </a:p>
          <a:p>
            <a:pPr algn="just"/>
            <a:r>
              <a:rPr lang="pt-BR" dirty="0" smtClean="0"/>
              <a:t>Para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programadores</a:t>
            </a:r>
            <a:r>
              <a:rPr lang="pt-BR" dirty="0" smtClean="0"/>
              <a:t> e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desenvolvedores</a:t>
            </a:r>
            <a:r>
              <a:rPr lang="pt-BR" dirty="0" smtClean="0"/>
              <a:t> há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bibliotecas</a:t>
            </a:r>
            <a:r>
              <a:rPr lang="pt-BR" dirty="0" smtClean="0"/>
              <a:t> 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drivers de conexão </a:t>
            </a:r>
            <a:r>
              <a:rPr lang="pt-BR" dirty="0" smtClean="0"/>
              <a:t>para o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pt-BR" dirty="0" smtClean="0"/>
              <a:t> para as principais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plataformas</a:t>
            </a:r>
            <a:r>
              <a:rPr lang="pt-BR" dirty="0" smtClean="0"/>
              <a:t> e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liguagens</a:t>
            </a:r>
            <a:r>
              <a:rPr lang="pt-BR" dirty="0" smtClean="0"/>
              <a:t> utilizadas.</a:t>
            </a:r>
          </a:p>
          <a:p>
            <a:pPr algn="just"/>
            <a:r>
              <a:rPr lang="pt-BR" dirty="0" smtClean="0"/>
              <a:t>Podemos citar as seguintes: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41982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12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PostgreSQL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C/C++,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Java/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JSP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PHP,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ASP,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.NET,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Perl,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Python,</a:t>
            </a:r>
          </a:p>
          <a:p>
            <a:pPr lvl="1"/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Ruby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lvl="1"/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Tcl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Driver ODBC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701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PostgreSQL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Sobre ambientes de instalação, o </a:t>
            </a:r>
            <a:r>
              <a:rPr lang="pt-BR" dirty="0" err="1" smtClean="0"/>
              <a:t>PostgreSQL</a:t>
            </a:r>
            <a:r>
              <a:rPr lang="pt-BR" dirty="0" smtClean="0"/>
              <a:t> é uma ferramenta extremamente portável, disponibilizando instalações para diversos sistemas operacionais, como, por exemplo: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 (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Fedora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Core, Debian,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SuSE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RedHat).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Unix (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BSD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Solaris, HP-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UX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AIX).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OS X Server.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(2000, 2003, XP, 7, 10).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879163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Base</Template>
  <TotalTime>342</TotalTime>
  <Words>2412</Words>
  <Application>Microsoft Office PowerPoint</Application>
  <PresentationFormat>Widescreen</PresentationFormat>
  <Paragraphs>260</Paragraphs>
  <Slides>70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70</vt:i4>
      </vt:variant>
    </vt:vector>
  </HeadingPairs>
  <TitlesOfParts>
    <vt:vector size="76" baseType="lpstr">
      <vt:lpstr>Arial</vt:lpstr>
      <vt:lpstr>Calibri</vt:lpstr>
      <vt:lpstr>Corbel</vt:lpstr>
      <vt:lpstr>DejaVu Sans</vt:lpstr>
      <vt:lpstr>Wingdings</vt:lpstr>
      <vt:lpstr>Base</vt:lpstr>
      <vt:lpstr>Banco de Dados 2</vt:lpstr>
      <vt:lpstr>Apresentação do PowerPoint</vt:lpstr>
      <vt:lpstr>PostgreSQL</vt:lpstr>
      <vt:lpstr>PostgreSQL</vt:lpstr>
      <vt:lpstr>PostgreSQL</vt:lpstr>
      <vt:lpstr>PostgreSQL</vt:lpstr>
      <vt:lpstr>PostgreSQL</vt:lpstr>
      <vt:lpstr>PostgreSQL</vt:lpstr>
      <vt:lpstr>PostgreSQL</vt:lpstr>
      <vt:lpstr>PostgreSQL</vt:lpstr>
      <vt:lpstr>PostgreSQL</vt:lpstr>
      <vt:lpstr>PostgreSQL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Criando um Servidor PostgreSQL</vt:lpstr>
      <vt:lpstr>Apresentação do PowerPoint</vt:lpstr>
      <vt:lpstr>Criando Servidor PostgreSQL</vt:lpstr>
      <vt:lpstr>Apresentação do PowerPoint</vt:lpstr>
      <vt:lpstr>Criando um Servidor PostgreSQL</vt:lpstr>
      <vt:lpstr>Criando um Servidor PostgreSQL</vt:lpstr>
      <vt:lpstr>Apresentação do PowerPoint</vt:lpstr>
      <vt:lpstr>Apresentação do PowerPoint</vt:lpstr>
      <vt:lpstr>Apresentação do PowerPoint</vt:lpstr>
      <vt:lpstr>Apresentação do PowerPoint</vt:lpstr>
      <vt:lpstr>Banco de Dados Passagens</vt:lpstr>
      <vt:lpstr>Banco de Dados Passagens</vt:lpstr>
      <vt:lpstr>Banco de Dados Passagens</vt:lpstr>
      <vt:lpstr>Banco de Dados Passagens</vt:lpstr>
      <vt:lpstr>Banco de Dados Passagens</vt:lpstr>
      <vt:lpstr>Banco de Dados Passagens</vt:lpstr>
      <vt:lpstr>Banco de Dados Passagens</vt:lpstr>
      <vt:lpstr>Banco de Dados Passagens</vt:lpstr>
      <vt:lpstr>Banco de Dados Passagens</vt:lpstr>
      <vt:lpstr>Banco de Dados Passagens</vt:lpstr>
      <vt:lpstr>Banco de Dados Passagens</vt:lpstr>
      <vt:lpstr>Banco de Dados Passagens</vt:lpstr>
      <vt:lpstr>Banco de Dados Passagens</vt:lpstr>
      <vt:lpstr>Banco de Dados Passagens</vt:lpstr>
      <vt:lpstr>Banco de Dados Passagens</vt:lpstr>
      <vt:lpstr>Banco de Dados Passagens</vt:lpstr>
      <vt:lpstr>Banco de Dados Passagens</vt:lpstr>
      <vt:lpstr>Banco de Dados Passagens</vt:lpstr>
      <vt:lpstr>Banco de Dados Passagens</vt:lpstr>
      <vt:lpstr>Banco de Dados Passagens</vt:lpstr>
      <vt:lpstr>Banco de Dados Passagens</vt:lpstr>
      <vt:lpstr>Banco de Dados Passagens</vt:lpstr>
      <vt:lpstr>Banco de Dados Passagens</vt:lpstr>
      <vt:lpstr>Banco de Dados Passagens</vt:lpstr>
      <vt:lpstr>Banco de Dados Passagens</vt:lpstr>
      <vt:lpstr>Banco de Dados Passagens</vt:lpstr>
      <vt:lpstr>Script do Banco de Dados Passagens</vt:lpstr>
      <vt:lpstr>Script do Banco de Dados Passagens</vt:lpstr>
      <vt:lpstr>Script do Banco de Dados Passagens</vt:lpstr>
      <vt:lpstr>Script do Banco de Dados Passagens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2</dc:title>
  <dc:creator>Conta da Microsoft</dc:creator>
  <cp:lastModifiedBy>Conta da Microsoft</cp:lastModifiedBy>
  <cp:revision>171</cp:revision>
  <dcterms:created xsi:type="dcterms:W3CDTF">2021-03-27T13:19:54Z</dcterms:created>
  <dcterms:modified xsi:type="dcterms:W3CDTF">2021-03-30T14:47:19Z</dcterms:modified>
</cp:coreProperties>
</file>