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7" r:id="rId6"/>
    <p:sldId id="268" r:id="rId7"/>
    <p:sldId id="269" r:id="rId8"/>
    <p:sldId id="260" r:id="rId9"/>
    <p:sldId id="271" r:id="rId10"/>
    <p:sldId id="272" r:id="rId11"/>
    <p:sldId id="262" r:id="rId12"/>
    <p:sldId id="263" r:id="rId13"/>
    <p:sldId id="264" r:id="rId14"/>
    <p:sldId id="259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3" r:id="rId45"/>
    <p:sldId id="302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1" d="100"/>
          <a:sy n="71" d="100"/>
        </p:scale>
        <p:origin x="2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9F1A-0988-4633-A1D0-479F95E13BFE}" type="datetimeFigureOut">
              <a:rPr lang="pt-BR" smtClean="0"/>
              <a:t>13/06/2021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3EBF6-1F28-4AEC-91AD-596F4D4971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7479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9F1A-0988-4633-A1D0-479F95E13BFE}" type="datetimeFigureOut">
              <a:rPr lang="pt-BR" smtClean="0"/>
              <a:t>13/06/2021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3EBF6-1F28-4AEC-91AD-596F4D4971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0214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9F1A-0988-4633-A1D0-479F95E13BFE}" type="datetimeFigureOut">
              <a:rPr lang="pt-BR" smtClean="0"/>
              <a:t>13/06/2021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3EBF6-1F28-4AEC-91AD-596F4D4971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5016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9F1A-0988-4633-A1D0-479F95E13BFE}" type="datetimeFigureOut">
              <a:rPr lang="pt-BR" smtClean="0"/>
              <a:t>13/06/2021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3EBF6-1F28-4AEC-91AD-596F4D4971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3889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9F1A-0988-4633-A1D0-479F95E13BFE}" type="datetimeFigureOut">
              <a:rPr lang="pt-BR" smtClean="0"/>
              <a:t>13/06/2021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3EBF6-1F28-4AEC-91AD-596F4D4971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2319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9F1A-0988-4633-A1D0-479F95E13BFE}" type="datetimeFigureOut">
              <a:rPr lang="pt-BR" smtClean="0"/>
              <a:t>13/06/2021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3EBF6-1F28-4AEC-91AD-596F4D4971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116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9F1A-0988-4633-A1D0-479F95E13BFE}" type="datetimeFigureOut">
              <a:rPr lang="pt-BR" smtClean="0"/>
              <a:t>13/06/2021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3EBF6-1F28-4AEC-91AD-596F4D4971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119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9F1A-0988-4633-A1D0-479F95E13BFE}" type="datetimeFigureOut">
              <a:rPr lang="pt-BR" smtClean="0"/>
              <a:t>13/06/2021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3EBF6-1F28-4AEC-91AD-596F4D4971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6598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9F1A-0988-4633-A1D0-479F95E13BFE}" type="datetimeFigureOut">
              <a:rPr lang="pt-BR" smtClean="0"/>
              <a:t>13/06/2021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3EBF6-1F28-4AEC-91AD-596F4D4971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3359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9F1A-0988-4633-A1D0-479F95E13BFE}" type="datetimeFigureOut">
              <a:rPr lang="pt-BR" smtClean="0"/>
              <a:t>13/06/2021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3EBF6-1F28-4AEC-91AD-596F4D4971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275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9F1A-0988-4633-A1D0-479F95E13BFE}" type="datetimeFigureOut">
              <a:rPr lang="pt-BR" smtClean="0"/>
              <a:t>13/06/2021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3EBF6-1F28-4AEC-91AD-596F4D4971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237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F9F1A-0988-4633-A1D0-479F95E13BFE}" type="datetimeFigureOut">
              <a:rPr lang="pt-BR" smtClean="0"/>
              <a:t>13/06/2021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3EBF6-1F28-4AEC-91AD-596F4D4971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9800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Banco de Dados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mtClean="0"/>
              <a:t>011 - </a:t>
            </a:r>
            <a:r>
              <a:rPr lang="pt-BR" dirty="0"/>
              <a:t>Junções em Consultas SQL</a:t>
            </a:r>
          </a:p>
        </p:txBody>
      </p:sp>
    </p:spTree>
    <p:extLst>
      <p:ext uri="{BB962C8B-B14F-4D97-AF65-F5344CB8AC3E}">
        <p14:creationId xmlns:p14="http://schemas.microsoft.com/office/powerpoint/2010/main" val="2412234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OUTER</a:t>
            </a:r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</a:t>
            </a:r>
            <a:endParaRPr lang="pt-BR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9957047" cy="486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1019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</a:t>
            </a:r>
            <a:endParaRPr lang="pt-BR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50" y="1482572"/>
            <a:ext cx="8939814" cy="5193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0511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</a:t>
            </a:r>
            <a:endParaRPr lang="pt-BR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156" y="1411550"/>
            <a:ext cx="9490228" cy="528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2839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FULL</a:t>
            </a:r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OUTER</a:t>
            </a:r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</a:t>
            </a:r>
            <a:endParaRPr lang="pt-BR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58" y="1367161"/>
            <a:ext cx="10129420" cy="527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057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de Consulta sem Junção</a:t>
            </a:r>
            <a:b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(com uma tabela)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50" y="1690687"/>
            <a:ext cx="8637973" cy="4994197"/>
          </a:xfrm>
        </p:spPr>
      </p:pic>
    </p:spTree>
    <p:extLst>
      <p:ext uri="{BB962C8B-B14F-4D97-AF65-F5344CB8AC3E}">
        <p14:creationId xmlns:p14="http://schemas.microsoft.com/office/powerpoint/2010/main" val="355873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de Consulta sem Junção</a:t>
            </a:r>
            <a:b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(com uma tabela)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188" y="1690688"/>
            <a:ext cx="8300622" cy="4967563"/>
          </a:xfrm>
        </p:spPr>
      </p:pic>
    </p:spTree>
    <p:extLst>
      <p:ext uri="{BB962C8B-B14F-4D97-AF65-F5344CB8AC3E}">
        <p14:creationId xmlns:p14="http://schemas.microsoft.com/office/powerpoint/2010/main" val="2923695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de Consulta sem Junção</a:t>
            </a:r>
            <a:b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(com uma tabela)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9978500" cy="4994196"/>
          </a:xfrm>
        </p:spPr>
      </p:pic>
    </p:spTree>
    <p:extLst>
      <p:ext uri="{BB962C8B-B14F-4D97-AF65-F5344CB8AC3E}">
        <p14:creationId xmlns:p14="http://schemas.microsoft.com/office/powerpoint/2010/main" val="2860336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de Consulta sem Junção</a:t>
            </a:r>
            <a:b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(com duas tabelas)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20" y="1690687"/>
            <a:ext cx="6533965" cy="4994197"/>
          </a:xfrm>
        </p:spPr>
      </p:pic>
      <p:sp>
        <p:nvSpPr>
          <p:cNvPr id="5" name="CaixaDeTexto 4"/>
          <p:cNvSpPr txBox="1"/>
          <p:nvPr/>
        </p:nvSpPr>
        <p:spPr>
          <a:xfrm>
            <a:off x="6684885" y="1757779"/>
            <a:ext cx="486496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/>
              <a:t>Apesar de apresentar os resultados da consulta, esse código SQL está errado.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Note que para cada um dos três funcionários existentes a query repetiu todos os cargos existentes.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Serafim </a:t>
            </a:r>
            <a:r>
              <a:rPr lang="pt-BR" sz="2000" dirty="0" err="1"/>
              <a:t>Guendol</a:t>
            </a:r>
            <a:r>
              <a:rPr lang="pt-BR" sz="2000" dirty="0"/>
              <a:t>, por exemplo, aparece como GERENTE, GERENTE FINANCEIRO, AUXILIAR DE ESCRITÓRIO, ANALISTA DE SISTEMAS e PROGRAMADOR.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Na verdade, Serafim </a:t>
            </a:r>
            <a:r>
              <a:rPr lang="pt-BR" sz="2000" dirty="0" err="1"/>
              <a:t>Guendol</a:t>
            </a:r>
            <a:r>
              <a:rPr lang="pt-BR" sz="2000" dirty="0"/>
              <a:t> é GERENTE.</a:t>
            </a:r>
          </a:p>
        </p:txBody>
      </p:sp>
    </p:spTree>
    <p:extLst>
      <p:ext uri="{BB962C8B-B14F-4D97-AF65-F5344CB8AC3E}">
        <p14:creationId xmlns:p14="http://schemas.microsoft.com/office/powerpoint/2010/main" val="3509434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de Consulta sem Junção</a:t>
            </a:r>
            <a:b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(com duas tabelas)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7" y="1797220"/>
            <a:ext cx="7066625" cy="4949809"/>
          </a:xfrm>
        </p:spPr>
      </p:pic>
      <p:sp>
        <p:nvSpPr>
          <p:cNvPr id="5" name="CaixaDeTexto 4"/>
          <p:cNvSpPr txBox="1"/>
          <p:nvPr/>
        </p:nvSpPr>
        <p:spPr>
          <a:xfrm>
            <a:off x="7261934" y="1864311"/>
            <a:ext cx="427903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/>
              <a:t>Essa é uma versão correta das consulta anterior.</a:t>
            </a:r>
          </a:p>
          <a:p>
            <a:endParaRPr lang="pt-BR" sz="2000" dirty="0"/>
          </a:p>
          <a:p>
            <a:pPr algn="just"/>
            <a:r>
              <a:rPr lang="pt-BR" sz="2000" dirty="0"/>
              <a:t>Apesar de não usar JUNÇÃO essa consulta relaciona as duas tabelas da cláusula </a:t>
            </a:r>
            <a:r>
              <a:rPr lang="pt-BR" sz="2000" dirty="0" err="1"/>
              <a:t>FROM</a:t>
            </a:r>
            <a:r>
              <a:rPr lang="pt-BR" sz="2000" dirty="0"/>
              <a:t> (CARGO e </a:t>
            </a:r>
            <a:r>
              <a:rPr lang="pt-BR" sz="2000" dirty="0" err="1"/>
              <a:t>FUNCIONARIO</a:t>
            </a:r>
            <a:r>
              <a:rPr lang="pt-BR" sz="2000" dirty="0"/>
              <a:t>) na cláusula </a:t>
            </a:r>
            <a:r>
              <a:rPr lang="pt-BR" sz="2000" dirty="0" err="1"/>
              <a:t>WHERE</a:t>
            </a:r>
            <a:r>
              <a:rPr lang="pt-BR" sz="2000" dirty="0"/>
              <a:t> ao igualar a chave primária de uma das tabelas (CARGO) com a chave estrangeira da outra tabela (</a:t>
            </a:r>
            <a:r>
              <a:rPr lang="pt-BR" sz="2000" dirty="0" err="1"/>
              <a:t>FUNCIONARIO</a:t>
            </a:r>
            <a:r>
              <a:rPr lang="pt-BR" sz="2000" dirty="0"/>
              <a:t>).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Note que Serafim </a:t>
            </a:r>
            <a:r>
              <a:rPr lang="pt-BR" sz="2000" dirty="0" err="1"/>
              <a:t>Guendol</a:t>
            </a:r>
            <a:r>
              <a:rPr lang="pt-BR" sz="2000" dirty="0"/>
              <a:t> aparece apenas como GERENTE.</a:t>
            </a:r>
          </a:p>
        </p:txBody>
      </p:sp>
    </p:spTree>
    <p:extLst>
      <p:ext uri="{BB962C8B-B14F-4D97-AF65-F5344CB8AC3E}">
        <p14:creationId xmlns:p14="http://schemas.microsoft.com/office/powerpoint/2010/main" val="2186617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de Consulta com Junção</a:t>
            </a:r>
            <a:b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268" y="1690688"/>
            <a:ext cx="8309499" cy="4985319"/>
          </a:xfrm>
        </p:spPr>
      </p:pic>
    </p:spTree>
    <p:extLst>
      <p:ext uri="{BB962C8B-B14F-4D97-AF65-F5344CB8AC3E}">
        <p14:creationId xmlns:p14="http://schemas.microsoft.com/office/powerpoint/2010/main" val="4093238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Junções SQL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As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junções SQL </a:t>
            </a:r>
            <a:r>
              <a:rPr lang="pt-BR" dirty="0"/>
              <a:t>são utilizadas quando precisamos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selecionar</a:t>
            </a:r>
            <a:r>
              <a:rPr lang="pt-BR" dirty="0"/>
              <a:t> dados de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duas ou mais tabelas</a:t>
            </a:r>
            <a:r>
              <a:rPr lang="pt-BR" dirty="0"/>
              <a:t>.</a:t>
            </a:r>
          </a:p>
          <a:p>
            <a:pPr algn="just"/>
            <a:r>
              <a:rPr lang="pt-BR" dirty="0"/>
              <a:t>Existem as </a:t>
            </a:r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junções com estilo non-ANSI ou </a:t>
            </a:r>
            <a:r>
              <a:rPr lang="pt-BR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theta</a:t>
            </a:r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/>
              <a:t>(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junção com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</a:t>
            </a:r>
            <a:r>
              <a:rPr lang="pt-BR" dirty="0"/>
              <a:t>).</a:t>
            </a:r>
          </a:p>
          <a:p>
            <a:pPr algn="just"/>
            <a:r>
              <a:rPr lang="pt-BR" dirty="0"/>
              <a:t>E existem as </a:t>
            </a:r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junções ANSI </a:t>
            </a:r>
            <a:r>
              <a:rPr lang="pt-BR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</a:t>
            </a:r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/>
              <a:t>(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</a:t>
            </a:r>
            <a:r>
              <a:rPr lang="pt-BR" dirty="0"/>
              <a:t>). </a:t>
            </a:r>
          </a:p>
          <a:p>
            <a:pPr algn="just"/>
            <a:r>
              <a:rPr lang="pt-BR" dirty="0"/>
              <a:t>As </a:t>
            </a:r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junções ANSI </a:t>
            </a:r>
            <a:r>
              <a:rPr lang="pt-BR" dirty="0"/>
              <a:t>podem ser de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dois tipos</a:t>
            </a:r>
            <a:r>
              <a:rPr lang="pt-BR" dirty="0"/>
              <a:t>, as </a:t>
            </a:r>
            <a:r>
              <a:rPr lang="pt-BR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</a:t>
            </a:r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JOINS</a:t>
            </a:r>
            <a:r>
              <a:rPr lang="pt-BR" dirty="0"/>
              <a:t> e as </a:t>
            </a:r>
            <a:r>
              <a:rPr lang="pt-BR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OUTER</a:t>
            </a:r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JOINS</a:t>
            </a:r>
            <a:r>
              <a:rPr lang="pt-BR" dirty="0"/>
              <a:t>. </a:t>
            </a:r>
          </a:p>
          <a:p>
            <a:pPr algn="just"/>
            <a:r>
              <a:rPr lang="pt-BR" dirty="0"/>
              <a:t>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padrão</a:t>
            </a:r>
            <a:r>
              <a:rPr lang="pt-BR" dirty="0"/>
              <a:t> é a </a:t>
            </a:r>
            <a:r>
              <a:rPr lang="pt-BR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</a:t>
            </a:r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</a:t>
            </a:r>
            <a:r>
              <a:rPr lang="pt-BR" dirty="0"/>
              <a:t>. </a:t>
            </a:r>
          </a:p>
          <a:p>
            <a:pPr algn="just"/>
            <a:r>
              <a:rPr lang="pt-BR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</a:t>
            </a:r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</a:t>
            </a:r>
            <a:r>
              <a:rPr lang="pt-BR" dirty="0"/>
              <a:t> pode ser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escrito</a:t>
            </a:r>
            <a:r>
              <a:rPr lang="pt-BR" dirty="0"/>
              <a:t> com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apenas</a:t>
            </a:r>
            <a:r>
              <a:rPr lang="pt-BR" dirty="0"/>
              <a:t> </a:t>
            </a:r>
            <a:r>
              <a:rPr lang="pt-BR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9224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de Consulta com Junção</a:t>
            </a:r>
            <a:b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7678"/>
            <a:ext cx="10090212" cy="4891596"/>
          </a:xfrm>
        </p:spPr>
      </p:pic>
    </p:spTree>
    <p:extLst>
      <p:ext uri="{BB962C8B-B14F-4D97-AF65-F5344CB8AC3E}">
        <p14:creationId xmlns:p14="http://schemas.microsoft.com/office/powerpoint/2010/main" val="3068602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de Consulta com Junção</a:t>
            </a:r>
            <a:b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OUTER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24" y="1784412"/>
            <a:ext cx="10484528" cy="4918229"/>
          </a:xfrm>
        </p:spPr>
      </p:pic>
    </p:spTree>
    <p:extLst>
      <p:ext uri="{BB962C8B-B14F-4D97-AF65-F5344CB8AC3E}">
        <p14:creationId xmlns:p14="http://schemas.microsoft.com/office/powerpoint/2010/main" val="3939751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Junções</a:t>
            </a:r>
          </a:p>
        </p:txBody>
      </p:sp>
      <p:pic>
        <p:nvPicPr>
          <p:cNvPr id="6" name="Espaço Reservado para Conteúdo 5"/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1038687" y="1526959"/>
            <a:ext cx="9044082" cy="49537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2379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Junções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1402672" y="1615735"/>
            <a:ext cx="8611340" cy="491822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529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Junções</a:t>
            </a:r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603682" y="1544714"/>
            <a:ext cx="10147176" cy="517568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04343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Junções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1367160" y="1393794"/>
            <a:ext cx="9117367" cy="533547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0951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Junções</a:t>
            </a:r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1012055" y="1473694"/>
            <a:ext cx="9490229" cy="52555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30128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Junções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1213281" y="1500326"/>
            <a:ext cx="9765437" cy="524670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76576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Junções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1069019" y="1411549"/>
            <a:ext cx="9300099" cy="515792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75567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Junções</a:t>
            </a:r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568171" y="470516"/>
            <a:ext cx="9792070" cy="609895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5060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Junções SQL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772" y="1270879"/>
            <a:ext cx="8916293" cy="5422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20784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Cursores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dirty="0"/>
              <a:t>Em vez de executar toda a consulta de uma vez, é possível definir um </a:t>
            </a:r>
            <a:r>
              <a:rPr lang="pt-B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cursor</a:t>
            </a:r>
            <a:r>
              <a:rPr lang="pt-BR" dirty="0"/>
              <a:t> encapsulando a consulta e, depois, ler umas poucas linhas do resultado da consulta de cada vez. </a:t>
            </a:r>
          </a:p>
          <a:p>
            <a:pPr algn="just"/>
            <a:r>
              <a:rPr lang="pt-BR" dirty="0"/>
              <a:t>Um dos motivos de se fazer desta maneira, é para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evitar o uso excessivo de memória </a:t>
            </a:r>
            <a:r>
              <a:rPr lang="pt-BR" dirty="0"/>
              <a:t>quando o resultado contém muitas linhas (Entretanto, normalmente não há necessidade dos usuários da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linguagem PL/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pgSQL</a:t>
            </a:r>
            <a:r>
              <a:rPr lang="pt-BR" dirty="0"/>
              <a:t> se preocuparem com isto, uma vez que os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laços FOR</a:t>
            </a:r>
            <a:r>
              <a:rPr lang="pt-BR" dirty="0"/>
              <a:t> utilizam internamente um cursor para evitar problemas de memória, automaticamente). </a:t>
            </a:r>
          </a:p>
          <a:p>
            <a:pPr algn="just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Uma utilização mais interessante é retornar a referência a um cursor criado pela função, permitindo a quem chamou ler as linhas. </a:t>
            </a:r>
            <a:r>
              <a:rPr lang="pt-BR" dirty="0"/>
              <a:t>Esta forma proporciona uma maneira eficiente para a função retornar conjuntos grandes de linhas.</a:t>
            </a:r>
          </a:p>
        </p:txBody>
      </p:sp>
    </p:spTree>
    <p:extLst>
      <p:ext uri="{BB962C8B-B14F-4D97-AF65-F5344CB8AC3E}">
        <p14:creationId xmlns:p14="http://schemas.microsoft.com/office/powerpoint/2010/main" val="5286594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Declaração de Variáveis Cursores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95167"/>
          </a:xfrm>
        </p:spPr>
        <p:txBody>
          <a:bodyPr/>
          <a:lstStyle/>
          <a:p>
            <a:pPr algn="just"/>
            <a:r>
              <a:rPr lang="pt-BR" dirty="0"/>
              <a:t>Todos os acessos aos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cursores</a:t>
            </a:r>
            <a:r>
              <a:rPr lang="pt-BR" dirty="0"/>
              <a:t> na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linguagem PL/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pgSQL</a:t>
            </a:r>
            <a:r>
              <a:rPr lang="pt-BR" dirty="0"/>
              <a:t> são feitos através de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variáveis cursor</a:t>
            </a:r>
            <a:r>
              <a:rPr lang="pt-BR" dirty="0"/>
              <a:t>, que sempre são do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 de dado especial </a:t>
            </a:r>
            <a:r>
              <a:rPr lang="pt-BR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refcursor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pt-BR" dirty="0"/>
              <a:t> </a:t>
            </a:r>
          </a:p>
          <a:p>
            <a:pPr algn="just"/>
            <a:r>
              <a:rPr lang="pt-BR" dirty="0"/>
              <a:t>Uma forma de criar uma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variável cursor </a:t>
            </a:r>
            <a:r>
              <a:rPr lang="pt-BR" dirty="0"/>
              <a:t>é simplesmente declará-la como sendo do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</a:t>
            </a:r>
            <a:r>
              <a:rPr lang="pt-BR" dirty="0"/>
              <a:t> </a:t>
            </a:r>
            <a:r>
              <a:rPr lang="pt-BR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refcursor</a:t>
            </a:r>
            <a:r>
              <a:rPr lang="pt-BR" dirty="0"/>
              <a:t>. </a:t>
            </a:r>
          </a:p>
          <a:p>
            <a:pPr algn="just"/>
            <a:r>
              <a:rPr lang="pt-BR" dirty="0"/>
              <a:t>Outra forma é utilizar 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sintaxe de declaração de cursor</a:t>
            </a:r>
            <a:r>
              <a:rPr lang="pt-BR" dirty="0"/>
              <a:t>, cuja forma geral é: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713" y="4751111"/>
            <a:ext cx="6598763" cy="152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9402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Declaração de Variáveis Cursores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(O FOR pode ser substituído por </a:t>
            </a:r>
            <a:r>
              <a:rPr lang="pt-BR" dirty="0" err="1"/>
              <a:t>IS</a:t>
            </a:r>
            <a:r>
              <a:rPr lang="pt-BR" dirty="0"/>
              <a:t> para ficar compatível com o Oracle). </a:t>
            </a:r>
          </a:p>
          <a:p>
            <a:pPr algn="just"/>
            <a:r>
              <a:rPr lang="pt-BR" dirty="0"/>
              <a:t>Os </a:t>
            </a:r>
            <a:r>
              <a:rPr lang="pt-BR" i="1" dirty="0"/>
              <a:t>argumentos</a:t>
            </a:r>
            <a:r>
              <a:rPr lang="pt-BR" dirty="0"/>
              <a:t>, quando especificados, são uma lista separada por vírgulas de pares </a:t>
            </a:r>
            <a:r>
              <a:rPr lang="pt-BR" i="1" dirty="0"/>
              <a:t>nome</a:t>
            </a:r>
            <a:r>
              <a:rPr lang="pt-BR" dirty="0"/>
              <a:t> </a:t>
            </a:r>
            <a:r>
              <a:rPr lang="pt-BR" i="1" dirty="0" err="1"/>
              <a:t>tipo_de_dado</a:t>
            </a:r>
            <a:r>
              <a:rPr lang="pt-BR" dirty="0"/>
              <a:t>. </a:t>
            </a:r>
          </a:p>
          <a:p>
            <a:pPr algn="just"/>
            <a:r>
              <a:rPr lang="pt-BR" dirty="0"/>
              <a:t>Esta lista define nomes a serem substituídos por valores de parâmetros na consulta. </a:t>
            </a:r>
          </a:p>
          <a:p>
            <a:pPr algn="just"/>
            <a:r>
              <a:rPr lang="pt-BR" dirty="0"/>
              <a:t>Os valores verdadeiros que substituirão estes nomes são especificados posteriormente, quando o cursor for aberto.</a:t>
            </a:r>
          </a:p>
        </p:txBody>
      </p:sp>
    </p:spTree>
    <p:extLst>
      <p:ext uri="{BB962C8B-B14F-4D97-AF65-F5344CB8AC3E}">
        <p14:creationId xmlns:p14="http://schemas.microsoft.com/office/powerpoint/2010/main" val="10415434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Declaração de Variáveis Cursores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1791" y="1621410"/>
            <a:ext cx="9813302" cy="444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839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Declaração de Variáveis Cursores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335431"/>
            <a:ext cx="10515600" cy="3180008"/>
          </a:xfrm>
        </p:spPr>
        <p:txBody>
          <a:bodyPr/>
          <a:lstStyle/>
          <a:p>
            <a:pPr algn="just"/>
            <a:r>
              <a:rPr lang="pt-BR" dirty="0"/>
              <a:t>Todas estas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três variáveis </a:t>
            </a:r>
            <a:r>
              <a:rPr lang="pt-BR" dirty="0"/>
              <a:t>possuem 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 de dado</a:t>
            </a:r>
            <a:r>
              <a:rPr lang="pt-BR" dirty="0"/>
              <a:t> </a:t>
            </a:r>
            <a:r>
              <a:rPr lang="pt-BR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refcursor</a:t>
            </a:r>
            <a:r>
              <a:rPr lang="pt-BR" dirty="0"/>
              <a:t>, mas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primeira pode ser utilizada em qualquer consulta</a:t>
            </a:r>
            <a:r>
              <a:rPr lang="pt-BR" dirty="0"/>
              <a:t>, enquanto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segunda possui uma consulta totalmente especificada </a:t>
            </a:r>
            <a:r>
              <a:rPr lang="pt-B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ligada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à mesma</a:t>
            </a:r>
            <a:r>
              <a:rPr lang="pt-BR" dirty="0"/>
              <a:t>, 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terceira possui uma consulta parametrizada ligada à mesma </a:t>
            </a:r>
            <a:r>
              <a:rPr lang="pt-BR" dirty="0"/>
              <a:t>(O parâmetro chave será substituído por um valor inteiro quando o cursor for aberto). 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variável</a:t>
            </a:r>
            <a:r>
              <a:rPr lang="pt-BR" dirty="0"/>
              <a:t> </a:t>
            </a:r>
            <a:r>
              <a:rPr lang="pt-B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curs1</a:t>
            </a:r>
            <a:r>
              <a:rPr lang="pt-BR" dirty="0"/>
              <a:t> é dita como </a:t>
            </a:r>
            <a:r>
              <a:rPr lang="pt-BR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desligada</a:t>
            </a:r>
            <a:r>
              <a:rPr lang="pt-BR" dirty="0"/>
              <a:t> (</a:t>
            </a:r>
            <a:r>
              <a:rPr lang="pt-BR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unbound</a:t>
            </a:r>
            <a:r>
              <a:rPr lang="pt-BR" dirty="0"/>
              <a:t>), uma vez quer não está ligada a uma determinada consulta.</a:t>
            </a:r>
          </a:p>
        </p:txBody>
      </p:sp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04339"/>
            <a:ext cx="9813302" cy="176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6545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Abertura de Cursor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Antes do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cursor</a:t>
            </a:r>
            <a:r>
              <a:rPr lang="pt-BR" dirty="0"/>
              <a:t>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poder ser utilizado para trazer linhas</a:t>
            </a:r>
            <a:r>
              <a:rPr lang="pt-BR" dirty="0"/>
              <a:t>, este deve ser </a:t>
            </a:r>
            <a:r>
              <a:rPr lang="pt-B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aberto</a:t>
            </a:r>
            <a:r>
              <a:rPr lang="pt-BR" dirty="0"/>
              <a:t> (É a ação equivalente ao comando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 DECLARE CURSOR</a:t>
            </a:r>
            <a:r>
              <a:rPr lang="pt-BR" dirty="0"/>
              <a:t>). </a:t>
            </a:r>
          </a:p>
          <a:p>
            <a:pPr algn="just"/>
            <a:r>
              <a:rPr lang="pt-BR" dirty="0"/>
              <a:t>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linguagem PL/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pgSQL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pt-BR" dirty="0"/>
              <a:t>possui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três formas </a:t>
            </a:r>
            <a:r>
              <a:rPr lang="pt-BR" dirty="0"/>
              <a:t>para 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instrução</a:t>
            </a:r>
            <a:r>
              <a:rPr lang="pt-BR" dirty="0"/>
              <a:t> 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</a:t>
            </a:r>
            <a:r>
              <a:rPr lang="pt-BR" dirty="0"/>
              <a:t>,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duas</a:t>
            </a:r>
            <a:r>
              <a:rPr lang="pt-BR" dirty="0"/>
              <a:t> das quais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utilizam variáveis cursor desligadas</a:t>
            </a:r>
            <a:r>
              <a:rPr lang="pt-BR" dirty="0"/>
              <a:t>, enquanto 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terceira</a:t>
            </a:r>
            <a:r>
              <a:rPr lang="pt-BR" dirty="0"/>
              <a:t> utiliza uma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variável cursor ligada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18131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 FOR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66886"/>
          </a:xfrm>
        </p:spPr>
        <p:txBody>
          <a:bodyPr>
            <a:normAutofit fontScale="92500"/>
          </a:bodyPr>
          <a:lstStyle/>
          <a:p>
            <a:pPr algn="just"/>
            <a:r>
              <a:rPr lang="pt-BR" dirty="0"/>
              <a:t>A variável cursor é aberta e recebe a consulta especificada para executar. </a:t>
            </a:r>
          </a:p>
          <a:p>
            <a:pPr algn="just"/>
            <a:r>
              <a:rPr lang="pt-BR" dirty="0"/>
              <a:t>O cursor não pode estar aberto, e deve ter sido declarado como um cursor desligado, ou seja, simplesmente como uma variável do tipo </a:t>
            </a:r>
            <a:r>
              <a:rPr lang="pt-BR" i="1" dirty="0" err="1"/>
              <a:t>refcursor</a:t>
            </a:r>
            <a:r>
              <a:rPr lang="pt-BR" dirty="0"/>
              <a:t>. </a:t>
            </a:r>
          </a:p>
          <a:p>
            <a:pPr algn="just"/>
            <a:r>
              <a:rPr lang="pt-BR" dirty="0"/>
              <a:t>O comando </a:t>
            </a:r>
            <a:r>
              <a:rPr lang="pt-BR" dirty="0" err="1"/>
              <a:t>SELECT</a:t>
            </a:r>
            <a:r>
              <a:rPr lang="pt-BR" dirty="0"/>
              <a:t> é tratado da mesma maneira que nas outras instruções </a:t>
            </a:r>
            <a:r>
              <a:rPr lang="pt-BR" dirty="0" err="1"/>
              <a:t>SELECT</a:t>
            </a:r>
            <a:r>
              <a:rPr lang="pt-BR" dirty="0"/>
              <a:t> da linguagem PL/</a:t>
            </a:r>
            <a:r>
              <a:rPr lang="pt-BR" dirty="0" err="1"/>
              <a:t>pgSQL</a:t>
            </a:r>
            <a:r>
              <a:rPr lang="pt-BR" dirty="0"/>
              <a:t>: Os nomes das variáveis da linguagem PL/</a:t>
            </a:r>
            <a:r>
              <a:rPr lang="pt-BR" dirty="0" err="1"/>
              <a:t>pgSQL</a:t>
            </a:r>
            <a:r>
              <a:rPr lang="pt-BR" dirty="0"/>
              <a:t> são substituídos, e o plano de execução é colocado no </a:t>
            </a:r>
            <a:r>
              <a:rPr lang="pt-BR" i="1" dirty="0"/>
              <a:t>cache</a:t>
            </a:r>
            <a:r>
              <a:rPr lang="pt-BR" dirty="0"/>
              <a:t> para uma possível reutilização.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057" y="4807671"/>
            <a:ext cx="7833674" cy="157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4500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 FOR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973" y="1894789"/>
            <a:ext cx="10312924" cy="390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3070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4188" y="82321"/>
            <a:ext cx="10515600" cy="1325563"/>
          </a:xfrm>
        </p:spPr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 FOR EXECUTE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04188" y="1080908"/>
            <a:ext cx="10515600" cy="3839884"/>
          </a:xfrm>
        </p:spPr>
        <p:txBody>
          <a:bodyPr/>
          <a:lstStyle/>
          <a:p>
            <a:pPr algn="just"/>
            <a:r>
              <a:rPr lang="pt-BR" dirty="0"/>
              <a:t>A variável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cursor</a:t>
            </a:r>
            <a:r>
              <a:rPr lang="pt-BR" dirty="0"/>
              <a:t> é aberta e recebe a consulta especificada para executar. </a:t>
            </a:r>
          </a:p>
          <a:p>
            <a:pPr algn="just"/>
            <a:r>
              <a:rPr lang="pt-BR" dirty="0"/>
              <a:t>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cursor</a:t>
            </a:r>
            <a:r>
              <a:rPr lang="pt-BR" dirty="0"/>
              <a:t>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não pode estar aberto</a:t>
            </a:r>
            <a:r>
              <a:rPr lang="pt-BR" dirty="0"/>
              <a:t>, e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 ter sido declarado como um cursor desligado</a:t>
            </a:r>
            <a:r>
              <a:rPr lang="pt-BR" dirty="0"/>
              <a:t>, ou seja, simplesmente como uma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variável do tipo </a:t>
            </a:r>
            <a:r>
              <a:rPr lang="pt-BR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refcursor</a:t>
            </a:r>
            <a:r>
              <a:rPr lang="pt-BR" dirty="0"/>
              <a:t>. </a:t>
            </a:r>
          </a:p>
          <a:p>
            <a:pPr algn="just"/>
            <a:r>
              <a:rPr lang="pt-BR" dirty="0"/>
              <a:t>A consulta é especificada como uma expressão cadeia de caracteres da mesma maneira que no comando EXECUTE. Como habitual, esta forma provê flexibilidade e, portanto, a consulta pode variar entre execuções.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802" y="4920792"/>
            <a:ext cx="9549353" cy="157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1564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 FOR EXECUTE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2239"/>
            <a:ext cx="10515600" cy="422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400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</a:t>
            </a:r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</a:t>
            </a:r>
            <a:endParaRPr lang="pt-BR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508" y="1420426"/>
            <a:ext cx="8523762" cy="5308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58250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38881"/>
            <a:ext cx="10515600" cy="1325563"/>
          </a:xfrm>
        </p:spPr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Abertura de Cursor Ligado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0590"/>
            <a:ext cx="10515600" cy="3971859"/>
          </a:xfrm>
        </p:spPr>
        <p:txBody>
          <a:bodyPr/>
          <a:lstStyle/>
          <a:p>
            <a:pPr algn="just"/>
            <a:r>
              <a:rPr lang="pt-BR" dirty="0"/>
              <a:t>Esta forma do 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</a:t>
            </a:r>
            <a:r>
              <a:rPr lang="pt-BR" dirty="0"/>
              <a:t> é utilizada para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abrir uma variável cursor cuja consulta foi ligada à mesma ao ser declarada</a:t>
            </a:r>
            <a:r>
              <a:rPr lang="pt-BR" dirty="0"/>
              <a:t>. </a:t>
            </a:r>
          </a:p>
          <a:p>
            <a:pPr algn="just"/>
            <a:r>
              <a:rPr lang="pt-BR" dirty="0"/>
              <a:t>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cursor</a:t>
            </a:r>
            <a:r>
              <a:rPr lang="pt-BR" dirty="0"/>
              <a:t>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não pode estar aberto. </a:t>
            </a:r>
          </a:p>
          <a:p>
            <a:pPr algn="just"/>
            <a:r>
              <a:rPr lang="pt-BR" dirty="0"/>
              <a:t>Deve estar presente uma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lista de expressões </a:t>
            </a:r>
            <a:r>
              <a:rPr lang="pt-BR" dirty="0"/>
              <a:t>com os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valores reais dos argumentos </a:t>
            </a:r>
            <a:r>
              <a:rPr lang="pt-BR" dirty="0"/>
              <a:t>se, e somente se, 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cursor</a:t>
            </a:r>
            <a:r>
              <a:rPr lang="pt-BR" dirty="0"/>
              <a:t> for declarado como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recebendo argumentos</a:t>
            </a:r>
            <a:r>
              <a:rPr lang="pt-BR" dirty="0"/>
              <a:t>. </a:t>
            </a:r>
          </a:p>
          <a:p>
            <a:pPr algn="just"/>
            <a:r>
              <a:rPr lang="pt-BR" dirty="0"/>
              <a:t>Estes valores são substituídos na consulta. O plano de comando do cursor ligado é sempre considerado como passível de ser colocado no </a:t>
            </a:r>
            <a:r>
              <a:rPr lang="pt-BR" i="1" dirty="0"/>
              <a:t>cache</a:t>
            </a:r>
            <a:r>
              <a:rPr lang="pt-BR" dirty="0"/>
              <a:t>; neste caso não há forma EXECUTE equivalente.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096" y="5222448"/>
            <a:ext cx="10096106" cy="148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3318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Abertura de Cursor Ligado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9119" y="1791093"/>
            <a:ext cx="8842342" cy="434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8904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Utilização de Cursores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dirty="0"/>
              <a:t>Uma vez que 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cursor</a:t>
            </a:r>
            <a:r>
              <a:rPr lang="pt-BR" dirty="0"/>
              <a:t> tenha sido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aberto</a:t>
            </a:r>
            <a:r>
              <a:rPr lang="pt-BR" dirty="0"/>
              <a:t>, este pode ser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manipulado</a:t>
            </a:r>
            <a:r>
              <a:rPr lang="pt-BR" dirty="0"/>
              <a:t> pelas instruções descritas a seguir.</a:t>
            </a:r>
          </a:p>
          <a:p>
            <a:pPr algn="just"/>
            <a:r>
              <a:rPr lang="pt-BR" dirty="0"/>
              <a:t>Para começar,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não há necessidade </a:t>
            </a:r>
            <a:r>
              <a:rPr lang="pt-BR" dirty="0"/>
              <a:t>destas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manipulações</a:t>
            </a:r>
            <a:r>
              <a:rPr lang="pt-BR" dirty="0"/>
              <a:t> estarem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</a:t>
            </a:r>
            <a:r>
              <a:rPr lang="pt-BR" dirty="0"/>
              <a:t>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mesma função </a:t>
            </a:r>
            <a:r>
              <a:rPr lang="pt-BR" dirty="0"/>
              <a:t>que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abriu</a:t>
            </a:r>
            <a:r>
              <a:rPr lang="pt-BR" dirty="0"/>
              <a:t> 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cursor</a:t>
            </a:r>
            <a:r>
              <a:rPr lang="pt-BR" dirty="0"/>
              <a:t>. </a:t>
            </a:r>
          </a:p>
          <a:p>
            <a:pPr algn="just"/>
            <a:r>
              <a:rPr lang="pt-BR" dirty="0"/>
              <a:t>Pode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 retornado </a:t>
            </a:r>
            <a:r>
              <a:rPr lang="pt-BR" dirty="0"/>
              <a:t>pela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função</a:t>
            </a:r>
            <a:r>
              <a:rPr lang="pt-BR" dirty="0"/>
              <a:t> um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valor</a:t>
            </a:r>
            <a:r>
              <a:rPr lang="pt-BR" dirty="0"/>
              <a:t> </a:t>
            </a:r>
            <a:r>
              <a:rPr lang="pt-BR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refcursor</a:t>
            </a:r>
            <a:r>
              <a:rPr lang="pt-BR" dirty="0"/>
              <a:t>, e deixar por conta de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quem chamou </a:t>
            </a:r>
            <a:r>
              <a:rPr lang="pt-BR" dirty="0"/>
              <a:t>operar 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cursor</a:t>
            </a:r>
            <a:r>
              <a:rPr lang="pt-BR" dirty="0"/>
              <a:t> (Internamente, o valor de </a:t>
            </a:r>
            <a:r>
              <a:rPr lang="pt-BR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refcursor</a:t>
            </a:r>
            <a:r>
              <a:rPr lang="pt-BR" dirty="0"/>
              <a:t> é simplesmente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uma cadeia de caracteres </a:t>
            </a:r>
            <a:r>
              <a:rPr lang="pt-BR" dirty="0"/>
              <a:t>com o nome do tão falado portal que contém 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consulta ativa para o cursor</a:t>
            </a:r>
            <a:r>
              <a:rPr lang="pt-BR" dirty="0"/>
              <a:t>. Este nome pode ser passado,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atribuído a outras variáveis</a:t>
            </a:r>
            <a:r>
              <a:rPr lang="pt-BR" dirty="0"/>
              <a:t> </a:t>
            </a:r>
            <a:r>
              <a:rPr lang="pt-BR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refcursor</a:t>
            </a:r>
            <a:r>
              <a:rPr lang="pt-BR" dirty="0"/>
              <a:t>, e por aí em diante, sem perturbar o portal).</a:t>
            </a:r>
          </a:p>
          <a:p>
            <a:pPr algn="just"/>
            <a:r>
              <a:rPr lang="pt-BR" dirty="0"/>
              <a:t>Todos os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portais</a:t>
            </a:r>
            <a:r>
              <a:rPr lang="pt-BR" dirty="0"/>
              <a:t> são fechados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implicitamente ao término da transação</a:t>
            </a:r>
            <a:r>
              <a:rPr lang="pt-BR" dirty="0"/>
              <a:t>. Portanto, o valor de </a:t>
            </a:r>
            <a:r>
              <a:rPr lang="pt-BR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refcursor</a:t>
            </a:r>
            <a:r>
              <a:rPr lang="pt-BR" dirty="0"/>
              <a:t> pode ser utilizado para fazer referência a um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cursor</a:t>
            </a:r>
            <a:r>
              <a:rPr lang="pt-BR" dirty="0"/>
              <a:t>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aberto</a:t>
            </a:r>
            <a:r>
              <a:rPr lang="pt-BR" dirty="0"/>
              <a:t> até 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fim da transação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8267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Utilização de Cursores: </a:t>
            </a:r>
            <a:r>
              <a:rPr lang="pt-B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39365"/>
          </a:xfrm>
        </p:spPr>
        <p:txBody>
          <a:bodyPr>
            <a:normAutofit fontScale="92500"/>
          </a:bodyPr>
          <a:lstStyle/>
          <a:p>
            <a:pPr algn="just"/>
            <a:r>
              <a:rPr lang="pt-BR" dirty="0"/>
              <a:t>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instrução</a:t>
            </a:r>
            <a:r>
              <a:rPr lang="pt-BR" dirty="0"/>
              <a:t> </a:t>
            </a:r>
            <a:r>
              <a:rPr lang="pt-B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</a:t>
            </a:r>
            <a:r>
              <a:rPr lang="pt-BR" dirty="0"/>
              <a:t> coloca a próxima linha do cursor no destino, que pode ser uma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variável linha</a:t>
            </a:r>
            <a:r>
              <a:rPr lang="pt-BR" dirty="0"/>
              <a:t>, uma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variável registro</a:t>
            </a:r>
            <a:r>
              <a:rPr lang="pt-BR" dirty="0"/>
              <a:t>, ou uma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lista separada por vírgulas de variáveis simples</a:t>
            </a:r>
            <a:r>
              <a:rPr lang="pt-BR" dirty="0"/>
              <a:t>, da mesma maneira que no </a:t>
            </a:r>
            <a:r>
              <a:rPr lang="pt-B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INTO</a:t>
            </a:r>
            <a:r>
              <a:rPr lang="pt-BR" dirty="0"/>
              <a:t>. </a:t>
            </a:r>
          </a:p>
          <a:p>
            <a:pPr algn="just"/>
            <a:r>
              <a:rPr lang="pt-BR" dirty="0"/>
              <a:t>Como no </a:t>
            </a:r>
            <a:r>
              <a:rPr lang="pt-B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INTO</a:t>
            </a:r>
            <a:r>
              <a:rPr lang="pt-BR" dirty="0"/>
              <a:t>, pode ser verificada 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variável especial </a:t>
            </a:r>
            <a:r>
              <a:rPr lang="pt-B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FOUND</a:t>
            </a:r>
            <a:r>
              <a:rPr lang="pt-BR" dirty="0"/>
              <a:t> para ver se foi obtida uma linha, ou não.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655" y="4279425"/>
            <a:ext cx="7918514" cy="199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2182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Utilização de Cursores: </a:t>
            </a:r>
            <a:r>
              <a:rPr lang="pt-B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6437" y="1583703"/>
            <a:ext cx="10020693" cy="496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3319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Utilização de Cursores: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26243"/>
          </a:xfrm>
        </p:spPr>
        <p:txBody>
          <a:bodyPr/>
          <a:lstStyle/>
          <a:p>
            <a:pPr algn="just"/>
            <a:r>
              <a:rPr lang="pt-BR" dirty="0"/>
              <a:t>A instrução 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CLOSE</a:t>
            </a:r>
            <a:r>
              <a:rPr lang="pt-BR" dirty="0"/>
              <a:t> 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fecha o portal subjacente ao cursor aberto</a:t>
            </a:r>
            <a:r>
              <a:rPr lang="pt-BR" dirty="0"/>
              <a:t>. </a:t>
            </a:r>
          </a:p>
          <a:p>
            <a:pPr algn="just"/>
            <a:r>
              <a:rPr lang="pt-BR" dirty="0"/>
              <a:t>Pode ser utilizada para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liberar recursos antes do fim da transação</a:t>
            </a:r>
            <a:r>
              <a:rPr lang="pt-BR" dirty="0"/>
              <a:t>, ou para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liberar a variável cursor para que esta possa ser aberta novamente</a:t>
            </a:r>
            <a:r>
              <a:rPr lang="pt-BR" dirty="0"/>
              <a:t>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419" y="3480405"/>
            <a:ext cx="6108569" cy="164777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520" y="4826524"/>
            <a:ext cx="8361575" cy="195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8902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Retornar Cursor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/>
              <a:t>As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funções PL/</a:t>
            </a:r>
            <a:r>
              <a:rPr lang="pt-B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pgSQL</a:t>
            </a:r>
            <a:r>
              <a:rPr lang="pt-BR" dirty="0"/>
              <a:t> 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podem retornar cursores para quem fez a chamada</a:t>
            </a:r>
            <a:r>
              <a:rPr lang="pt-BR" dirty="0"/>
              <a:t>. </a:t>
            </a:r>
          </a:p>
          <a:p>
            <a:pPr algn="just"/>
            <a:r>
              <a:rPr lang="pt-BR" dirty="0"/>
              <a:t>É útil para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retornar várias linhas ou colunas</a:t>
            </a:r>
            <a:r>
              <a:rPr lang="pt-BR" dirty="0"/>
              <a:t>, especialmente em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conjuntos de resultados muito grandes</a:t>
            </a:r>
            <a:r>
              <a:rPr lang="pt-BR" dirty="0"/>
              <a:t>. </a:t>
            </a:r>
          </a:p>
          <a:p>
            <a:pPr algn="just"/>
            <a:r>
              <a:rPr lang="pt-BR" dirty="0"/>
              <a:t>Para ser feito,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função abre o cursor e retorna o nome do cursor para quem chamou </a:t>
            </a:r>
            <a:r>
              <a:rPr lang="pt-BR" dirty="0"/>
              <a:t>(ou simplesmente abre o cursor utilizando o nome do portal especificado por, ou de outra forma conhecido por, quem chamou). </a:t>
            </a:r>
          </a:p>
          <a:p>
            <a:pPr algn="just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Quem chamou poderá então ler as linhas usando o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cursor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pt-BR" dirty="0"/>
              <a:t>O cursor pode ser fechado por quem chamou, ou será fechado automaticamente ao término da transação. </a:t>
            </a:r>
          </a:p>
        </p:txBody>
      </p:sp>
    </p:spTree>
    <p:extLst>
      <p:ext uri="{BB962C8B-B14F-4D97-AF65-F5344CB8AC3E}">
        <p14:creationId xmlns:p14="http://schemas.microsoft.com/office/powerpoint/2010/main" val="34533508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Retornar Cursor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 nome do portal utilizado para o cursor pode ser especificado pelo programador ou gerado automaticamente. </a:t>
            </a:r>
          </a:p>
          <a:p>
            <a:pPr algn="just"/>
            <a:r>
              <a:rPr lang="pt-BR" dirty="0"/>
              <a:t>Para especificar o nome do portal deve-se, simplesmente, atribuir uma cadeia de caracteres à variável </a:t>
            </a:r>
            <a:r>
              <a:rPr lang="pt-BR" i="1" dirty="0" err="1"/>
              <a:t>refcursor</a:t>
            </a:r>
            <a:r>
              <a:rPr lang="pt-BR" dirty="0"/>
              <a:t> antes de abri-la. </a:t>
            </a:r>
          </a:p>
          <a:p>
            <a:pPr algn="just"/>
            <a:r>
              <a:rPr lang="pt-BR" dirty="0"/>
              <a:t>O valor cadeia de caracteres da variável </a:t>
            </a:r>
            <a:r>
              <a:rPr lang="pt-BR" i="1" dirty="0" err="1"/>
              <a:t>refcursor</a:t>
            </a:r>
            <a:r>
              <a:rPr lang="pt-BR" dirty="0"/>
              <a:t> será utilizado pelo OPEN como o nome do portal subjacente. </a:t>
            </a:r>
          </a:p>
          <a:p>
            <a:pPr algn="just"/>
            <a:r>
              <a:rPr lang="pt-BR" dirty="0"/>
              <a:t>Entretanto, quando a variável </a:t>
            </a:r>
            <a:r>
              <a:rPr lang="pt-BR" i="1" dirty="0" err="1"/>
              <a:t>refcursor</a:t>
            </a:r>
            <a:r>
              <a:rPr lang="pt-BR" dirty="0"/>
              <a:t> é nula, o OPEN gera automaticamente um nome que não conflita com nenhum portal existente, e atribui este nome à variável </a:t>
            </a:r>
            <a:r>
              <a:rPr lang="pt-BR" i="1" dirty="0" err="1"/>
              <a:t>refcursor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48962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Retornar Cursor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/>
              <a:t>Nota:</a:t>
            </a:r>
            <a:r>
              <a:rPr lang="pt-BR" dirty="0"/>
              <a:t> Uma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variável</a:t>
            </a:r>
            <a:r>
              <a:rPr lang="pt-BR" dirty="0"/>
              <a:t>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cursor</a:t>
            </a:r>
            <a:r>
              <a:rPr lang="pt-BR" dirty="0"/>
              <a:t>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ligada</a:t>
            </a:r>
            <a:r>
              <a:rPr lang="pt-BR" dirty="0"/>
              <a:t> é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inicializada</a:t>
            </a:r>
            <a:r>
              <a:rPr lang="pt-BR" dirty="0"/>
              <a:t> com 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valor cadeia de caracteres que representa o seu nome </a:t>
            </a:r>
            <a:r>
              <a:rPr lang="pt-BR" dirty="0"/>
              <a:t>e, portanto, 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nome do portal </a:t>
            </a:r>
            <a:r>
              <a:rPr lang="pt-BR" dirty="0"/>
              <a:t>é o mesmo da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variável cursor</a:t>
            </a:r>
            <a:r>
              <a:rPr lang="pt-BR" dirty="0"/>
              <a:t>, a menos que 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programador</a:t>
            </a:r>
            <a:r>
              <a:rPr lang="pt-BR" dirty="0"/>
              <a:t> mude este nome fazendo uma atribuição antes de abrir o cursor. </a:t>
            </a:r>
          </a:p>
          <a:p>
            <a:pPr algn="just"/>
            <a:r>
              <a:rPr lang="pt-BR" dirty="0"/>
              <a:t>Porém, uma variável cursor desligada tem inicialmente o valor nulo por padrão e, portanto, recebe um nome único gerado automaticamente, a menos que este seja mudado.</a:t>
            </a:r>
          </a:p>
        </p:txBody>
      </p:sp>
    </p:spTree>
    <p:extLst>
      <p:ext uri="{BB962C8B-B14F-4D97-AF65-F5344CB8AC3E}">
        <p14:creationId xmlns:p14="http://schemas.microsoft.com/office/powerpoint/2010/main" val="19926071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597" y="197962"/>
            <a:ext cx="10821970" cy="655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622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</a:t>
            </a:r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</a:t>
            </a:r>
            <a:endParaRPr lang="pt-BR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261" y="1330825"/>
            <a:ext cx="8966447" cy="5265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47088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291" y="301658"/>
            <a:ext cx="10360057" cy="636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5788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617" y="358219"/>
            <a:ext cx="11022218" cy="637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4361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4CB2354B-32D1-4803-B6BF-CADF3535AD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04" y="344557"/>
            <a:ext cx="10522226" cy="6135756"/>
          </a:xfrm>
        </p:spPr>
      </p:pic>
    </p:spTree>
    <p:extLst>
      <p:ext uri="{BB962C8B-B14F-4D97-AF65-F5344CB8AC3E}">
        <p14:creationId xmlns:p14="http://schemas.microsoft.com/office/powerpoint/2010/main" val="42849625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AA091D8E-201E-4B5D-B9F8-551B4747B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91" y="344557"/>
            <a:ext cx="10190922" cy="6122504"/>
          </a:xfrm>
        </p:spPr>
      </p:pic>
    </p:spTree>
    <p:extLst>
      <p:ext uri="{BB962C8B-B14F-4D97-AF65-F5344CB8AC3E}">
        <p14:creationId xmlns:p14="http://schemas.microsoft.com/office/powerpoint/2010/main" val="16408643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2485603F-343B-4C74-A9D4-2A1F075E64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90" y="225287"/>
            <a:ext cx="9978887" cy="6480314"/>
          </a:xfrm>
        </p:spPr>
      </p:pic>
    </p:spTree>
    <p:extLst>
      <p:ext uri="{BB962C8B-B14F-4D97-AF65-F5344CB8AC3E}">
        <p14:creationId xmlns:p14="http://schemas.microsoft.com/office/powerpoint/2010/main" val="27440593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BE4892B4-7993-4189-A9D1-185518E6E3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70" y="344557"/>
            <a:ext cx="9952382" cy="6281530"/>
          </a:xfrm>
        </p:spPr>
      </p:pic>
    </p:spTree>
    <p:extLst>
      <p:ext uri="{BB962C8B-B14F-4D97-AF65-F5344CB8AC3E}">
        <p14:creationId xmlns:p14="http://schemas.microsoft.com/office/powerpoint/2010/main" val="36235548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5ADD94EE-2BDE-4B8D-8884-7431109229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22" y="331304"/>
            <a:ext cx="9939130" cy="6308035"/>
          </a:xfrm>
        </p:spPr>
      </p:pic>
    </p:spTree>
    <p:extLst>
      <p:ext uri="{BB962C8B-B14F-4D97-AF65-F5344CB8AC3E}">
        <p14:creationId xmlns:p14="http://schemas.microsoft.com/office/powerpoint/2010/main" val="32717425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312A3359-55E4-452A-8CE6-E13D4310F4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05" y="318052"/>
            <a:ext cx="10601738" cy="6228522"/>
          </a:xfrm>
        </p:spPr>
      </p:pic>
    </p:spTree>
    <p:extLst>
      <p:ext uri="{BB962C8B-B14F-4D97-AF65-F5344CB8AC3E}">
        <p14:creationId xmlns:p14="http://schemas.microsoft.com/office/powerpoint/2010/main" val="33755130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48283F29-D55D-4395-B06F-C405E4CB9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65" y="384313"/>
            <a:ext cx="10667999" cy="6268278"/>
          </a:xfrm>
        </p:spPr>
      </p:pic>
    </p:spTree>
    <p:extLst>
      <p:ext uri="{BB962C8B-B14F-4D97-AF65-F5344CB8AC3E}">
        <p14:creationId xmlns:p14="http://schemas.microsoft.com/office/powerpoint/2010/main" val="30441668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B94BBA5C-EA09-4929-B620-2D43127626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92" y="212035"/>
            <a:ext cx="10429460" cy="6506817"/>
          </a:xfrm>
        </p:spPr>
      </p:pic>
    </p:spTree>
    <p:extLst>
      <p:ext uri="{BB962C8B-B14F-4D97-AF65-F5344CB8AC3E}">
        <p14:creationId xmlns:p14="http://schemas.microsoft.com/office/powerpoint/2010/main" val="2871605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</a:t>
            </a:r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</a:t>
            </a:r>
            <a:endParaRPr lang="pt-BR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241" y="1340528"/>
            <a:ext cx="9179511" cy="527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17066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393322FB-62FA-447A-BCBD-E26FDACF04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23" y="238539"/>
            <a:ext cx="10747512" cy="6387548"/>
          </a:xfrm>
        </p:spPr>
      </p:pic>
    </p:spTree>
    <p:extLst>
      <p:ext uri="{BB962C8B-B14F-4D97-AF65-F5344CB8AC3E}">
        <p14:creationId xmlns:p14="http://schemas.microsoft.com/office/powerpoint/2010/main" val="25986240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0F6C85F4-CFFB-4B1D-BD52-DFFB3406D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73" y="410817"/>
            <a:ext cx="10296939" cy="6228522"/>
          </a:xfrm>
        </p:spPr>
      </p:pic>
    </p:spTree>
    <p:extLst>
      <p:ext uri="{BB962C8B-B14F-4D97-AF65-F5344CB8AC3E}">
        <p14:creationId xmlns:p14="http://schemas.microsoft.com/office/powerpoint/2010/main" val="26966502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F812E433-19E0-4DE5-A748-EEA88E2B34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74" y="291547"/>
            <a:ext cx="10005391" cy="6321287"/>
          </a:xfrm>
        </p:spPr>
      </p:pic>
    </p:spTree>
    <p:extLst>
      <p:ext uri="{BB962C8B-B14F-4D97-AF65-F5344CB8AC3E}">
        <p14:creationId xmlns:p14="http://schemas.microsoft.com/office/powerpoint/2010/main" val="302998750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CC52578B-5EF8-492E-845C-720A65A3C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65" y="265043"/>
            <a:ext cx="10641495" cy="6414053"/>
          </a:xfrm>
        </p:spPr>
      </p:pic>
    </p:spTree>
    <p:extLst>
      <p:ext uri="{BB962C8B-B14F-4D97-AF65-F5344CB8AC3E}">
        <p14:creationId xmlns:p14="http://schemas.microsoft.com/office/powerpoint/2010/main" val="19313812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xmlns="" id="{46B2CA82-38F3-4248-A0D9-921046029E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13" y="371061"/>
            <a:ext cx="10548730" cy="6122504"/>
          </a:xfrm>
        </p:spPr>
      </p:pic>
    </p:spTree>
    <p:extLst>
      <p:ext uri="{BB962C8B-B14F-4D97-AF65-F5344CB8AC3E}">
        <p14:creationId xmlns:p14="http://schemas.microsoft.com/office/powerpoint/2010/main" val="58995017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9CCBC562-ED21-4D98-92EA-B40FF2521F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35" y="251791"/>
            <a:ext cx="11052313" cy="6387548"/>
          </a:xfrm>
        </p:spPr>
      </p:pic>
    </p:spTree>
    <p:extLst>
      <p:ext uri="{BB962C8B-B14F-4D97-AF65-F5344CB8AC3E}">
        <p14:creationId xmlns:p14="http://schemas.microsoft.com/office/powerpoint/2010/main" val="360824016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E9FCBC44-5E50-4B28-BFE3-D928D5661F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77" y="291548"/>
            <a:ext cx="10243931" cy="6374295"/>
          </a:xfrm>
        </p:spPr>
      </p:pic>
    </p:spTree>
    <p:extLst>
      <p:ext uri="{BB962C8B-B14F-4D97-AF65-F5344CB8AC3E}">
        <p14:creationId xmlns:p14="http://schemas.microsoft.com/office/powerpoint/2010/main" val="394627621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177AC60-7218-424A-8B68-A77FE35F3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D680C814-FF83-4926-999E-C54DCF0AE9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918" y="2010291"/>
            <a:ext cx="4582164" cy="3982006"/>
          </a:xfrm>
        </p:spPr>
      </p:pic>
    </p:spTree>
    <p:extLst>
      <p:ext uri="{BB962C8B-B14F-4D97-AF65-F5344CB8AC3E}">
        <p14:creationId xmlns:p14="http://schemas.microsoft.com/office/powerpoint/2010/main" val="3908539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</a:t>
            </a:r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</a:t>
            </a:r>
            <a:endParaRPr lang="pt-BR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363" y="1402671"/>
            <a:ext cx="8922057" cy="5246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1098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Junções SQL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dirty="0"/>
              <a:t>O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OUTER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</a:t>
            </a:r>
            <a:r>
              <a:rPr lang="pt-BR" dirty="0"/>
              <a:t> subdivide-se em </a:t>
            </a:r>
            <a:r>
              <a:rPr lang="pt-BR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OUTER</a:t>
            </a:r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</a:t>
            </a:r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/>
              <a:t>e </a:t>
            </a:r>
            <a:r>
              <a:rPr lang="pt-BR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OUTER</a:t>
            </a:r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</a:t>
            </a:r>
            <a:endParaRPr lang="pt-BR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pt-BR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OUTER</a:t>
            </a:r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</a:t>
            </a:r>
            <a:r>
              <a:rPr lang="pt-BR" dirty="0"/>
              <a:t> ou simplesmente </a:t>
            </a:r>
            <a:r>
              <a:rPr lang="pt-BR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pt-BR" dirty="0"/>
              <a:t> Somente os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registros da tabela da esquerda </a:t>
            </a:r>
            <a:r>
              <a:rPr lang="pt-BR" dirty="0"/>
              <a:t>(</a:t>
            </a:r>
            <a:r>
              <a:rPr lang="pt-BR" b="1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  <a:r>
              <a:rPr lang="pt-BR" dirty="0"/>
              <a:t>) serão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retornados</a:t>
            </a:r>
            <a:r>
              <a:rPr lang="pt-BR" dirty="0"/>
              <a:t>,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tendo ou não registros relacionados </a:t>
            </a:r>
            <a:r>
              <a:rPr lang="pt-BR" dirty="0"/>
              <a:t>na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tabela da direita</a:t>
            </a:r>
            <a:r>
              <a:rPr lang="pt-BR" dirty="0"/>
              <a:t>.</a:t>
            </a:r>
          </a:p>
          <a:p>
            <a:pPr algn="just"/>
            <a:r>
              <a:rPr lang="pt-BR" dirty="0"/>
              <a:t>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tabela à esquerda </a:t>
            </a:r>
            <a:r>
              <a:rPr lang="pt-BR" dirty="0"/>
              <a:t>do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operador</a:t>
            </a:r>
            <a:r>
              <a:rPr lang="pt-BR" dirty="0">
                <a:solidFill>
                  <a:srgbClr val="C00000"/>
                </a:solidFill>
              </a:rPr>
              <a:t> </a:t>
            </a:r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junção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exibirá cada um dos seus registros</a:t>
            </a:r>
            <a:r>
              <a:rPr lang="pt-BR" dirty="0"/>
              <a:t>, enquanto que 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tabela da direita</a:t>
            </a:r>
            <a:r>
              <a:rPr lang="pt-BR" dirty="0"/>
              <a:t> exibirá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somente seus registros que tenham correspondentes aos da tabela da esquerda</a:t>
            </a:r>
            <a:r>
              <a:rPr lang="pt-BR" dirty="0"/>
              <a:t>.</a:t>
            </a:r>
          </a:p>
          <a:p>
            <a:pPr algn="just"/>
            <a:r>
              <a:rPr lang="pt-BR" dirty="0"/>
              <a:t>Para os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registros da direita que não tenham correspondentes na esquerda </a:t>
            </a:r>
            <a:r>
              <a:rPr lang="pt-BR" dirty="0"/>
              <a:t>serão colocados valores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</a:t>
            </a:r>
            <a:r>
              <a:rPr lang="pt-BR" dirty="0"/>
              <a:t>.</a:t>
            </a:r>
          </a:p>
          <a:p>
            <a:pPr marL="0" indent="0" algn="just">
              <a:buNone/>
            </a:pP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2035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OUTER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772" y="1402672"/>
            <a:ext cx="8948691" cy="5255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71287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647</Words>
  <Application>Microsoft Office PowerPoint</Application>
  <PresentationFormat>Widescreen</PresentationFormat>
  <Paragraphs>113</Paragraphs>
  <Slides>67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67</vt:i4>
      </vt:variant>
    </vt:vector>
  </HeadingPairs>
  <TitlesOfParts>
    <vt:vector size="71" baseType="lpstr">
      <vt:lpstr>Arial</vt:lpstr>
      <vt:lpstr>Calibri</vt:lpstr>
      <vt:lpstr>Calibri Light</vt:lpstr>
      <vt:lpstr>Tema do Office</vt:lpstr>
      <vt:lpstr>Banco de Dados 2</vt:lpstr>
      <vt:lpstr>Junções SQL</vt:lpstr>
      <vt:lpstr>Junções SQL</vt:lpstr>
      <vt:lpstr>INNER JOIN</vt:lpstr>
      <vt:lpstr>INNER JOIN</vt:lpstr>
      <vt:lpstr>INNER JOIN</vt:lpstr>
      <vt:lpstr>INNER JOIN</vt:lpstr>
      <vt:lpstr>Junções SQL</vt:lpstr>
      <vt:lpstr>OUTER JOIN</vt:lpstr>
      <vt:lpstr>OUTER JOIN</vt:lpstr>
      <vt:lpstr>LEFT JOIN</vt:lpstr>
      <vt:lpstr>RIGHT JOIN</vt:lpstr>
      <vt:lpstr>FULL OUTER JOIN</vt:lpstr>
      <vt:lpstr>Exemplo de Consulta sem Junção (com uma tabela)</vt:lpstr>
      <vt:lpstr>Exemplo de Consulta sem Junção (com uma tabela)</vt:lpstr>
      <vt:lpstr>Exemplo de Consulta sem Junção (com uma tabela)</vt:lpstr>
      <vt:lpstr>Exemplo de Consulta sem Junção (com duas tabelas)</vt:lpstr>
      <vt:lpstr>Exemplo de Consulta sem Junção (com duas tabelas)</vt:lpstr>
      <vt:lpstr>Exemplo de Consulta com Junção (INNER JOIN)</vt:lpstr>
      <vt:lpstr>Exemplo de Consulta com Junção (INNER JOIN)</vt:lpstr>
      <vt:lpstr>Exemplo de Consulta com Junção (LEFT OUTER JOIN)</vt:lpstr>
      <vt:lpstr>Junções</vt:lpstr>
      <vt:lpstr>Junções</vt:lpstr>
      <vt:lpstr>Junções</vt:lpstr>
      <vt:lpstr>Junções</vt:lpstr>
      <vt:lpstr>Junções</vt:lpstr>
      <vt:lpstr>Junções</vt:lpstr>
      <vt:lpstr>Junções</vt:lpstr>
      <vt:lpstr>Junções</vt:lpstr>
      <vt:lpstr>Cursores</vt:lpstr>
      <vt:lpstr>Declaração de Variáveis Cursores</vt:lpstr>
      <vt:lpstr>Declaração de Variáveis Cursores</vt:lpstr>
      <vt:lpstr>Declaração de Variáveis Cursores</vt:lpstr>
      <vt:lpstr>Declaração de Variáveis Cursores</vt:lpstr>
      <vt:lpstr>Abertura de Cursor</vt:lpstr>
      <vt:lpstr>OPEN FOR SELECT</vt:lpstr>
      <vt:lpstr>OPEN FOR SELECT</vt:lpstr>
      <vt:lpstr>OPEN FOR EXECUTE</vt:lpstr>
      <vt:lpstr>OPEN FOR EXECUTE</vt:lpstr>
      <vt:lpstr>Abertura de Cursor Ligado</vt:lpstr>
      <vt:lpstr>Abertura de Cursor Ligado</vt:lpstr>
      <vt:lpstr>Utilização de Cursores</vt:lpstr>
      <vt:lpstr>Utilização de Cursores: Fetch</vt:lpstr>
      <vt:lpstr>Utilização de Cursores: Fetch</vt:lpstr>
      <vt:lpstr>Utilização de Cursores: Close</vt:lpstr>
      <vt:lpstr>Retornar Cursor</vt:lpstr>
      <vt:lpstr>Retornar Cursor</vt:lpstr>
      <vt:lpstr>Retornar Cursor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 2</dc:title>
  <dc:creator>Conta da Microsoft</dc:creator>
  <cp:lastModifiedBy>Conta da Microsoft</cp:lastModifiedBy>
  <cp:revision>105</cp:revision>
  <dcterms:created xsi:type="dcterms:W3CDTF">2020-06-21T20:46:43Z</dcterms:created>
  <dcterms:modified xsi:type="dcterms:W3CDTF">2021-06-13T18:12:50Z</dcterms:modified>
</cp:coreProperties>
</file>