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90" r:id="rId33"/>
    <p:sldId id="286" r:id="rId34"/>
    <p:sldId id="287" r:id="rId35"/>
    <p:sldId id="291" r:id="rId36"/>
    <p:sldId id="288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41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82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3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1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29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59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6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7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91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0902-5509-466D-ABB6-C2D2B66C3A6D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3A91-3AC7-432B-827D-03A1FCABA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012 </a:t>
            </a:r>
            <a:r>
              <a:rPr lang="pt-BR" dirty="0" smtClean="0"/>
              <a:t>– Consultas Aninhadas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00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1" y="1432874"/>
            <a:ext cx="10416619" cy="5307291"/>
          </a:xfrm>
        </p:spPr>
      </p:pic>
    </p:spTree>
    <p:extLst>
      <p:ext uri="{BB962C8B-B14F-4D97-AF65-F5344CB8AC3E}">
        <p14:creationId xmlns:p14="http://schemas.microsoft.com/office/powerpoint/2010/main" val="10464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Aninhadas</a:t>
            </a:r>
            <a:endParaRPr 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Algumas 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consultas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precisam que os 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valores existentes 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banco de dados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sejam 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buscados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 depois usados em uma </a:t>
            </a:r>
            <a:r>
              <a:rPr lang="pt-BR" sz="32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condição de comparação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pt-BR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Essas 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consultas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podem ser formuladas convenientemente usando </a:t>
            </a:r>
            <a:r>
              <a:rPr lang="pt-BR" sz="32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consultas aninhadas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que são 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blocos </a:t>
            </a:r>
            <a:r>
              <a:rPr lang="pt-B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select-from-where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completos dentro </a:t>
            </a:r>
            <a:r>
              <a:rPr lang="pt-B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 uma cláusula de 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outra </a:t>
            </a:r>
            <a:r>
              <a:rPr lang="pt-B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consulta (</a:t>
            </a:r>
            <a:r>
              <a:rPr lang="pt-B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WHERE</a:t>
            </a:r>
            <a:r>
              <a:rPr lang="pt-B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</a:t>
            </a:r>
            <a:r>
              <a:rPr lang="pt-B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pt-B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FROM</a:t>
            </a:r>
            <a:r>
              <a:rPr lang="pt-B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pt-BR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16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79" y="1395167"/>
            <a:ext cx="9436231" cy="5156462"/>
          </a:xfrm>
        </p:spPr>
      </p:pic>
    </p:spTree>
    <p:extLst>
      <p:ext uri="{BB962C8B-B14F-4D97-AF65-F5344CB8AC3E}">
        <p14:creationId xmlns:p14="http://schemas.microsoft.com/office/powerpoint/2010/main" val="399573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 aninhada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mostrada no slide anterior 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seleciona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os 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números de projetos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possuem um 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funcionário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 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nome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Thorsten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Weblen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Ele pode participar como 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gerente do projeto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ou como simples 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membro da equipe de trabalho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Existem apenas dois projetos –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1100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1300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em que </a:t>
            </a:r>
            <a:r>
              <a:rPr lang="pt-BR" b="1" strike="noStrike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Thorsten</a:t>
            </a:r>
            <a:r>
              <a:rPr lang="pt-BR" b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Weblen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atua como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gerente de projeto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projeto </a:t>
            </a:r>
            <a:r>
              <a:rPr lang="pt-BR" b="1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1300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ele também atua como </a:t>
            </a:r>
            <a:r>
              <a:rPr lang="pt-BR" b="1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membro da equipe de trabalho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6314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DISTINCT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NR_PROJETO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PROJETO 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NR_PROJETO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P.NR_PROJETO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PROJETO P,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 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F.MATRICULA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P.MATR_GERENTE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F.NOME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"MARCUS SANTOS"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NR_PROJETO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E.NR_PROJETO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F, EQUIPE E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F.MATRICULA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E.MATRICULA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NOME = "MARCUS SANTOS"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7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primeira consulta aninhada 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seleciona os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números de projetos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possuem o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funcionário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Thorsten</a:t>
            </a:r>
            <a:r>
              <a:rPr lang="pt-BR" b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Weblen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como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gerente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P.NR_PROJETO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PROJETO P,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 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F.MATRICULA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P.MATR_GERENTE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F.NOME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“</a:t>
            </a:r>
            <a:r>
              <a:rPr lang="pt-BR" b="1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THORSTEN</a:t>
            </a:r>
            <a:r>
              <a:rPr lang="pt-BR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WEBLEN</a:t>
            </a:r>
            <a:r>
              <a:rPr lang="pt-BR" b="1" strike="noStrike" spc="-1" dirty="0" smtClean="0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09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segunda consulta aninhada 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seleciona os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números de projetos 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 possuem um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funcionári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de nome </a:t>
            </a:r>
            <a:r>
              <a:rPr lang="pt-BR" b="1" strike="noStrike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Thorsten</a:t>
            </a:r>
            <a:r>
              <a:rPr lang="pt-BR" b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Weblen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envolvido como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membro da equipe de trabalho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E.NR_PROJETO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F, EQUIPE E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F.MATRICULA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E.MATRICULA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NOME = “</a:t>
            </a:r>
            <a:r>
              <a:rPr lang="pt-BR" b="1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THORSTEN</a:t>
            </a:r>
            <a:r>
              <a:rPr lang="pt-BR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WEBLEN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57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</a:t>
            </a: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integrar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duas </a:t>
            </a: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consultas aninhadas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à </a:t>
            </a:r>
            <a:r>
              <a:rPr lang="pt-BR" sz="3600" b="1" strike="noStrike" spc="-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 externa 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usamos o </a:t>
            </a: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operador de comparação </a:t>
            </a:r>
            <a:r>
              <a:rPr lang="pt-BR" sz="3600" b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</a:t>
            </a:r>
            <a:r>
              <a:rPr lang="pt-BR" sz="36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operador </a:t>
            </a:r>
            <a:r>
              <a:rPr lang="pt-BR" sz="3600" b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pt-BR" sz="36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compara um valor v com um </a:t>
            </a:r>
            <a:r>
              <a:rPr lang="pt-BR" sz="36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conjunto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(ou </a:t>
            </a:r>
            <a:r>
              <a:rPr lang="pt-BR" sz="3600" b="1" strike="noStrike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multiconjunto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de valores V e avalia como </a:t>
            </a:r>
            <a:r>
              <a:rPr lang="pt-BR" sz="3600" b="1" strike="noStrike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 v for um dos elementos em V.</a:t>
            </a:r>
            <a:endParaRPr lang="pt-BR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27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 </a:t>
            </a:r>
            <a:r>
              <a:rPr lang="pt-BR" sz="40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 externa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usamos o </a:t>
            </a:r>
            <a:r>
              <a:rPr lang="pt-BR" sz="40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conectivo lógico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4000" b="1" strike="noStrike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para recuperar uma </a:t>
            </a:r>
            <a:r>
              <a:rPr lang="pt-BR" sz="4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tupla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40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PROJETO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 o valor de </a:t>
            </a:r>
            <a:r>
              <a:rPr lang="pt-BR" sz="4000" b="1" strike="noStrike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NR_PROJETO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dessa </a:t>
            </a:r>
            <a:r>
              <a:rPr lang="pt-BR" sz="4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tupla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estiver no resultado de qualquer uma das </a:t>
            </a:r>
            <a:r>
              <a:rPr lang="pt-BR" sz="4000" b="1" strike="noStrike" spc="-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consultas aninhadas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4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42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8" y="1442300"/>
            <a:ext cx="10401692" cy="5241303"/>
          </a:xfrm>
        </p:spPr>
      </p:pic>
    </p:spTree>
    <p:extLst>
      <p:ext uri="{BB962C8B-B14F-4D97-AF65-F5344CB8AC3E}">
        <p14:creationId xmlns:p14="http://schemas.microsoft.com/office/powerpoint/2010/main" val="345322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54" y="1461155"/>
            <a:ext cx="9221487" cy="4986779"/>
          </a:xfrm>
        </p:spPr>
      </p:pic>
    </p:spTree>
    <p:extLst>
      <p:ext uri="{BB962C8B-B14F-4D97-AF65-F5344CB8AC3E}">
        <p14:creationId xmlns:p14="http://schemas.microsoft.com/office/powerpoint/2010/main" val="231813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0" y="1574276"/>
            <a:ext cx="10567446" cy="5043340"/>
          </a:xfrm>
        </p:spPr>
      </p:pic>
    </p:spTree>
    <p:extLst>
      <p:ext uri="{BB962C8B-B14F-4D97-AF65-F5344CB8AC3E}">
        <p14:creationId xmlns:p14="http://schemas.microsoft.com/office/powerpoint/2010/main" val="374096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" y="1480009"/>
            <a:ext cx="10991654" cy="5194168"/>
          </a:xfrm>
        </p:spPr>
      </p:pic>
    </p:spTree>
    <p:extLst>
      <p:ext uri="{BB962C8B-B14F-4D97-AF65-F5344CB8AC3E}">
        <p14:creationId xmlns:p14="http://schemas.microsoft.com/office/powerpoint/2010/main" val="58003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lang="pt-BR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DISTINCT</a:t>
            </a:r>
            <a:r>
              <a:rPr lang="pt-BR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MATRICULA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lang="pt-BR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EQUIPE 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pt-BR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NR_PROJETO</a:t>
            </a:r>
            <a:r>
              <a:rPr lang="pt-BR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HORAS) IN 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</a:t>
            </a:r>
            <a:r>
              <a:rPr lang="pt-BR" b="1" strike="noStrike" spc="-1" dirty="0" err="1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lang="pt-BR" b="1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NR_PROJETO</a:t>
            </a:r>
            <a:r>
              <a:rPr lang="pt-BR" b="1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HORAS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pt-BR" b="1" strike="noStrike" spc="-1" dirty="0" err="1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lang="pt-BR" b="1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EQUIPE 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pt-BR" b="1" strike="noStrike" spc="-1" dirty="0" err="1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b="1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MATRICULA = 7</a:t>
            </a:r>
            <a:r>
              <a:rPr lang="pt-BR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539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Essa consulta do slide anterior selecionará todas as </a:t>
            </a:r>
            <a:r>
              <a:rPr lang="pt-BR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matrículas de funcionários que trabalham na mesma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combinação (projeto, horas) 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algum projeto que o funcionário de matrícula </a:t>
            </a:r>
            <a:r>
              <a:rPr lang="pt-BR" sz="4000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(“</a:t>
            </a:r>
            <a:r>
              <a:rPr lang="pt-BR" sz="4000" b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Cinthia Ribeiro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”) trabalha.</a:t>
            </a:r>
            <a:endParaRPr lang="pt-BR" sz="4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3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7" y="1404594"/>
            <a:ext cx="10774836" cy="5090474"/>
          </a:xfrm>
        </p:spPr>
      </p:pic>
    </p:spTree>
    <p:extLst>
      <p:ext uri="{BB962C8B-B14F-4D97-AF65-F5344CB8AC3E}">
        <p14:creationId xmlns:p14="http://schemas.microsoft.com/office/powerpoint/2010/main" val="2825063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4" y="1395167"/>
            <a:ext cx="10916240" cy="5279010"/>
          </a:xfrm>
        </p:spPr>
      </p:pic>
    </p:spTree>
    <p:extLst>
      <p:ext uri="{BB962C8B-B14F-4D97-AF65-F5344CB8AC3E}">
        <p14:creationId xmlns:p14="http://schemas.microsoft.com/office/powerpoint/2010/main" val="3567443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7" y="1348033"/>
            <a:ext cx="11019934" cy="5316718"/>
          </a:xfrm>
        </p:spPr>
      </p:pic>
    </p:spTree>
    <p:extLst>
      <p:ext uri="{BB962C8B-B14F-4D97-AF65-F5344CB8AC3E}">
        <p14:creationId xmlns:p14="http://schemas.microsoft.com/office/powerpoint/2010/main" val="2177175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1" y="1385740"/>
            <a:ext cx="11444139" cy="5316717"/>
          </a:xfrm>
        </p:spPr>
      </p:pic>
    </p:spTree>
    <p:extLst>
      <p:ext uri="{BB962C8B-B14F-4D97-AF65-F5344CB8AC3E}">
        <p14:creationId xmlns:p14="http://schemas.microsoft.com/office/powerpoint/2010/main" val="2197846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1319753"/>
            <a:ext cx="11604396" cy="5410985"/>
          </a:xfrm>
        </p:spPr>
      </p:pic>
    </p:spTree>
    <p:extLst>
      <p:ext uri="{BB962C8B-B14F-4D97-AF65-F5344CB8AC3E}">
        <p14:creationId xmlns:p14="http://schemas.microsoft.com/office/powerpoint/2010/main" val="2731701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Além do operador </a:t>
            </a:r>
            <a:r>
              <a:rPr lang="pt-BR" sz="32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diversos outros operadores de comparação podem ser usados para comparar um único valor v (em geral, um nome de atributo) com um conjunto ou </a:t>
            </a:r>
            <a:r>
              <a:rPr lang="pt-BR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multiconjunto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 (tipicamente, uma consulta aninhada).</a:t>
            </a:r>
            <a:endParaRPr lang="pt-BR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operador = </a:t>
            </a:r>
            <a:r>
              <a:rPr lang="pt-BR" sz="3200" b="1" strike="noStrike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ANY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(ou = SOME) retorna </a:t>
            </a:r>
            <a:r>
              <a:rPr lang="pt-BR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 o valor de v for igual a algum valor no conjunto V e, portanto, é </a:t>
            </a:r>
            <a:r>
              <a:rPr lang="pt-BR" sz="32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equivalente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</a:t>
            </a:r>
            <a:r>
              <a:rPr lang="pt-BR" sz="32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8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" y="1414022"/>
            <a:ext cx="10011266" cy="5109326"/>
          </a:xfrm>
        </p:spPr>
      </p:pic>
    </p:spTree>
    <p:extLst>
      <p:ext uri="{BB962C8B-B14F-4D97-AF65-F5344CB8AC3E}">
        <p14:creationId xmlns:p14="http://schemas.microsoft.com/office/powerpoint/2010/main" val="36502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2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Essa </a:t>
            </a: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slide anterior retorna os nomes e salários dos </a:t>
            </a: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funcionários cujo salário é maior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que o salário de </a:t>
            </a: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todos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pt-BR" sz="3600" b="1" i="1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os </a:t>
            </a: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funcionários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lotados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na filial de </a:t>
            </a:r>
            <a:r>
              <a:rPr lang="pt-BR" sz="3600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Santa Teresa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Existem também as chamadas </a:t>
            </a:r>
            <a:r>
              <a:rPr lang="pt-BR" sz="3600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consultas aninhadas correlacionadas.</a:t>
            </a:r>
            <a:endParaRPr lang="pt-BR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020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2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Sempre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uma condição na 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cláusula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uma consulta aninhada 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referencia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algum 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atributo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uma relação declarada na </a:t>
            </a:r>
            <a:r>
              <a:rPr lang="pt-BR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 externa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as duas consultas são consideradas 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correlacionadas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Podemos entender melhor uma </a:t>
            </a:r>
            <a:r>
              <a:rPr lang="pt-BR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 correlacionada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ao considerar que a </a:t>
            </a:r>
            <a:r>
              <a:rPr lang="pt-BR" b="1" strike="noStrike" spc="-1" dirty="0" smtClean="0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 aninhada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avaliada uma vez para cada </a:t>
            </a:r>
            <a:r>
              <a:rPr lang="pt-BR" b="1" strike="noStrike" spc="-1" dirty="0" err="1" smtClean="0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tupla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 combinação de </a:t>
            </a:r>
            <a:r>
              <a:rPr lang="pt-BR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tuplas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na </a:t>
            </a:r>
            <a:r>
              <a:rPr lang="pt-BR" b="1" strike="noStrike" spc="-1" dirty="0" smtClean="0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 externa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041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2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Exemplo: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podemos pensar em uma consulta onde, </a:t>
            </a:r>
            <a:r>
              <a:rPr lang="pt-BR" sz="32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cada </a:t>
            </a:r>
            <a:r>
              <a:rPr lang="pt-BR" sz="3200" b="1" strike="noStrike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avalie a consulta aninhada, que recupera os valores de Matricula para todas as </a:t>
            </a:r>
            <a:r>
              <a:rPr lang="pt-BR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tuplas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pt-BR" sz="32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DEPENDENTE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 o mesmo sexo e nome da </a:t>
            </a:r>
            <a:r>
              <a:rPr lang="pt-BR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tupla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3200" b="1" strike="noStrike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o valor da Matricula da </a:t>
            </a:r>
            <a:r>
              <a:rPr lang="pt-BR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tupla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estiver no resultado da consulta aninhada, então selecione essa </a:t>
            </a:r>
            <a:r>
              <a:rPr lang="pt-BR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tupla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844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84" y="1396851"/>
            <a:ext cx="10275216" cy="5277326"/>
          </a:xfrm>
        </p:spPr>
      </p:pic>
    </p:spTree>
    <p:extLst>
      <p:ext uri="{BB962C8B-B14F-4D97-AF65-F5344CB8AC3E}">
        <p14:creationId xmlns:p14="http://schemas.microsoft.com/office/powerpoint/2010/main" val="2700433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432874"/>
            <a:ext cx="11019935" cy="5156462"/>
          </a:xfrm>
        </p:spPr>
      </p:pic>
    </p:spTree>
    <p:extLst>
      <p:ext uri="{BB962C8B-B14F-4D97-AF65-F5344CB8AC3E}">
        <p14:creationId xmlns:p14="http://schemas.microsoft.com/office/powerpoint/2010/main" val="3083283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4400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Consulta:</a:t>
            </a:r>
            <a:r>
              <a:rPr lang="pt-BR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Recuperar o nome e a lotação de cada funcionário que tem um dependente com o mesmo nome e com o mesmo sexo do funcionário.</a:t>
            </a:r>
            <a:endParaRPr lang="pt-BR" sz="4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9905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0" y="1376313"/>
            <a:ext cx="11217897" cy="5363852"/>
          </a:xfrm>
        </p:spPr>
      </p:pic>
    </p:spTree>
    <p:extLst>
      <p:ext uri="{BB962C8B-B14F-4D97-AF65-F5344CB8AC3E}">
        <p14:creationId xmlns:p14="http://schemas.microsoft.com/office/powerpoint/2010/main" val="298720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2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geral, uma </a:t>
            </a:r>
            <a:r>
              <a:rPr lang="pt-BR" sz="36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escrita com </a:t>
            </a:r>
            <a:r>
              <a:rPr lang="pt-BR" sz="36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blocos aninhados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3600" b="1" strike="noStrike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select-from-where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usando os </a:t>
            </a:r>
            <a:r>
              <a:rPr lang="pt-BR" sz="36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operadores de comparação</a:t>
            </a:r>
            <a:r>
              <a:rPr lang="pt-BR" sz="3600" b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pt-BR" sz="36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 </a:t>
            </a:r>
            <a:r>
              <a:rPr lang="pt-BR" sz="3600" b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pt-BR" sz="36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sempre pode ser expressa como uma única consulta em bloco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seguir veja como converter a consulta anterior em uma única consulta em bloco.</a:t>
            </a:r>
            <a:endParaRPr lang="pt-BR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875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5740"/>
            <a:ext cx="10266575" cy="5279011"/>
          </a:xfrm>
        </p:spPr>
      </p:pic>
    </p:spTree>
    <p:extLst>
      <p:ext uri="{BB962C8B-B14F-4D97-AF65-F5344CB8AC3E}">
        <p14:creationId xmlns:p14="http://schemas.microsoft.com/office/powerpoint/2010/main" val="2029245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b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</a:b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(Cláusula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SELECT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8" y="1690688"/>
            <a:ext cx="10237509" cy="4920792"/>
          </a:xfrm>
        </p:spPr>
      </p:pic>
    </p:spTree>
    <p:extLst>
      <p:ext uri="{BB962C8B-B14F-4D97-AF65-F5344CB8AC3E}">
        <p14:creationId xmlns:p14="http://schemas.microsoft.com/office/powerpoint/2010/main" val="395770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6" y="1432875"/>
            <a:ext cx="10001839" cy="5297864"/>
          </a:xfrm>
        </p:spPr>
      </p:pic>
    </p:spTree>
    <p:extLst>
      <p:ext uri="{BB962C8B-B14F-4D97-AF65-F5344CB8AC3E}">
        <p14:creationId xmlns:p14="http://schemas.microsoft.com/office/powerpoint/2010/main" val="2358602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b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</a:b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(Cláusula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SELECT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F.NOME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C.NM_CARGO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F.SALARIO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endParaRPr lang="pt-BR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pt-BR" b="1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MAX(</a:t>
            </a:r>
            <a:r>
              <a:rPr lang="pt-BR" b="1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E.SALARIO</a:t>
            </a: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pt-BR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pt-BR" b="1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</a:t>
            </a:r>
            <a:endParaRPr lang="pt-BR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pt-BR" b="1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E.COD_CARGO</a:t>
            </a: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pt-BR" b="1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F.COD_CARGO</a:t>
            </a: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AS </a:t>
            </a:r>
            <a:endParaRPr lang="pt-BR" b="1" spc="-1" dirty="0" smtClean="0">
              <a:solidFill>
                <a:srgbClr val="0000CC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0" indent="0">
              <a:buNone/>
            </a:pPr>
            <a:r>
              <a:rPr lang="pt-BR" b="1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r>
              <a:rPr lang="pt-BR" b="1" spc="-1" dirty="0" err="1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MAIOR_SALARIO_PARA_CARGO</a:t>
            </a:r>
            <a:endParaRPr lang="pt-BR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F,</a:t>
            </a:r>
            <a:endParaRPr lang="pt-BR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pt-BR" b="1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CARGO C </a:t>
            </a:r>
            <a:endParaRPr lang="pt-BR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C.COD_CARGO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F.COD_CARGO</a:t>
            </a:r>
            <a:endParaRPr lang="pt-BR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F.NOME</a:t>
            </a:r>
            <a:r>
              <a:rPr lang="pt-BR" b="1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lang="pt-BR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5646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b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</a:b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(Cláusula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SELECT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2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consulta SQL anterior exibe o nome do funcionário, o nome do cargo, o salário recebido e o maior salário pago para o mesmo cargo para todos os funcionários cadastrados no Banco de Dados Empresa.</a:t>
            </a:r>
            <a:endParaRPr lang="pt-BR" sz="4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051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b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</a:b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(Cláusula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SELECT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690688"/>
            <a:ext cx="11538408" cy="4992916"/>
          </a:xfrm>
        </p:spPr>
      </p:pic>
    </p:spTree>
    <p:extLst>
      <p:ext uri="{BB962C8B-B14F-4D97-AF65-F5344CB8AC3E}">
        <p14:creationId xmlns:p14="http://schemas.microsoft.com/office/powerpoint/2010/main" val="2474857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b="1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Agora considere uma consulta SQL em que sejam exibidos o </a:t>
            </a:r>
            <a:r>
              <a:rPr lang="pt-BR" sz="4000" b="1" spc="-1" dirty="0" err="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COD_CARGO</a:t>
            </a:r>
            <a:r>
              <a:rPr lang="pt-BR" sz="4000" b="1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a </a:t>
            </a:r>
            <a:r>
              <a:rPr lang="pt-BR" sz="4000" b="1" spc="-1" dirty="0" err="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NM_CARGO</a:t>
            </a:r>
            <a:r>
              <a:rPr lang="pt-BR" sz="4000" b="1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cargo somente para aqueles cargos que possuem mais de um FUNCIONÁRIO na empresa</a:t>
            </a:r>
            <a:r>
              <a:rPr lang="pt-BR" sz="4000" b="1" spc="-1" dirty="0" smtClean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4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256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b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</a:b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(Cláusula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WHERE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2" y="1825624"/>
            <a:ext cx="11067067" cy="4857979"/>
          </a:xfrm>
        </p:spPr>
      </p:pic>
    </p:spTree>
    <p:extLst>
      <p:ext uri="{BB962C8B-B14F-4D97-AF65-F5344CB8AC3E}">
        <p14:creationId xmlns:p14="http://schemas.microsoft.com/office/powerpoint/2010/main" val="4184055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b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</a:b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(Cláusula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FROM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6" y="1825625"/>
            <a:ext cx="11057641" cy="4895686"/>
          </a:xfrm>
        </p:spPr>
      </p:pic>
    </p:spTree>
    <p:extLst>
      <p:ext uri="{BB962C8B-B14F-4D97-AF65-F5344CB8AC3E}">
        <p14:creationId xmlns:p14="http://schemas.microsoft.com/office/powerpoint/2010/main" val="2488076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b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</a:b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(Cláusula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FROM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consulta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anterior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exibe o nome do funcionário, seu código de cargo, salário atual e o novo salário proposto (com um aumento de 5%).</a:t>
            </a:r>
            <a:endParaRPr lang="pt-BR" sz="1600" b="1" strike="noStrike" spc="-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que, para tanto, foi utilizada uma </a:t>
            </a:r>
            <a:r>
              <a:rPr lang="pt-BR" b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tabela virtual 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criada em tempo de execução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com o nome de </a:t>
            </a:r>
            <a:r>
              <a:rPr lang="pt-BR" b="1" strike="noStrike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Proposta_Salarial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 verdade,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essa tabela não existe 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não foi criada realmente -, mas 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foi gerada através de uma consulta aninhada na cláusula </a:t>
            </a:r>
            <a:r>
              <a:rPr lang="pt-BR" b="1" strike="noStrike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lang="pt-BR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 consulta externa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1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b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</a:b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(Cláusula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FROM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Observe que na cláusula </a:t>
            </a:r>
            <a:r>
              <a:rPr lang="pt-BR" sz="3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desta consulta SQL em particular, definimos que somente os registros com </a:t>
            </a:r>
            <a:r>
              <a:rPr lang="pt-BR" sz="3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COD_CARGO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igual a “</a:t>
            </a:r>
            <a:r>
              <a:rPr lang="pt-BR" sz="3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ANL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”, “</a:t>
            </a:r>
            <a:r>
              <a:rPr lang="pt-BR" sz="3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PRG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 e “</a:t>
            </a:r>
            <a:r>
              <a:rPr lang="pt-BR" sz="3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DSG</a:t>
            </a: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 deverão ser exibidos.</a:t>
            </a:r>
            <a:endParaRPr lang="pt-BR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 diretores ficaram de fora da nova proposta salarial.</a:t>
            </a:r>
            <a:endParaRPr lang="pt-BR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166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b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</a:b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(Operador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NOT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 IN)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3" y="1690688"/>
            <a:ext cx="10633435" cy="4945782"/>
          </a:xfrm>
        </p:spPr>
      </p:pic>
    </p:spTree>
    <p:extLst>
      <p:ext uri="{BB962C8B-B14F-4D97-AF65-F5344CB8AC3E}">
        <p14:creationId xmlns:p14="http://schemas.microsoft.com/office/powerpoint/2010/main" val="1050917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 Correlacionadas</a:t>
            </a:r>
            <a:b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</a:b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(Operador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NOT</a:t>
            </a:r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 IN)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consulta anterior exibe MATRICULA, NOME e SEXO de todo </a:t>
            </a:r>
            <a:r>
              <a:rPr lang="pt-BR" sz="4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FUNCIONARIO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jamais tenha participado de uma EQUIPE em algum PROJETO.</a:t>
            </a:r>
            <a:endParaRPr lang="pt-BR" sz="4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 operadores </a:t>
            </a:r>
            <a:r>
              <a:rPr lang="pt-BR" sz="4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pt-BR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foram utilizados.</a:t>
            </a:r>
            <a:endParaRPr lang="pt-BR" sz="4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17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87" y="1432874"/>
            <a:ext cx="9172280" cy="5165889"/>
          </a:xfrm>
        </p:spPr>
      </p:pic>
    </p:spTree>
    <p:extLst>
      <p:ext uri="{BB962C8B-B14F-4D97-AF65-F5344CB8AC3E}">
        <p14:creationId xmlns:p14="http://schemas.microsoft.com/office/powerpoint/2010/main" val="3867374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91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319753"/>
            <a:ext cx="11067068" cy="5222449"/>
          </a:xfrm>
        </p:spPr>
      </p:pic>
    </p:spTree>
    <p:extLst>
      <p:ext uri="{BB962C8B-B14F-4D97-AF65-F5344CB8AC3E}">
        <p14:creationId xmlns:p14="http://schemas.microsoft.com/office/powerpoint/2010/main" val="145126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37" y="1404594"/>
            <a:ext cx="9379670" cy="5194169"/>
          </a:xfrm>
        </p:spPr>
      </p:pic>
    </p:spTree>
    <p:extLst>
      <p:ext uri="{BB962C8B-B14F-4D97-AF65-F5344CB8AC3E}">
        <p14:creationId xmlns:p14="http://schemas.microsoft.com/office/powerpoint/2010/main" val="21774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5740"/>
            <a:ext cx="10078039" cy="5288437"/>
          </a:xfrm>
        </p:spPr>
      </p:pic>
    </p:spTree>
    <p:extLst>
      <p:ext uri="{BB962C8B-B14F-4D97-AF65-F5344CB8AC3E}">
        <p14:creationId xmlns:p14="http://schemas.microsoft.com/office/powerpoint/2010/main" val="400072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Consultas Aninhadas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3" y="1498862"/>
            <a:ext cx="11067068" cy="5090473"/>
          </a:xfrm>
        </p:spPr>
      </p:pic>
    </p:spTree>
    <p:extLst>
      <p:ext uri="{BB962C8B-B14F-4D97-AF65-F5344CB8AC3E}">
        <p14:creationId xmlns:p14="http://schemas.microsoft.com/office/powerpoint/2010/main" val="3825531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1101</Words>
  <Application>Microsoft Office PowerPoint</Application>
  <PresentationFormat>Widescreen</PresentationFormat>
  <Paragraphs>115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DejaVu Sans</vt:lpstr>
      <vt:lpstr>Wingdings</vt:lpstr>
      <vt:lpstr>Tema do Office</vt:lpstr>
      <vt:lpstr>Banco de Dados 2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</vt:lpstr>
      <vt:lpstr>Consultas Aninhadas Correlacionadas</vt:lpstr>
      <vt:lpstr>Consultas Aninhadas Correlacionadas</vt:lpstr>
      <vt:lpstr>Consultas Aninhadas Correlacionadas</vt:lpstr>
      <vt:lpstr>Consultas Aninhadas Correlacionadas</vt:lpstr>
      <vt:lpstr>Consultas Aninhadas Correlacionadas</vt:lpstr>
      <vt:lpstr>Consultas Aninhadas Correlacionadas</vt:lpstr>
      <vt:lpstr>Consultas Aninhadas Correlacionadas</vt:lpstr>
      <vt:lpstr>Consultas Aninhadas Correlacionadas</vt:lpstr>
      <vt:lpstr>Consultas Aninhadas Correlacionadas (Cláusula SELECT)</vt:lpstr>
      <vt:lpstr>Consultas Aninhadas Correlacionadas (Cláusula SELECT)</vt:lpstr>
      <vt:lpstr>Consultas Aninhadas Correlacionadas (Cláusula SELECT)</vt:lpstr>
      <vt:lpstr>Consultas Aninhadas Correlacionadas (Cláusula SELECT)</vt:lpstr>
      <vt:lpstr>Consultas Aninhadas Correlacionadas</vt:lpstr>
      <vt:lpstr>Consultas Aninhadas Correlacionadas (Cláusula WHERE)</vt:lpstr>
      <vt:lpstr>Consultas Aninhadas Correlacionadas (Cláusula FROM)</vt:lpstr>
      <vt:lpstr>Consultas Aninhadas Correlacionadas (Cláusula FROM)</vt:lpstr>
      <vt:lpstr>Consultas Aninhadas Correlacionadas (Cláusula FROM)</vt:lpstr>
      <vt:lpstr>Consultas Aninhadas Correlacionadas (Operador NOT IN)</vt:lpstr>
      <vt:lpstr>Consultas Aninhadas Correlacionadas (Operador NOT IN)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Conta da Microsoft</dc:creator>
  <cp:lastModifiedBy>Conta da Microsoft</cp:lastModifiedBy>
  <cp:revision>53</cp:revision>
  <dcterms:created xsi:type="dcterms:W3CDTF">2020-06-28T14:20:42Z</dcterms:created>
  <dcterms:modified xsi:type="dcterms:W3CDTF">2021-06-19T20:06:25Z</dcterms:modified>
</cp:coreProperties>
</file>