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6" r:id="rId5"/>
    <p:sldId id="257" r:id="rId6"/>
    <p:sldId id="259" r:id="rId7"/>
    <p:sldId id="260" r:id="rId8"/>
    <p:sldId id="261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65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302E-D6A5-402A-9EE1-A97B8AD7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867DA-3030-43B3-AE8F-A0AB706C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92EF7-A12F-4CD8-A960-A7D9FDEA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57BB5-058B-43E6-B07C-24A5F09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6AC0C-82A9-4140-A20B-14006FF5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C9FC1-7891-45BD-898F-AA8A0238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BADBB-CC65-4C24-A018-A1F1D373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635467-C483-4EB4-A707-3AF72F7F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91E29-0D2F-48FB-BD0B-07E21811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14F4D-FD49-432A-9C85-A76176AE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95160-061A-4C4D-9EE3-ACA217DF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5A996-42C7-4463-A1DB-95A1E4F16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3353A-7190-4044-B5C2-0B70AAE9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B48195-8BB2-4CCB-8C67-BD7849BD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05663-6035-434E-81CD-35B8E50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8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A316-91ED-4105-84FB-60FCADD6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5AA97-B257-46BE-A79B-3CBE0C1E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30572-3801-4AB5-96CA-6269ACD0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0346B-E177-4767-B02D-77405E0A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0812C-8D06-4EA5-B249-6B3D898B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92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8C08C-095D-4D85-BA29-CA3F6D52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33259-08AB-4579-A80F-F904939C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93E08-8D00-4F94-9D13-7A68E0F9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8C3F7-D10B-4174-A0A3-C0F82AF6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1E81E-D712-4057-8C7F-4829A35E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55BD-5ACB-4079-AF8D-A8664913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D19EA-0DF6-4F2D-BAB1-7E147782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D32649-E1FB-4314-99A0-C9EB3F58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EEBB2-6D3A-405F-BC95-3EFB607A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B5968-726A-4E5A-94C7-DDC856EB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E7765-6102-4955-B53C-DECF1238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5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A058B-1CB0-44D5-827B-10C0F895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581CB-3014-4951-9FF5-4BBD5C92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FBFB70-4DF1-4249-A324-051A1E4AF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490CF8-0FE5-4559-B2C4-F800DC958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ED44-4778-418E-9124-A188EC7AE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875A05-2C90-4297-9016-6F9AD876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F3D264-0FD0-418C-B017-9F290AEF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FD6818-57A6-4703-A665-B5F1FFE1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9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6202-FADC-4FD8-83E5-6729B6CC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0CFB3E-130E-4B24-AEBD-A6CF73A4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5D274E-4328-4457-981E-FD1B9E42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B74D7A-7B61-467B-81D6-E39BEEEA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03497F-5065-48CF-A08B-38284E3B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3E57EA-8273-4F57-A38F-E3A046EA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E71113-97AA-4FA6-ACF8-9C187A2D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52A9F-9169-453F-9604-CDAE5AA1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F3A69-C28C-4BAE-BAB9-B7845570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495FFA-9651-484E-9CDB-47121027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AC1295-5BBC-4910-A78C-D4AFC23C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9DD396-23BF-49FF-B14C-FA895516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4419F3-8A88-45EF-BFB3-4E05545D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00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C724-0C80-492E-9A6B-AFF88D9E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3A9581-E34F-40A4-B01B-8EE360BB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618B8-7110-4DC9-B90E-4F91B5CD7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C38DED-55ED-45D1-AC32-B6673800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296E6D-B730-4BB9-82EE-A18D5B27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4B69AA-AADA-4B98-AD45-45A76DED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3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F4578A-7281-4BA6-A872-63BFE8F8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BD4BBE-AA16-44C2-B9EB-BCACFC75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5484F-581C-4225-847D-0FE922150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B5C7-88D0-4468-9F6B-480F5D2B09C3}" type="datetimeFigureOut">
              <a:rPr lang="pt-BR" smtClean="0"/>
              <a:t>11/07/2021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AD504-BB67-4138-AB69-EB519609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9272F-9F40-47D5-BC60-06392E11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74A8-ED1D-4B86-8892-C62B4C13A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ddl-partition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ddl-partitioning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52DFB-27A4-474B-A4CD-77EE0D818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 de </a:t>
            </a:r>
            <a:br>
              <a:rPr lang="pt-BR" dirty="0"/>
            </a:br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21D8-8EEA-4FE3-A081-A46DF757A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014 – Administração de Banco de Dados PostgreSQL</a:t>
            </a:r>
          </a:p>
        </p:txBody>
      </p:sp>
    </p:spTree>
    <p:extLst>
      <p:ext uri="{BB962C8B-B14F-4D97-AF65-F5344CB8AC3E}">
        <p14:creationId xmlns:p14="http://schemas.microsoft.com/office/powerpoint/2010/main" val="186340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Depois de descobrir quando é recomendável particionar os dados, vamos ver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quais tipos de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tabela são possíveis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</a:t>
            </a:r>
            <a:r>
              <a:rPr lang="pt-BR" dirty="0"/>
              <a:t>gerencia os seguintes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tabela:</a:t>
            </a:r>
          </a:p>
          <a:p>
            <a:pPr lvl="1"/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intervalo (Range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lvl="1"/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lista (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lvl="1"/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326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160" y="1825625"/>
            <a:ext cx="8759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3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122" name="Picture 2" descr="PostgreSQL Table Partitioning Part II – Declarative Partitioning –  data-nerd.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90" y="1959629"/>
            <a:ext cx="9790804" cy="45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9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intervalo </a:t>
            </a:r>
            <a:r>
              <a:rPr lang="pt-BR" dirty="0"/>
              <a:t>é onde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dividida</a:t>
            </a:r>
            <a:r>
              <a:rPr lang="pt-BR" dirty="0"/>
              <a:t> em "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intervalos</a:t>
            </a:r>
            <a:r>
              <a:rPr lang="pt-BR" dirty="0"/>
              <a:t>".</a:t>
            </a:r>
          </a:p>
          <a:p>
            <a:pPr algn="just"/>
            <a:r>
              <a:rPr lang="pt-BR" dirty="0"/>
              <a:t>Os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intervalos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devem se sobrepor </a:t>
            </a:r>
            <a:r>
              <a:rPr lang="pt-BR" dirty="0"/>
              <a:t>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faixa</a:t>
            </a:r>
            <a:r>
              <a:rPr lang="pt-BR" dirty="0"/>
              <a:t> é definida por meio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um campo ou conjunto de campos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Para maiores informações, veja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https://www.postgresql.org/docs/12/ddl-partitioning.html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44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12216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2" y="1411942"/>
            <a:ext cx="11044518" cy="52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1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93" y="1690688"/>
            <a:ext cx="4061571" cy="31783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16" y="1745059"/>
            <a:ext cx="6559084" cy="30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Cada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de partição </a:t>
            </a:r>
            <a:r>
              <a:rPr lang="pt-BR" dirty="0"/>
              <a:t>deve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especificar limites que correspondem ao método de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 de partição</a:t>
            </a:r>
            <a:r>
              <a:rPr lang="pt-BR" dirty="0"/>
              <a:t>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</a:t>
            </a:r>
            <a:r>
              <a:rPr lang="pt-BR" dirty="0"/>
              <a:t>. Observe que especificar limites de forma que os valores da nova partição se sobreponham aos de uma ou mais partições existentes causará um erro.</a:t>
            </a:r>
          </a:p>
          <a:p>
            <a:pPr algn="just"/>
            <a:r>
              <a:rPr lang="pt-BR" dirty="0"/>
              <a:t>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partições</a:t>
            </a:r>
            <a:r>
              <a:rPr lang="pt-BR" dirty="0"/>
              <a:t> assim criadas são, em todos os aspectos,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 normais </a:t>
            </a:r>
            <a:r>
              <a:rPr lang="pt-BR" dirty="0"/>
              <a:t>do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(ou, possivelmente,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 estrangeiras</a:t>
            </a:r>
            <a:r>
              <a:rPr lang="pt-BR" dirty="0"/>
              <a:t>). É possível especificar um espaço de tabela e parâmetros de armazenamento para cada partição separadamente.</a:t>
            </a:r>
          </a:p>
          <a:p>
            <a:pPr algn="just"/>
            <a:r>
              <a:rPr lang="pt-BR" dirty="0"/>
              <a:t>Para nosso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partição deve conter</a:t>
            </a:r>
            <a:r>
              <a:rPr lang="pt-BR" dirty="0"/>
              <a:t> o equivalente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mês de dados</a:t>
            </a:r>
            <a:r>
              <a:rPr lang="pt-BR" dirty="0"/>
              <a:t>, para corresponder ao requisito de exclusão de dados de um mês de cada vez. Portanto, os comandos podem ser semelhantes a:</a:t>
            </a:r>
          </a:p>
        </p:txBody>
      </p:sp>
    </p:spTree>
    <p:extLst>
      <p:ext uri="{BB962C8B-B14F-4D97-AF65-F5344CB8AC3E}">
        <p14:creationId xmlns:p14="http://schemas.microsoft.com/office/powerpoint/2010/main" val="39688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35" y="1690688"/>
            <a:ext cx="9547412" cy="50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(Lembre-se de que as partições adjacentes podem compartilhar um valor de limite, uma vez que os limites superiores do intervalo são tratados como limites exclusivos.)</a:t>
            </a:r>
          </a:p>
          <a:p>
            <a:pPr algn="just"/>
            <a:r>
              <a:rPr lang="pt-BR" sz="3600" dirty="0"/>
              <a:t>Se você deseja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 </a:t>
            </a:r>
            <a:r>
              <a:rPr lang="pt-BR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subparticionamento</a:t>
            </a:r>
            <a:r>
              <a:rPr lang="pt-BR" sz="3600" dirty="0"/>
              <a:t>, especifique novamente a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cláusula </a:t>
            </a:r>
            <a:r>
              <a:rPr lang="pt-BR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</a:t>
            </a: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dirty="0"/>
              <a:t>nos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</a:t>
            </a:r>
            <a:r>
              <a:rPr lang="pt-BR" sz="3600" dirty="0"/>
              <a:t> usados ​​para criar </a:t>
            </a: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partições individuais</a:t>
            </a:r>
            <a:r>
              <a:rPr lang="pt-BR" sz="3600" dirty="0"/>
              <a:t>, por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496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613"/>
            <a:ext cx="1025562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Tabelas</a:t>
            </a:r>
          </a:p>
        </p:txBody>
      </p:sp>
      <p:pic>
        <p:nvPicPr>
          <p:cNvPr id="1026" name="Picture 2" descr="A Evolução do Particionamento do PostgreSQL 9.6 ao 11 | Blog do Fernando  Quadr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1546412"/>
            <a:ext cx="11080377" cy="50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9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Depois de criar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partições de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(medição)</a:t>
            </a:r>
            <a:r>
              <a:rPr lang="pt-BR" dirty="0"/>
              <a:t>_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y2006m02</a:t>
            </a:r>
            <a:r>
              <a:rPr lang="pt-BR" dirty="0"/>
              <a:t>, quaisquer dados inseridos em medição mapeados para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measurement_y2006m02</a:t>
            </a:r>
            <a:r>
              <a:rPr lang="pt-BR" dirty="0"/>
              <a:t> (ou dados que são inseridos diretamente em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measurement_y2006m02</a:t>
            </a:r>
            <a:r>
              <a:rPr lang="pt-BR" dirty="0"/>
              <a:t>, o que é permitido desde que sua restrição de partição seja satisfeita) serão ainda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redirecionados</a:t>
            </a:r>
            <a:r>
              <a:rPr lang="pt-BR" dirty="0"/>
              <a:t> para uma de suas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partições</a:t>
            </a:r>
            <a:r>
              <a:rPr lang="pt-BR" dirty="0"/>
              <a:t> com base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Peaktemp</a:t>
            </a:r>
            <a:r>
              <a:rPr lang="pt-BR" dirty="0"/>
              <a:t> . </a:t>
            </a:r>
          </a:p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 de partição especificada pode se sobrepor à chave de partição do pai</a:t>
            </a:r>
            <a:r>
              <a:rPr lang="pt-BR" dirty="0"/>
              <a:t>, embora seja necessário tomar cuidado ao especificar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limites de uma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subpartição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/>
              <a:t>de modo que o conjunto de dados que ela aceita constitua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subconjunto</a:t>
            </a:r>
            <a:r>
              <a:rPr lang="pt-BR" dirty="0"/>
              <a:t> do que os próprios limites da partição permitem; o sistema não tenta verificar se esse é realmente o caso.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 dados na tabela pai que não mapeiam para uma das partições existentes causará um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pt-BR" dirty="0"/>
              <a:t>; uma partição apropriada deve ser adicionada manualmente.</a:t>
            </a:r>
          </a:p>
          <a:p>
            <a:pPr algn="just"/>
            <a:r>
              <a:rPr lang="pt-BR" dirty="0"/>
              <a:t>Não é necessário criar manualmente restrições de tabela que descrevem as condições de limite de partição para partições. Essas restrições serão criadas automaticamente.</a:t>
            </a:r>
          </a:p>
        </p:txBody>
      </p:sp>
    </p:spTree>
    <p:extLst>
      <p:ext uri="{BB962C8B-B14F-4D97-AF65-F5344CB8AC3E}">
        <p14:creationId xmlns:p14="http://schemas.microsoft.com/office/powerpoint/2010/main" val="13602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Crie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r>
              <a:rPr lang="pt-BR" dirty="0"/>
              <a:t> na (s)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</a:t>
            </a:r>
            <a:r>
              <a:rPr lang="pt-BR" dirty="0"/>
              <a:t> (s) -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</a:t>
            </a:r>
            <a:r>
              <a:rPr lang="pt-BR" dirty="0"/>
              <a:t>, bem como quaisquer outros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</a:t>
            </a:r>
            <a:r>
              <a:rPr lang="pt-BR" dirty="0"/>
              <a:t> que desejar,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particionada</a:t>
            </a:r>
            <a:r>
              <a:rPr lang="pt-BR" dirty="0"/>
              <a:t>. (O índice de chave não é estritamente necessário, mas na maioria dos cenários é útil.) </a:t>
            </a:r>
          </a:p>
          <a:p>
            <a:pPr algn="just"/>
            <a:r>
              <a:rPr lang="pt-BR" dirty="0"/>
              <a:t>Isso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 automaticamente um índice correspondente em cada partição e todas as partições que você criar ou anexar posteriormente também terão esse índice.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r>
              <a:rPr lang="pt-BR" dirty="0"/>
              <a:t> ou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restrição exclusiva declarada </a:t>
            </a:r>
            <a:r>
              <a:rPr lang="pt-BR" dirty="0"/>
              <a:t>em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particionada</a:t>
            </a:r>
            <a:r>
              <a:rPr lang="pt-BR" dirty="0"/>
              <a:t> é “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pt-BR" dirty="0"/>
              <a:t>” da mesma forma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tabela particionada </a:t>
            </a:r>
            <a:r>
              <a:rPr lang="pt-BR" dirty="0"/>
              <a:t>é: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dados reais estão em índices filho nas tabelas de partição individuais.</a:t>
            </a:r>
          </a:p>
        </p:txBody>
      </p:sp>
    </p:spTree>
    <p:extLst>
      <p:ext uri="{BB962C8B-B14F-4D97-AF65-F5344CB8AC3E}">
        <p14:creationId xmlns:p14="http://schemas.microsoft.com/office/powerpoint/2010/main" val="151860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2588"/>
            <a:ext cx="5728447" cy="426271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74976" y="2113432"/>
            <a:ext cx="59167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Certifique-se de que o parâmetro de configuração </a:t>
            </a: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enable_partition_pruning</a:t>
            </a:r>
            <a:r>
              <a:rPr lang="pt-BR" sz="3200" dirty="0"/>
              <a:t> não esteja desabilitado em </a:t>
            </a:r>
            <a:r>
              <a:rPr lang="pt-B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postgresql.conf</a:t>
            </a:r>
            <a:r>
              <a:rPr lang="pt-BR" sz="3200" dirty="0"/>
              <a:t>.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for, as consultas não serão otimizadas</a:t>
            </a:r>
            <a:r>
              <a:rPr lang="pt-BR" sz="3200" dirty="0"/>
              <a:t> conforme desejado.</a:t>
            </a:r>
          </a:p>
        </p:txBody>
      </p:sp>
    </p:spTree>
    <p:extLst>
      <p:ext uri="{BB962C8B-B14F-4D97-AF65-F5344CB8AC3E}">
        <p14:creationId xmlns:p14="http://schemas.microsoft.com/office/powerpoint/2010/main" val="395108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Normalmente,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de partições</a:t>
            </a:r>
            <a:r>
              <a:rPr lang="pt-BR" dirty="0"/>
              <a:t> estabelecido ao definir inicialmente a tabela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se destina a permanecer estático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É comum querer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 partições </a:t>
            </a:r>
            <a:r>
              <a:rPr lang="pt-BR" dirty="0"/>
              <a:t>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contêm dados antigos </a:t>
            </a:r>
            <a:r>
              <a:rPr lang="pt-BR" dirty="0"/>
              <a:t>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adicionar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periodicamente novas partições para novos dados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Uma das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</a:t>
            </a:r>
            <a:r>
              <a:rPr lang="pt-BR" dirty="0"/>
              <a:t> mais importantes do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dirty="0"/>
              <a:t> é precisamente que ele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que essa tarefa dolorosa seja executada quase instantaneamente</a:t>
            </a:r>
            <a:r>
              <a:rPr lang="pt-BR" dirty="0"/>
              <a:t>, manipulando a estrutura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partição</a:t>
            </a:r>
            <a:r>
              <a:rPr lang="pt-BR" dirty="0"/>
              <a:t>, em vez de mover fisicamente grandes quantidades de dados.</a:t>
            </a:r>
          </a:p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opção</a:t>
            </a:r>
            <a:r>
              <a:rPr lang="pt-BR" dirty="0"/>
              <a:t> mais simples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 dados antigos </a:t>
            </a:r>
            <a:r>
              <a:rPr lang="pt-BR" dirty="0"/>
              <a:t>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descartar a partição</a:t>
            </a:r>
            <a:r>
              <a:rPr lang="pt-BR" dirty="0"/>
              <a:t> que não é mais necessária:</a:t>
            </a:r>
          </a:p>
        </p:txBody>
      </p:sp>
    </p:spTree>
    <p:extLst>
      <p:ext uri="{BB962C8B-B14F-4D97-AF65-F5344CB8AC3E}">
        <p14:creationId xmlns:p14="http://schemas.microsoft.com/office/powerpoint/2010/main" val="301043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988" y="2259106"/>
            <a:ext cx="10408024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37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Isso pode excluir milhões de registros muito rapidamente, porque não é necessário excluir cada registro individualmente. </a:t>
            </a:r>
          </a:p>
          <a:p>
            <a:pPr algn="just"/>
            <a:r>
              <a:rPr lang="pt-BR" dirty="0"/>
              <a:t>Observe, entretanto, que o comando acima requer um bloqueio ACCESS EXCLUSIVE na tabela pai.</a:t>
            </a:r>
          </a:p>
          <a:p>
            <a:pPr algn="just"/>
            <a:r>
              <a:rPr lang="pt-BR" dirty="0"/>
              <a:t>Outra opção que geralmente é preferível é remover a partição da tabela particionada, mas manter o acesso a ela como uma tabela própria:</a:t>
            </a:r>
          </a:p>
        </p:txBody>
      </p:sp>
    </p:spTree>
    <p:extLst>
      <p:ext uri="{BB962C8B-B14F-4D97-AF65-F5344CB8AC3E}">
        <p14:creationId xmlns:p14="http://schemas.microsoft.com/office/powerpoint/2010/main" val="2136885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41" y="2030505"/>
            <a:ext cx="9372600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Isso permite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operações </a:t>
            </a:r>
            <a:r>
              <a:rPr lang="pt-BR" dirty="0"/>
              <a:t>sejam realizadas nos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 que eles sejam descartados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Por exemplo, geralmente é um momento útil para fazer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r>
              <a:rPr lang="pt-BR" dirty="0"/>
              <a:t> dos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dirty="0"/>
              <a:t> usando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pg_dump</a:t>
            </a:r>
            <a:r>
              <a:rPr lang="pt-BR" dirty="0"/>
              <a:t> ou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semelhantes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Também pode ser um momento útil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 dados em formatos menores</a:t>
            </a:r>
            <a:r>
              <a:rPr lang="pt-BR" dirty="0"/>
              <a:t>, executar outras manipulações de dados ou executar relatórios.</a:t>
            </a:r>
          </a:p>
          <a:p>
            <a:pPr algn="just"/>
            <a:r>
              <a:rPr lang="pt-BR" dirty="0"/>
              <a:t>Da mesma forma,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podemos adicionar uma nova partição para lidar com novos dados. </a:t>
            </a:r>
            <a:r>
              <a:rPr lang="pt-BR" dirty="0"/>
              <a:t>Podemos criar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partição vazia </a:t>
            </a:r>
            <a:r>
              <a:rPr lang="pt-BR" dirty="0"/>
              <a:t>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particionada</a:t>
            </a:r>
            <a:r>
              <a:rPr lang="pt-BR" dirty="0"/>
              <a:t>, assim como as partições originais foram criadas acima:</a:t>
            </a:r>
          </a:p>
        </p:txBody>
      </p:sp>
    </p:spTree>
    <p:extLst>
      <p:ext uri="{BB962C8B-B14F-4D97-AF65-F5344CB8AC3E}">
        <p14:creationId xmlns:p14="http://schemas.microsoft.com/office/powerpoint/2010/main" val="410421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2587"/>
            <a:ext cx="10174941" cy="4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9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</a:t>
            </a:r>
            <a:r>
              <a:rPr lang="pt-BR" dirty="0"/>
              <a:t>, às vezes é mais conveniente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nova tabela fora da estrutura de partição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torná-la uma partição apropriada posteriormente.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Isso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que novos dados sejam carregados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verificados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transformados</a:t>
            </a:r>
            <a:r>
              <a:rPr lang="pt-BR" dirty="0"/>
              <a:t> antes de aparecerem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particionada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A opção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...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r>
              <a:rPr lang="pt-BR" dirty="0"/>
              <a:t> é útil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a repetição tediosa da definição da tabela pai:</a:t>
            </a:r>
          </a:p>
        </p:txBody>
      </p:sp>
    </p:spTree>
    <p:extLst>
      <p:ext uri="{BB962C8B-B14F-4D97-AF65-F5344CB8AC3E}">
        <p14:creationId xmlns:p14="http://schemas.microsoft.com/office/powerpoint/2010/main" val="105259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932B0-0C82-4D37-B689-F853B8BF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</a:p>
        </p:txBody>
      </p:sp>
      <p:pic>
        <p:nvPicPr>
          <p:cNvPr id="1026" name="Picture 2" descr="Artigos - SQL Magazine ::">
            <a:extLst>
              <a:ext uri="{FF2B5EF4-FFF2-40B4-BE49-F238E27FC236}">
                <a16:creationId xmlns:a16="http://schemas.microsoft.com/office/drawing/2014/main" id="{FD0F4B02-9FDD-4B7D-BDF3-45F79B47C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2120348"/>
            <a:ext cx="8719931" cy="363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482"/>
            <a:ext cx="10515600" cy="45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1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</a:t>
            </a:r>
            <a:r>
              <a:rPr lang="pt-BR" dirty="0"/>
              <a:t> de executar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</a:t>
            </a:r>
            <a:r>
              <a:rPr lang="pt-BR" dirty="0"/>
              <a:t>, é recomendável criar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restrição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pt-BR" dirty="0"/>
              <a:t>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a ser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anexada</a:t>
            </a:r>
            <a:r>
              <a:rPr lang="pt-BR" dirty="0"/>
              <a:t> que corresponda à restrição de partição esperada, conforme ilustrado acima. </a:t>
            </a:r>
          </a:p>
          <a:p>
            <a:pPr algn="just"/>
            <a:r>
              <a:rPr lang="pt-BR" dirty="0"/>
              <a:t>Dessa forma, o sistema será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capaz de pular a varredura </a:t>
            </a:r>
            <a:r>
              <a:rPr lang="pt-BR" dirty="0"/>
              <a:t>que, de outra forma, seria necessária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 a restrição de partição implícita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Sem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restrição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pt-BR" dirty="0"/>
              <a:t>,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será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varrida</a:t>
            </a:r>
            <a:r>
              <a:rPr lang="pt-BR" dirty="0"/>
              <a:t>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</a:t>
            </a:r>
            <a:r>
              <a:rPr lang="pt-BR" dirty="0"/>
              <a:t>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restrição de partição enquanto mantém um bloqueio ACCESS EXCLUSIVE nessa partição</a:t>
            </a:r>
            <a:r>
              <a:rPr lang="pt-BR" dirty="0"/>
              <a:t> 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bloqueio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UPDATE EXCLUSIVE </a:t>
            </a:r>
            <a:r>
              <a:rPr lang="pt-BR" dirty="0"/>
              <a:t>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</a:t>
            </a:r>
            <a:r>
              <a:rPr lang="pt-BR" dirty="0"/>
              <a:t>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Recomenda-se eliminar a restrição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agora redundante após a conclusão de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60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Conforme explicado antes,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possível criar índices em tabelas particionadas para que sejam aplicados automaticamente a toda a hierarquia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Isso é muito conveniente, pois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apenas as partições existentes serão indexadas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também quaisquer partições criadas no futuro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Uma limitação é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possível usar o qualificador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CONCURRENTLY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ao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esse índice particionado</a:t>
            </a:r>
            <a:r>
              <a:rPr lang="pt-BR" dirty="0"/>
              <a:t>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evitar tempos de bloqueio longos, é possível usar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tabela particionada; </a:t>
            </a:r>
            <a:r>
              <a:rPr lang="pt-BR" dirty="0"/>
              <a:t>esse índice é marcado como inválido e as partições não obtêm o índice aplicado automaticamente.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índices nas partições podem ser criados individualmente usando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CONCURRENTLY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e, em seguida, anexados ao índice no pai usando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..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pt-BR" dirty="0"/>
              <a:t>Depois que os índices de todas as partições são anexados ao índice pai, o índice pai é marcado como válido automaticamente.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5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12" y="1690689"/>
            <a:ext cx="10721788" cy="47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00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29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Essa técnica também pode ser usada com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restrições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</a:t>
            </a:r>
            <a:r>
              <a:rPr lang="pt-BR" dirty="0"/>
              <a:t>; os índices são criados implicitamente quando a restrição é criada.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4" y="3388658"/>
            <a:ext cx="9412941" cy="33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As seguintes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limitações</a:t>
            </a:r>
            <a:r>
              <a:rPr lang="pt-BR" dirty="0"/>
              <a:t> se aplicam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 particionadas:</a:t>
            </a:r>
          </a:p>
          <a:p>
            <a:pPr lvl="1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Restrições exclusivas </a:t>
            </a:r>
            <a:r>
              <a:rPr lang="pt-BR" dirty="0"/>
              <a:t>(e, portanto,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chaves primárias</a:t>
            </a:r>
            <a:r>
              <a:rPr lang="pt-BR" dirty="0"/>
              <a:t>) 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 particionadas </a:t>
            </a:r>
            <a:r>
              <a:rPr lang="pt-BR" dirty="0"/>
              <a:t>devem incluir todas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colunas de chave de partição</a:t>
            </a:r>
            <a:r>
              <a:rPr lang="pt-BR" dirty="0"/>
              <a:t>. Essa limitação existe porque os índices individuais que constituem a restrição só podem impor diretamente a exclusividade em suas próprias partições; portanto, a própria estrutura da partição deve garantir que não haja duplicatas em partições diferentes.</a:t>
            </a:r>
          </a:p>
          <a:p>
            <a:pPr lvl="1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como criar uma restrição de exclusão abrangendo toda a tabela particionada</a:t>
            </a:r>
            <a:r>
              <a:rPr lang="pt-BR" dirty="0"/>
              <a:t>. Só é possível colocar tal restrição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cada partição folha individualmente</a:t>
            </a:r>
            <a:r>
              <a:rPr lang="pt-BR" dirty="0"/>
              <a:t>. Novamente, essa limitação decorre de não ser capaz de impor restrições de partição cruzada.</a:t>
            </a:r>
          </a:p>
          <a:p>
            <a:pPr lvl="1" algn="just"/>
            <a:r>
              <a:rPr lang="pt-BR" dirty="0"/>
              <a:t>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gatilhos (Triggers) 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  <a:r>
              <a:rPr lang="pt-BR" dirty="0"/>
              <a:t>, se necessário, devem ser definidos 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partições individuais</a:t>
            </a:r>
            <a:r>
              <a:rPr lang="pt-BR" dirty="0"/>
              <a:t>, não na tabela particionada.</a:t>
            </a:r>
          </a:p>
          <a:p>
            <a:pPr lvl="1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permitido misturar relações temporárias e permanentes na mesma árvore de partição. </a:t>
            </a:r>
            <a:r>
              <a:rPr lang="pt-BR" dirty="0"/>
              <a:t>Portanto, se a tabela particionada for permanente, o mesmo deve ser feito com suas partições e da mesma forma se a tabela particionada for temporária. Ao usar relações temporárias, todos os membros da árvore de partição devem ser da mesma sessão.</a:t>
            </a:r>
          </a:p>
        </p:txBody>
      </p:sp>
    </p:spTree>
    <p:extLst>
      <p:ext uri="{BB962C8B-B14F-4D97-AF65-F5344CB8AC3E}">
        <p14:creationId xmlns:p14="http://schemas.microsoft.com/office/powerpoint/2010/main" val="1238331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partições individuais são vinculadas às suas tabelas particionadas usando herança nos bastidores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No entanto,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possível usar todos os recursos genéricos de herança com tabelas particionadas declarativamente </a:t>
            </a:r>
            <a:r>
              <a:rPr lang="pt-BR" dirty="0"/>
              <a:t>ou suas partições, conforme discutido abaixo. </a:t>
            </a:r>
          </a:p>
          <a:p>
            <a:pPr algn="just"/>
            <a:r>
              <a:rPr lang="pt-BR" dirty="0"/>
              <a:t>Notavelmente,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partição não pode ter nenhum pai diferente da tabela particionada da qual é partição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pode uma tabela herdar de uma tabela particionada e de uma tabela regular.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Isso significa que as tabelas particionadas e suas partições nunca compartilham uma hierarquia de herança com tabelas regulares</a:t>
            </a:r>
          </a:p>
        </p:txBody>
      </p:sp>
    </p:spTree>
    <p:extLst>
      <p:ext uri="{BB962C8B-B14F-4D97-AF65-F5344CB8AC3E}">
        <p14:creationId xmlns:p14="http://schemas.microsoft.com/office/powerpoint/2010/main" val="9076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Dados: </a:t>
            </a:r>
            <a:b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lista</a:t>
            </a:r>
            <a:r>
              <a:rPr lang="pt-BR" dirty="0"/>
              <a:t>,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será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particionada</a:t>
            </a:r>
            <a:r>
              <a:rPr lang="pt-BR" dirty="0"/>
              <a:t> usando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valores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Fonte: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https://www.postgresql.org/docs/12/ddl-partitioning.html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28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861E96-B409-40FB-BE3F-6DDFD1D65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8" y="1981993"/>
            <a:ext cx="9819861" cy="4510881"/>
          </a:xfrm>
        </p:spPr>
      </p:pic>
    </p:spTree>
    <p:extLst>
      <p:ext uri="{BB962C8B-B14F-4D97-AF65-F5344CB8AC3E}">
        <p14:creationId xmlns:p14="http://schemas.microsoft.com/office/powerpoint/2010/main" val="152972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3FE735-72AA-4102-84A4-57FB1BB9D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8" y="1953419"/>
            <a:ext cx="10214112" cy="4539456"/>
          </a:xfrm>
        </p:spPr>
      </p:pic>
    </p:spTree>
    <p:extLst>
      <p:ext uri="{BB962C8B-B14F-4D97-AF65-F5344CB8AC3E}">
        <p14:creationId xmlns:p14="http://schemas.microsoft.com/office/powerpoint/2010/main" val="13177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Tabelas</a:t>
            </a:r>
          </a:p>
        </p:txBody>
      </p:sp>
      <p:pic>
        <p:nvPicPr>
          <p:cNvPr id="3074" name="Picture 2" descr="O que é Particionamento em Bancos de Dados - Bóson Treinamentos em Ciência  e Tecnolog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7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38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27EC-74C1-433C-8649-9B30F0A7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E4D2D0-AABD-4955-A9DB-34AC34736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8" y="1690688"/>
            <a:ext cx="9713842" cy="4802187"/>
          </a:xfrm>
        </p:spPr>
      </p:pic>
    </p:spTree>
    <p:extLst>
      <p:ext uri="{BB962C8B-B14F-4D97-AF65-F5344CB8AC3E}">
        <p14:creationId xmlns:p14="http://schemas.microsoft.com/office/powerpoint/2010/main" val="2077465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2D44D-3C7E-49DC-934E-47CD0CF7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4DEDFA-5624-45CC-A8F4-8427DE634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43906"/>
            <a:ext cx="10028582" cy="4448969"/>
          </a:xfrm>
        </p:spPr>
      </p:pic>
    </p:spTree>
    <p:extLst>
      <p:ext uri="{BB962C8B-B14F-4D97-AF65-F5344CB8AC3E}">
        <p14:creationId xmlns:p14="http://schemas.microsoft.com/office/powerpoint/2010/main" val="995141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67DA-E97F-4603-B085-D358C4AE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D45123-4C52-4E9D-AE58-71A813A8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200860" cy="4802187"/>
          </a:xfrm>
        </p:spPr>
      </p:pic>
    </p:spTree>
    <p:extLst>
      <p:ext uri="{BB962C8B-B14F-4D97-AF65-F5344CB8AC3E}">
        <p14:creationId xmlns:p14="http://schemas.microsoft.com/office/powerpoint/2010/main" val="3886815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CBA81-E056-404F-959F-9ABBDCB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</a:t>
            </a:r>
            <a:r>
              <a:rPr lang="pt-BR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FB314-950C-43C6-8F2D-1C37F0CE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Usando o particionamento </a:t>
            </a:r>
            <a:r>
              <a:rPr lang="pt-BR" dirty="0" err="1"/>
              <a:t>hash</a:t>
            </a:r>
            <a:r>
              <a:rPr lang="pt-BR" dirty="0"/>
              <a:t> (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partitioning</a:t>
            </a:r>
            <a:r>
              <a:rPr lang="pt-BR" dirty="0"/>
              <a:t>), a tabela será particionada usando um valor </a:t>
            </a:r>
            <a:r>
              <a:rPr lang="pt-BR" dirty="0" err="1"/>
              <a:t>hash</a:t>
            </a:r>
            <a:r>
              <a:rPr lang="pt-BR" dirty="0"/>
              <a:t> que será usado como o valor para dividir os dados em tabelas diferentes.</a:t>
            </a:r>
          </a:p>
          <a:p>
            <a:pPr algn="just"/>
            <a:r>
              <a:rPr lang="pt-BR" dirty="0"/>
              <a:t>Uma partição </a:t>
            </a:r>
            <a:r>
              <a:rPr lang="pt-BR" dirty="0" err="1"/>
              <a:t>hash</a:t>
            </a:r>
            <a:r>
              <a:rPr lang="pt-BR" dirty="0"/>
              <a:t> é criada, no exemplo abaixo, usando módulo e resto para cada partição, onde as linhas são inseridas gerando um valor </a:t>
            </a:r>
            <a:r>
              <a:rPr lang="pt-BR" dirty="0" err="1"/>
              <a:t>hash</a:t>
            </a:r>
            <a:r>
              <a:rPr lang="pt-BR" dirty="0"/>
              <a:t> usando esses módulos e restos (resíduos).</a:t>
            </a:r>
          </a:p>
        </p:txBody>
      </p:sp>
    </p:spTree>
    <p:extLst>
      <p:ext uri="{BB962C8B-B14F-4D97-AF65-F5344CB8AC3E}">
        <p14:creationId xmlns:p14="http://schemas.microsoft.com/office/powerpoint/2010/main" val="2680007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4D081-DE72-4CB4-A54E-3D426B8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</a:t>
            </a:r>
            <a:r>
              <a:rPr lang="pt-BR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13120F2-EFEB-44FD-B79C-350B0273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4" y="1690688"/>
            <a:ext cx="9806609" cy="4961903"/>
          </a:xfrm>
        </p:spPr>
      </p:pic>
    </p:spTree>
    <p:extLst>
      <p:ext uri="{BB962C8B-B14F-4D97-AF65-F5344CB8AC3E}">
        <p14:creationId xmlns:p14="http://schemas.microsoft.com/office/powerpoint/2010/main" val="3142478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B22A3-CCAD-441A-9D62-1537F1B0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</a:t>
            </a:r>
            <a:r>
              <a:rPr lang="pt-BR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003073-8243-43E2-AA1D-CA7646838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1" y="2010569"/>
            <a:ext cx="9727096" cy="4482306"/>
          </a:xfrm>
        </p:spPr>
      </p:pic>
    </p:spTree>
    <p:extLst>
      <p:ext uri="{BB962C8B-B14F-4D97-AF65-F5344CB8AC3E}">
        <p14:creationId xmlns:p14="http://schemas.microsoft.com/office/powerpoint/2010/main" val="3564618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43DC7-4B29-4572-812F-2010886A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</a:t>
            </a:r>
            <a:r>
              <a:rPr lang="pt-BR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303C13-5C6F-473B-A5DE-36660F0B0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1972469"/>
            <a:ext cx="9846366" cy="4520406"/>
          </a:xfrm>
        </p:spPr>
      </p:pic>
    </p:spTree>
    <p:extLst>
      <p:ext uri="{BB962C8B-B14F-4D97-AF65-F5344CB8AC3E}">
        <p14:creationId xmlns:p14="http://schemas.microsoft.com/office/powerpoint/2010/main" val="1812955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1F014-0046-4CEA-85A2-5F5815B8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</a:t>
            </a:r>
            <a:r>
              <a:rPr lang="pt-BR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1ED1E3-EE54-4CE2-B577-AD9474ECB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043"/>
            <a:ext cx="10515599" cy="4703832"/>
          </a:xfrm>
        </p:spPr>
      </p:pic>
    </p:spTree>
    <p:extLst>
      <p:ext uri="{BB962C8B-B14F-4D97-AF65-F5344CB8AC3E}">
        <p14:creationId xmlns:p14="http://schemas.microsoft.com/office/powerpoint/2010/main" val="1077237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7955-2976-4171-A625-9E267FCC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 de Dados: </a:t>
            </a:r>
            <a:b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</a:t>
            </a:r>
            <a:r>
              <a:rPr lang="pt-BR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9A44B-DDBA-4B9D-B4FA-93F6037F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562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PgModeler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891" y="1825625"/>
            <a:ext cx="66622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B148A-88FD-4F33-BB2E-2DC0024A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99B24-0F2E-4EFB-89DD-12C6FA61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dirty="0"/>
              <a:t> é uma técnica que nos permite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 uma tabela enorme em tabelas menores</a:t>
            </a:r>
            <a:r>
              <a:rPr lang="pt-BR" dirty="0"/>
              <a:t>, para tornar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consultas mais eficientes</a:t>
            </a:r>
            <a:r>
              <a:rPr lang="pt-BR" dirty="0"/>
              <a:t>.</a:t>
            </a:r>
          </a:p>
          <a:p>
            <a:r>
              <a:rPr lang="pt-BR" dirty="0"/>
              <a:t>É comum que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bancos de dados</a:t>
            </a:r>
            <a:r>
              <a:rPr lang="pt-BR" dirty="0"/>
              <a:t> cresçam em tamanho (com o passar do tempo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demandam maior espaço de armazenamento</a:t>
            </a:r>
            <a:r>
              <a:rPr lang="pt-BR" dirty="0"/>
              <a:t>).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todas as tabelas crescem na mesma taxa</a:t>
            </a:r>
            <a:r>
              <a:rPr lang="pt-BR" dirty="0"/>
              <a:t> ou no mesmo nível: algumas tabelas serão muito maiores que outras tabelas.</a:t>
            </a:r>
          </a:p>
          <a:p>
            <a:r>
              <a:rPr lang="pt-BR" dirty="0"/>
              <a:t>O mesmo acontece com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92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2DC19-0F7C-4F9C-BB62-4C4B04C2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99698-80A2-4337-B3F8-D5AF7FC2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Existe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da memória RAM do nosso servidor compartilhada entre todos os processos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que é usada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gerenciar os dados</a:t>
            </a:r>
            <a:r>
              <a:rPr lang="pt-BR" dirty="0"/>
              <a:t> que estão presentes nas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  <a:r>
              <a:rPr lang="pt-BR" dirty="0"/>
              <a:t>.</a:t>
            </a:r>
          </a:p>
          <a:p>
            <a:r>
              <a:rPr lang="pt-BR" dirty="0"/>
              <a:t>Esta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da RAM do servidor</a:t>
            </a:r>
            <a:r>
              <a:rPr lang="pt-BR" dirty="0"/>
              <a:t> é chamada de 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shared_buffers</a:t>
            </a:r>
            <a:r>
              <a:rPr lang="pt-BR" dirty="0"/>
              <a:t>.</a:t>
            </a:r>
          </a:p>
          <a:p>
            <a:r>
              <a:rPr lang="pt-BR" dirty="0"/>
              <a:t>A maneira como o PostgreSQL trabalha:</a:t>
            </a:r>
          </a:p>
          <a:p>
            <a:pPr lvl="1"/>
            <a:r>
              <a:rPr lang="pt-BR" dirty="0"/>
              <a:t>(1) Os dados são retirados dos discos.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(2) Os dados são colocados em </a:t>
            </a:r>
            <a:r>
              <a:rPr lang="pt-BR" dirty="0" err="1"/>
              <a:t>shared_buffers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(3) Os dados são processados ​​em </a:t>
            </a:r>
            <a:r>
              <a:rPr lang="pt-BR" dirty="0" err="1"/>
              <a:t>Shared_Buffers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(4) Os dados são baixados para os discos.</a:t>
            </a:r>
          </a:p>
        </p:txBody>
      </p:sp>
    </p:spTree>
    <p:extLst>
      <p:ext uri="{BB962C8B-B14F-4D97-AF65-F5344CB8AC3E}">
        <p14:creationId xmlns:p14="http://schemas.microsoft.com/office/powerpoint/2010/main" val="34608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93323-A31F-413B-BB8B-DE864D1C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52F09-CABB-4088-A55F-53AEFDFC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Normalmente, em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dedicado apenas para PostgreSQL</a:t>
            </a:r>
            <a:r>
              <a:rPr lang="pt-BR" dirty="0"/>
              <a:t>,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</a:t>
            </a:r>
            <a:r>
              <a:rPr lang="pt-BR" dirty="0"/>
              <a:t> de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shared_buffers</a:t>
            </a:r>
            <a:r>
              <a:rPr lang="pt-BR" dirty="0"/>
              <a:t> é cerca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terço</a:t>
            </a:r>
            <a:r>
              <a:rPr lang="pt-BR" dirty="0"/>
              <a:t> ou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quarto</a:t>
            </a:r>
            <a:r>
              <a:rPr lang="pt-BR" dirty="0"/>
              <a:t>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 RAM total do servidor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Quando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 excessivamente comparada ao tamanho do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shared_buffers</a:t>
            </a:r>
            <a:r>
              <a:rPr lang="pt-BR" dirty="0"/>
              <a:t>, é possível que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decaia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pt-BR" dirty="0"/>
              <a:t> útil para definir alguns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 de configuração do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é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https://pgtune.leopard.in.ua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83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9" y="161365"/>
            <a:ext cx="10932459" cy="6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5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Nesse caso, 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dirty="0"/>
              <a:t> de dados pode nos ajudar: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a perda de desempenho</a:t>
            </a:r>
            <a:r>
              <a:rPr lang="pt-BR" dirty="0"/>
              <a:t>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/>
              <a:t>.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Particionar dados </a:t>
            </a:r>
            <a:r>
              <a:rPr lang="pt-BR" dirty="0"/>
              <a:t>significa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 uma tabela muito grande em tabelas menores de uma forma transparente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 programa cliente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 programa cliente pensará que o servidor ainda possui apenas uma tabela.</a:t>
            </a:r>
          </a:p>
          <a:p>
            <a:pPr algn="just"/>
            <a:r>
              <a:rPr lang="pt-BR" dirty="0"/>
              <a:t>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</a:t>
            </a:r>
            <a:r>
              <a:rPr lang="pt-BR" dirty="0"/>
              <a:t> pode ser feito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duas maneiras:</a:t>
            </a:r>
          </a:p>
          <a:p>
            <a:pPr lvl="1" algn="just"/>
            <a:r>
              <a:rPr lang="pt-BR" dirty="0"/>
              <a:t>Usando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herança de tabela</a:t>
            </a:r>
            <a:r>
              <a:rPr lang="pt-BR" dirty="0"/>
              <a:t>;</a:t>
            </a:r>
          </a:p>
          <a:p>
            <a:pPr lvl="1" algn="just"/>
            <a:r>
              <a:rPr lang="pt-BR" dirty="0"/>
              <a:t>Usando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particionamento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declarativo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732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2173</Words>
  <Application>Microsoft Office PowerPoint</Application>
  <PresentationFormat>Widescreen</PresentationFormat>
  <Paragraphs>133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do Office</vt:lpstr>
      <vt:lpstr>Administração de  Banco de Dados</vt:lpstr>
      <vt:lpstr>Particionamento de Tabelas</vt:lpstr>
      <vt:lpstr>Particionamento</vt:lpstr>
      <vt:lpstr>Particionamento de Tabelas</vt:lpstr>
      <vt:lpstr>Particionamento</vt:lpstr>
      <vt:lpstr>Particionamento</vt:lpstr>
      <vt:lpstr>Particionamento</vt:lpstr>
      <vt:lpstr>Apresentação do PowerPoint</vt:lpstr>
      <vt:lpstr>Particionamento</vt:lpstr>
      <vt:lpstr>Particionamento de Dados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Range Partitioning</vt:lpstr>
      <vt:lpstr>Particionamento de Dados:  List Partitioning</vt:lpstr>
      <vt:lpstr>Particionamento de Dados:  List Partitioning</vt:lpstr>
      <vt:lpstr>Particionamento de Dados:  List Partitioning</vt:lpstr>
      <vt:lpstr>Particionamento de Dados:  List Partitioning</vt:lpstr>
      <vt:lpstr>Particionamento de Dados:  List Partitioning</vt:lpstr>
      <vt:lpstr>Particionamento de Dados:  List Partitioning</vt:lpstr>
      <vt:lpstr>Particionamento de Dados:  HASH Partitioning</vt:lpstr>
      <vt:lpstr>Particionamento de Dados:  HASH Partitioning</vt:lpstr>
      <vt:lpstr>Particionamento de Dados:  HASH Partitioning</vt:lpstr>
      <vt:lpstr>Particionamento de Dados:  HASH Partitioning</vt:lpstr>
      <vt:lpstr>Particionamento de Dados:  HASH Partitioning</vt:lpstr>
      <vt:lpstr>Particionamento de Dados:  HASH Partitioning</vt:lpstr>
      <vt:lpstr>PgModeler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 Banco de Dados</dc:title>
  <dc:creator>Vanderson Jose Ildefonso Silva</dc:creator>
  <cp:lastModifiedBy>Vanderson Jose Ildefonso Silva</cp:lastModifiedBy>
  <cp:revision>87</cp:revision>
  <dcterms:created xsi:type="dcterms:W3CDTF">2021-07-09T23:44:36Z</dcterms:created>
  <dcterms:modified xsi:type="dcterms:W3CDTF">2021-07-11T15:06:29Z</dcterms:modified>
</cp:coreProperties>
</file>