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1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3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7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93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5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5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57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43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2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02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9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1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57CD-FB1B-4154-B1B0-0648BED0D8F0}" type="datetimeFigureOut">
              <a:rPr lang="pt-BR" smtClean="0"/>
              <a:t>25/07/2020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2428-2240-4588-91E9-2F5ED5177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0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administr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013 – Data Base Administrator (</a:t>
            </a:r>
            <a:r>
              <a:rPr lang="pt-BR" dirty="0" err="1" smtClean="0"/>
              <a:t>DBA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5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/>
              <a:t>Use </a:t>
            </a:r>
            <a:r>
              <a:rPr lang="en-US" sz="4400" dirty="0" smtClean="0"/>
              <a:t>o </a:t>
            </a:r>
            <a:r>
              <a:rPr lang="en-US" sz="4400" dirty="0" err="1" smtClean="0"/>
              <a:t>seguinte</a:t>
            </a:r>
            <a:r>
              <a:rPr lang="en-US" sz="4400" dirty="0" smtClean="0"/>
              <a:t> </a:t>
            </a:r>
            <a:r>
              <a:rPr lang="en-US" sz="4400" dirty="0" err="1" smtClean="0"/>
              <a:t>comando</a:t>
            </a:r>
            <a:r>
              <a:rPr lang="en-US" sz="4400" dirty="0" smtClean="0"/>
              <a:t> para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</a:t>
            </a:r>
            <a:r>
              <a:rPr lang="en-US" sz="4400" dirty="0" smtClean="0"/>
              <a:t> um </a:t>
            </a:r>
            <a:r>
              <a:rPr lang="en-US" sz="4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en-US" sz="4400" dirty="0" smtClean="0"/>
              <a:t> </a:t>
            </a:r>
            <a:r>
              <a:rPr lang="en-US" sz="4400" dirty="0" err="1" smtClean="0"/>
              <a:t>que</a:t>
            </a:r>
            <a:r>
              <a:rPr lang="en-US" sz="4400" dirty="0" smtClean="0"/>
              <a:t> </a:t>
            </a:r>
            <a:r>
              <a:rPr lang="en-US" sz="4400" dirty="0" err="1" smtClean="0"/>
              <a:t>tenha</a:t>
            </a:r>
            <a:r>
              <a:rPr lang="en-US" sz="4400" dirty="0" smtClean="0"/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outros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</a:t>
            </a:r>
            <a:r>
              <a:rPr lang="en-US" sz="4400" dirty="0" smtClean="0"/>
              <a:t>:</a:t>
            </a:r>
          </a:p>
          <a:p>
            <a:pPr algn="just"/>
            <a:r>
              <a:rPr lang="pt-BR" sz="4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ROLE </a:t>
            </a:r>
            <a:r>
              <a:rPr lang="pt-BR" sz="4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CREATEROLE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836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Membro de Papel:</a:t>
            </a:r>
          </a:p>
          <a:p>
            <a:pPr algn="just"/>
            <a:r>
              <a:rPr lang="pt-BR" sz="3200" dirty="0" smtClean="0"/>
              <a:t>É mais fácil gerenciar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</a:t>
            </a:r>
            <a:r>
              <a:rPr lang="pt-BR" sz="3200" dirty="0" smtClean="0"/>
              <a:t> como um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pt-BR" sz="3200" dirty="0" smtClean="0"/>
              <a:t>, para que você possa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conceder ou revogar privilégios de um grupo como um todo</a:t>
            </a:r>
            <a:r>
              <a:rPr lang="pt-BR" sz="3200" dirty="0" smtClean="0"/>
              <a:t>. </a:t>
            </a:r>
          </a:p>
          <a:p>
            <a:pPr algn="just"/>
            <a:r>
              <a:rPr lang="pt-BR" sz="3200" dirty="0" smtClean="0"/>
              <a:t>No </a:t>
            </a:r>
            <a:r>
              <a:rPr lang="pt-BR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3200" dirty="0" smtClean="0"/>
              <a:t>, você cria um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3200" dirty="0" smtClean="0"/>
              <a:t> que representa um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pt-BR" sz="3200" dirty="0" smtClean="0"/>
              <a:t> e concede 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participação</a:t>
            </a:r>
            <a:r>
              <a:rPr lang="pt-BR" sz="3200" dirty="0" smtClean="0"/>
              <a:t> no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3200" dirty="0" smtClean="0"/>
              <a:t>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grupo </a:t>
            </a:r>
            <a:r>
              <a:rPr lang="pt-BR" sz="3200" dirty="0" smtClean="0"/>
              <a:t>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</a:t>
            </a:r>
            <a:r>
              <a:rPr lang="pt-BR" sz="3200" dirty="0" smtClean="0"/>
              <a:t> de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individuais</a:t>
            </a:r>
            <a:r>
              <a:rPr lang="pt-BR" sz="3200" dirty="0" smtClean="0"/>
              <a:t>.</a:t>
            </a:r>
          </a:p>
          <a:p>
            <a:r>
              <a:rPr lang="pt-BR" sz="3200" dirty="0" smtClean="0"/>
              <a:t>Por convenção, um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sz="3200" dirty="0" smtClean="0"/>
              <a:t>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 privilégio de </a:t>
            </a:r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79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4000" dirty="0" smtClean="0"/>
              <a:t>Para criar um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sz="4000" dirty="0" smtClean="0"/>
              <a:t>, use a instrução </a:t>
            </a:r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ROLE </a:t>
            </a:r>
            <a:r>
              <a:rPr lang="pt-BR" sz="4000" dirty="0" smtClean="0"/>
              <a:t>da seguinte maneira:</a:t>
            </a:r>
          </a:p>
          <a:p>
            <a:pPr algn="just"/>
            <a:r>
              <a:rPr lang="pt-BR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ROLE </a:t>
            </a:r>
            <a:r>
              <a:rPr lang="pt-BR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group_role</a:t>
            </a: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just"/>
            <a:r>
              <a:rPr lang="pt-BR" sz="4000" dirty="0" smtClean="0"/>
              <a:t>Para adicionar um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 </a:t>
            </a:r>
            <a:r>
              <a:rPr lang="pt-BR" sz="4000" dirty="0" smtClean="0"/>
              <a:t>a um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sz="4000" dirty="0" smtClean="0"/>
              <a:t> usando a instrução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</a:t>
            </a:r>
            <a:r>
              <a:rPr lang="pt-BR" sz="4000" dirty="0" smtClean="0"/>
              <a:t>:</a:t>
            </a:r>
          </a:p>
          <a:p>
            <a:pPr algn="just"/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 </a:t>
            </a:r>
            <a:r>
              <a:rPr lang="pt-BR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group_role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user_role</a:t>
            </a: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4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05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  <a:p>
            <a:pPr algn="just"/>
            <a:r>
              <a:rPr lang="pt-BR" sz="4000" b="1" dirty="0" err="1">
                <a:solidFill>
                  <a:srgbClr val="0070C0"/>
                </a:solidFill>
              </a:rPr>
              <a:t>CREATE</a:t>
            </a:r>
            <a:r>
              <a:rPr lang="pt-BR" sz="4000" dirty="0">
                <a:solidFill>
                  <a:srgbClr val="0070C0"/>
                </a:solidFill>
              </a:rPr>
              <a:t> </a:t>
            </a:r>
            <a:r>
              <a:rPr lang="pt-BR" sz="4000" b="1" dirty="0">
                <a:solidFill>
                  <a:srgbClr val="0070C0"/>
                </a:solidFill>
              </a:rPr>
              <a:t>ROLE</a:t>
            </a:r>
            <a:r>
              <a:rPr lang="pt-BR" sz="4000" dirty="0">
                <a:solidFill>
                  <a:srgbClr val="0070C0"/>
                </a:solidFill>
              </a:rPr>
              <a:t> </a:t>
            </a:r>
            <a:r>
              <a:rPr lang="pt-BR" sz="4000" dirty="0" err="1">
                <a:solidFill>
                  <a:srgbClr val="0070C0"/>
                </a:solidFill>
              </a:rPr>
              <a:t>sales</a:t>
            </a:r>
            <a:r>
              <a:rPr lang="pt-BR" sz="4000" dirty="0" smtClean="0">
                <a:solidFill>
                  <a:srgbClr val="0070C0"/>
                </a:solidFill>
              </a:rPr>
              <a:t>;</a:t>
            </a:r>
          </a:p>
          <a:p>
            <a:pPr algn="just"/>
            <a:r>
              <a:rPr lang="pt-BR" sz="4000" dirty="0"/>
              <a:t>P</a:t>
            </a:r>
            <a:r>
              <a:rPr lang="pt-BR" sz="4000" dirty="0" smtClean="0"/>
              <a:t>ara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adicionar o papel de usuário </a:t>
            </a:r>
            <a:r>
              <a:rPr lang="pt-B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</a:t>
            </a:r>
            <a:r>
              <a:rPr lang="pt-BR" sz="4000" dirty="0" smtClean="0"/>
              <a:t> ao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sz="4000" dirty="0" smtClean="0"/>
              <a:t> de </a:t>
            </a:r>
            <a:r>
              <a:rPr lang="pt-BR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(vendas)</a:t>
            </a:r>
            <a:r>
              <a:rPr lang="pt-BR" sz="4000" dirty="0" smtClean="0"/>
              <a:t>, use a seguinte instrução:</a:t>
            </a:r>
          </a:p>
          <a:p>
            <a:pPr algn="just"/>
            <a:r>
              <a:rPr lang="pt-BR" sz="4000" b="1" dirty="0">
                <a:solidFill>
                  <a:srgbClr val="0070C0"/>
                </a:solidFill>
              </a:rPr>
              <a:t>GRANT</a:t>
            </a:r>
            <a:r>
              <a:rPr lang="pt-BR" sz="4000" dirty="0">
                <a:solidFill>
                  <a:srgbClr val="0070C0"/>
                </a:solidFill>
              </a:rPr>
              <a:t> </a:t>
            </a:r>
            <a:r>
              <a:rPr lang="pt-BR" sz="4000" dirty="0" err="1">
                <a:solidFill>
                  <a:srgbClr val="0070C0"/>
                </a:solidFill>
              </a:rPr>
              <a:t>sales</a:t>
            </a:r>
            <a:r>
              <a:rPr lang="pt-BR" sz="4000" dirty="0">
                <a:solidFill>
                  <a:srgbClr val="0070C0"/>
                </a:solidFill>
              </a:rPr>
              <a:t> </a:t>
            </a:r>
            <a:r>
              <a:rPr lang="pt-BR" sz="4000" b="1" dirty="0">
                <a:solidFill>
                  <a:srgbClr val="0070C0"/>
                </a:solidFill>
              </a:rPr>
              <a:t>TO</a:t>
            </a:r>
            <a:r>
              <a:rPr lang="pt-BR" sz="4000" dirty="0">
                <a:solidFill>
                  <a:srgbClr val="0070C0"/>
                </a:solidFill>
              </a:rPr>
              <a:t> doe</a:t>
            </a:r>
            <a:r>
              <a:rPr lang="pt-BR" sz="4000" dirty="0" smtClean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410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 smtClean="0"/>
              <a:t>Para </a:t>
            </a:r>
            <a:r>
              <a:rPr lang="pt-B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</a:t>
            </a:r>
            <a:r>
              <a:rPr lang="pt-BR" sz="4000" dirty="0" smtClean="0"/>
              <a:t> um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 </a:t>
            </a:r>
            <a:r>
              <a:rPr lang="pt-BR" sz="4000" dirty="0" smtClean="0"/>
              <a:t>de um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sz="4000" dirty="0" smtClean="0"/>
              <a:t>, use a instrução </a:t>
            </a:r>
            <a:r>
              <a:rPr lang="pt-BR" sz="4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REVOKE</a:t>
            </a:r>
            <a:r>
              <a:rPr lang="pt-BR" sz="4000" dirty="0" smtClean="0"/>
              <a:t>:</a:t>
            </a:r>
          </a:p>
          <a:p>
            <a:pPr algn="just"/>
            <a:r>
              <a:rPr lang="pt-BR" sz="4000" b="1" dirty="0" err="1">
                <a:solidFill>
                  <a:srgbClr val="0070C0"/>
                </a:solidFill>
              </a:rPr>
              <a:t>REVOKE</a:t>
            </a:r>
            <a:r>
              <a:rPr lang="pt-BR" sz="4000" dirty="0">
                <a:solidFill>
                  <a:srgbClr val="0070C0"/>
                </a:solidFill>
              </a:rPr>
              <a:t> </a:t>
            </a:r>
            <a:r>
              <a:rPr lang="pt-BR" sz="4000" dirty="0" err="1">
                <a:solidFill>
                  <a:srgbClr val="0070C0"/>
                </a:solidFill>
              </a:rPr>
              <a:t>group_role</a:t>
            </a:r>
            <a:r>
              <a:rPr lang="pt-BR" sz="4000" dirty="0">
                <a:solidFill>
                  <a:srgbClr val="0070C0"/>
                </a:solidFill>
              </a:rPr>
              <a:t> </a:t>
            </a:r>
            <a:r>
              <a:rPr lang="pt-BR" sz="4000" b="1" dirty="0" err="1">
                <a:solidFill>
                  <a:srgbClr val="0070C0"/>
                </a:solidFill>
              </a:rPr>
              <a:t>FROM</a:t>
            </a:r>
            <a:r>
              <a:rPr lang="pt-BR" sz="4000" dirty="0">
                <a:solidFill>
                  <a:srgbClr val="0070C0"/>
                </a:solidFill>
              </a:rPr>
              <a:t> </a:t>
            </a:r>
            <a:r>
              <a:rPr lang="pt-BR" sz="4000" dirty="0" err="1">
                <a:solidFill>
                  <a:srgbClr val="0070C0"/>
                </a:solidFill>
              </a:rPr>
              <a:t>user_role</a:t>
            </a:r>
            <a:r>
              <a:rPr lang="pt-BR" sz="4000" dirty="0" smtClean="0">
                <a:solidFill>
                  <a:srgbClr val="0070C0"/>
                </a:solidFill>
              </a:rPr>
              <a:t>;</a:t>
            </a:r>
          </a:p>
          <a:p>
            <a:pPr algn="just"/>
            <a:r>
              <a:rPr lang="pt-BR" sz="4000" dirty="0" smtClean="0"/>
              <a:t>Por exemplo, para </a:t>
            </a:r>
            <a:r>
              <a:rPr lang="pt-B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</a:t>
            </a:r>
            <a:r>
              <a:rPr lang="pt-BR" sz="4000" dirty="0" smtClean="0"/>
              <a:t> 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</a:t>
            </a:r>
            <a:r>
              <a:rPr lang="pt-BR" sz="4000" dirty="0" smtClean="0"/>
              <a:t> </a:t>
            </a:r>
            <a:r>
              <a:rPr lang="pt-B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</a:t>
            </a:r>
            <a:r>
              <a:rPr lang="pt-BR" sz="4000" dirty="0" smtClean="0"/>
              <a:t> do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sz="4000" dirty="0" smtClean="0"/>
              <a:t> </a:t>
            </a:r>
            <a:r>
              <a:rPr lang="pt-BR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  <a:r>
              <a:rPr lang="pt-BR" sz="4000" dirty="0" smtClean="0"/>
              <a:t> (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vendas</a:t>
            </a:r>
            <a:r>
              <a:rPr lang="pt-BR" sz="4000" dirty="0" smtClean="0"/>
              <a:t>), use a seguinte instrução:</a:t>
            </a:r>
          </a:p>
          <a:p>
            <a:pPr algn="just"/>
            <a:r>
              <a:rPr lang="pt-BR" sz="4000" b="1" dirty="0" err="1">
                <a:solidFill>
                  <a:srgbClr val="0070C0"/>
                </a:solidFill>
              </a:rPr>
              <a:t>REVOKE</a:t>
            </a:r>
            <a:r>
              <a:rPr lang="pt-BR" sz="4000" dirty="0">
                <a:solidFill>
                  <a:srgbClr val="0070C0"/>
                </a:solidFill>
              </a:rPr>
              <a:t> </a:t>
            </a:r>
            <a:r>
              <a:rPr lang="pt-BR" sz="4000" dirty="0" err="1">
                <a:solidFill>
                  <a:srgbClr val="0070C0"/>
                </a:solidFill>
              </a:rPr>
              <a:t>sales</a:t>
            </a:r>
            <a:r>
              <a:rPr lang="pt-BR" sz="4000" dirty="0">
                <a:solidFill>
                  <a:srgbClr val="0070C0"/>
                </a:solidFill>
              </a:rPr>
              <a:t> </a:t>
            </a:r>
            <a:r>
              <a:rPr lang="pt-BR" sz="4000" b="1" dirty="0" err="1">
                <a:solidFill>
                  <a:srgbClr val="0070C0"/>
                </a:solidFill>
              </a:rPr>
              <a:t>FROM</a:t>
            </a:r>
            <a:r>
              <a:rPr lang="pt-BR" sz="4000" dirty="0">
                <a:solidFill>
                  <a:srgbClr val="0070C0"/>
                </a:solidFill>
              </a:rPr>
              <a:t> doe;</a:t>
            </a:r>
          </a:p>
        </p:txBody>
      </p:sp>
    </p:spTree>
    <p:extLst>
      <p:ext uri="{BB962C8B-B14F-4D97-AF65-F5344CB8AC3E}">
        <p14:creationId xmlns:p14="http://schemas.microsoft.com/office/powerpoint/2010/main" val="347294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 smtClean="0"/>
              <a:t>Observe que o </a:t>
            </a:r>
            <a:r>
              <a:rPr lang="pt-BR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4400" dirty="0" smtClean="0"/>
              <a:t> </a:t>
            </a: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sz="4400" dirty="0" smtClean="0"/>
              <a:t>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</a:t>
            </a:r>
            <a:r>
              <a:rPr lang="pt-BR" sz="4400" dirty="0" smtClean="0"/>
              <a:t> que você tenha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 circulares de associação</a:t>
            </a:r>
            <a:r>
              <a:rPr lang="pt-BR" sz="4400" dirty="0" smtClean="0"/>
              <a:t>, nos quais um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400" dirty="0" smtClean="0"/>
              <a:t> é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membro </a:t>
            </a:r>
            <a:r>
              <a:rPr lang="pt-BR" sz="4400" dirty="0" smtClean="0"/>
              <a:t>de outro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400" dirty="0" smtClean="0"/>
              <a:t> e vice-versa.</a:t>
            </a:r>
          </a:p>
          <a:p>
            <a:pPr algn="just"/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50032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Herança de grupo e papel de usuário:</a:t>
            </a:r>
          </a:p>
          <a:p>
            <a:pPr algn="just"/>
            <a:r>
              <a:rPr lang="pt-BR" dirty="0" smtClean="0"/>
              <a:t>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</a:t>
            </a:r>
            <a:r>
              <a:rPr lang="pt-BR" dirty="0" smtClean="0"/>
              <a:t> pode usar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</a:t>
            </a:r>
            <a:r>
              <a:rPr lang="pt-BR" dirty="0" smtClean="0"/>
              <a:t>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dirty="0" smtClean="0"/>
              <a:t> das seguintes maneiras:</a:t>
            </a:r>
          </a:p>
          <a:p>
            <a:pPr lvl="1" algn="just"/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</a:t>
            </a:r>
            <a:r>
              <a:rPr lang="pt-BR" dirty="0" smtClean="0"/>
              <a:t>,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</a:t>
            </a:r>
            <a:r>
              <a:rPr lang="pt-BR" dirty="0" smtClean="0"/>
              <a:t> pode usar a instrução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ROLE</a:t>
            </a:r>
            <a:r>
              <a:rPr lang="pt-BR" dirty="0" smtClean="0"/>
              <a:t> para se tornar temporariamente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dirty="0" smtClean="0"/>
              <a:t>, o que significa que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 </a:t>
            </a:r>
            <a:r>
              <a:rPr lang="pt-BR" dirty="0" smtClean="0"/>
              <a:t>usa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</a:t>
            </a:r>
            <a:r>
              <a:rPr lang="pt-BR" dirty="0" smtClean="0"/>
              <a:t>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 </a:t>
            </a:r>
            <a:r>
              <a:rPr lang="pt-BR" dirty="0" smtClean="0"/>
              <a:t>em vez dos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 originais</a:t>
            </a:r>
            <a:r>
              <a:rPr lang="pt-BR" dirty="0" smtClean="0"/>
              <a:t>. Além disso, todos os objetos de banco de dados criados na sessão pertencem ao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dirty="0" smtClean="0"/>
              <a:t>, em vez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</a:t>
            </a:r>
            <a:r>
              <a:rPr lang="pt-BR" dirty="0" smtClean="0"/>
              <a:t>.</a:t>
            </a:r>
          </a:p>
          <a:p>
            <a:pPr lvl="1" algn="just"/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</a:t>
            </a:r>
            <a:r>
              <a:rPr lang="pt-BR" dirty="0" smtClean="0"/>
              <a:t>,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</a:t>
            </a:r>
            <a:r>
              <a:rPr lang="pt-BR" dirty="0" smtClean="0"/>
              <a:t> com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  <a:r>
              <a:rPr lang="pt-BR" dirty="0" smtClean="0"/>
              <a:t> terá automaticamente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</a:t>
            </a:r>
            <a:r>
              <a:rPr lang="pt-BR" dirty="0" smtClean="0"/>
              <a:t> dos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 de grupo</a:t>
            </a:r>
            <a:r>
              <a:rPr lang="pt-BR" dirty="0" smtClean="0"/>
              <a:t> das quais é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membro</a:t>
            </a:r>
            <a:r>
              <a:rPr lang="pt-BR" dirty="0" smtClean="0"/>
              <a:t>, incluindo todos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 herdados </a:t>
            </a:r>
            <a:r>
              <a:rPr lang="pt-BR" dirty="0" smtClean="0"/>
              <a:t>pelos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 de grupo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48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Veja os seguintes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</a:t>
            </a:r>
            <a:r>
              <a:rPr lang="pt-BR" dirty="0" smtClean="0"/>
              <a:t>:</a:t>
            </a:r>
          </a:p>
          <a:p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ROLE</a:t>
            </a:r>
            <a:r>
              <a:rPr lang="en-US" dirty="0">
                <a:solidFill>
                  <a:srgbClr val="0070C0"/>
                </a:solidFill>
              </a:rPr>
              <a:t> doe LOGIN INHERIT;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CREATE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ROLE</a:t>
            </a:r>
            <a:r>
              <a:rPr lang="en-US" dirty="0">
                <a:solidFill>
                  <a:srgbClr val="0070C0"/>
                </a:solidFill>
              </a:rPr>
              <a:t> sales </a:t>
            </a:r>
            <a:r>
              <a:rPr lang="en-US" dirty="0" err="1">
                <a:solidFill>
                  <a:srgbClr val="0070C0"/>
                </a:solidFill>
              </a:rPr>
              <a:t>NOINHERIT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CREATE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ROLE</a:t>
            </a:r>
            <a:r>
              <a:rPr lang="en-US" dirty="0">
                <a:solidFill>
                  <a:srgbClr val="0070C0"/>
                </a:solidFill>
              </a:rPr>
              <a:t> marketing </a:t>
            </a:r>
            <a:r>
              <a:rPr lang="en-US" dirty="0" err="1">
                <a:solidFill>
                  <a:srgbClr val="0070C0"/>
                </a:solidFill>
              </a:rPr>
              <a:t>NOINHERIT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GRANT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sales </a:t>
            </a:r>
            <a:r>
              <a:rPr lang="en-US" b="1" dirty="0">
                <a:solidFill>
                  <a:srgbClr val="0070C0"/>
                </a:solidFill>
              </a:rPr>
              <a:t>to</a:t>
            </a:r>
            <a:r>
              <a:rPr lang="en-US" dirty="0">
                <a:solidFill>
                  <a:srgbClr val="0070C0"/>
                </a:solidFill>
              </a:rPr>
              <a:t> doe; </a:t>
            </a:r>
            <a:r>
              <a:rPr lang="en-US" b="1" dirty="0">
                <a:solidFill>
                  <a:srgbClr val="0070C0"/>
                </a:solidFill>
              </a:rPr>
              <a:t>GRANT</a:t>
            </a:r>
            <a:r>
              <a:rPr lang="en-US" dirty="0">
                <a:solidFill>
                  <a:srgbClr val="0070C0"/>
                </a:solidFill>
              </a:rPr>
              <a:t> marketing </a:t>
            </a:r>
            <a:r>
              <a:rPr lang="en-US" b="1" dirty="0">
                <a:solidFill>
                  <a:srgbClr val="0070C0"/>
                </a:solidFill>
              </a:rPr>
              <a:t>to</a:t>
            </a:r>
            <a:r>
              <a:rPr lang="en-US" dirty="0">
                <a:solidFill>
                  <a:srgbClr val="0070C0"/>
                </a:solidFill>
              </a:rPr>
              <a:t> sales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algn="just"/>
            <a:r>
              <a:rPr lang="pt-BR" dirty="0" smtClean="0"/>
              <a:t>Se você se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conectar</a:t>
            </a:r>
            <a:r>
              <a:rPr lang="pt-BR" dirty="0" smtClean="0"/>
              <a:t> ao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como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</a:t>
            </a:r>
            <a:r>
              <a:rPr lang="pt-BR" dirty="0" smtClean="0"/>
              <a:t>, terá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</a:t>
            </a:r>
            <a:r>
              <a:rPr lang="pt-BR" dirty="0" smtClean="0"/>
              <a:t> de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privilégios concedidos à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  <a:r>
              <a:rPr lang="pt-BR" dirty="0" smtClean="0"/>
              <a:t>, porque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</a:t>
            </a:r>
            <a:r>
              <a:rPr lang="pt-BR" dirty="0" smtClean="0"/>
              <a:t> tem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No entanto, você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 privilégios de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porque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  <a:r>
              <a:rPr lang="pt-BR" dirty="0" smtClean="0"/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NOINHERIT</a:t>
            </a:r>
            <a:r>
              <a:rPr lang="pt-BR" dirty="0" smtClean="0"/>
              <a:t> está definido para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 </a:t>
            </a:r>
            <a:r>
              <a:rPr lang="pt-BR" dirty="0" smtClean="0"/>
              <a:t>de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4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de executar a seguinte instrução:</a:t>
            </a:r>
          </a:p>
          <a:p>
            <a:r>
              <a:rPr lang="pt-BR" b="1" dirty="0" smtClean="0">
                <a:solidFill>
                  <a:srgbClr val="0070C0"/>
                </a:solidFill>
              </a:rPr>
              <a:t>SET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0070C0"/>
                </a:solidFill>
              </a:rPr>
              <a:t>ROLE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sales</a:t>
            </a:r>
            <a:r>
              <a:rPr lang="pt-BR" dirty="0" smtClean="0">
                <a:solidFill>
                  <a:srgbClr val="0070C0"/>
                </a:solidFill>
              </a:rPr>
              <a:t>;</a:t>
            </a:r>
          </a:p>
          <a:p>
            <a:pPr algn="just"/>
            <a:r>
              <a:rPr lang="pt-BR" dirty="0" smtClean="0"/>
              <a:t>Você terá apenas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</a:t>
            </a:r>
            <a:r>
              <a:rPr lang="pt-BR" dirty="0" smtClean="0"/>
              <a:t> concedidos à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  <a:r>
              <a:rPr lang="pt-BR" dirty="0" smtClean="0"/>
              <a:t>, não os que foram concedidos à ação.</a:t>
            </a:r>
          </a:p>
          <a:p>
            <a:r>
              <a:rPr lang="pt-BR" dirty="0" smtClean="0"/>
              <a:t>E depois de executar a seguinte instrução:</a:t>
            </a:r>
          </a:p>
          <a:p>
            <a:pPr algn="just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ROLE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just"/>
            <a:r>
              <a:rPr lang="pt-BR" dirty="0" smtClean="0"/>
              <a:t>Você só tem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</a:t>
            </a:r>
            <a:r>
              <a:rPr lang="pt-BR" dirty="0" smtClean="0"/>
              <a:t> concedidos ao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</a:t>
            </a:r>
            <a:r>
              <a:rPr lang="pt-BR" dirty="0" smtClean="0"/>
              <a:t>, não os concedidos ao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administrador</a:t>
            </a:r>
            <a:r>
              <a:rPr lang="pt-BR" dirty="0" smtClean="0"/>
              <a:t> e 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</a:t>
            </a:r>
            <a:r>
              <a:rPr lang="pt-BR" dirty="0" smtClean="0"/>
              <a:t>.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97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600" dirty="0" smtClean="0"/>
              <a:t>Para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restaurar</a:t>
            </a:r>
            <a:r>
              <a:rPr lang="pt-BR" sz="3600" dirty="0" smtClean="0"/>
              <a:t> o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 original</a:t>
            </a:r>
            <a:r>
              <a:rPr lang="pt-BR" sz="3600" dirty="0" smtClean="0"/>
              <a:t>, você pode usar a seguinte instrução:</a:t>
            </a:r>
          </a:p>
          <a:p>
            <a:pPr algn="just"/>
            <a:r>
              <a:rPr lang="pt-BR" sz="3600" b="1" dirty="0">
                <a:solidFill>
                  <a:srgbClr val="0070C0"/>
                </a:solidFill>
              </a:rPr>
              <a:t>RESET</a:t>
            </a:r>
            <a:r>
              <a:rPr lang="pt-BR" sz="3600" dirty="0">
                <a:solidFill>
                  <a:srgbClr val="0070C0"/>
                </a:solidFill>
              </a:rPr>
              <a:t> </a:t>
            </a:r>
            <a:r>
              <a:rPr lang="pt-BR" sz="3600" b="1" dirty="0">
                <a:solidFill>
                  <a:srgbClr val="0070C0"/>
                </a:solidFill>
              </a:rPr>
              <a:t>ROLE</a:t>
            </a:r>
            <a:r>
              <a:rPr lang="pt-BR" sz="3600" dirty="0">
                <a:solidFill>
                  <a:srgbClr val="0070C0"/>
                </a:solidFill>
              </a:rPr>
              <a:t>;</a:t>
            </a:r>
          </a:p>
          <a:p>
            <a:pPr algn="just"/>
            <a:r>
              <a:rPr lang="pt-BR" sz="3600" dirty="0" smtClean="0"/>
              <a:t>Observe que apenas privilégios no objeto de banco de dados são herdáveis. </a:t>
            </a:r>
          </a:p>
          <a:p>
            <a:pPr algn="just"/>
            <a:r>
              <a:rPr 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pt-BR" sz="3600" dirty="0" smtClean="0"/>
              <a:t>, </a:t>
            </a:r>
            <a:r>
              <a:rPr 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SUPERUSER</a:t>
            </a:r>
            <a:r>
              <a:rPr lang="pt-BR" sz="3600" dirty="0" smtClean="0"/>
              <a:t>, </a:t>
            </a:r>
            <a:r>
              <a:rPr 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CREATEROLE</a:t>
            </a:r>
            <a:r>
              <a:rPr lang="pt-BR" sz="3600" dirty="0" smtClean="0"/>
              <a:t> e </a:t>
            </a:r>
            <a:r>
              <a:rPr 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CREATEDB</a:t>
            </a:r>
            <a:r>
              <a:rPr lang="pt-BR" sz="3600" dirty="0" smtClean="0"/>
              <a:t> são o </a:t>
            </a:r>
            <a:r>
              <a:rPr lang="pt-BR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3600" dirty="0" smtClean="0"/>
              <a:t> especial que </a:t>
            </a:r>
            <a:r>
              <a:rPr lang="pt-BR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pode ser herdado </a:t>
            </a:r>
            <a:r>
              <a:rPr lang="pt-BR" sz="3600" dirty="0" smtClean="0"/>
              <a:t>como um privilégio comum.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1470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 Administrator 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Administrador de Banco de Dados</a:t>
            </a:r>
            <a:r>
              <a:rPr lang="pt-BR" dirty="0" smtClean="0"/>
              <a:t>.</a:t>
            </a:r>
          </a:p>
          <a:p>
            <a:r>
              <a:rPr lang="pt-BR" dirty="0"/>
              <a:t>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DBA</a:t>
            </a:r>
            <a:r>
              <a:rPr lang="pt-BR" dirty="0"/>
              <a:t> é o responsável </a:t>
            </a:r>
            <a:r>
              <a:rPr lang="pt-BR" dirty="0" smtClean="0"/>
              <a:t>pelo:</a:t>
            </a:r>
          </a:p>
          <a:p>
            <a:pPr lvl="1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servidor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dirty="0" smtClean="0"/>
              <a:t>; </a:t>
            </a:r>
          </a:p>
          <a:p>
            <a:pPr lvl="1"/>
            <a:r>
              <a:rPr lang="pt-BR" dirty="0" smtClean="0"/>
              <a:t>pela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do banco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por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nalisar</a:t>
            </a:r>
            <a:r>
              <a:rPr lang="pt-BR" dirty="0"/>
              <a:t>,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</a:t>
            </a:r>
            <a:r>
              <a:rPr lang="pt-BR" dirty="0"/>
              <a:t> e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instalar</a:t>
            </a:r>
            <a:r>
              <a:rPr lang="pt-BR" dirty="0"/>
              <a:t>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de banco de dados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ou pela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contratação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serviço nas nuvens</a:t>
            </a:r>
            <a:r>
              <a:rPr lang="pt-BR" dirty="0"/>
              <a:t> que fará </a:t>
            </a:r>
            <a:r>
              <a:rPr lang="pt-BR" dirty="0" smtClean="0"/>
              <a:t>o papel </a:t>
            </a:r>
            <a:r>
              <a:rPr lang="pt-BR" dirty="0"/>
              <a:t>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instalar</a:t>
            </a:r>
            <a:r>
              <a:rPr lang="pt-BR" dirty="0" smtClean="0"/>
              <a:t> </a:t>
            </a:r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do banco de dados </a:t>
            </a:r>
            <a:r>
              <a:rPr lang="pt-BR" dirty="0"/>
              <a:t>e fazer a </a:t>
            </a:r>
            <a:r>
              <a:rPr lang="pt-BR" dirty="0" smtClean="0"/>
              <a:t>sua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manutenção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por efetuar as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atualizações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corrigir</a:t>
            </a:r>
            <a:r>
              <a:rPr lang="pt-BR" dirty="0" smtClean="0"/>
              <a:t> eventuais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p</a:t>
            </a:r>
            <a:r>
              <a:rPr lang="pt-BR" dirty="0" smtClean="0"/>
              <a:t>ela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das tabelas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outros objetos</a:t>
            </a:r>
            <a:r>
              <a:rPr lang="pt-BR" dirty="0"/>
              <a:t> 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397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Removendo papéis:</a:t>
            </a:r>
          </a:p>
          <a:p>
            <a:pPr algn="just"/>
            <a:r>
              <a:rPr lang="pt-BR" dirty="0" smtClean="0"/>
              <a:t>Você pode usar a instrução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ROLE </a:t>
            </a:r>
            <a:r>
              <a:rPr lang="pt-BR" dirty="0" smtClean="0"/>
              <a:t>para remover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dirty="0" smtClean="0"/>
              <a:t> ou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usuário</a:t>
            </a:r>
            <a:r>
              <a:rPr lang="pt-BR" dirty="0" smtClean="0"/>
              <a:t>.</a:t>
            </a:r>
          </a:p>
          <a:p>
            <a:pPr algn="just"/>
            <a:r>
              <a:rPr lang="pt-B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ROLE </a:t>
            </a:r>
            <a:r>
              <a:rPr lang="pt-B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role_name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just"/>
            <a:r>
              <a:rPr lang="pt-BR" dirty="0" smtClean="0"/>
              <a:t>Antes de 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</a:t>
            </a:r>
            <a:r>
              <a:rPr lang="pt-BR" dirty="0" smtClean="0"/>
              <a:t>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dirty="0" smtClean="0"/>
              <a:t>, você deve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reatribuir</a:t>
            </a:r>
            <a:r>
              <a:rPr lang="pt-BR" dirty="0" smtClean="0"/>
              <a:t> ou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</a:t>
            </a:r>
            <a:r>
              <a:rPr lang="pt-BR" dirty="0" smtClean="0"/>
              <a:t> todos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objetos</a:t>
            </a:r>
            <a:r>
              <a:rPr lang="pt-BR" dirty="0" smtClean="0"/>
              <a:t> que possui 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revogar</a:t>
            </a:r>
            <a:r>
              <a:rPr lang="pt-BR" dirty="0" smtClean="0"/>
              <a:t> seus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Se você remover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de grupo</a:t>
            </a:r>
            <a:r>
              <a:rPr lang="pt-BR" dirty="0" smtClean="0"/>
              <a:t>, o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revogará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automaticamente todas as associações em um grupo</a:t>
            </a:r>
            <a:r>
              <a:rPr lang="pt-BR" dirty="0" smtClean="0"/>
              <a:t>.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usuário</a:t>
            </a:r>
            <a:r>
              <a:rPr lang="pt-BR" dirty="0" smtClean="0"/>
              <a:t>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pt-BR" dirty="0" smtClean="0"/>
              <a:t> não são afetadas.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61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fazer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r>
              <a:rPr lang="pt-BR" dirty="0" smtClean="0"/>
              <a:t> usando 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pgAdmin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pt-BR" dirty="0" smtClean="0"/>
              <a:t>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pgAdmin</a:t>
            </a:r>
            <a:r>
              <a:rPr lang="pt-BR" dirty="0" smtClean="0"/>
              <a:t> fornece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de usuário intuitiva </a:t>
            </a:r>
            <a:r>
              <a:rPr lang="pt-BR" dirty="0" smtClean="0"/>
              <a:t>que permite fazer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r>
              <a:rPr lang="pt-BR" dirty="0" smtClean="0"/>
              <a:t> de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dirty="0" smtClean="0"/>
              <a:t> usando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pg_dump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Por exemplo, para fazer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r>
              <a:rPr lang="pt-BR" dirty="0" smtClean="0"/>
              <a:t>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dvdrental</a:t>
            </a:r>
            <a:r>
              <a:rPr lang="pt-BR" dirty="0" smtClean="0"/>
              <a:t> em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dvdrental.tar</a:t>
            </a:r>
            <a:r>
              <a:rPr lang="pt-BR" dirty="0" smtClean="0"/>
              <a:t> no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arquivo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 \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pgbackup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\ dvdrental.tar</a:t>
            </a:r>
            <a:r>
              <a:rPr lang="pt-BR" dirty="0" smtClean="0"/>
              <a:t>, você pode seguir as seguintes etapas:</a:t>
            </a:r>
          </a:p>
          <a:p>
            <a:pPr algn="just"/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</a:t>
            </a:r>
            <a:r>
              <a:rPr lang="pt-BR" dirty="0" smtClean="0"/>
              <a:t> com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direito do mouse </a:t>
            </a:r>
            <a:r>
              <a:rPr lang="pt-BR" dirty="0" smtClean="0"/>
              <a:t>no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dvdrental</a:t>
            </a:r>
            <a:r>
              <a:rPr lang="pt-BR" dirty="0" smtClean="0"/>
              <a:t> e escolha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de menu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r>
              <a:rPr lang="pt-BR" dirty="0" smtClean="0"/>
              <a:t>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194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endParaRPr lang="pt-BR" dirty="0"/>
          </a:p>
        </p:txBody>
      </p:sp>
      <p:pic>
        <p:nvPicPr>
          <p:cNvPr id="3074" name="Picture 2" descr="PostgreSQL Backup Database - pgadmin backup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6" y="1690688"/>
            <a:ext cx="4030205" cy="50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gAdmin backup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766" y="1605847"/>
            <a:ext cx="42195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289195" y="5806912"/>
            <a:ext cx="771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Segundo, digite 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do arquivo de saída</a:t>
            </a:r>
            <a:r>
              <a:rPr lang="pt-BR" sz="2400" dirty="0" smtClean="0"/>
              <a:t> e escolha 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formato do arquivo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829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endParaRPr lang="pt-BR" dirty="0"/>
          </a:p>
        </p:txBody>
      </p:sp>
      <p:pic>
        <p:nvPicPr>
          <p:cNvPr id="4098" name="Picture 2" descr="pgAdmin backup dump options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3" y="1326487"/>
            <a:ext cx="5101227" cy="49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gAdmin backup dump options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93" y="1265213"/>
            <a:ext cx="4855918" cy="50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66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pgAdmin backup objects op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2" y="1354767"/>
            <a:ext cx="4967925" cy="53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561814" y="1470581"/>
            <a:ext cx="62311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</a:t>
            </a:r>
            <a:r>
              <a:rPr lang="pt-BR" sz="4400" dirty="0" smtClean="0"/>
              <a:t> no botão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r>
              <a:rPr lang="pt-BR" sz="4400" dirty="0" smtClean="0"/>
              <a:t> para começar a executar um backup. </a:t>
            </a:r>
          </a:p>
          <a:p>
            <a:pPr algn="just"/>
            <a:endParaRPr lang="pt-BR" sz="4400" dirty="0"/>
          </a:p>
          <a:p>
            <a:pPr algn="just"/>
            <a:r>
              <a:rPr lang="pt-BR" sz="4400" dirty="0" smtClean="0"/>
              <a:t>A </a:t>
            </a:r>
            <a:r>
              <a:rPr lang="pt-BR" sz="4400" dirty="0" err="1" smtClean="0"/>
              <a:t>tag</a:t>
            </a:r>
            <a:r>
              <a:rPr lang="pt-BR" sz="4400" dirty="0" smtClean="0"/>
              <a:t> </a:t>
            </a:r>
            <a:r>
              <a:rPr lang="pt-BR" sz="4400" dirty="0" err="1" smtClean="0"/>
              <a:t>messages</a:t>
            </a:r>
            <a:r>
              <a:rPr lang="pt-BR" sz="4400" dirty="0" smtClean="0"/>
              <a:t> fornece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mensagens detalhadas </a:t>
            </a:r>
            <a:r>
              <a:rPr lang="pt-BR" sz="4400" dirty="0" smtClean="0"/>
              <a:t>do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backup</a:t>
            </a:r>
            <a:r>
              <a:rPr lang="pt-BR" sz="4400" dirty="0" smtClean="0"/>
              <a:t>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76476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pgAdmin backup mess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82" y="1533876"/>
            <a:ext cx="5214348" cy="517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4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Antes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restaurar</a:t>
            </a:r>
            <a:r>
              <a:rPr lang="pt-BR" dirty="0" smtClean="0"/>
              <a:t>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dirty="0" smtClean="0"/>
              <a:t>, você precisa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encerrar todas as conexões com esse banco de dados</a:t>
            </a:r>
            <a:r>
              <a:rPr lang="pt-BR" dirty="0" smtClean="0"/>
              <a:t> e preparar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arquivo de backup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Se você deseja executar 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pg_restore</a:t>
            </a:r>
            <a:r>
              <a:rPr lang="pt-BR" dirty="0" smtClean="0"/>
              <a:t> por meio de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de usuário intuitiva</a:t>
            </a:r>
            <a:r>
              <a:rPr lang="pt-BR" dirty="0" smtClean="0"/>
              <a:t>, em vez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de comando</a:t>
            </a:r>
            <a:r>
              <a:rPr lang="pt-BR" dirty="0" smtClean="0"/>
              <a:t>, você pode usar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 de restauração </a:t>
            </a:r>
            <a:r>
              <a:rPr lang="pt-BR" dirty="0" smtClean="0"/>
              <a:t>do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pgAdmin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pt-BR" dirty="0" smtClean="0"/>
              <a:t> a seguir demonstra como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restaurar o banco de dados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dvdrental</a:t>
            </a:r>
            <a:r>
              <a:rPr lang="pt-BR" dirty="0" smtClean="0"/>
              <a:t> a partir do arquivo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dvdrental.tar</a:t>
            </a:r>
          </a:p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</a:t>
            </a:r>
            <a:r>
              <a:rPr lang="pt-BR" dirty="0" smtClean="0"/>
              <a:t>, 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descarte</a:t>
            </a:r>
            <a:r>
              <a:rPr lang="pt-BR" dirty="0" smtClean="0"/>
              <a:t> 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dvdrental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pt-BR" dirty="0" smtClean="0"/>
              <a:t> existente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59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>
                <a:solidFill>
                  <a:srgbClr val="0070C0"/>
                </a:solidFill>
              </a:rPr>
              <a:t>DROP</a:t>
            </a:r>
            <a:r>
              <a:rPr lang="pt-BR" sz="3600" dirty="0">
                <a:solidFill>
                  <a:srgbClr val="0070C0"/>
                </a:solidFill>
              </a:rPr>
              <a:t> </a:t>
            </a:r>
            <a:r>
              <a:rPr lang="pt-BR" sz="3600" b="1" dirty="0" err="1">
                <a:solidFill>
                  <a:srgbClr val="0070C0"/>
                </a:solidFill>
              </a:rPr>
              <a:t>DATABASE</a:t>
            </a:r>
            <a:r>
              <a:rPr lang="pt-BR" sz="3600" dirty="0">
                <a:solidFill>
                  <a:srgbClr val="0070C0"/>
                </a:solidFill>
              </a:rPr>
              <a:t> </a:t>
            </a:r>
            <a:r>
              <a:rPr lang="pt-BR" sz="3600" dirty="0" err="1">
                <a:solidFill>
                  <a:srgbClr val="0070C0"/>
                </a:solidFill>
              </a:rPr>
              <a:t>dvdrental</a:t>
            </a:r>
            <a:r>
              <a:rPr lang="pt-BR" sz="3600" dirty="0" smtClean="0">
                <a:solidFill>
                  <a:srgbClr val="0070C0"/>
                </a:solidFill>
              </a:rPr>
              <a:t>;</a:t>
            </a:r>
          </a:p>
          <a:p>
            <a:pPr algn="just"/>
            <a:r>
              <a:rPr lang="pt-BR" sz="3600" dirty="0" smtClean="0"/>
              <a:t>Em seguida, crie um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vazio </a:t>
            </a:r>
            <a:r>
              <a:rPr lang="pt-BR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dvdrental</a:t>
            </a:r>
            <a:r>
              <a:rPr lang="pt-BR" sz="3600" dirty="0" smtClean="0"/>
              <a:t>:</a:t>
            </a:r>
          </a:p>
          <a:p>
            <a:pPr algn="just"/>
            <a:r>
              <a:rPr lang="pt-BR" sz="3600" b="1" dirty="0" err="1">
                <a:solidFill>
                  <a:srgbClr val="0070C0"/>
                </a:solidFill>
              </a:rPr>
              <a:t>CREATE</a:t>
            </a:r>
            <a:r>
              <a:rPr lang="pt-BR" sz="3600" dirty="0">
                <a:solidFill>
                  <a:srgbClr val="0070C0"/>
                </a:solidFill>
              </a:rPr>
              <a:t> </a:t>
            </a:r>
            <a:r>
              <a:rPr lang="pt-BR" sz="3600" b="1" dirty="0" err="1">
                <a:solidFill>
                  <a:srgbClr val="0070C0"/>
                </a:solidFill>
              </a:rPr>
              <a:t>DATABASE</a:t>
            </a:r>
            <a:r>
              <a:rPr lang="pt-BR" sz="3600" dirty="0">
                <a:solidFill>
                  <a:srgbClr val="0070C0"/>
                </a:solidFill>
              </a:rPr>
              <a:t> </a:t>
            </a:r>
            <a:r>
              <a:rPr lang="pt-BR" sz="3600" dirty="0" err="1">
                <a:solidFill>
                  <a:srgbClr val="0070C0"/>
                </a:solidFill>
              </a:rPr>
              <a:t>dvdrental</a:t>
            </a:r>
            <a:r>
              <a:rPr lang="pt-BR" sz="3600" dirty="0" smtClean="0">
                <a:solidFill>
                  <a:srgbClr val="0070C0"/>
                </a:solidFill>
              </a:rPr>
              <a:t>;</a:t>
            </a:r>
          </a:p>
          <a:p>
            <a:pPr algn="just"/>
            <a:r>
              <a:rPr lang="pt-BR" sz="3600" dirty="0" smtClean="0"/>
              <a:t>Escolha o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dvdrental</a:t>
            </a:r>
            <a:r>
              <a:rPr lang="pt-BR" sz="3600" dirty="0" smtClean="0"/>
              <a:t>,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</a:t>
            </a:r>
            <a:r>
              <a:rPr lang="pt-BR" sz="3600" dirty="0" smtClean="0"/>
              <a:t> com o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direito </a:t>
            </a:r>
            <a:r>
              <a:rPr lang="pt-BR" sz="3600" dirty="0" smtClean="0"/>
              <a:t>do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</a:t>
            </a:r>
            <a:r>
              <a:rPr lang="pt-BR" sz="3600" dirty="0" smtClean="0"/>
              <a:t> e escolha o </a:t>
            </a:r>
            <a:r>
              <a:rPr lang="pt-B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de menu </a:t>
            </a:r>
            <a:r>
              <a:rPr lang="pt-BR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</a:t>
            </a:r>
            <a:r>
              <a:rPr lang="pt-BR" sz="3600" dirty="0" smtClean="0"/>
              <a:t>. Uma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caixa de diálogo </a:t>
            </a:r>
            <a:r>
              <a:rPr lang="pt-BR" sz="3600" dirty="0" smtClean="0"/>
              <a:t>que fornece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opções de restauração </a:t>
            </a:r>
            <a:r>
              <a:rPr lang="pt-BR" sz="3600" dirty="0" smtClean="0"/>
              <a:t>é exibida.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77278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</a:t>
            </a:r>
            <a:endParaRPr lang="pt-BR" dirty="0"/>
          </a:p>
        </p:txBody>
      </p:sp>
      <p:pic>
        <p:nvPicPr>
          <p:cNvPr id="7170" name="Picture 2" descr="PostgreSQL Restore using pgAdm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6" y="1425567"/>
            <a:ext cx="4511462" cy="51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ostgreSQL Restore Database File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93" y="1690688"/>
            <a:ext cx="5434520" cy="48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1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</a:t>
            </a:r>
            <a:endParaRPr lang="pt-BR" dirty="0"/>
          </a:p>
        </p:txBody>
      </p:sp>
      <p:pic>
        <p:nvPicPr>
          <p:cNvPr id="8194" name="Picture 2" descr="PostgreSQL Restore Database Restore Options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1" y="1428660"/>
            <a:ext cx="5035239" cy="50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ostgreSQL Restore Database Restore Options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39" y="1428660"/>
            <a:ext cx="5664969" cy="50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 Administrator 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O </a:t>
            </a:r>
            <a:r>
              <a:rPr lang="pt-BR" sz="3600" dirty="0" err="1" smtClean="0"/>
              <a:t>DBA</a:t>
            </a:r>
            <a:r>
              <a:rPr lang="pt-BR" sz="3600" dirty="0" smtClean="0"/>
              <a:t> ainda é responsável por:</a:t>
            </a:r>
          </a:p>
          <a:p>
            <a:pPr lvl="1" algn="just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Garantir a estabilidade e disponibilidade do banco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dados;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sz="3600" dirty="0" smtClean="0"/>
              <a:t>fazer 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</a:t>
            </a:r>
            <a:r>
              <a:rPr lang="pt-BR" sz="3600" dirty="0"/>
              <a:t> do 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sz="3600" dirty="0" smtClean="0"/>
              <a:t>;</a:t>
            </a:r>
          </a:p>
          <a:p>
            <a:pPr lvl="1" algn="just"/>
            <a:r>
              <a:rPr lang="pt-BR" sz="3600" dirty="0" smtClean="0"/>
              <a:t>cuidar </a:t>
            </a:r>
            <a:r>
              <a:rPr lang="pt-BR" sz="3600" dirty="0"/>
              <a:t>da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integridade dos backups;</a:t>
            </a:r>
            <a:endParaRPr lang="pt-BR" sz="3600" dirty="0"/>
          </a:p>
          <a:p>
            <a:pPr lvl="1" algn="just"/>
            <a:r>
              <a:rPr lang="pt-BR" sz="3600" dirty="0" smtClean="0"/>
              <a:t>fazer </a:t>
            </a:r>
            <a:r>
              <a:rPr lang="pt-BR" sz="3600" dirty="0"/>
              <a:t>o 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monitoramento diário e manter a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do 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15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 descr="PostgreSQL Restore Database Mess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5" y="1419233"/>
            <a:ext cx="4780716" cy="511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vdrental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16" y="1464130"/>
            <a:ext cx="5938068" cy="502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85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 dos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https://www.postgresqltutorial.com/postgresql-administration/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22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 smtClean="0"/>
              <a:t>No </a:t>
            </a:r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4000" dirty="0" smtClean="0"/>
              <a:t>, um </a:t>
            </a:r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000" dirty="0" smtClean="0"/>
              <a:t> (</a:t>
            </a:r>
            <a:r>
              <a:rPr lang="pt-B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  <a:r>
              <a:rPr lang="pt-BR" sz="4000" dirty="0" smtClean="0"/>
              <a:t>) é uma </a:t>
            </a:r>
            <a:r>
              <a:rPr lang="pt-B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</a:t>
            </a:r>
            <a:r>
              <a:rPr lang="pt-BR" sz="4000" dirty="0" smtClean="0"/>
              <a:t>. </a:t>
            </a:r>
          </a:p>
          <a:p>
            <a:pPr algn="just"/>
            <a:r>
              <a:rPr lang="pt-BR" sz="4000" dirty="0" smtClean="0"/>
              <a:t>Um </a:t>
            </a:r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000" dirty="0" smtClean="0"/>
              <a:t> com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direito de </a:t>
            </a:r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dirty="0" smtClean="0"/>
              <a:t>é chamado de </a:t>
            </a:r>
            <a:r>
              <a:rPr lang="pt-B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sz="4000" dirty="0" smtClean="0"/>
              <a:t>. </a:t>
            </a:r>
          </a:p>
          <a:p>
            <a:pPr algn="just"/>
            <a:r>
              <a:rPr lang="pt-BR" sz="4000" dirty="0" smtClean="0"/>
              <a:t>Um </a:t>
            </a:r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000" dirty="0" smtClean="0"/>
              <a:t> pode ser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membro</a:t>
            </a:r>
            <a:r>
              <a:rPr lang="pt-BR" sz="4000" dirty="0" smtClean="0"/>
              <a:t> de outras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</a:t>
            </a:r>
            <a:r>
              <a:rPr lang="pt-BR" sz="4000" dirty="0" smtClean="0"/>
              <a:t>. </a:t>
            </a:r>
          </a:p>
          <a:p>
            <a:pPr algn="just"/>
            <a:r>
              <a:rPr lang="pt-BR" sz="4000" dirty="0" smtClean="0"/>
              <a:t>Um </a:t>
            </a:r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000" dirty="0" smtClean="0"/>
              <a:t> que contém outros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</a:t>
            </a:r>
            <a:r>
              <a:rPr lang="pt-BR" sz="4000" dirty="0" smtClean="0"/>
              <a:t> é conhecido como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pt-BR" sz="4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430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 smtClean="0"/>
              <a:t>O </a:t>
            </a:r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4000" dirty="0" smtClean="0"/>
              <a:t> usa o conceito de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</a:t>
            </a:r>
            <a:r>
              <a:rPr lang="pt-BR" sz="4000" dirty="0" smtClean="0"/>
              <a:t> para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gerenciar permissões de acesso ao banco de dados</a:t>
            </a:r>
            <a:r>
              <a:rPr lang="pt-BR" sz="4000" dirty="0" smtClean="0"/>
              <a:t>. </a:t>
            </a:r>
          </a:p>
          <a:p>
            <a:pPr algn="just"/>
            <a:r>
              <a:rPr lang="pt-BR" sz="4000" dirty="0" smtClean="0"/>
              <a:t>Um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000" dirty="0" smtClean="0"/>
              <a:t> pode ser um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sz="4000" dirty="0" smtClean="0"/>
              <a:t> ou um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pt-BR" sz="4000" dirty="0" smtClean="0"/>
              <a:t>, dependendo de como você 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</a:t>
            </a:r>
            <a:r>
              <a:rPr lang="pt-BR" sz="4000" dirty="0" smtClean="0"/>
              <a:t>.</a:t>
            </a:r>
          </a:p>
          <a:p>
            <a:pPr lvl="1" algn="just"/>
            <a:r>
              <a:rPr lang="pt-BR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ROLE </a:t>
            </a:r>
            <a:r>
              <a:rPr lang="pt-BR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role_name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4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506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smtClean="0"/>
              <a:t>Para obter todos os Papéis disponíveis no cluster, consulte o catálogo do sistema </a:t>
            </a:r>
            <a:r>
              <a:rPr lang="pt-BR" sz="3600" b="1" dirty="0" err="1" smtClean="0">
                <a:solidFill>
                  <a:srgbClr val="0070C0"/>
                </a:solidFill>
              </a:rPr>
              <a:t>pg_roles</a:t>
            </a:r>
            <a:r>
              <a:rPr lang="pt-BR" sz="3600" b="1" dirty="0" smtClean="0"/>
              <a:t> como a seguinte instrução:</a:t>
            </a:r>
          </a:p>
          <a:p>
            <a:pPr algn="just"/>
            <a:r>
              <a:rPr lang="pt-BR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rolname</a:t>
            </a: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pg_roles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just"/>
            <a:r>
              <a:rPr lang="pt-BR" sz="3600" b="1" dirty="0" smtClean="0"/>
              <a:t>Se você usar a ferramenta </a:t>
            </a:r>
            <a:r>
              <a:rPr lang="pt-BR" sz="3600" b="1" dirty="0" err="1" smtClean="0">
                <a:solidFill>
                  <a:srgbClr val="0070C0"/>
                </a:solidFill>
              </a:rPr>
              <a:t>psql</a:t>
            </a:r>
            <a:r>
              <a:rPr lang="pt-BR" sz="3600" b="1" dirty="0" smtClean="0"/>
              <a:t>, poderá usar o comando 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pt-BR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b="1" dirty="0" smtClean="0"/>
              <a:t>para listar todos os 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b="1" dirty="0" smtClean="0"/>
              <a:t>existentes.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03408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de Papel:</a:t>
            </a:r>
          </a:p>
          <a:p>
            <a:r>
              <a:rPr lang="pt-BR" dirty="0" smtClean="0"/>
              <a:t>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r>
              <a:rPr lang="pt-BR" dirty="0" smtClean="0"/>
              <a:t> de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dirty="0" smtClean="0"/>
              <a:t>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dirty="0" smtClean="0"/>
              <a:t>definem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 do papel</a:t>
            </a:r>
            <a:r>
              <a:rPr lang="pt-BR" dirty="0" smtClean="0"/>
              <a:t>, incluindo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pt-BR" dirty="0" smtClean="0"/>
              <a:t>,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superusuário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de banco de dados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de papel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</a:t>
            </a:r>
            <a:r>
              <a:rPr lang="pt-BR" dirty="0" smtClean="0"/>
              <a:t>, etc.</a:t>
            </a:r>
          </a:p>
          <a:p>
            <a:r>
              <a:rPr lang="pt-BR" dirty="0" smtClean="0"/>
              <a:t>A instrução a seguir cria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dirty="0" smtClean="0"/>
              <a:t> que possui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 de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</a:t>
            </a:r>
            <a:r>
              <a:rPr lang="pt-BR" dirty="0" smtClean="0"/>
              <a:t> 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válida</a:t>
            </a:r>
            <a:r>
              <a:rPr lang="pt-BR" dirty="0" smtClean="0"/>
              <a:t>.</a:t>
            </a:r>
          </a:p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ROLE doe WITH PASSWORD '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pgSecpas1970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VALID UNTIL '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2020-01-01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';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98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 smtClean="0"/>
              <a:t>A instrução a seguir cria um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400" dirty="0" smtClean="0"/>
              <a:t> com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pt-BR" sz="4400" dirty="0" smtClean="0"/>
              <a:t> de </a:t>
            </a:r>
            <a:r>
              <a:rPr lang="pt-BR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superusuário</a:t>
            </a:r>
            <a:r>
              <a:rPr lang="pt-BR" sz="4400" dirty="0" smtClean="0"/>
              <a:t>, o que significa que esse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400" dirty="0" smtClean="0"/>
              <a:t> pode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ignorar todas as verificações de autorização</a:t>
            </a:r>
            <a:r>
              <a:rPr lang="pt-BR" sz="4400" dirty="0" smtClean="0"/>
              <a:t>:</a:t>
            </a:r>
          </a:p>
          <a:p>
            <a:pPr algn="just"/>
            <a:r>
              <a:rPr lang="pt-BR" sz="4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ROLE </a:t>
            </a:r>
            <a:r>
              <a:rPr lang="pt-BR" sz="4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bigboss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SUPERUSER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0611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 (ROLE)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 smtClean="0"/>
              <a:t>Observe que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você deve ser um </a:t>
            </a:r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superusuário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criar outro </a:t>
            </a:r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superusuário</a:t>
            </a:r>
            <a:r>
              <a:rPr lang="pt-BR" sz="4000" dirty="0" smtClean="0"/>
              <a:t>.</a:t>
            </a:r>
          </a:p>
          <a:p>
            <a:pPr algn="just"/>
            <a:r>
              <a:rPr lang="pt-BR" sz="4000" dirty="0" smtClean="0"/>
              <a:t>Se deseja que um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Papel</a:t>
            </a:r>
            <a:r>
              <a:rPr lang="pt-BR" sz="4000" dirty="0" smtClean="0"/>
              <a:t> tenha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 de criação de banco de dados</a:t>
            </a:r>
            <a:r>
              <a:rPr lang="pt-BR" sz="4000" dirty="0" smtClean="0"/>
              <a:t>, use a seguinte instrução:</a:t>
            </a:r>
          </a:p>
          <a:p>
            <a:pPr algn="just"/>
            <a:r>
              <a:rPr lang="pt-BR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ROLE </a:t>
            </a:r>
            <a:r>
              <a:rPr lang="pt-BR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CREATEDB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2807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1382</Words>
  <Application>Microsoft Office PowerPoint</Application>
  <PresentationFormat>Widescreen</PresentationFormat>
  <Paragraphs>127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Banco de Dados 2</vt:lpstr>
      <vt:lpstr>Data Base Administrator (DBA)</vt:lpstr>
      <vt:lpstr>Data Base Administrator (DBA)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Papel (Role)</vt:lpstr>
      <vt:lpstr>Backup</vt:lpstr>
      <vt:lpstr>Backup</vt:lpstr>
      <vt:lpstr>Backup</vt:lpstr>
      <vt:lpstr>Backup</vt:lpstr>
      <vt:lpstr>Backup</vt:lpstr>
      <vt:lpstr>Restore</vt:lpstr>
      <vt:lpstr>Restore</vt:lpstr>
      <vt:lpstr>Restore</vt:lpstr>
      <vt:lpstr>Restore</vt:lpstr>
      <vt:lpstr>Restore</vt:lpstr>
      <vt:lpstr>Fonte dos Dados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Conta da Microsoft</cp:lastModifiedBy>
  <cp:revision>104</cp:revision>
  <dcterms:created xsi:type="dcterms:W3CDTF">2020-07-19T14:11:42Z</dcterms:created>
  <dcterms:modified xsi:type="dcterms:W3CDTF">2020-07-25T21:46:38Z</dcterms:modified>
</cp:coreProperties>
</file>