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16" r:id="rId3"/>
    <p:sldId id="309" r:id="rId4"/>
    <p:sldId id="310" r:id="rId5"/>
    <p:sldId id="311" r:id="rId6"/>
    <p:sldId id="312" r:id="rId7"/>
    <p:sldId id="313" r:id="rId8"/>
    <p:sldId id="314" r:id="rId9"/>
    <p:sldId id="315"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9" r:id="rId31"/>
    <p:sldId id="277" r:id="rId32"/>
    <p:sldId id="278" r:id="rId33"/>
    <p:sldId id="280" r:id="rId34"/>
    <p:sldId id="281" r:id="rId35"/>
    <p:sldId id="284" r:id="rId36"/>
    <p:sldId id="282" r:id="rId37"/>
    <p:sldId id="283"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4" autoAdjust="0"/>
    <p:restoredTop sz="94660"/>
  </p:normalViewPr>
  <p:slideViewPr>
    <p:cSldViewPr snapToGrid="0">
      <p:cViewPr varScale="1">
        <p:scale>
          <a:sx n="71" d="100"/>
          <a:sy n="71" d="100"/>
        </p:scale>
        <p:origin x="3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pt-BR" smtClean="0"/>
              <a:t>Clique para editar o título mestre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446C117F-5CCF-4837-BE5F-2B92066CAFAF}" type="datetimeFigureOut">
              <a:rPr lang="en-US" dirty="0"/>
              <a:t>3/16/2021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84EB90BD-B6CE-46B7-997F-7313B992CCDC}" type="datetimeFigureOut">
              <a:rPr lang="en-US" dirty="0"/>
              <a:t>3/16/2021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pt-BR" smtClean="0"/>
              <a:t>Clique para editar o título mestre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CDB9D11F-B188-461D-B23F-39381795C052}" type="datetimeFigureOut">
              <a:rPr lang="en-US" dirty="0"/>
              <a:t>3/16/2021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52E6D8D9-55A2-4063-B0F3-121F44549695}" type="datetimeFigureOut">
              <a:rPr lang="en-US" dirty="0"/>
              <a:t>3/16/2021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pt-BR" smtClean="0"/>
              <a:t>Clique para editar o título mestre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3" name="Date Placeholder 2"/>
          <p:cNvSpPr>
            <a:spLocks noGrp="1"/>
          </p:cNvSpPr>
          <p:nvPr>
            <p:ph type="dt" sz="half" idx="10"/>
          </p:nvPr>
        </p:nvSpPr>
        <p:spPr/>
        <p:txBody>
          <a:bodyPr/>
          <a:lstStyle/>
          <a:p>
            <a:fld id="{D4B24536-994D-4021-A283-9F449C0DB509}" type="datetimeFigureOut">
              <a:rPr lang="en-US" dirty="0"/>
              <a:t>3/16/2021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pt-BR" smtClean="0"/>
              <a:t>Clique para editar o título mestre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3" name="Date Placeholder 2"/>
          <p:cNvSpPr>
            <a:spLocks noGrp="1"/>
          </p:cNvSpPr>
          <p:nvPr>
            <p:ph type="dt" sz="half" idx="10"/>
          </p:nvPr>
        </p:nvSpPr>
        <p:spPr/>
        <p:txBody>
          <a:bodyPr/>
          <a:lstStyle/>
          <a:p>
            <a:fld id="{3CBBBB78-C96F-47B7-AB17-D852CA960AC9}" type="datetimeFigureOut">
              <a:rPr lang="en-US" dirty="0"/>
              <a:t>3/16/2021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3/16/2021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pt-BR" smtClean="0"/>
              <a:t>Clique para editar o título mestre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30578ACC-22D6-47C1-A373-4FD133E34F3C}" type="datetimeFigureOut">
              <a:rPr lang="en-US" dirty="0"/>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3/16/2021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680322" y="3030008"/>
            <a:ext cx="4698355" cy="2906179"/>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5594123" y="3030008"/>
            <a:ext cx="4700059" cy="2906179"/>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3/16/2021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3/16/2021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3/16/2021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pt-BR" smtClean="0"/>
              <a:t>Clique para editar o título mestre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E331444B-B92B-4E27-8C94-BB93EAF5CB18}" type="datetimeFigureOut">
              <a:rPr lang="en-US" dirty="0"/>
              <a:t>3/16/2021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363EFA5E-FA76-400D-B3DC-F0BA90E6D107}" type="datetimeFigureOut">
              <a:rPr lang="en-US" dirty="0"/>
              <a:t>3/16/2021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3/16/2021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xcelenciaempauta.com.br/services/gestao-voltada-excelencia-operaciona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Banco de Dados 2</a:t>
            </a:r>
            <a:endParaRPr lang="pt-BR" dirty="0"/>
          </a:p>
        </p:txBody>
      </p:sp>
      <p:sp>
        <p:nvSpPr>
          <p:cNvPr id="3" name="Subtítulo 2"/>
          <p:cNvSpPr>
            <a:spLocks noGrp="1"/>
          </p:cNvSpPr>
          <p:nvPr>
            <p:ph type="subTitle" idx="1"/>
          </p:nvPr>
        </p:nvSpPr>
        <p:spPr/>
        <p:txBody>
          <a:bodyPr/>
          <a:lstStyle/>
          <a:p>
            <a:r>
              <a:rPr lang="pt-BR" dirty="0" smtClean="0"/>
              <a:t>17 – Gestão do Conhecimento</a:t>
            </a:r>
            <a:endParaRPr lang="pt-BR" dirty="0"/>
          </a:p>
        </p:txBody>
      </p:sp>
    </p:spTree>
    <p:extLst>
      <p:ext uri="{BB962C8B-B14F-4D97-AF65-F5344CB8AC3E}">
        <p14:creationId xmlns:p14="http://schemas.microsoft.com/office/powerpoint/2010/main" val="3058724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Gestão do Conhecimento</a:t>
            </a:r>
            <a:endParaRPr lang="pt-BR" dirty="0"/>
          </a:p>
        </p:txBody>
      </p:sp>
      <p:sp>
        <p:nvSpPr>
          <p:cNvPr id="3" name="Espaço Reservado para Conteúdo 2"/>
          <p:cNvSpPr>
            <a:spLocks noGrp="1"/>
          </p:cNvSpPr>
          <p:nvPr>
            <p:ph idx="1"/>
          </p:nvPr>
        </p:nvSpPr>
        <p:spPr/>
        <p:txBody>
          <a:bodyPr>
            <a:normAutofit/>
          </a:bodyPr>
          <a:lstStyle/>
          <a:p>
            <a:pPr algn="just"/>
            <a:r>
              <a:rPr lang="pt-BR" dirty="0" smtClean="0"/>
              <a:t>No </a:t>
            </a:r>
            <a:r>
              <a:rPr lang="pt-BR" dirty="0"/>
              <a:t>final do século </a:t>
            </a:r>
            <a:r>
              <a:rPr lang="pt-BR" dirty="0" err="1"/>
              <a:t>XX</a:t>
            </a:r>
            <a:r>
              <a:rPr lang="pt-BR" dirty="0"/>
              <a:t> e início do século </a:t>
            </a:r>
            <a:r>
              <a:rPr lang="pt-BR" dirty="0" err="1"/>
              <a:t>XXI</a:t>
            </a:r>
            <a:r>
              <a:rPr lang="pt-BR" dirty="0"/>
              <a:t>, novos conceitos foram incorporados aos </a:t>
            </a:r>
            <a:r>
              <a:rPr lang="pt-BR" b="1" dirty="0">
                <a:solidFill>
                  <a:srgbClr val="00B0F0"/>
                </a:solidFill>
                <a:effectLst>
                  <a:outerShdw blurRad="38100" dist="38100" dir="2700000" algn="tl">
                    <a:srgbClr val="000000">
                      <a:alpha val="43137"/>
                    </a:srgbClr>
                  </a:outerShdw>
                </a:effectLst>
              </a:rPr>
              <a:t>modelos de organização </a:t>
            </a:r>
            <a:r>
              <a:rPr lang="pt-BR" dirty="0"/>
              <a:t>e </a:t>
            </a:r>
            <a:r>
              <a:rPr lang="pt-BR" b="1" dirty="0">
                <a:solidFill>
                  <a:srgbClr val="00B0F0"/>
                </a:solidFill>
                <a:effectLst>
                  <a:outerShdw blurRad="38100" dist="38100" dir="2700000" algn="tl">
                    <a:srgbClr val="000000">
                      <a:alpha val="43137"/>
                    </a:srgbClr>
                  </a:outerShdw>
                </a:effectLst>
              </a:rPr>
              <a:t>gestão da informação e do conhecimento</a:t>
            </a:r>
            <a:r>
              <a:rPr lang="pt-BR" dirty="0"/>
              <a:t>, mediado pela introdução de novas tecnologias computacionais. </a:t>
            </a:r>
            <a:endParaRPr lang="pt-BR" dirty="0" smtClean="0"/>
          </a:p>
          <a:p>
            <a:pPr algn="just"/>
            <a:r>
              <a:rPr lang="pt-BR" dirty="0" smtClean="0"/>
              <a:t>A </a:t>
            </a:r>
            <a:r>
              <a:rPr lang="pt-BR" dirty="0"/>
              <a:t>Era Digital tornou o </a:t>
            </a:r>
            <a:r>
              <a:rPr lang="pt-BR" b="1" dirty="0">
                <a:solidFill>
                  <a:srgbClr val="00B0F0"/>
                </a:solidFill>
                <a:effectLst>
                  <a:outerShdw blurRad="38100" dist="38100" dir="2700000" algn="tl">
                    <a:srgbClr val="000000">
                      <a:alpha val="43137"/>
                    </a:srgbClr>
                  </a:outerShdw>
                </a:effectLst>
              </a:rPr>
              <a:t>fluxo de informação mais veloz e “liquido”. </a:t>
            </a:r>
            <a:endParaRPr lang="pt-BR" b="1" dirty="0" smtClean="0">
              <a:solidFill>
                <a:srgbClr val="00B0F0"/>
              </a:solidFill>
              <a:effectLst>
                <a:outerShdw blurRad="38100" dist="38100" dir="2700000" algn="tl">
                  <a:srgbClr val="000000">
                    <a:alpha val="43137"/>
                  </a:srgbClr>
                </a:outerShdw>
              </a:effectLst>
            </a:endParaRPr>
          </a:p>
          <a:p>
            <a:pPr algn="just"/>
            <a:r>
              <a:rPr lang="pt-BR" b="1" dirty="0" smtClean="0">
                <a:solidFill>
                  <a:srgbClr val="00B0F0"/>
                </a:solidFill>
                <a:effectLst>
                  <a:outerShdw blurRad="38100" dist="38100" dir="2700000" algn="tl">
                    <a:srgbClr val="000000">
                      <a:alpha val="43137"/>
                    </a:srgbClr>
                  </a:outerShdw>
                </a:effectLst>
              </a:rPr>
              <a:t>O </a:t>
            </a:r>
            <a:r>
              <a:rPr lang="pt-BR" b="1" dirty="0">
                <a:solidFill>
                  <a:srgbClr val="00B0F0"/>
                </a:solidFill>
                <a:effectLst>
                  <a:outerShdw blurRad="38100" dist="38100" dir="2700000" algn="tl">
                    <a:srgbClr val="000000">
                      <a:alpha val="43137"/>
                    </a:srgbClr>
                  </a:outerShdw>
                </a:effectLst>
              </a:rPr>
              <a:t>que é </a:t>
            </a:r>
            <a:r>
              <a:rPr lang="pt-BR" b="1" dirty="0" smtClean="0">
                <a:solidFill>
                  <a:srgbClr val="00B0F0"/>
                </a:solidFill>
                <a:effectLst>
                  <a:outerShdw blurRad="38100" dist="38100" dir="2700000" algn="tl">
                    <a:srgbClr val="000000">
                      <a:alpha val="43137"/>
                    </a:srgbClr>
                  </a:outerShdw>
                </a:effectLst>
              </a:rPr>
              <a:t>referência </a:t>
            </a:r>
            <a:r>
              <a:rPr lang="pt-BR" b="1" dirty="0">
                <a:solidFill>
                  <a:srgbClr val="00B0F0"/>
                </a:solidFill>
                <a:effectLst>
                  <a:outerShdw blurRad="38100" dist="38100" dir="2700000" algn="tl">
                    <a:srgbClr val="000000">
                      <a:alpha val="43137"/>
                    </a:srgbClr>
                  </a:outerShdw>
                </a:effectLst>
              </a:rPr>
              <a:t>hoje pode ser obsoleto amanhã</a:t>
            </a:r>
            <a:r>
              <a:rPr lang="pt-BR" dirty="0"/>
              <a:t>, numa sucessão de novos avanços tecnológicos e </a:t>
            </a:r>
            <a:r>
              <a:rPr lang="pt-BR" b="1" dirty="0">
                <a:solidFill>
                  <a:srgbClr val="00B0F0"/>
                </a:solidFill>
                <a:effectLst>
                  <a:outerShdw blurRad="38100" dist="38100" dir="2700000" algn="tl">
                    <a:srgbClr val="000000">
                      <a:alpha val="43137"/>
                    </a:srgbClr>
                  </a:outerShdw>
                </a:effectLst>
              </a:rPr>
              <a:t>inovações</a:t>
            </a:r>
            <a:r>
              <a:rPr lang="pt-BR" dirty="0"/>
              <a:t>. </a:t>
            </a:r>
            <a:endParaRPr lang="pt-BR" dirty="0" smtClean="0"/>
          </a:p>
        </p:txBody>
      </p:sp>
    </p:spTree>
    <p:extLst>
      <p:ext uri="{BB962C8B-B14F-4D97-AF65-F5344CB8AC3E}">
        <p14:creationId xmlns:p14="http://schemas.microsoft.com/office/powerpoint/2010/main" val="4151705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Gestão do Conhecimento</a:t>
            </a:r>
          </a:p>
        </p:txBody>
      </p:sp>
      <p:sp>
        <p:nvSpPr>
          <p:cNvPr id="3" name="Espaço Reservado para Conteúdo 2"/>
          <p:cNvSpPr>
            <a:spLocks noGrp="1"/>
          </p:cNvSpPr>
          <p:nvPr>
            <p:ph idx="1"/>
          </p:nvPr>
        </p:nvSpPr>
        <p:spPr/>
        <p:txBody>
          <a:bodyPr/>
          <a:lstStyle/>
          <a:p>
            <a:pPr algn="just"/>
            <a:r>
              <a:rPr lang="pt-BR" dirty="0"/>
              <a:t>O atual </a:t>
            </a:r>
            <a:r>
              <a:rPr lang="pt-BR" b="1" dirty="0">
                <a:solidFill>
                  <a:srgbClr val="00B0F0"/>
                </a:solidFill>
                <a:effectLst>
                  <a:outerShdw blurRad="38100" dist="38100" dir="2700000" algn="tl">
                    <a:srgbClr val="000000">
                      <a:alpha val="43137"/>
                    </a:srgbClr>
                  </a:outerShdw>
                </a:effectLst>
              </a:rPr>
              <a:t>volume de informações armazenadas </a:t>
            </a:r>
            <a:r>
              <a:rPr lang="pt-BR" dirty="0"/>
              <a:t>e que transitam nas organizações torna- se organizado e útil justamente com o </a:t>
            </a:r>
            <a:r>
              <a:rPr lang="pt-BR" b="1" dirty="0">
                <a:solidFill>
                  <a:srgbClr val="00B0F0"/>
                </a:solidFill>
                <a:effectLst>
                  <a:outerShdw blurRad="38100" dist="38100" dir="2700000" algn="tl">
                    <a:srgbClr val="000000">
                      <a:alpha val="43137"/>
                    </a:srgbClr>
                  </a:outerShdw>
                </a:effectLst>
              </a:rPr>
              <a:t>auxílio da Tecnologia da Informação e Comunicações.</a:t>
            </a:r>
            <a:r>
              <a:rPr lang="pt-BR" dirty="0"/>
              <a:t> </a:t>
            </a:r>
            <a:endParaRPr lang="pt-BR" dirty="0" smtClean="0"/>
          </a:p>
          <a:p>
            <a:pPr algn="just"/>
            <a:r>
              <a:rPr lang="pt-BR" dirty="0" smtClean="0"/>
              <a:t>Há </a:t>
            </a:r>
            <a:r>
              <a:rPr lang="pt-BR" dirty="0"/>
              <a:t>uma enorme diversidade de meios magnéticos, em diferentes tecnologias, sistemas, intranets, sites, métodos e redes sociais, que podem auxiliar a implantação da gestão do conhecimento</a:t>
            </a:r>
            <a:r>
              <a:rPr lang="pt-BR" dirty="0" smtClean="0"/>
              <a:t>.</a:t>
            </a:r>
          </a:p>
          <a:p>
            <a:pPr algn="just"/>
            <a:endParaRPr lang="pt-BR" dirty="0"/>
          </a:p>
        </p:txBody>
      </p:sp>
    </p:spTree>
    <p:extLst>
      <p:ext uri="{BB962C8B-B14F-4D97-AF65-F5344CB8AC3E}">
        <p14:creationId xmlns:p14="http://schemas.microsoft.com/office/powerpoint/2010/main" val="1402857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Gestão do Conhecimento</a:t>
            </a:r>
          </a:p>
        </p:txBody>
      </p:sp>
      <p:sp>
        <p:nvSpPr>
          <p:cNvPr id="3" name="Espaço Reservado para Conteúdo 2"/>
          <p:cNvSpPr>
            <a:spLocks noGrp="1"/>
          </p:cNvSpPr>
          <p:nvPr>
            <p:ph idx="1"/>
          </p:nvPr>
        </p:nvSpPr>
        <p:spPr/>
        <p:txBody>
          <a:bodyPr>
            <a:normAutofit lnSpcReduction="10000"/>
          </a:bodyPr>
          <a:lstStyle/>
          <a:p>
            <a:pPr algn="just"/>
            <a:r>
              <a:rPr lang="pt-BR" dirty="0"/>
              <a:t>Neste aparente caos, a </a:t>
            </a:r>
            <a:r>
              <a:rPr lang="pt-BR" b="1" dirty="0">
                <a:solidFill>
                  <a:srgbClr val="00B0F0"/>
                </a:solidFill>
                <a:effectLst>
                  <a:outerShdw blurRad="38100" dist="38100" dir="2700000" algn="tl">
                    <a:srgbClr val="000000">
                      <a:alpha val="43137"/>
                    </a:srgbClr>
                  </a:outerShdw>
                </a:effectLst>
              </a:rPr>
              <a:t>Tecnologia da Informação </a:t>
            </a:r>
            <a:r>
              <a:rPr lang="pt-BR" dirty="0"/>
              <a:t>trata, em um primeiro momento, da </a:t>
            </a:r>
            <a:r>
              <a:rPr lang="pt-BR" b="1" dirty="0">
                <a:solidFill>
                  <a:srgbClr val="00B0F0"/>
                </a:solidFill>
                <a:effectLst>
                  <a:outerShdw blurRad="38100" dist="38100" dir="2700000" algn="tl">
                    <a:srgbClr val="000000">
                      <a:alpha val="43137"/>
                    </a:srgbClr>
                  </a:outerShdw>
                </a:effectLst>
              </a:rPr>
              <a:t>coleta e organização das informações </a:t>
            </a:r>
            <a:r>
              <a:rPr lang="pt-BR" dirty="0"/>
              <a:t>e, em um segundo momento, da </a:t>
            </a:r>
            <a:r>
              <a:rPr lang="pt-BR" b="1" dirty="0">
                <a:solidFill>
                  <a:srgbClr val="00B0F0"/>
                </a:solidFill>
                <a:effectLst>
                  <a:outerShdw blurRad="38100" dist="38100" dir="2700000" algn="tl">
                    <a:srgbClr val="000000">
                      <a:alpha val="43137"/>
                    </a:srgbClr>
                  </a:outerShdw>
                </a:effectLst>
              </a:rPr>
              <a:t>tarefa de disseminação do conhecimento.</a:t>
            </a:r>
            <a:r>
              <a:rPr lang="pt-BR" dirty="0"/>
              <a:t> </a:t>
            </a:r>
            <a:endParaRPr lang="pt-BR" dirty="0" smtClean="0"/>
          </a:p>
          <a:p>
            <a:pPr algn="just"/>
            <a:r>
              <a:rPr lang="pt-BR" dirty="0" smtClean="0"/>
              <a:t>A </a:t>
            </a:r>
            <a:r>
              <a:rPr lang="pt-BR" dirty="0"/>
              <a:t>rede mundial de computadores aberta (</a:t>
            </a:r>
            <a:r>
              <a:rPr lang="pt-BR" b="1" dirty="0">
                <a:solidFill>
                  <a:srgbClr val="00B0F0"/>
                </a:solidFill>
                <a:effectLst>
                  <a:outerShdw blurRad="38100" dist="38100" dir="2700000" algn="tl">
                    <a:srgbClr val="000000">
                      <a:alpha val="43137"/>
                    </a:srgbClr>
                  </a:outerShdw>
                </a:effectLst>
              </a:rPr>
              <a:t>Internet</a:t>
            </a:r>
            <a:r>
              <a:rPr lang="pt-BR" dirty="0"/>
              <a:t>) ou privativa (</a:t>
            </a:r>
            <a:r>
              <a:rPr lang="pt-BR" b="1" dirty="0">
                <a:solidFill>
                  <a:srgbClr val="00B0F0"/>
                </a:solidFill>
                <a:effectLst>
                  <a:outerShdw blurRad="38100" dist="38100" dir="2700000" algn="tl">
                    <a:srgbClr val="000000">
                      <a:alpha val="43137"/>
                    </a:srgbClr>
                  </a:outerShdw>
                </a:effectLst>
              </a:rPr>
              <a:t>Intranet</a:t>
            </a:r>
            <a:r>
              <a:rPr lang="pt-BR" dirty="0"/>
              <a:t>) é o grande motor nesta nova era de ferramentas para </a:t>
            </a:r>
            <a:r>
              <a:rPr lang="pt-BR" b="1" dirty="0">
                <a:solidFill>
                  <a:srgbClr val="00B0F0"/>
                </a:solidFill>
                <a:effectLst>
                  <a:outerShdw blurRad="38100" dist="38100" dir="2700000" algn="tl">
                    <a:srgbClr val="000000">
                      <a:alpha val="43137"/>
                    </a:srgbClr>
                  </a:outerShdw>
                </a:effectLst>
              </a:rPr>
              <a:t>suporte à Gestão do Conhecimento</a:t>
            </a:r>
            <a:r>
              <a:rPr lang="pt-BR" dirty="0"/>
              <a:t>. </a:t>
            </a:r>
            <a:endParaRPr lang="pt-BR" dirty="0" smtClean="0"/>
          </a:p>
          <a:p>
            <a:pPr algn="just"/>
            <a:r>
              <a:rPr lang="pt-BR" dirty="0" smtClean="0"/>
              <a:t>Portais </a:t>
            </a:r>
            <a:r>
              <a:rPr lang="pt-BR" dirty="0"/>
              <a:t>corporativos, Fóruns, E-</a:t>
            </a:r>
            <a:r>
              <a:rPr lang="pt-BR" dirty="0" err="1"/>
              <a:t>learning</a:t>
            </a:r>
            <a:r>
              <a:rPr lang="pt-BR" dirty="0"/>
              <a:t>, e-mails, lista de discussão, Workflow, </a:t>
            </a:r>
            <a:r>
              <a:rPr lang="pt-BR" dirty="0" err="1"/>
              <a:t>GED</a:t>
            </a:r>
            <a:r>
              <a:rPr lang="pt-BR" dirty="0"/>
              <a:t> (Gerenciamento Eletrônico de Documentos) e redes sociais.</a:t>
            </a:r>
          </a:p>
        </p:txBody>
      </p:sp>
    </p:spTree>
    <p:extLst>
      <p:ext uri="{BB962C8B-B14F-4D97-AF65-F5344CB8AC3E}">
        <p14:creationId xmlns:p14="http://schemas.microsoft.com/office/powerpoint/2010/main" val="443956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Gestão do Conhecimento</a:t>
            </a:r>
            <a:endParaRPr lang="pt-BR" dirty="0"/>
          </a:p>
        </p:txBody>
      </p:sp>
      <p:sp>
        <p:nvSpPr>
          <p:cNvPr id="3" name="Espaço Reservado para Conteúdo 2"/>
          <p:cNvSpPr>
            <a:spLocks noGrp="1"/>
          </p:cNvSpPr>
          <p:nvPr>
            <p:ph idx="1"/>
          </p:nvPr>
        </p:nvSpPr>
        <p:spPr/>
        <p:txBody>
          <a:bodyPr>
            <a:normAutofit/>
          </a:bodyPr>
          <a:lstStyle/>
          <a:p>
            <a:pPr algn="just"/>
            <a:r>
              <a:rPr lang="pt-PT" dirty="0"/>
              <a:t>A </a:t>
            </a:r>
            <a:r>
              <a:rPr lang="pt-PT" b="1" dirty="0">
                <a:solidFill>
                  <a:srgbClr val="00B0F0"/>
                </a:solidFill>
                <a:effectLst>
                  <a:outerShdw blurRad="38100" dist="38100" dir="2700000" algn="tl">
                    <a:srgbClr val="000000">
                      <a:alpha val="43137"/>
                    </a:srgbClr>
                  </a:outerShdw>
                </a:effectLst>
              </a:rPr>
              <a:t>Aprendizagem Colaborativa com Suporte Computacional (CSCL) </a:t>
            </a:r>
            <a:r>
              <a:rPr lang="pt-PT" dirty="0"/>
              <a:t>é um ramo das ciências da aprendizagem que foca o estudo de como indivíduos colaborando podem aprender com o auxílio de computadores. </a:t>
            </a:r>
            <a:endParaRPr lang="pt-PT" dirty="0" smtClean="0"/>
          </a:p>
          <a:p>
            <a:pPr algn="just"/>
            <a:r>
              <a:rPr lang="pt-PT" dirty="0" smtClean="0"/>
              <a:t>A </a:t>
            </a:r>
            <a:r>
              <a:rPr lang="pt-PT" b="1" dirty="0" smtClean="0">
                <a:solidFill>
                  <a:srgbClr val="00B0F0"/>
                </a:solidFill>
                <a:effectLst>
                  <a:outerShdw blurRad="38100" dist="38100" dir="2700000" algn="tl">
                    <a:srgbClr val="000000">
                      <a:alpha val="43137"/>
                    </a:srgbClr>
                  </a:outerShdw>
                </a:effectLst>
              </a:rPr>
              <a:t>CSCL</a:t>
            </a:r>
            <a:r>
              <a:rPr lang="pt-PT" dirty="0" smtClean="0"/>
              <a:t> </a:t>
            </a:r>
            <a:r>
              <a:rPr lang="pt-PT" dirty="0"/>
              <a:t>pode ser definida como uma </a:t>
            </a:r>
            <a:r>
              <a:rPr lang="pt-PT" b="1" dirty="0">
                <a:solidFill>
                  <a:srgbClr val="00B0F0"/>
                </a:solidFill>
                <a:effectLst>
                  <a:outerShdw blurRad="38100" dist="38100" dir="2700000" algn="tl">
                    <a:srgbClr val="000000">
                      <a:alpha val="43137"/>
                    </a:srgbClr>
                  </a:outerShdw>
                </a:effectLst>
              </a:rPr>
              <a:t>estratégia educativa em que dois ou mais sujeitos constroem o seu conhecimento através da discussão, da reflexão e tomada de decisões</a:t>
            </a:r>
            <a:r>
              <a:rPr lang="pt-PT" dirty="0"/>
              <a:t>, e onde recursos de informática, dentre diversos outros, atuam como mediadores do processo de ensino-aprendizagem encurtando o processo realizado entre professor-aluno e aluno-aluno.</a:t>
            </a:r>
            <a:endParaRPr lang="pt-BR" dirty="0"/>
          </a:p>
          <a:p>
            <a:endParaRPr lang="pt-BR" dirty="0"/>
          </a:p>
        </p:txBody>
      </p:sp>
    </p:spTree>
    <p:extLst>
      <p:ext uri="{BB962C8B-B14F-4D97-AF65-F5344CB8AC3E}">
        <p14:creationId xmlns:p14="http://schemas.microsoft.com/office/powerpoint/2010/main" val="3065371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Gestão do Conhecimento</a:t>
            </a:r>
            <a:endParaRPr lang="pt-BR" dirty="0"/>
          </a:p>
        </p:txBody>
      </p:sp>
      <p:sp>
        <p:nvSpPr>
          <p:cNvPr id="3" name="Espaço Reservado para Conteúdo 2"/>
          <p:cNvSpPr>
            <a:spLocks noGrp="1"/>
          </p:cNvSpPr>
          <p:nvPr>
            <p:ph idx="1"/>
          </p:nvPr>
        </p:nvSpPr>
        <p:spPr/>
        <p:txBody>
          <a:bodyPr/>
          <a:lstStyle/>
          <a:p>
            <a:pPr algn="just"/>
            <a:r>
              <a:rPr lang="pt-PT" dirty="0"/>
              <a:t>A </a:t>
            </a:r>
            <a:r>
              <a:rPr lang="pt-PT" b="1" dirty="0">
                <a:solidFill>
                  <a:srgbClr val="00B0F0"/>
                </a:solidFill>
                <a:effectLst>
                  <a:outerShdw blurRad="38100" dist="38100" dir="2700000" algn="tl">
                    <a:srgbClr val="000000">
                      <a:alpha val="43137"/>
                    </a:srgbClr>
                  </a:outerShdw>
                </a:effectLst>
              </a:rPr>
              <a:t>CSCL</a:t>
            </a:r>
            <a:r>
              <a:rPr lang="pt-PT" dirty="0"/>
              <a:t> é considerada uma linha de pesquisa irmã da </a:t>
            </a:r>
            <a:r>
              <a:rPr lang="pt-PT" b="1" dirty="0">
                <a:solidFill>
                  <a:srgbClr val="00B0F0"/>
                </a:solidFill>
                <a:effectLst>
                  <a:outerShdw blurRad="38100" dist="38100" dir="2700000" algn="tl">
                    <a:srgbClr val="000000">
                      <a:alpha val="43137"/>
                    </a:srgbClr>
                  </a:outerShdw>
                </a:effectLst>
              </a:rPr>
              <a:t>CSCW</a:t>
            </a:r>
            <a:r>
              <a:rPr lang="pt-PT" dirty="0"/>
              <a:t> (</a:t>
            </a:r>
            <a:r>
              <a:rPr lang="pt-PT" b="1" i="1" dirty="0">
                <a:solidFill>
                  <a:srgbClr val="00B0F0"/>
                </a:solidFill>
                <a:effectLst>
                  <a:outerShdw blurRad="38100" dist="38100" dir="2700000" algn="tl">
                    <a:srgbClr val="000000">
                      <a:alpha val="43137"/>
                    </a:srgbClr>
                  </a:outerShdw>
                </a:effectLst>
              </a:rPr>
              <a:t>Computer Supported Cooperative Work</a:t>
            </a:r>
            <a:r>
              <a:rPr lang="pt-PT" dirty="0"/>
              <a:t>), porém a </a:t>
            </a:r>
            <a:r>
              <a:rPr lang="pt-PT" b="1" dirty="0">
                <a:solidFill>
                  <a:srgbClr val="00B0F0"/>
                </a:solidFill>
                <a:effectLst>
                  <a:outerShdw blurRad="38100" dist="38100" dir="2700000" algn="tl">
                    <a:srgbClr val="000000">
                      <a:alpha val="43137"/>
                    </a:srgbClr>
                  </a:outerShdw>
                </a:effectLst>
              </a:rPr>
              <a:t>CSCW</a:t>
            </a:r>
            <a:r>
              <a:rPr lang="pt-PT" dirty="0"/>
              <a:t> se restringe a considerar aspectos tecnológicos que possibilitam a colaboração, como novos protocolos de comunicação e ferramentas para construção de </a:t>
            </a:r>
            <a:r>
              <a:rPr lang="pt-PT" i="1" dirty="0"/>
              <a:t>softwares </a:t>
            </a:r>
            <a:r>
              <a:rPr lang="pt-PT" dirty="0"/>
              <a:t>que possibilitem a colaboração. </a:t>
            </a:r>
            <a:endParaRPr lang="pt-PT" dirty="0" smtClean="0"/>
          </a:p>
          <a:p>
            <a:pPr algn="just"/>
            <a:r>
              <a:rPr lang="pt-PT" dirty="0" smtClean="0"/>
              <a:t>Um </a:t>
            </a:r>
            <a:r>
              <a:rPr lang="pt-PT" b="1" dirty="0">
                <a:solidFill>
                  <a:srgbClr val="00B0F0"/>
                </a:solidFill>
                <a:effectLst>
                  <a:outerShdw blurRad="38100" dist="38100" dir="2700000" algn="tl">
                    <a:srgbClr val="000000">
                      <a:alpha val="43137"/>
                    </a:srgbClr>
                  </a:outerShdw>
                </a:effectLst>
              </a:rPr>
              <a:t>comparativo</a:t>
            </a:r>
            <a:r>
              <a:rPr lang="pt-PT" dirty="0"/>
              <a:t> entre as principais diferenças entre a </a:t>
            </a:r>
            <a:r>
              <a:rPr lang="pt-PT" b="1" dirty="0">
                <a:solidFill>
                  <a:srgbClr val="00B0F0"/>
                </a:solidFill>
                <a:effectLst>
                  <a:outerShdw blurRad="38100" dist="38100" dir="2700000" algn="tl">
                    <a:srgbClr val="000000">
                      <a:alpha val="43137"/>
                    </a:srgbClr>
                  </a:outerShdw>
                </a:effectLst>
              </a:rPr>
              <a:t>CSCW</a:t>
            </a:r>
            <a:r>
              <a:rPr lang="pt-PT" dirty="0"/>
              <a:t> e </a:t>
            </a:r>
            <a:r>
              <a:rPr lang="pt-PT" b="1" dirty="0">
                <a:solidFill>
                  <a:srgbClr val="00B0F0"/>
                </a:solidFill>
                <a:effectLst>
                  <a:outerShdw blurRad="38100" dist="38100" dir="2700000" algn="tl">
                    <a:srgbClr val="000000">
                      <a:alpha val="43137"/>
                    </a:srgbClr>
                  </a:outerShdw>
                </a:effectLst>
              </a:rPr>
              <a:t>CSCL</a:t>
            </a:r>
            <a:r>
              <a:rPr lang="pt-PT" dirty="0"/>
              <a:t> é </a:t>
            </a:r>
            <a:r>
              <a:rPr lang="pt-PT" dirty="0" smtClean="0"/>
              <a:t>apresentado a seguir:</a:t>
            </a:r>
            <a:endParaRPr lang="pt-BR" dirty="0"/>
          </a:p>
        </p:txBody>
      </p:sp>
    </p:spTree>
    <p:extLst>
      <p:ext uri="{BB962C8B-B14F-4D97-AF65-F5344CB8AC3E}">
        <p14:creationId xmlns:p14="http://schemas.microsoft.com/office/powerpoint/2010/main" val="3102948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Gestão de Conhecimento</a:t>
            </a:r>
            <a:endParaRPr lang="pt-BR" dirty="0"/>
          </a:p>
        </p:txBody>
      </p:sp>
      <p:pic>
        <p:nvPicPr>
          <p:cNvPr id="4" name="Espaço Reservado para Conteúdo 3"/>
          <p:cNvPicPr>
            <a:picLocks noGrp="1" noChangeAspect="1"/>
          </p:cNvPicPr>
          <p:nvPr>
            <p:ph idx="1"/>
          </p:nvPr>
        </p:nvPicPr>
        <p:blipFill>
          <a:blip r:embed="rId2"/>
          <a:stretch>
            <a:fillRect/>
          </a:stretch>
        </p:blipFill>
        <p:spPr>
          <a:xfrm>
            <a:off x="801968" y="2137942"/>
            <a:ext cx="10426326" cy="4451117"/>
          </a:xfrm>
          <a:prstGeom prst="rect">
            <a:avLst/>
          </a:prstGeom>
        </p:spPr>
      </p:pic>
    </p:spTree>
    <p:extLst>
      <p:ext uri="{BB962C8B-B14F-4D97-AF65-F5344CB8AC3E}">
        <p14:creationId xmlns:p14="http://schemas.microsoft.com/office/powerpoint/2010/main" val="689820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Gestão do Conhecimento</a:t>
            </a:r>
            <a:endParaRPr lang="pt-BR" dirty="0"/>
          </a:p>
        </p:txBody>
      </p:sp>
      <p:sp>
        <p:nvSpPr>
          <p:cNvPr id="3" name="Espaço Reservado para Conteúdo 2"/>
          <p:cNvSpPr>
            <a:spLocks noGrp="1"/>
          </p:cNvSpPr>
          <p:nvPr>
            <p:ph idx="1"/>
          </p:nvPr>
        </p:nvSpPr>
        <p:spPr/>
        <p:txBody>
          <a:bodyPr>
            <a:normAutofit/>
          </a:bodyPr>
          <a:lstStyle/>
          <a:p>
            <a:pPr algn="just"/>
            <a:r>
              <a:rPr lang="pt-PT" dirty="0"/>
              <a:t>A </a:t>
            </a:r>
            <a:r>
              <a:rPr lang="pt-PT" b="1" dirty="0">
                <a:solidFill>
                  <a:srgbClr val="00B0F0"/>
                </a:solidFill>
                <a:effectLst>
                  <a:outerShdw blurRad="38100" dist="38100" dir="2700000" algn="tl">
                    <a:srgbClr val="000000">
                      <a:alpha val="43137"/>
                    </a:srgbClr>
                  </a:outerShdw>
                </a:effectLst>
              </a:rPr>
              <a:t>negociação</a:t>
            </a:r>
            <a:r>
              <a:rPr lang="pt-PT" dirty="0"/>
              <a:t> é descrita como um processo pelo qual um determinado grupo de pessoas </a:t>
            </a:r>
            <a:r>
              <a:rPr lang="pt-PT" b="1" dirty="0">
                <a:solidFill>
                  <a:srgbClr val="00B0F0"/>
                </a:solidFill>
                <a:effectLst>
                  <a:outerShdw blurRad="38100" dist="38100" dir="2700000" algn="tl">
                    <a:srgbClr val="000000">
                      <a:alpha val="43137"/>
                    </a:srgbClr>
                  </a:outerShdw>
                </a:effectLst>
              </a:rPr>
              <a:t>trabalhando em conjunto </a:t>
            </a:r>
            <a:r>
              <a:rPr lang="pt-PT" dirty="0"/>
              <a:t>chega a um </a:t>
            </a:r>
            <a:r>
              <a:rPr lang="pt-PT" b="1" dirty="0">
                <a:solidFill>
                  <a:srgbClr val="00B0F0"/>
                </a:solidFill>
                <a:effectLst>
                  <a:outerShdw blurRad="38100" dist="38100" dir="2700000" algn="tl">
                    <a:srgbClr val="000000">
                      <a:alpha val="43137"/>
                    </a:srgbClr>
                  </a:outerShdw>
                </a:effectLst>
              </a:rPr>
              <a:t>consenso</a:t>
            </a:r>
            <a:r>
              <a:rPr lang="pt-PT" dirty="0"/>
              <a:t> sobre uma </a:t>
            </a:r>
            <a:r>
              <a:rPr lang="pt-PT" b="1" dirty="0">
                <a:solidFill>
                  <a:srgbClr val="00B0F0"/>
                </a:solidFill>
                <a:effectLst>
                  <a:outerShdw blurRad="38100" dist="38100" dir="2700000" algn="tl">
                    <a:srgbClr val="000000">
                      <a:alpha val="43137"/>
                    </a:srgbClr>
                  </a:outerShdw>
                </a:effectLst>
              </a:rPr>
              <a:t>determinada decisão ou ação a ser </a:t>
            </a:r>
            <a:r>
              <a:rPr lang="pt-PT" b="1" dirty="0" smtClean="0">
                <a:solidFill>
                  <a:srgbClr val="00B0F0"/>
                </a:solidFill>
                <a:effectLst>
                  <a:outerShdw blurRad="38100" dist="38100" dir="2700000" algn="tl">
                    <a:srgbClr val="000000">
                      <a:alpha val="43137"/>
                    </a:srgbClr>
                  </a:outerShdw>
                </a:effectLst>
              </a:rPr>
              <a:t>tomada</a:t>
            </a:r>
            <a:r>
              <a:rPr lang="pt-PT" dirty="0" smtClean="0"/>
              <a:t>. </a:t>
            </a:r>
          </a:p>
          <a:p>
            <a:pPr algn="just"/>
            <a:r>
              <a:rPr lang="pt-PT" dirty="0" smtClean="0"/>
              <a:t>O </a:t>
            </a:r>
            <a:r>
              <a:rPr lang="pt-PT" b="1" dirty="0">
                <a:solidFill>
                  <a:srgbClr val="00B0F0"/>
                </a:solidFill>
                <a:effectLst>
                  <a:outerShdw blurRad="38100" dist="38100" dir="2700000" algn="tl">
                    <a:srgbClr val="000000">
                      <a:alpha val="43137"/>
                    </a:srgbClr>
                  </a:outerShdw>
                </a:effectLst>
              </a:rPr>
              <a:t>processo de negociação </a:t>
            </a:r>
            <a:r>
              <a:rPr lang="pt-PT" dirty="0" smtClean="0"/>
              <a:t>em </a:t>
            </a:r>
            <a:r>
              <a:rPr lang="pt-PT" dirty="0"/>
              <a:t/>
            </a:r>
            <a:br>
              <a:rPr lang="pt-PT" dirty="0"/>
            </a:br>
            <a:r>
              <a:rPr lang="pt-PT" b="1" dirty="0">
                <a:solidFill>
                  <a:srgbClr val="00B0F0"/>
                </a:solidFill>
                <a:effectLst>
                  <a:outerShdw blurRad="38100" dist="38100" dir="2700000" algn="tl">
                    <a:srgbClr val="000000">
                      <a:alpha val="43137"/>
                    </a:srgbClr>
                  </a:outerShdw>
                </a:effectLst>
              </a:rPr>
              <a:t>educação a distância </a:t>
            </a:r>
            <a:r>
              <a:rPr lang="pt-PT" dirty="0"/>
              <a:t>como um </a:t>
            </a:r>
            <a:r>
              <a:rPr lang="pt-PT" b="1" dirty="0">
                <a:solidFill>
                  <a:srgbClr val="00B0F0"/>
                </a:solidFill>
                <a:effectLst>
                  <a:outerShdw blurRad="38100" dist="38100" dir="2700000" algn="tl">
                    <a:srgbClr val="000000">
                      <a:alpha val="43137"/>
                    </a:srgbClr>
                  </a:outerShdw>
                </a:effectLst>
              </a:rPr>
              <a:t>conjunto de regras e relações interdependentes</a:t>
            </a:r>
            <a:r>
              <a:rPr lang="pt-PT" dirty="0"/>
              <a:t>, onde cada </a:t>
            </a:r>
            <a:r>
              <a:rPr lang="pt-PT" b="1" dirty="0">
                <a:solidFill>
                  <a:srgbClr val="00B0F0"/>
                </a:solidFill>
                <a:effectLst>
                  <a:outerShdw blurRad="38100" dist="38100" dir="2700000" algn="tl">
                    <a:srgbClr val="000000">
                      <a:alpha val="43137"/>
                    </a:srgbClr>
                  </a:outerShdw>
                </a:effectLst>
              </a:rPr>
              <a:t>interagente</a:t>
            </a:r>
            <a:r>
              <a:rPr lang="pt-PT" dirty="0"/>
              <a:t> participa da </a:t>
            </a:r>
            <a:r>
              <a:rPr lang="pt-PT" b="1" dirty="0">
                <a:solidFill>
                  <a:srgbClr val="00B0F0"/>
                </a:solidFill>
                <a:effectLst>
                  <a:outerShdw blurRad="38100" dist="38100" dir="2700000" algn="tl">
                    <a:srgbClr val="000000">
                      <a:alpha val="43137"/>
                    </a:srgbClr>
                  </a:outerShdw>
                </a:effectLst>
              </a:rPr>
              <a:t>construção inventiva da interação</a:t>
            </a:r>
            <a:r>
              <a:rPr lang="pt-PT" dirty="0"/>
              <a:t>, afetando-se mutuamente, através da </a:t>
            </a:r>
            <a:r>
              <a:rPr lang="pt-PT" b="1" dirty="0">
                <a:solidFill>
                  <a:srgbClr val="FFC000"/>
                </a:solidFill>
                <a:effectLst>
                  <a:outerShdw blurRad="38100" dist="38100" dir="2700000" algn="tl">
                    <a:srgbClr val="000000">
                      <a:alpha val="43137"/>
                    </a:srgbClr>
                  </a:outerShdw>
                </a:effectLst>
              </a:rPr>
              <a:t>argumentação</a:t>
            </a:r>
            <a:r>
              <a:rPr lang="pt-PT" dirty="0"/>
              <a:t>, </a:t>
            </a:r>
            <a:r>
              <a:rPr lang="pt-PT" b="1" dirty="0">
                <a:solidFill>
                  <a:srgbClr val="FFC000"/>
                </a:solidFill>
                <a:effectLst>
                  <a:outerShdw blurRad="38100" dist="38100" dir="2700000" algn="tl">
                    <a:srgbClr val="000000">
                      <a:alpha val="43137"/>
                    </a:srgbClr>
                  </a:outerShdw>
                </a:effectLst>
              </a:rPr>
              <a:t>analise da cooperação</a:t>
            </a:r>
            <a:r>
              <a:rPr lang="pt-PT" dirty="0"/>
              <a:t>, </a:t>
            </a:r>
            <a:r>
              <a:rPr lang="pt-PT" b="1" dirty="0">
                <a:solidFill>
                  <a:srgbClr val="FFC000"/>
                </a:solidFill>
                <a:effectLst>
                  <a:outerShdw blurRad="38100" dist="38100" dir="2700000" algn="tl">
                    <a:srgbClr val="000000">
                      <a:alpha val="43137"/>
                    </a:srgbClr>
                  </a:outerShdw>
                </a:effectLst>
              </a:rPr>
              <a:t>intercâmbio</a:t>
            </a:r>
            <a:r>
              <a:rPr lang="pt-PT" dirty="0"/>
              <a:t>, </a:t>
            </a:r>
            <a:r>
              <a:rPr lang="pt-PT" b="1" dirty="0">
                <a:solidFill>
                  <a:srgbClr val="FFC000"/>
                </a:solidFill>
                <a:effectLst>
                  <a:outerShdw blurRad="38100" dist="38100" dir="2700000" algn="tl">
                    <a:srgbClr val="000000">
                      <a:alpha val="43137"/>
                    </a:srgbClr>
                  </a:outerShdw>
                </a:effectLst>
              </a:rPr>
              <a:t>debate</a:t>
            </a:r>
            <a:r>
              <a:rPr lang="pt-PT" dirty="0"/>
              <a:t>, </a:t>
            </a:r>
            <a:r>
              <a:rPr lang="pt-PT" b="1" dirty="0">
                <a:solidFill>
                  <a:srgbClr val="FFC000"/>
                </a:solidFill>
                <a:effectLst>
                  <a:outerShdw blurRad="38100" dist="38100" dir="2700000" algn="tl">
                    <a:srgbClr val="000000">
                      <a:alpha val="43137"/>
                    </a:srgbClr>
                  </a:outerShdw>
                </a:effectLst>
              </a:rPr>
              <a:t>discussão</a:t>
            </a:r>
            <a:r>
              <a:rPr lang="pt-PT" dirty="0"/>
              <a:t>, </a:t>
            </a:r>
            <a:r>
              <a:rPr lang="pt-PT" b="1" dirty="0">
                <a:effectLst>
                  <a:outerShdw blurRad="38100" dist="38100" dir="2700000" algn="tl">
                    <a:srgbClr val="000000">
                      <a:alpha val="43137"/>
                    </a:srgbClr>
                  </a:outerShdw>
                </a:effectLst>
              </a:rPr>
              <a:t>transformação mútua do conhecimento</a:t>
            </a:r>
            <a:r>
              <a:rPr lang="pt-PT" dirty="0"/>
              <a:t>.</a:t>
            </a:r>
            <a:endParaRPr lang="pt-BR" dirty="0"/>
          </a:p>
          <a:p>
            <a:pPr algn="just"/>
            <a:endParaRPr lang="pt-BR" dirty="0"/>
          </a:p>
        </p:txBody>
      </p:sp>
    </p:spTree>
    <p:extLst>
      <p:ext uri="{BB962C8B-B14F-4D97-AF65-F5344CB8AC3E}">
        <p14:creationId xmlns:p14="http://schemas.microsoft.com/office/powerpoint/2010/main" val="4144006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Gestão do Conhecimento</a:t>
            </a:r>
            <a:endParaRPr lang="pt-BR" dirty="0"/>
          </a:p>
        </p:txBody>
      </p:sp>
      <p:sp>
        <p:nvSpPr>
          <p:cNvPr id="3" name="Espaço Reservado para Conteúdo 2"/>
          <p:cNvSpPr>
            <a:spLocks noGrp="1"/>
          </p:cNvSpPr>
          <p:nvPr>
            <p:ph idx="1"/>
          </p:nvPr>
        </p:nvSpPr>
        <p:spPr/>
        <p:txBody>
          <a:bodyPr/>
          <a:lstStyle/>
          <a:p>
            <a:pPr algn="just"/>
            <a:r>
              <a:rPr lang="pt-PT" dirty="0"/>
              <a:t>A </a:t>
            </a:r>
            <a:r>
              <a:rPr lang="pt-PT" b="1" dirty="0">
                <a:solidFill>
                  <a:srgbClr val="FFC000"/>
                </a:solidFill>
                <a:effectLst>
                  <a:outerShdw blurRad="38100" dist="38100" dir="2700000" algn="tl">
                    <a:srgbClr val="000000">
                      <a:alpha val="43137"/>
                    </a:srgbClr>
                  </a:outerShdw>
                </a:effectLst>
              </a:rPr>
              <a:t>negociação no contexto de construção de conhecimento </a:t>
            </a:r>
            <a:r>
              <a:rPr lang="pt-PT" dirty="0"/>
              <a:t>de maneira </a:t>
            </a:r>
            <a:r>
              <a:rPr lang="pt-PT" b="1" dirty="0">
                <a:solidFill>
                  <a:srgbClr val="FFC000"/>
                </a:solidFill>
                <a:effectLst>
                  <a:outerShdw blurRad="38100" dist="38100" dir="2700000" algn="tl">
                    <a:srgbClr val="000000">
                      <a:alpha val="43137"/>
                    </a:srgbClr>
                  </a:outerShdw>
                </a:effectLst>
              </a:rPr>
              <a:t>colaborativa</a:t>
            </a:r>
            <a:r>
              <a:rPr lang="pt-PT" dirty="0"/>
              <a:t> trata-se de um difícil aspecto a ser conduzido, isso se agrava ainda mais quando os participantes deste processo não estão interagindo no esquema face-a-face. </a:t>
            </a:r>
            <a:endParaRPr lang="pt-PT" dirty="0" smtClean="0"/>
          </a:p>
          <a:p>
            <a:pPr algn="just"/>
            <a:r>
              <a:rPr lang="pt-PT" dirty="0" smtClean="0"/>
              <a:t>A </a:t>
            </a:r>
            <a:r>
              <a:rPr lang="pt-PT" b="1" dirty="0">
                <a:solidFill>
                  <a:srgbClr val="FFC000"/>
                </a:solidFill>
                <a:effectLst>
                  <a:outerShdw blurRad="38100" dist="38100" dir="2700000" algn="tl">
                    <a:srgbClr val="000000">
                      <a:alpha val="43137"/>
                    </a:srgbClr>
                  </a:outerShdw>
                </a:effectLst>
              </a:rPr>
              <a:t>negociação</a:t>
            </a:r>
            <a:r>
              <a:rPr lang="pt-PT" dirty="0"/>
              <a:t> trata-se do fenômeno central na aprendizagem colaborativa, especialmente na negociação de novos conhecimentos, no qual são apresentados diversos pontos de vista sobre o tema e é necessário se obter um </a:t>
            </a:r>
            <a:r>
              <a:rPr lang="pt-PT" b="1" dirty="0">
                <a:solidFill>
                  <a:srgbClr val="FFC000"/>
                </a:solidFill>
                <a:effectLst>
                  <a:outerShdw blurRad="38100" dist="38100" dir="2700000" algn="tl">
                    <a:srgbClr val="000000">
                      <a:alpha val="43137"/>
                    </a:srgbClr>
                  </a:outerShdw>
                </a:effectLst>
              </a:rPr>
              <a:t>consenso</a:t>
            </a:r>
            <a:r>
              <a:rPr lang="pt-PT" dirty="0"/>
              <a:t> entre os participantes do processo de construção de um novo </a:t>
            </a:r>
            <a:r>
              <a:rPr lang="pt-PT" dirty="0" smtClean="0"/>
              <a:t>conceito.</a:t>
            </a:r>
            <a:endParaRPr lang="pt-BR" dirty="0"/>
          </a:p>
        </p:txBody>
      </p:sp>
    </p:spTree>
    <p:extLst>
      <p:ext uri="{BB962C8B-B14F-4D97-AF65-F5344CB8AC3E}">
        <p14:creationId xmlns:p14="http://schemas.microsoft.com/office/powerpoint/2010/main" val="466750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Gestão do Conhecimento</a:t>
            </a:r>
            <a:endParaRPr lang="pt-BR" dirty="0"/>
          </a:p>
        </p:txBody>
      </p:sp>
      <p:sp>
        <p:nvSpPr>
          <p:cNvPr id="3" name="Espaço Reservado para Conteúdo 2"/>
          <p:cNvSpPr>
            <a:spLocks noGrp="1"/>
          </p:cNvSpPr>
          <p:nvPr>
            <p:ph idx="1"/>
          </p:nvPr>
        </p:nvSpPr>
        <p:spPr>
          <a:xfrm>
            <a:off x="680321" y="2336872"/>
            <a:ext cx="10292479" cy="4265633"/>
          </a:xfrm>
        </p:spPr>
        <p:txBody>
          <a:bodyPr>
            <a:normAutofit fontScale="92500" lnSpcReduction="20000"/>
          </a:bodyPr>
          <a:lstStyle/>
          <a:p>
            <a:pPr algn="just"/>
            <a:r>
              <a:rPr lang="pt-PT" b="1" dirty="0">
                <a:solidFill>
                  <a:srgbClr val="FFC000"/>
                </a:solidFill>
                <a:effectLst>
                  <a:outerShdw blurRad="38100" dist="38100" dir="2700000" algn="tl">
                    <a:srgbClr val="000000">
                      <a:alpha val="43137"/>
                    </a:srgbClr>
                  </a:outerShdw>
                </a:effectLst>
              </a:rPr>
              <a:t>Vygotsky e Cole </a:t>
            </a:r>
            <a:r>
              <a:rPr lang="pt-PT" dirty="0" smtClean="0"/>
              <a:t>mencionam </a:t>
            </a:r>
            <a:r>
              <a:rPr lang="pt-PT" dirty="0"/>
              <a:t>que a capacidade de desenvolvimento demonstrada por alunos em situações individuais são completamente diferente das obtidas da apresentada quando a colaboração se mostrou presente. </a:t>
            </a:r>
            <a:endParaRPr lang="pt-PT" dirty="0" smtClean="0"/>
          </a:p>
          <a:p>
            <a:pPr algn="just"/>
            <a:r>
              <a:rPr lang="pt-PT" dirty="0" smtClean="0"/>
              <a:t>Esta </a:t>
            </a:r>
            <a:r>
              <a:rPr lang="pt-PT" dirty="0"/>
              <a:t>diferença, conforme citado por </a:t>
            </a:r>
            <a:r>
              <a:rPr lang="pt-PT" b="1" dirty="0">
                <a:solidFill>
                  <a:srgbClr val="FFC000"/>
                </a:solidFill>
                <a:effectLst>
                  <a:outerShdw blurRad="38100" dist="38100" dir="2700000" algn="tl">
                    <a:srgbClr val="000000">
                      <a:alpha val="43137"/>
                    </a:srgbClr>
                  </a:outerShdw>
                </a:effectLst>
              </a:rPr>
              <a:t>Vygotsky</a:t>
            </a:r>
            <a:r>
              <a:rPr lang="pt-PT" dirty="0"/>
              <a:t>, consiste no conceito de “</a:t>
            </a:r>
            <a:r>
              <a:rPr lang="pt-PT" b="1" dirty="0">
                <a:solidFill>
                  <a:srgbClr val="FFC000"/>
                </a:solidFill>
                <a:effectLst>
                  <a:outerShdw blurRad="38100" dist="38100" dir="2700000" algn="tl">
                    <a:srgbClr val="000000">
                      <a:alpha val="43137"/>
                    </a:srgbClr>
                  </a:outerShdw>
                </a:effectLst>
              </a:rPr>
              <a:t>zona de desenvolvimento proximal</a:t>
            </a:r>
            <a:r>
              <a:rPr lang="pt-PT" dirty="0"/>
              <a:t>” sendo a medida das diferenças entre as duas capacidades, ou seja, isto significa que se torna complexo obter uma </a:t>
            </a:r>
            <a:r>
              <a:rPr lang="pt-PT" b="1" dirty="0">
                <a:solidFill>
                  <a:srgbClr val="00B0F0"/>
                </a:solidFill>
                <a:effectLst>
                  <a:outerShdw blurRad="38100" dist="38100" dir="2700000" algn="tl">
                    <a:srgbClr val="000000">
                      <a:alpha val="43137"/>
                    </a:srgbClr>
                  </a:outerShdw>
                </a:effectLst>
              </a:rPr>
              <a:t>medida da aprendizagem</a:t>
            </a:r>
            <a:r>
              <a:rPr lang="pt-PT" dirty="0"/>
              <a:t>, seja ela </a:t>
            </a:r>
            <a:r>
              <a:rPr lang="pt-PT" b="1" dirty="0">
                <a:solidFill>
                  <a:srgbClr val="00B0F0"/>
                </a:solidFill>
                <a:effectLst>
                  <a:outerShdw blurRad="38100" dist="38100" dir="2700000" algn="tl">
                    <a:srgbClr val="000000">
                      <a:alpha val="43137"/>
                    </a:srgbClr>
                  </a:outerShdw>
                </a:effectLst>
              </a:rPr>
              <a:t>individual</a:t>
            </a:r>
            <a:r>
              <a:rPr lang="pt-PT" dirty="0"/>
              <a:t> ou de maneira </a:t>
            </a:r>
            <a:r>
              <a:rPr lang="pt-PT" b="1" dirty="0">
                <a:solidFill>
                  <a:srgbClr val="00B0F0"/>
                </a:solidFill>
                <a:effectLst>
                  <a:outerShdw blurRad="38100" dist="38100" dir="2700000" algn="tl">
                    <a:srgbClr val="000000">
                      <a:alpha val="43137"/>
                    </a:srgbClr>
                  </a:outerShdw>
                </a:effectLst>
              </a:rPr>
              <a:t>colaborativa</a:t>
            </a:r>
            <a:r>
              <a:rPr lang="pt-PT" dirty="0"/>
              <a:t>, uma vez que é necessário se conhecer a maneira como foi construído o conhecimento, sendo necessário registrar as interações realizadas durante as interações colaborativas entre aprendizes e </a:t>
            </a:r>
            <a:r>
              <a:rPr lang="pt-PT" dirty="0" smtClean="0"/>
              <a:t>professores. </a:t>
            </a:r>
          </a:p>
          <a:p>
            <a:pPr algn="just"/>
            <a:r>
              <a:rPr lang="pt-PT" dirty="0" smtClean="0"/>
              <a:t>Para </a:t>
            </a:r>
            <a:r>
              <a:rPr lang="pt-PT" dirty="0"/>
              <a:t>tanto, a </a:t>
            </a:r>
            <a:r>
              <a:rPr lang="pt-PT" b="1" dirty="0">
                <a:solidFill>
                  <a:srgbClr val="00B0F0"/>
                </a:solidFill>
                <a:effectLst>
                  <a:outerShdw blurRad="38100" dist="38100" dir="2700000" algn="tl">
                    <a:srgbClr val="000000">
                      <a:alpha val="43137"/>
                    </a:srgbClr>
                  </a:outerShdw>
                </a:effectLst>
              </a:rPr>
              <a:t>construção de ferramentas para tal medida torna-se complexa</a:t>
            </a:r>
            <a:r>
              <a:rPr lang="pt-PT" dirty="0"/>
              <a:t>, sendo de vital importância a </a:t>
            </a:r>
            <a:r>
              <a:rPr lang="pt-PT" b="1" dirty="0">
                <a:solidFill>
                  <a:srgbClr val="FFC000"/>
                </a:solidFill>
                <a:effectLst>
                  <a:outerShdw blurRad="38100" dist="38100" dir="2700000" algn="tl">
                    <a:srgbClr val="000000">
                      <a:alpha val="43137"/>
                    </a:srgbClr>
                  </a:outerShdw>
                </a:effectLst>
              </a:rPr>
              <a:t>utilização de componentes e artefatos gráficos</a:t>
            </a:r>
            <a:r>
              <a:rPr lang="pt-PT" dirty="0"/>
              <a:t>, complementados com a </a:t>
            </a:r>
            <a:r>
              <a:rPr lang="pt-PT" b="1" dirty="0">
                <a:solidFill>
                  <a:srgbClr val="FFC000"/>
                </a:solidFill>
                <a:effectLst>
                  <a:outerShdw blurRad="38100" dist="38100" dir="2700000" algn="tl">
                    <a:srgbClr val="000000">
                      <a:alpha val="43137"/>
                    </a:srgbClr>
                  </a:outerShdw>
                </a:effectLst>
              </a:rPr>
              <a:t>análise do raciocínio diagramático </a:t>
            </a:r>
            <a:r>
              <a:rPr lang="pt-PT" dirty="0"/>
              <a:t>utilizado para a </a:t>
            </a:r>
            <a:r>
              <a:rPr lang="pt-PT" b="1" dirty="0">
                <a:solidFill>
                  <a:srgbClr val="00B0F0"/>
                </a:solidFill>
                <a:effectLst>
                  <a:outerShdw blurRad="38100" dist="38100" dir="2700000" algn="tl">
                    <a:srgbClr val="000000">
                      <a:alpha val="43137"/>
                    </a:srgbClr>
                  </a:outerShdw>
                </a:effectLst>
              </a:rPr>
              <a:t>construção de conhecimento </a:t>
            </a:r>
            <a:r>
              <a:rPr lang="pt-PT" dirty="0"/>
              <a:t>para que se tenha uma visão macro de todo o processo de interações.</a:t>
            </a:r>
            <a:endParaRPr lang="pt-BR" dirty="0"/>
          </a:p>
          <a:p>
            <a:endParaRPr lang="pt-BR" dirty="0"/>
          </a:p>
        </p:txBody>
      </p:sp>
    </p:spTree>
    <p:extLst>
      <p:ext uri="{BB962C8B-B14F-4D97-AF65-F5344CB8AC3E}">
        <p14:creationId xmlns:p14="http://schemas.microsoft.com/office/powerpoint/2010/main" val="3130300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just"/>
            <a:r>
              <a:rPr lang="pt-BR" b="1" dirty="0" smtClean="0">
                <a:effectLst>
                  <a:outerShdw blurRad="38100" dist="38100" dir="2700000" algn="tl">
                    <a:srgbClr val="000000">
                      <a:alpha val="43137"/>
                    </a:srgbClr>
                  </a:outerShdw>
                </a:effectLst>
              </a:rPr>
              <a:t>Raciocínio Diagramático</a:t>
            </a:r>
            <a:endParaRPr lang="pt-BR" b="1" dirty="0">
              <a:effectLst>
                <a:outerShdw blurRad="38100" dist="38100" dir="2700000" algn="tl">
                  <a:srgbClr val="000000">
                    <a:alpha val="43137"/>
                  </a:srgbClr>
                </a:outerShdw>
              </a:effectLst>
            </a:endParaRPr>
          </a:p>
        </p:txBody>
      </p:sp>
      <p:sp>
        <p:nvSpPr>
          <p:cNvPr id="3" name="Espaço Reservado para Conteúdo 2"/>
          <p:cNvSpPr>
            <a:spLocks noGrp="1"/>
          </p:cNvSpPr>
          <p:nvPr>
            <p:ph idx="1"/>
          </p:nvPr>
        </p:nvSpPr>
        <p:spPr/>
        <p:txBody>
          <a:bodyPr>
            <a:normAutofit/>
          </a:bodyPr>
          <a:lstStyle/>
          <a:p>
            <a:pPr algn="just"/>
            <a:r>
              <a:rPr lang="pt-PT" dirty="0"/>
              <a:t>O antigo provérbio Chinês “</a:t>
            </a:r>
            <a:r>
              <a:rPr lang="pt-PT" b="1" dirty="0">
                <a:solidFill>
                  <a:srgbClr val="00B0F0"/>
                </a:solidFill>
                <a:effectLst>
                  <a:outerShdw blurRad="38100" dist="38100" dir="2700000" algn="tl">
                    <a:srgbClr val="000000">
                      <a:alpha val="43137"/>
                    </a:srgbClr>
                  </a:outerShdw>
                </a:effectLst>
              </a:rPr>
              <a:t>uma imagem vale mais que mil palavras</a:t>
            </a:r>
            <a:r>
              <a:rPr lang="pt-PT" dirty="0"/>
              <a:t>” descreve de maneira coesa a extensa capacidade que as </a:t>
            </a:r>
            <a:r>
              <a:rPr lang="pt-PT" b="1" dirty="0">
                <a:solidFill>
                  <a:srgbClr val="00B0F0"/>
                </a:solidFill>
                <a:effectLst>
                  <a:outerShdw blurRad="38100" dist="38100" dir="2700000" algn="tl">
                    <a:srgbClr val="000000">
                      <a:alpha val="43137"/>
                    </a:srgbClr>
                  </a:outerShdw>
                </a:effectLst>
              </a:rPr>
              <a:t>imagens</a:t>
            </a:r>
            <a:r>
              <a:rPr lang="pt-PT" dirty="0"/>
              <a:t> e </a:t>
            </a:r>
            <a:r>
              <a:rPr lang="pt-PT" b="1" dirty="0">
                <a:solidFill>
                  <a:srgbClr val="00B0F0"/>
                </a:solidFill>
                <a:effectLst>
                  <a:outerShdw blurRad="38100" dist="38100" dir="2700000" algn="tl">
                    <a:srgbClr val="000000">
                      <a:alpha val="43137"/>
                    </a:srgbClr>
                  </a:outerShdw>
                </a:effectLst>
              </a:rPr>
              <a:t>diagramas</a:t>
            </a:r>
            <a:r>
              <a:rPr lang="pt-PT" dirty="0"/>
              <a:t> possuem de </a:t>
            </a:r>
            <a:r>
              <a:rPr lang="pt-PT" b="1" dirty="0">
                <a:solidFill>
                  <a:srgbClr val="00B0F0"/>
                </a:solidFill>
                <a:effectLst>
                  <a:outerShdw blurRad="38100" dist="38100" dir="2700000" algn="tl">
                    <a:srgbClr val="000000">
                      <a:alpha val="43137"/>
                    </a:srgbClr>
                  </a:outerShdw>
                </a:effectLst>
              </a:rPr>
              <a:t>expressar conhecimento</a:t>
            </a:r>
            <a:r>
              <a:rPr lang="pt-PT" dirty="0"/>
              <a:t>, fazendo destas uma </a:t>
            </a:r>
            <a:r>
              <a:rPr lang="pt-PT" b="1" dirty="0">
                <a:solidFill>
                  <a:srgbClr val="FFC000"/>
                </a:solidFill>
                <a:effectLst>
                  <a:outerShdw blurRad="38100" dist="38100" dir="2700000" algn="tl">
                    <a:srgbClr val="000000">
                      <a:alpha val="43137"/>
                    </a:srgbClr>
                  </a:outerShdw>
                </a:effectLst>
              </a:rPr>
              <a:t>forma simples de registrar e manipular o conhecimento</a:t>
            </a:r>
            <a:r>
              <a:rPr lang="pt-PT" dirty="0"/>
              <a:t>. </a:t>
            </a:r>
            <a:endParaRPr lang="pt-PT" dirty="0" smtClean="0"/>
          </a:p>
          <a:p>
            <a:pPr algn="just"/>
            <a:r>
              <a:rPr lang="pt-PT" dirty="0"/>
              <a:t>Alguns cientistas e matemáticos famosos, dentre </a:t>
            </a:r>
            <a:r>
              <a:rPr lang="pt-PT" dirty="0" smtClean="0"/>
              <a:t>estes </a:t>
            </a:r>
            <a:r>
              <a:rPr lang="pt-PT" dirty="0"/>
              <a:t/>
            </a:r>
            <a:br>
              <a:rPr lang="pt-PT" dirty="0"/>
            </a:br>
            <a:r>
              <a:rPr lang="pt-PT" dirty="0"/>
              <a:t>Einstein e Hadamard, citam que o pensamento humano não é realizado “por meio de palavras” mas sim por meio de imagens e </a:t>
            </a:r>
            <a:r>
              <a:rPr lang="pt-PT" dirty="0" smtClean="0"/>
              <a:t>diagramas.</a:t>
            </a:r>
            <a:endParaRPr lang="pt-BR" dirty="0"/>
          </a:p>
        </p:txBody>
      </p:sp>
    </p:spTree>
    <p:extLst>
      <p:ext uri="{BB962C8B-B14F-4D97-AF65-F5344CB8AC3E}">
        <p14:creationId xmlns:p14="http://schemas.microsoft.com/office/powerpoint/2010/main" val="3178670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lnSpcReduction="10000"/>
          </a:bodyPr>
          <a:lstStyle/>
          <a:p>
            <a:r>
              <a:rPr lang="pt-BR" sz="2800" b="1" dirty="0">
                <a:effectLst>
                  <a:outerShdw blurRad="38100" dist="38100" dir="2700000" algn="tl">
                    <a:srgbClr val="000000">
                      <a:alpha val="43137"/>
                    </a:srgbClr>
                  </a:outerShdw>
                </a:effectLst>
              </a:rPr>
              <a:t>“Cada dia sabemos mais e entendemos menos</a:t>
            </a:r>
            <a:r>
              <a:rPr lang="pt-BR" sz="2800" b="1" dirty="0" smtClean="0">
                <a:effectLst>
                  <a:outerShdw blurRad="38100" dist="38100" dir="2700000" algn="tl">
                    <a:srgbClr val="000000">
                      <a:alpha val="43137"/>
                    </a:srgbClr>
                  </a:outerShdw>
                </a:effectLst>
              </a:rPr>
              <a:t>.”</a:t>
            </a:r>
          </a:p>
          <a:p>
            <a:r>
              <a:rPr lang="pt-BR" sz="2800" b="1" dirty="0" smtClean="0">
                <a:solidFill>
                  <a:srgbClr val="92D050"/>
                </a:solidFill>
                <a:effectLst>
                  <a:outerShdw blurRad="38100" dist="38100" dir="2700000" algn="tl">
                    <a:srgbClr val="000000">
                      <a:alpha val="43137"/>
                    </a:srgbClr>
                  </a:outerShdw>
                </a:effectLst>
              </a:rPr>
              <a:t>Albert Einstein</a:t>
            </a:r>
          </a:p>
          <a:p>
            <a:r>
              <a:rPr lang="pt-BR" sz="2800" b="1" dirty="0">
                <a:effectLst>
                  <a:outerShdw blurRad="38100" dist="38100" dir="2700000" algn="tl">
                    <a:srgbClr val="000000">
                      <a:alpha val="43137"/>
                    </a:srgbClr>
                  </a:outerShdw>
                </a:effectLst>
              </a:rPr>
              <a:t>“Quem não sabe o que busca, não identifica o que acha</a:t>
            </a:r>
            <a:r>
              <a:rPr lang="pt-BR" sz="2800" b="1" dirty="0" smtClean="0">
                <a:effectLst>
                  <a:outerShdw blurRad="38100" dist="38100" dir="2700000" algn="tl">
                    <a:srgbClr val="000000">
                      <a:alpha val="43137"/>
                    </a:srgbClr>
                  </a:outerShdw>
                </a:effectLst>
              </a:rPr>
              <a:t>.”</a:t>
            </a:r>
          </a:p>
          <a:p>
            <a:r>
              <a:rPr lang="pt-BR" sz="2800" b="1" dirty="0" smtClean="0">
                <a:solidFill>
                  <a:srgbClr val="92D050"/>
                </a:solidFill>
                <a:effectLst>
                  <a:outerShdw blurRad="38100" dist="38100" dir="2700000" algn="tl">
                    <a:srgbClr val="000000">
                      <a:alpha val="43137"/>
                    </a:srgbClr>
                  </a:outerShdw>
                </a:effectLst>
              </a:rPr>
              <a:t>Immanuel Kant</a:t>
            </a:r>
          </a:p>
          <a:p>
            <a:r>
              <a:rPr lang="pt-BR" sz="2800" b="1" dirty="0">
                <a:effectLst>
                  <a:outerShdw blurRad="38100" dist="38100" dir="2700000" algn="tl">
                    <a:srgbClr val="000000">
                      <a:alpha val="43137"/>
                    </a:srgbClr>
                  </a:outerShdw>
                </a:effectLst>
              </a:rPr>
              <a:t>“Uma vida boa é aquela inspirada pelo amor e guiada pelo conhecimento</a:t>
            </a:r>
            <a:r>
              <a:rPr lang="pt-BR" sz="2800" b="1" dirty="0" smtClean="0">
                <a:effectLst>
                  <a:outerShdw blurRad="38100" dist="38100" dir="2700000" algn="tl">
                    <a:srgbClr val="000000">
                      <a:alpha val="43137"/>
                    </a:srgbClr>
                  </a:outerShdw>
                </a:effectLst>
              </a:rPr>
              <a:t>.”</a:t>
            </a:r>
          </a:p>
          <a:p>
            <a:r>
              <a:rPr lang="pt-BR" sz="2800" b="1" dirty="0" smtClean="0">
                <a:solidFill>
                  <a:srgbClr val="92D050"/>
                </a:solidFill>
                <a:effectLst>
                  <a:outerShdw blurRad="38100" dist="38100" dir="2700000" algn="tl">
                    <a:srgbClr val="000000">
                      <a:alpha val="43137"/>
                    </a:srgbClr>
                  </a:outerShdw>
                </a:effectLst>
              </a:rPr>
              <a:t>Bertrand Russel</a:t>
            </a:r>
            <a:endParaRPr lang="pt-BR" sz="2800" b="1" dirty="0">
              <a:solidFill>
                <a:srgbClr val="92D050"/>
              </a:solidFill>
              <a:effectLst>
                <a:outerShdw blurRad="38100" dist="38100" dir="2700000" algn="tl">
                  <a:srgbClr val="000000">
                    <a:alpha val="43137"/>
                  </a:srgbClr>
                </a:outerShdw>
              </a:effectLst>
            </a:endParaRPr>
          </a:p>
          <a:p>
            <a:endParaRPr lang="pt-BR" sz="2800" dirty="0"/>
          </a:p>
          <a:p>
            <a:endParaRPr lang="pt-BR" sz="2800" dirty="0"/>
          </a:p>
        </p:txBody>
      </p:sp>
    </p:spTree>
    <p:extLst>
      <p:ext uri="{BB962C8B-B14F-4D97-AF65-F5344CB8AC3E}">
        <p14:creationId xmlns:p14="http://schemas.microsoft.com/office/powerpoint/2010/main" val="2661745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effectLst>
                  <a:outerShdw blurRad="38100" dist="38100" dir="2700000" algn="tl">
                    <a:srgbClr val="000000">
                      <a:alpha val="43137"/>
                    </a:srgbClr>
                  </a:outerShdw>
                </a:effectLst>
              </a:rPr>
              <a:t>Raciocínio Diagramático</a:t>
            </a:r>
            <a:endParaRPr lang="pt-BR" dirty="0"/>
          </a:p>
        </p:txBody>
      </p:sp>
      <p:sp>
        <p:nvSpPr>
          <p:cNvPr id="3" name="Espaço Reservado para Conteúdo 2"/>
          <p:cNvSpPr>
            <a:spLocks noGrp="1"/>
          </p:cNvSpPr>
          <p:nvPr>
            <p:ph idx="1"/>
          </p:nvPr>
        </p:nvSpPr>
        <p:spPr/>
        <p:txBody>
          <a:bodyPr/>
          <a:lstStyle/>
          <a:p>
            <a:pPr algn="just"/>
            <a:r>
              <a:rPr lang="pt-PT" dirty="0"/>
              <a:t>O </a:t>
            </a:r>
            <a:r>
              <a:rPr lang="pt-PT" b="1" dirty="0">
                <a:solidFill>
                  <a:srgbClr val="FFC000"/>
                </a:solidFill>
                <a:effectLst>
                  <a:outerShdw blurRad="38100" dist="38100" dir="2700000" algn="tl">
                    <a:srgbClr val="000000">
                      <a:alpha val="43137"/>
                    </a:srgbClr>
                  </a:outerShdw>
                </a:effectLst>
              </a:rPr>
              <a:t>campo da representação diagramática dos dados e conhecimento </a:t>
            </a:r>
            <a:r>
              <a:rPr lang="pt-PT" dirty="0"/>
              <a:t>além do </a:t>
            </a:r>
            <a:r>
              <a:rPr lang="pt-PT" b="1" dirty="0">
                <a:solidFill>
                  <a:srgbClr val="FFC000"/>
                </a:solidFill>
                <a:effectLst>
                  <a:outerShdw blurRad="38100" dist="38100" dir="2700000" algn="tl">
                    <a:srgbClr val="000000">
                      <a:alpha val="43137"/>
                    </a:srgbClr>
                  </a:outerShdw>
                </a:effectLst>
              </a:rPr>
              <a:t>raciocínio diagramático </a:t>
            </a:r>
            <a:r>
              <a:rPr lang="pt-PT" dirty="0"/>
              <a:t>tem se tornado uma das </a:t>
            </a:r>
            <a:r>
              <a:rPr lang="pt-PT" b="1" dirty="0">
                <a:solidFill>
                  <a:srgbClr val="00B0F0"/>
                </a:solidFill>
                <a:effectLst>
                  <a:outerShdw blurRad="38100" dist="38100" dir="2700000" algn="tl">
                    <a:srgbClr val="000000">
                      <a:alpha val="43137"/>
                    </a:srgbClr>
                  </a:outerShdw>
                </a:effectLst>
              </a:rPr>
              <a:t>áreas de pesquisa </a:t>
            </a:r>
            <a:r>
              <a:rPr lang="pt-PT" dirty="0"/>
              <a:t>que mais cresce na </a:t>
            </a:r>
            <a:r>
              <a:rPr lang="pt-PT" b="1" dirty="0">
                <a:effectLst>
                  <a:outerShdw blurRad="38100" dist="38100" dir="2700000" algn="tl">
                    <a:srgbClr val="000000">
                      <a:alpha val="43137"/>
                    </a:srgbClr>
                  </a:outerShdw>
                </a:effectLst>
              </a:rPr>
              <a:t>pesquisa em IA </a:t>
            </a:r>
            <a:r>
              <a:rPr lang="pt-PT" dirty="0"/>
              <a:t>e em campos relacionados à </a:t>
            </a:r>
            <a:r>
              <a:rPr lang="pt-PT" b="1" dirty="0">
                <a:solidFill>
                  <a:srgbClr val="00B0F0"/>
                </a:solidFill>
                <a:effectLst>
                  <a:outerShdw blurRad="38100" dist="38100" dir="2700000" algn="tl">
                    <a:srgbClr val="000000">
                      <a:alpha val="43137"/>
                    </a:srgbClr>
                  </a:outerShdw>
                </a:effectLst>
              </a:rPr>
              <a:t>informática</a:t>
            </a:r>
            <a:r>
              <a:rPr lang="pt-PT" dirty="0"/>
              <a:t> e </a:t>
            </a:r>
            <a:r>
              <a:rPr lang="pt-PT" b="1" dirty="0">
                <a:solidFill>
                  <a:srgbClr val="00B0F0"/>
                </a:solidFill>
                <a:effectLst>
                  <a:outerShdw blurRad="38100" dist="38100" dir="2700000" algn="tl">
                    <a:srgbClr val="000000">
                      <a:alpha val="43137"/>
                    </a:srgbClr>
                  </a:outerShdw>
                </a:effectLst>
              </a:rPr>
              <a:t>ciências cognitivas</a:t>
            </a:r>
            <a:r>
              <a:rPr lang="pt-PT" dirty="0"/>
              <a:t>, uma vez que trata e está presente em todo o processo realizado na construção do </a:t>
            </a:r>
            <a:r>
              <a:rPr lang="pt-PT" dirty="0" smtClean="0"/>
              <a:t>conhecimento.</a:t>
            </a:r>
            <a:endParaRPr lang="pt-BR" dirty="0"/>
          </a:p>
        </p:txBody>
      </p:sp>
    </p:spTree>
    <p:extLst>
      <p:ext uri="{BB962C8B-B14F-4D97-AF65-F5344CB8AC3E}">
        <p14:creationId xmlns:p14="http://schemas.microsoft.com/office/powerpoint/2010/main" val="2910482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effectLst>
                  <a:outerShdw blurRad="38100" dist="38100" dir="2700000" algn="tl">
                    <a:srgbClr val="000000">
                      <a:alpha val="43137"/>
                    </a:srgbClr>
                  </a:outerShdw>
                </a:effectLst>
              </a:rPr>
              <a:t>Raciocínio Diagramático</a:t>
            </a:r>
            <a:endParaRPr lang="pt-BR" dirty="0"/>
          </a:p>
        </p:txBody>
      </p:sp>
      <p:sp>
        <p:nvSpPr>
          <p:cNvPr id="3" name="Espaço Reservado para Conteúdo 2"/>
          <p:cNvSpPr>
            <a:spLocks noGrp="1"/>
          </p:cNvSpPr>
          <p:nvPr>
            <p:ph idx="1"/>
          </p:nvPr>
        </p:nvSpPr>
        <p:spPr/>
        <p:txBody>
          <a:bodyPr>
            <a:normAutofit lnSpcReduction="10000"/>
          </a:bodyPr>
          <a:lstStyle/>
          <a:p>
            <a:pPr algn="just"/>
            <a:r>
              <a:rPr lang="pt-PT" dirty="0"/>
              <a:t>Segundo </a:t>
            </a:r>
            <a:r>
              <a:rPr lang="pt-PT" b="1" dirty="0">
                <a:solidFill>
                  <a:srgbClr val="00B0F0"/>
                </a:solidFill>
                <a:effectLst>
                  <a:outerShdw blurRad="38100" dist="38100" dir="2700000" algn="tl">
                    <a:srgbClr val="000000">
                      <a:alpha val="43137"/>
                    </a:srgbClr>
                  </a:outerShdw>
                </a:effectLst>
              </a:rPr>
              <a:t>Vygotsky</a:t>
            </a:r>
            <a:r>
              <a:rPr lang="pt-PT" dirty="0"/>
              <a:t>, o processo de </a:t>
            </a:r>
            <a:r>
              <a:rPr lang="pt-PT" b="1" dirty="0">
                <a:solidFill>
                  <a:srgbClr val="00B0F0"/>
                </a:solidFill>
                <a:effectLst>
                  <a:outerShdw blurRad="38100" dist="38100" dir="2700000" algn="tl">
                    <a:srgbClr val="000000">
                      <a:alpha val="43137"/>
                    </a:srgbClr>
                  </a:outerShdw>
                </a:effectLst>
              </a:rPr>
              <a:t>construção do conhecimento </a:t>
            </a:r>
            <a:r>
              <a:rPr lang="pt-PT" dirty="0"/>
              <a:t>trata-se de </a:t>
            </a:r>
            <a:r>
              <a:rPr lang="pt-PT" b="1" dirty="0">
                <a:solidFill>
                  <a:srgbClr val="00B0F0"/>
                </a:solidFill>
                <a:effectLst>
                  <a:outerShdw blurRad="38100" dist="38100" dir="2700000" algn="tl">
                    <a:srgbClr val="000000">
                      <a:alpha val="43137"/>
                    </a:srgbClr>
                  </a:outerShdw>
                </a:effectLst>
              </a:rPr>
              <a:t>uma complexa dinâmica interativa</a:t>
            </a:r>
            <a:r>
              <a:rPr lang="pt-PT" dirty="0"/>
              <a:t>, na qual a </a:t>
            </a:r>
            <a:r>
              <a:rPr lang="pt-PT" b="1" dirty="0">
                <a:solidFill>
                  <a:srgbClr val="00B0F0"/>
                </a:solidFill>
                <a:effectLst>
                  <a:outerShdw blurRad="38100" dist="38100" dir="2700000" algn="tl">
                    <a:srgbClr val="000000">
                      <a:alpha val="43137"/>
                    </a:srgbClr>
                  </a:outerShdw>
                </a:effectLst>
              </a:rPr>
              <a:t>relação homem-mundo </a:t>
            </a:r>
            <a:r>
              <a:rPr lang="pt-PT" dirty="0"/>
              <a:t>é uma relação </a:t>
            </a:r>
            <a:r>
              <a:rPr lang="pt-PT" b="1" dirty="0">
                <a:solidFill>
                  <a:srgbClr val="00B0F0"/>
                </a:solidFill>
                <a:effectLst>
                  <a:outerShdw blurRad="38100" dist="38100" dir="2700000" algn="tl">
                    <a:srgbClr val="000000">
                      <a:alpha val="43137"/>
                    </a:srgbClr>
                  </a:outerShdw>
                </a:effectLst>
              </a:rPr>
              <a:t>mediada por sistemas simbólicos</a:t>
            </a:r>
            <a:r>
              <a:rPr lang="pt-PT" dirty="0" smtClean="0"/>
              <a:t>.</a:t>
            </a:r>
          </a:p>
          <a:p>
            <a:pPr algn="just"/>
            <a:r>
              <a:rPr lang="pt-PT" dirty="0" smtClean="0"/>
              <a:t> </a:t>
            </a:r>
            <a:r>
              <a:rPr lang="pt-PT" dirty="0"/>
              <a:t>Vygotsky e Cole </a:t>
            </a:r>
            <a:r>
              <a:rPr lang="pt-PT" dirty="0" smtClean="0"/>
              <a:t>mencionam </a:t>
            </a:r>
            <a:r>
              <a:rPr lang="pt-PT" dirty="0"/>
              <a:t>que ao longo do processo de desenvolvimento, o indivíduo deixa de necessitar de analogias externas e passa a utilizar signos internos, no caso imagens adquiridas anteriormente, que se constituem nas representações mentais, e que substituem os objetos do mundo real. </a:t>
            </a:r>
            <a:endParaRPr lang="pt-PT" dirty="0" smtClean="0"/>
          </a:p>
          <a:p>
            <a:pPr algn="just"/>
            <a:r>
              <a:rPr lang="pt-PT" dirty="0" smtClean="0"/>
              <a:t>Os </a:t>
            </a:r>
            <a:r>
              <a:rPr lang="pt-PT" dirty="0"/>
              <a:t>signos internalizados são como marcas exteriores, elementos que representam objetos, eventos, situações, logo, possuem um </a:t>
            </a:r>
            <a:r>
              <a:rPr lang="pt-PT" dirty="0" smtClean="0"/>
              <a:t>significado.</a:t>
            </a:r>
            <a:endParaRPr lang="pt-BR" dirty="0"/>
          </a:p>
        </p:txBody>
      </p:sp>
    </p:spTree>
    <p:extLst>
      <p:ext uri="{BB962C8B-B14F-4D97-AF65-F5344CB8AC3E}">
        <p14:creationId xmlns:p14="http://schemas.microsoft.com/office/powerpoint/2010/main" val="356239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effectLst>
                  <a:outerShdw blurRad="38100" dist="38100" dir="2700000" algn="tl">
                    <a:srgbClr val="000000">
                      <a:alpha val="43137"/>
                    </a:srgbClr>
                  </a:outerShdw>
                </a:effectLst>
              </a:rPr>
              <a:t>Raciocínio Diagramático</a:t>
            </a:r>
            <a:endParaRPr lang="pt-BR" dirty="0"/>
          </a:p>
        </p:txBody>
      </p:sp>
      <p:sp>
        <p:nvSpPr>
          <p:cNvPr id="3" name="Espaço Reservado para Conteúdo 2"/>
          <p:cNvSpPr>
            <a:spLocks noGrp="1"/>
          </p:cNvSpPr>
          <p:nvPr>
            <p:ph idx="1"/>
          </p:nvPr>
        </p:nvSpPr>
        <p:spPr>
          <a:xfrm>
            <a:off x="470647" y="2336872"/>
            <a:ext cx="10448365" cy="3916009"/>
          </a:xfrm>
        </p:spPr>
        <p:txBody>
          <a:bodyPr>
            <a:normAutofit/>
          </a:bodyPr>
          <a:lstStyle/>
          <a:p>
            <a:pPr algn="just"/>
            <a:r>
              <a:rPr lang="pt-PT" dirty="0"/>
              <a:t>A</a:t>
            </a:r>
            <a:r>
              <a:rPr lang="pt-PT" dirty="0" smtClean="0"/>
              <a:t> </a:t>
            </a:r>
            <a:r>
              <a:rPr lang="pt-PT" dirty="0"/>
              <a:t>melhor maneira de se obter uma real mensuração das vantagens da </a:t>
            </a:r>
            <a:r>
              <a:rPr lang="pt-PT" b="1" dirty="0">
                <a:solidFill>
                  <a:srgbClr val="00B0F0"/>
                </a:solidFill>
                <a:effectLst>
                  <a:outerShdw blurRad="38100" dist="38100" dir="2700000" algn="tl">
                    <a:srgbClr val="000000">
                      <a:alpha val="43137"/>
                    </a:srgbClr>
                  </a:outerShdw>
                </a:effectLst>
              </a:rPr>
              <a:t>utilização de imagens como forma de expressar o conhecimento</a:t>
            </a:r>
            <a:r>
              <a:rPr lang="pt-PT" dirty="0"/>
              <a:t>, consiste </a:t>
            </a:r>
            <a:r>
              <a:rPr lang="pt-PT" dirty="0" smtClean="0"/>
              <a:t>em </a:t>
            </a:r>
            <a:r>
              <a:rPr lang="pt-PT" dirty="0"/>
              <a:t/>
            </a:r>
            <a:br>
              <a:rPr lang="pt-PT" dirty="0"/>
            </a:br>
            <a:r>
              <a:rPr lang="pt-PT" dirty="0"/>
              <a:t>uma comparação entre </a:t>
            </a:r>
            <a:r>
              <a:rPr lang="pt-PT" b="1" dirty="0">
                <a:solidFill>
                  <a:srgbClr val="00B0F0"/>
                </a:solidFill>
                <a:effectLst>
                  <a:outerShdw blurRad="38100" dist="38100" dir="2700000" algn="tl">
                    <a:srgbClr val="000000">
                      <a:alpha val="43137"/>
                    </a:srgbClr>
                  </a:outerShdw>
                </a:effectLst>
              </a:rPr>
              <a:t>representações diagramáticas</a:t>
            </a:r>
            <a:r>
              <a:rPr lang="pt-PT" dirty="0"/>
              <a:t> (imagens), e </a:t>
            </a:r>
            <a:r>
              <a:rPr lang="pt-PT" b="1" dirty="0">
                <a:solidFill>
                  <a:srgbClr val="00B0F0"/>
                </a:solidFill>
                <a:effectLst>
                  <a:outerShdw blurRad="38100" dist="38100" dir="2700000" algn="tl">
                    <a:srgbClr val="000000">
                      <a:alpha val="43137"/>
                    </a:srgbClr>
                  </a:outerShdw>
                </a:effectLst>
              </a:rPr>
              <a:t>não diagramáticas </a:t>
            </a:r>
            <a:r>
              <a:rPr lang="pt-PT" dirty="0"/>
              <a:t>(linguagem natural), usando para esta comparação um sistema de processamento de informações. </a:t>
            </a:r>
            <a:endParaRPr lang="pt-PT" dirty="0" smtClean="0"/>
          </a:p>
          <a:p>
            <a:pPr algn="just"/>
            <a:r>
              <a:rPr lang="pt-PT" dirty="0" smtClean="0"/>
              <a:t>Ambas </a:t>
            </a:r>
            <a:r>
              <a:rPr lang="pt-PT" dirty="0"/>
              <a:t>as representações são armazenadas como representações internas, ou seja, </a:t>
            </a:r>
            <a:r>
              <a:rPr lang="pt-PT" b="1" dirty="0">
                <a:solidFill>
                  <a:srgbClr val="00B0F0"/>
                </a:solidFill>
                <a:effectLst>
                  <a:outerShdw blurRad="38100" dist="38100" dir="2700000" algn="tl">
                    <a:srgbClr val="000000">
                      <a:alpha val="43137"/>
                    </a:srgbClr>
                  </a:outerShdw>
                </a:effectLst>
              </a:rPr>
              <a:t>armazenadas no cérebro dos seres humanos </a:t>
            </a:r>
            <a:r>
              <a:rPr lang="pt-PT" dirty="0"/>
              <a:t>e ou </a:t>
            </a:r>
            <a:r>
              <a:rPr lang="pt-PT" b="1" dirty="0">
                <a:solidFill>
                  <a:srgbClr val="00B0F0"/>
                </a:solidFill>
                <a:effectLst>
                  <a:outerShdw blurRad="38100" dist="38100" dir="2700000" algn="tl">
                    <a:srgbClr val="000000">
                      <a:alpha val="43137"/>
                    </a:srgbClr>
                  </a:outerShdw>
                </a:effectLst>
              </a:rPr>
              <a:t>em representações externas, gravadas em papéis, quadro negro ou algum outro meio de armazenamento</a:t>
            </a:r>
            <a:r>
              <a:rPr lang="pt-PT" dirty="0"/>
              <a:t>.</a:t>
            </a:r>
            <a:endParaRPr lang="pt-BR" dirty="0"/>
          </a:p>
          <a:p>
            <a:endParaRPr lang="pt-BR" dirty="0"/>
          </a:p>
        </p:txBody>
      </p:sp>
    </p:spTree>
    <p:extLst>
      <p:ext uri="{BB962C8B-B14F-4D97-AF65-F5344CB8AC3E}">
        <p14:creationId xmlns:p14="http://schemas.microsoft.com/office/powerpoint/2010/main" val="1443901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effectLst>
                  <a:outerShdw blurRad="38100" dist="38100" dir="2700000" algn="tl">
                    <a:srgbClr val="000000">
                      <a:alpha val="43137"/>
                    </a:srgbClr>
                  </a:outerShdw>
                </a:effectLst>
              </a:rPr>
              <a:t>Raciocínio Diagramático</a:t>
            </a:r>
            <a:endParaRPr lang="pt-BR" dirty="0"/>
          </a:p>
        </p:txBody>
      </p:sp>
      <p:sp>
        <p:nvSpPr>
          <p:cNvPr id="3" name="Espaço Reservado para Conteúdo 2"/>
          <p:cNvSpPr>
            <a:spLocks noGrp="1"/>
          </p:cNvSpPr>
          <p:nvPr>
            <p:ph idx="1"/>
          </p:nvPr>
        </p:nvSpPr>
        <p:spPr>
          <a:xfrm>
            <a:off x="680321" y="2336873"/>
            <a:ext cx="10413503" cy="3599316"/>
          </a:xfrm>
        </p:spPr>
        <p:txBody>
          <a:bodyPr>
            <a:normAutofit/>
          </a:bodyPr>
          <a:lstStyle/>
          <a:p>
            <a:pPr algn="just"/>
            <a:r>
              <a:rPr lang="pt-PT" dirty="0"/>
              <a:t>Uma </a:t>
            </a:r>
            <a:r>
              <a:rPr lang="pt-PT" b="1" dirty="0">
                <a:solidFill>
                  <a:srgbClr val="00B0F0"/>
                </a:solidFill>
                <a:effectLst>
                  <a:outerShdw blurRad="38100" dist="38100" dir="2700000" algn="tl">
                    <a:srgbClr val="000000">
                      <a:alpha val="43137"/>
                    </a:srgbClr>
                  </a:outerShdw>
                </a:effectLst>
              </a:rPr>
              <a:t>representação diagramática </a:t>
            </a:r>
            <a:r>
              <a:rPr lang="pt-PT" dirty="0"/>
              <a:t>consiste na combinação de uma </a:t>
            </a:r>
            <a:r>
              <a:rPr lang="pt-PT" b="1" dirty="0">
                <a:solidFill>
                  <a:srgbClr val="00B0F0"/>
                </a:solidFill>
                <a:effectLst>
                  <a:outerShdw blurRad="38100" dist="38100" dir="2700000" algn="tl">
                    <a:srgbClr val="000000">
                      <a:alpha val="43137"/>
                    </a:srgbClr>
                  </a:outerShdw>
                </a:effectLst>
              </a:rPr>
              <a:t>estrutura de dados </a:t>
            </a:r>
            <a:r>
              <a:rPr lang="pt-PT" dirty="0"/>
              <a:t>e algum </a:t>
            </a:r>
            <a:r>
              <a:rPr lang="pt-PT" b="1" dirty="0">
                <a:solidFill>
                  <a:srgbClr val="00B0F0"/>
                </a:solidFill>
                <a:effectLst>
                  <a:outerShdw blurRad="38100" dist="38100" dir="2700000" algn="tl">
                    <a:srgbClr val="000000">
                      <a:alpha val="43137"/>
                    </a:srgbClr>
                  </a:outerShdw>
                </a:effectLst>
              </a:rPr>
              <a:t>programa</a:t>
            </a:r>
            <a:r>
              <a:rPr lang="pt-PT" dirty="0"/>
              <a:t> operando sobre esta </a:t>
            </a:r>
            <a:r>
              <a:rPr lang="pt-PT" b="1" dirty="0">
                <a:solidFill>
                  <a:srgbClr val="00B0F0"/>
                </a:solidFill>
                <a:effectLst>
                  <a:outerShdw blurRad="38100" dist="38100" dir="2700000" algn="tl">
                    <a:srgbClr val="000000">
                      <a:alpha val="43137"/>
                    </a:srgbClr>
                  </a:outerShdw>
                </a:effectLst>
              </a:rPr>
              <a:t>estrutura</a:t>
            </a:r>
            <a:r>
              <a:rPr lang="pt-PT" dirty="0"/>
              <a:t>, capaz de tornar possível se fazer </a:t>
            </a:r>
            <a:r>
              <a:rPr lang="pt-PT" b="1" dirty="0">
                <a:solidFill>
                  <a:srgbClr val="FFC000"/>
                </a:solidFill>
                <a:effectLst>
                  <a:outerShdw blurRad="38100" dist="38100" dir="2700000" algn="tl">
                    <a:srgbClr val="000000">
                      <a:alpha val="43137"/>
                    </a:srgbClr>
                  </a:outerShdw>
                </a:effectLst>
              </a:rPr>
              <a:t>inferências</a:t>
            </a:r>
            <a:r>
              <a:rPr lang="pt-PT" dirty="0"/>
              <a:t> a partir dos </a:t>
            </a:r>
            <a:r>
              <a:rPr lang="pt-PT" b="1" dirty="0">
                <a:solidFill>
                  <a:srgbClr val="FFC000"/>
                </a:solidFill>
                <a:effectLst>
                  <a:outerShdw blurRad="38100" dist="38100" dir="2700000" algn="tl">
                    <a:srgbClr val="000000">
                      <a:alpha val="43137"/>
                    </a:srgbClr>
                  </a:outerShdw>
                </a:effectLst>
              </a:rPr>
              <a:t>dados armazenados na estrutura de dados</a:t>
            </a:r>
            <a:r>
              <a:rPr lang="pt-PT" dirty="0"/>
              <a:t>. </a:t>
            </a:r>
            <a:endParaRPr lang="pt-PT" dirty="0" smtClean="0"/>
          </a:p>
          <a:p>
            <a:pPr algn="just"/>
            <a:r>
              <a:rPr lang="pt-PT" dirty="0" smtClean="0"/>
              <a:t>Uma </a:t>
            </a:r>
            <a:r>
              <a:rPr lang="pt-PT" b="1" dirty="0">
                <a:solidFill>
                  <a:srgbClr val="FFC000"/>
                </a:solidFill>
              </a:rPr>
              <a:t>estrutura de dados </a:t>
            </a:r>
            <a:r>
              <a:rPr lang="pt-PT" dirty="0"/>
              <a:t>consiste em uma </a:t>
            </a:r>
            <a:r>
              <a:rPr lang="pt-PT" b="1" dirty="0">
                <a:solidFill>
                  <a:srgbClr val="FFC000"/>
                </a:solidFill>
                <a:effectLst>
                  <a:outerShdw blurRad="38100" dist="38100" dir="2700000" algn="tl">
                    <a:srgbClr val="000000">
                      <a:alpha val="43137"/>
                    </a:srgbClr>
                  </a:outerShdw>
                </a:effectLst>
              </a:rPr>
              <a:t>estrutura de vértices e relacionamentos</a:t>
            </a:r>
            <a:r>
              <a:rPr lang="pt-PT" dirty="0"/>
              <a:t> com valores para os respectivos pares. </a:t>
            </a:r>
            <a:endParaRPr lang="pt-PT" dirty="0" smtClean="0"/>
          </a:p>
          <a:p>
            <a:pPr algn="just"/>
            <a:r>
              <a:rPr lang="pt-PT" dirty="0" smtClean="0"/>
              <a:t>Os </a:t>
            </a:r>
            <a:r>
              <a:rPr lang="pt-PT" b="1" dirty="0">
                <a:solidFill>
                  <a:srgbClr val="00B0F0"/>
                </a:solidFill>
                <a:effectLst>
                  <a:outerShdw blurRad="38100" dist="38100" dir="2700000" algn="tl">
                    <a:srgbClr val="000000">
                      <a:alpha val="43137"/>
                    </a:srgbClr>
                  </a:outerShdw>
                </a:effectLst>
              </a:rPr>
              <a:t>programas</a:t>
            </a:r>
            <a:r>
              <a:rPr lang="pt-PT" dirty="0"/>
              <a:t> mencionados são representados como </a:t>
            </a:r>
            <a:r>
              <a:rPr lang="pt-PT" b="1" dirty="0">
                <a:solidFill>
                  <a:srgbClr val="00B0F0"/>
                </a:solidFill>
                <a:effectLst>
                  <a:outerShdw blurRad="38100" dist="38100" dir="2700000" algn="tl">
                    <a:srgbClr val="000000">
                      <a:alpha val="43137"/>
                    </a:srgbClr>
                  </a:outerShdw>
                </a:effectLst>
              </a:rPr>
              <a:t>sistemas de produção</a:t>
            </a:r>
            <a:r>
              <a:rPr lang="pt-PT" dirty="0"/>
              <a:t>, no qual cada </a:t>
            </a:r>
            <a:r>
              <a:rPr lang="pt-PT" b="1" dirty="0">
                <a:solidFill>
                  <a:srgbClr val="00B0F0"/>
                </a:solidFill>
                <a:effectLst>
                  <a:outerShdw blurRad="38100" dist="38100" dir="2700000" algn="tl">
                    <a:srgbClr val="000000">
                      <a:alpha val="43137"/>
                    </a:srgbClr>
                  </a:outerShdw>
                </a:effectLst>
              </a:rPr>
              <a:t>instrução</a:t>
            </a:r>
            <a:r>
              <a:rPr lang="pt-PT" dirty="0"/>
              <a:t> tem </a:t>
            </a:r>
            <a:r>
              <a:rPr lang="pt-PT" b="1" dirty="0">
                <a:solidFill>
                  <a:srgbClr val="00B0F0"/>
                </a:solidFill>
                <a:effectLst>
                  <a:outerShdw blurRad="38100" dist="38100" dir="2700000" algn="tl">
                    <a:srgbClr val="000000">
                      <a:alpha val="43137"/>
                    </a:srgbClr>
                  </a:outerShdw>
                </a:effectLst>
              </a:rPr>
              <a:t>a forma expressa por C → A</a:t>
            </a:r>
            <a:r>
              <a:rPr lang="pt-PT" dirty="0"/>
              <a:t>, no qual uma condição C está associada a uma ação A. </a:t>
            </a:r>
            <a:endParaRPr lang="pt-PT" dirty="0" smtClean="0"/>
          </a:p>
        </p:txBody>
      </p:sp>
    </p:spTree>
    <p:extLst>
      <p:ext uri="{BB962C8B-B14F-4D97-AF65-F5344CB8AC3E}">
        <p14:creationId xmlns:p14="http://schemas.microsoft.com/office/powerpoint/2010/main" val="660734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effectLst>
                  <a:outerShdw blurRad="38100" dist="38100" dir="2700000" algn="tl">
                    <a:srgbClr val="000000">
                      <a:alpha val="43137"/>
                    </a:srgbClr>
                  </a:outerShdw>
                </a:effectLst>
              </a:rPr>
              <a:t>Raciocínio Diagramático</a:t>
            </a:r>
            <a:endParaRPr lang="pt-BR" dirty="0"/>
          </a:p>
        </p:txBody>
      </p:sp>
      <p:sp>
        <p:nvSpPr>
          <p:cNvPr id="3" name="Espaço Reservado para Conteúdo 2"/>
          <p:cNvSpPr>
            <a:spLocks noGrp="1"/>
          </p:cNvSpPr>
          <p:nvPr>
            <p:ph idx="1"/>
          </p:nvPr>
        </p:nvSpPr>
        <p:spPr/>
        <p:txBody>
          <a:bodyPr/>
          <a:lstStyle/>
          <a:p>
            <a:r>
              <a:rPr lang="pt-PT" dirty="0"/>
              <a:t>No caso, </a:t>
            </a:r>
            <a:r>
              <a:rPr lang="pt-PT" b="1" dirty="0">
                <a:solidFill>
                  <a:srgbClr val="FFC000"/>
                </a:solidFill>
                <a:effectLst>
                  <a:outerShdw blurRad="38100" dist="38100" dir="2700000" algn="tl">
                    <a:srgbClr val="000000">
                      <a:alpha val="43137"/>
                    </a:srgbClr>
                  </a:outerShdw>
                </a:effectLst>
              </a:rPr>
              <a:t>as condições são testes aplicados sobre partes dos dados contidos sobre as estruturas de dados e as ações são executadas</a:t>
            </a:r>
            <a:r>
              <a:rPr lang="pt-PT" dirty="0"/>
              <a:t>, uma vez que, estes testes sejam satisfeitos pelos dados contidos na estrutura de dados. </a:t>
            </a:r>
            <a:endParaRPr lang="pt-PT" dirty="0" smtClean="0"/>
          </a:p>
          <a:p>
            <a:r>
              <a:rPr lang="pt-PT" dirty="0" smtClean="0"/>
              <a:t>As </a:t>
            </a:r>
            <a:r>
              <a:rPr lang="pt-PT" b="1" dirty="0">
                <a:solidFill>
                  <a:srgbClr val="FFC000"/>
                </a:solidFill>
                <a:effectLst>
                  <a:outerShdw blurRad="38100" dist="38100" dir="2700000" algn="tl">
                    <a:srgbClr val="000000">
                      <a:alpha val="43137"/>
                    </a:srgbClr>
                  </a:outerShdw>
                </a:effectLst>
              </a:rPr>
              <a:t>ações</a:t>
            </a:r>
            <a:r>
              <a:rPr lang="pt-PT" dirty="0"/>
              <a:t> modificam as </a:t>
            </a:r>
            <a:r>
              <a:rPr lang="pt-PT" b="1" dirty="0">
                <a:solidFill>
                  <a:srgbClr val="FFC000"/>
                </a:solidFill>
                <a:effectLst>
                  <a:outerShdw blurRad="38100" dist="38100" dir="2700000" algn="tl">
                    <a:srgbClr val="000000">
                      <a:alpha val="43137"/>
                    </a:srgbClr>
                  </a:outerShdw>
                </a:effectLst>
              </a:rPr>
              <a:t>estruturas de dados </a:t>
            </a:r>
            <a:r>
              <a:rPr lang="pt-PT" dirty="0"/>
              <a:t>como, por exemplo, guardando </a:t>
            </a:r>
            <a:r>
              <a:rPr lang="pt-PT" b="1" dirty="0">
                <a:solidFill>
                  <a:srgbClr val="FFC000"/>
                </a:solidFill>
                <a:effectLst>
                  <a:outerShdw blurRad="38100" dist="38100" dir="2700000" algn="tl">
                    <a:srgbClr val="000000">
                      <a:alpha val="43137"/>
                    </a:srgbClr>
                  </a:outerShdw>
                </a:effectLst>
              </a:rPr>
              <a:t>inferências</a:t>
            </a:r>
            <a:r>
              <a:rPr lang="pt-PT" dirty="0"/>
              <a:t> hora </a:t>
            </a:r>
            <a:r>
              <a:rPr lang="pt-PT" dirty="0" smtClean="0"/>
              <a:t>realizadas.</a:t>
            </a:r>
            <a:endParaRPr lang="pt-BR" dirty="0"/>
          </a:p>
          <a:p>
            <a:endParaRPr lang="pt-BR" dirty="0"/>
          </a:p>
        </p:txBody>
      </p:sp>
    </p:spTree>
    <p:extLst>
      <p:ext uri="{BB962C8B-B14F-4D97-AF65-F5344CB8AC3E}">
        <p14:creationId xmlns:p14="http://schemas.microsoft.com/office/powerpoint/2010/main" val="1385976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effectLst>
                  <a:outerShdw blurRad="38100" dist="38100" dir="2700000" algn="tl">
                    <a:srgbClr val="000000">
                      <a:alpha val="43137"/>
                    </a:srgbClr>
                  </a:outerShdw>
                </a:effectLst>
              </a:rPr>
              <a:t>Raciocínio Diagramático</a:t>
            </a:r>
            <a:endParaRPr lang="pt-BR" dirty="0"/>
          </a:p>
        </p:txBody>
      </p:sp>
      <p:sp>
        <p:nvSpPr>
          <p:cNvPr id="3" name="Espaço Reservado para Conteúdo 2"/>
          <p:cNvSpPr>
            <a:spLocks noGrp="1"/>
          </p:cNvSpPr>
          <p:nvPr>
            <p:ph idx="1"/>
          </p:nvPr>
        </p:nvSpPr>
        <p:spPr/>
        <p:txBody>
          <a:bodyPr/>
          <a:lstStyle/>
          <a:p>
            <a:pPr algn="just"/>
            <a:r>
              <a:rPr lang="pt-PT" dirty="0"/>
              <a:t>Porém é de suma importância para </a:t>
            </a:r>
            <a:r>
              <a:rPr lang="pt-PT" b="1" dirty="0">
                <a:solidFill>
                  <a:srgbClr val="FFC000"/>
                </a:solidFill>
                <a:effectLst>
                  <a:outerShdw blurRad="38100" dist="38100" dir="2700000" algn="tl">
                    <a:srgbClr val="000000">
                      <a:alpha val="43137"/>
                    </a:srgbClr>
                  </a:outerShdw>
                </a:effectLst>
              </a:rPr>
              <a:t>controle das estruturas de dados</a:t>
            </a:r>
            <a:r>
              <a:rPr lang="pt-PT" dirty="0"/>
              <a:t> que compõem uma </a:t>
            </a:r>
            <a:r>
              <a:rPr lang="pt-PT" b="1" dirty="0">
                <a:solidFill>
                  <a:srgbClr val="FFC000"/>
                </a:solidFill>
                <a:effectLst>
                  <a:outerShdw blurRad="38100" dist="38100" dir="2700000" algn="tl">
                    <a:srgbClr val="000000">
                      <a:alpha val="43137"/>
                    </a:srgbClr>
                  </a:outerShdw>
                </a:effectLst>
              </a:rPr>
              <a:t>representação</a:t>
            </a:r>
            <a:r>
              <a:rPr lang="pt-PT" dirty="0"/>
              <a:t>, que seja mantida uma </a:t>
            </a:r>
            <a:r>
              <a:rPr lang="pt-PT" b="1" dirty="0">
                <a:solidFill>
                  <a:srgbClr val="FFC000"/>
                </a:solidFill>
                <a:effectLst>
                  <a:outerShdw blurRad="38100" dist="38100" dir="2700000" algn="tl">
                    <a:srgbClr val="000000">
                      <a:alpha val="43137"/>
                    </a:srgbClr>
                  </a:outerShdw>
                </a:effectLst>
              </a:rPr>
              <a:t>atenção gerencial do sistema</a:t>
            </a:r>
            <a:r>
              <a:rPr lang="pt-PT" dirty="0"/>
              <a:t> de maneira a determinar o que é </a:t>
            </a:r>
            <a:r>
              <a:rPr lang="pt-PT" b="1" dirty="0">
                <a:solidFill>
                  <a:srgbClr val="FFC000"/>
                </a:solidFill>
                <a:effectLst>
                  <a:outerShdw blurRad="38100" dist="38100" dir="2700000" algn="tl">
                    <a:srgbClr val="000000">
                      <a:alpha val="43137"/>
                    </a:srgbClr>
                  </a:outerShdw>
                </a:effectLst>
              </a:rPr>
              <a:t>correto</a:t>
            </a:r>
            <a:r>
              <a:rPr lang="pt-PT" dirty="0"/>
              <a:t> e que procedimentos devem ser realizados em eventuais situações. </a:t>
            </a:r>
            <a:endParaRPr lang="pt-PT" dirty="0" smtClean="0"/>
          </a:p>
          <a:p>
            <a:pPr algn="just"/>
            <a:r>
              <a:rPr lang="pt-PT" dirty="0" smtClean="0"/>
              <a:t>Isto </a:t>
            </a:r>
            <a:r>
              <a:rPr lang="pt-PT" dirty="0"/>
              <a:t>se torna mais claro quando, por exemplo, na </a:t>
            </a:r>
            <a:r>
              <a:rPr lang="pt-PT" b="1" dirty="0">
                <a:solidFill>
                  <a:srgbClr val="00B0F0"/>
                </a:solidFill>
                <a:effectLst>
                  <a:outerShdw blurRad="38100" dist="38100" dir="2700000" algn="tl">
                    <a:srgbClr val="000000">
                      <a:alpha val="43137"/>
                    </a:srgbClr>
                  </a:outerShdw>
                </a:effectLst>
              </a:rPr>
              <a:t>construção de conhecimento sobre </a:t>
            </a:r>
            <a:r>
              <a:rPr lang="pt-PT" b="1" dirty="0" smtClean="0">
                <a:solidFill>
                  <a:srgbClr val="00B0F0"/>
                </a:solidFill>
                <a:effectLst>
                  <a:outerShdw blurRad="38100" dist="38100" dir="2700000" algn="tl">
                    <a:srgbClr val="000000">
                      <a:alpha val="43137"/>
                    </a:srgbClr>
                  </a:outerShdw>
                </a:effectLst>
              </a:rPr>
              <a:t>representações </a:t>
            </a:r>
            <a:r>
              <a:rPr lang="pt-BR" b="1" dirty="0" smtClean="0">
                <a:solidFill>
                  <a:srgbClr val="00B0F0"/>
                </a:solidFill>
                <a:effectLst>
                  <a:outerShdw blurRad="38100" dist="38100" dir="2700000" algn="tl">
                    <a:srgbClr val="000000">
                      <a:alpha val="43137"/>
                    </a:srgbClr>
                  </a:outerShdw>
                </a:effectLst>
              </a:rPr>
              <a:t> </a:t>
            </a:r>
            <a:r>
              <a:rPr lang="pt-PT" b="1" dirty="0">
                <a:solidFill>
                  <a:srgbClr val="00B0F0"/>
                </a:solidFill>
                <a:effectLst>
                  <a:outerShdw blurRad="38100" dist="38100" dir="2700000" algn="tl">
                    <a:srgbClr val="000000">
                      <a:alpha val="43137"/>
                    </a:srgbClr>
                  </a:outerShdw>
                </a:effectLst>
              </a:rPr>
              <a:t>diagramáticas</a:t>
            </a:r>
            <a:r>
              <a:rPr lang="pt-PT" dirty="0"/>
              <a:t>, um relacionamento entre vértices da estrutura é realizado de maneira </a:t>
            </a:r>
            <a:r>
              <a:rPr lang="pt-PT" dirty="0" smtClean="0"/>
              <a:t>inadequada.</a:t>
            </a:r>
            <a:endParaRPr lang="pt-BR" dirty="0"/>
          </a:p>
        </p:txBody>
      </p:sp>
    </p:spTree>
    <p:extLst>
      <p:ext uri="{BB962C8B-B14F-4D97-AF65-F5344CB8AC3E}">
        <p14:creationId xmlns:p14="http://schemas.microsoft.com/office/powerpoint/2010/main" val="418872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effectLst>
                  <a:outerShdw blurRad="38100" dist="38100" dir="2700000" algn="tl">
                    <a:srgbClr val="000000">
                      <a:alpha val="43137"/>
                    </a:srgbClr>
                  </a:outerShdw>
                </a:effectLst>
              </a:rPr>
              <a:t>Raciocínio Diagramático</a:t>
            </a:r>
            <a:endParaRPr lang="pt-BR" dirty="0"/>
          </a:p>
        </p:txBody>
      </p:sp>
      <p:sp>
        <p:nvSpPr>
          <p:cNvPr id="3" name="Espaço Reservado para Conteúdo 2"/>
          <p:cNvSpPr>
            <a:spLocks noGrp="1"/>
          </p:cNvSpPr>
          <p:nvPr>
            <p:ph idx="1"/>
          </p:nvPr>
        </p:nvSpPr>
        <p:spPr/>
        <p:txBody>
          <a:bodyPr/>
          <a:lstStyle/>
          <a:p>
            <a:pPr algn="just"/>
            <a:r>
              <a:rPr lang="pt-PT" dirty="0"/>
              <a:t>Resumidamente a </a:t>
            </a:r>
            <a:r>
              <a:rPr lang="pt-PT" b="1" dirty="0">
                <a:solidFill>
                  <a:srgbClr val="00B0F0"/>
                </a:solidFill>
                <a:effectLst>
                  <a:outerShdw blurRad="38100" dist="38100" dir="2700000" algn="tl">
                    <a:srgbClr val="000000">
                      <a:alpha val="43137"/>
                    </a:srgbClr>
                  </a:outerShdw>
                </a:effectLst>
              </a:rPr>
              <a:t>eficiência computacional </a:t>
            </a:r>
            <a:r>
              <a:rPr lang="pt-PT" dirty="0"/>
              <a:t>de uma </a:t>
            </a:r>
            <a:r>
              <a:rPr lang="pt-PT" b="1" dirty="0">
                <a:solidFill>
                  <a:srgbClr val="00B0F0"/>
                </a:solidFill>
                <a:effectLst>
                  <a:outerShdw blurRad="38100" dist="38100" dir="2700000" algn="tl">
                    <a:srgbClr val="000000">
                      <a:alpha val="43137"/>
                    </a:srgbClr>
                  </a:outerShdw>
                </a:effectLst>
              </a:rPr>
              <a:t>representação</a:t>
            </a:r>
            <a:r>
              <a:rPr lang="pt-PT" dirty="0"/>
              <a:t> depende no geral de </a:t>
            </a:r>
            <a:r>
              <a:rPr lang="pt-PT" b="1" dirty="0">
                <a:solidFill>
                  <a:srgbClr val="00B0F0"/>
                </a:solidFill>
                <a:effectLst>
                  <a:outerShdw blurRad="38100" dist="38100" dir="2700000" algn="tl">
                    <a:srgbClr val="000000">
                      <a:alpha val="43137"/>
                    </a:srgbClr>
                  </a:outerShdw>
                </a:effectLst>
              </a:rPr>
              <a:t>três fatores</a:t>
            </a:r>
            <a:r>
              <a:rPr lang="pt-PT" dirty="0"/>
              <a:t>, sendo eles</a:t>
            </a:r>
            <a:r>
              <a:rPr lang="pt-PT" dirty="0" smtClean="0"/>
              <a:t>:</a:t>
            </a:r>
          </a:p>
          <a:p>
            <a:pPr lvl="1" algn="just"/>
            <a:r>
              <a:rPr lang="pt-PT" dirty="0" smtClean="0"/>
              <a:t>estrutura </a:t>
            </a:r>
            <a:r>
              <a:rPr lang="pt-PT" dirty="0"/>
              <a:t>de dados, </a:t>
            </a:r>
            <a:endParaRPr lang="pt-PT" dirty="0" smtClean="0"/>
          </a:p>
          <a:p>
            <a:pPr lvl="1" algn="just"/>
            <a:r>
              <a:rPr lang="pt-PT" dirty="0" smtClean="0"/>
              <a:t>programa </a:t>
            </a:r>
            <a:r>
              <a:rPr lang="pt-PT" dirty="0"/>
              <a:t>de operação e </a:t>
            </a:r>
            <a:endParaRPr lang="pt-PT" dirty="0" smtClean="0"/>
          </a:p>
          <a:p>
            <a:pPr lvl="1" algn="just"/>
            <a:r>
              <a:rPr lang="pt-PT" dirty="0" smtClean="0"/>
              <a:t>atenção </a:t>
            </a:r>
            <a:r>
              <a:rPr lang="pt-PT" dirty="0"/>
              <a:t>gerencial,  </a:t>
            </a:r>
            <a:endParaRPr lang="pt-PT" dirty="0" smtClean="0"/>
          </a:p>
          <a:p>
            <a:pPr algn="just"/>
            <a:r>
              <a:rPr lang="pt-PT" dirty="0" smtClean="0"/>
              <a:t>levando </a:t>
            </a:r>
            <a:r>
              <a:rPr lang="pt-PT" dirty="0"/>
              <a:t>sempre em consideração como estes funcionarão conjuntamente. </a:t>
            </a:r>
            <a:endParaRPr lang="pt-BR" dirty="0"/>
          </a:p>
        </p:txBody>
      </p:sp>
    </p:spTree>
    <p:extLst>
      <p:ext uri="{BB962C8B-B14F-4D97-AF65-F5344CB8AC3E}">
        <p14:creationId xmlns:p14="http://schemas.microsoft.com/office/powerpoint/2010/main" val="2596062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effectLst>
                  <a:outerShdw blurRad="38100" dist="38100" dir="2700000" algn="tl">
                    <a:srgbClr val="000000">
                      <a:alpha val="43137"/>
                    </a:srgbClr>
                  </a:outerShdw>
                </a:effectLst>
              </a:rPr>
              <a:t>Raciocínio Diagramático</a:t>
            </a:r>
            <a:endParaRPr lang="pt-BR" dirty="0"/>
          </a:p>
        </p:txBody>
      </p:sp>
      <p:sp>
        <p:nvSpPr>
          <p:cNvPr id="3" name="Espaço Reservado para Conteúdo 2"/>
          <p:cNvSpPr>
            <a:spLocks noGrp="1"/>
          </p:cNvSpPr>
          <p:nvPr>
            <p:ph idx="1"/>
          </p:nvPr>
        </p:nvSpPr>
        <p:spPr/>
        <p:txBody>
          <a:bodyPr>
            <a:normAutofit fontScale="85000" lnSpcReduction="20000"/>
          </a:bodyPr>
          <a:lstStyle/>
          <a:p>
            <a:pPr algn="just"/>
            <a:r>
              <a:rPr lang="pt-PT" dirty="0"/>
              <a:t>Segundo </a:t>
            </a:r>
            <a:r>
              <a:rPr lang="pt-PT" b="1" dirty="0">
                <a:solidFill>
                  <a:srgbClr val="00B0F0"/>
                </a:solidFill>
                <a:effectLst>
                  <a:outerShdw blurRad="38100" dist="38100" dir="2700000" algn="tl">
                    <a:srgbClr val="000000">
                      <a:alpha val="43137"/>
                    </a:srgbClr>
                  </a:outerShdw>
                </a:effectLst>
              </a:rPr>
              <a:t>Larkin e Simon </a:t>
            </a:r>
            <a:r>
              <a:rPr lang="pt-PT" dirty="0" smtClean="0"/>
              <a:t>os </a:t>
            </a:r>
            <a:r>
              <a:rPr lang="pt-PT" dirty="0"/>
              <a:t>diagramas apresentam </a:t>
            </a:r>
            <a:r>
              <a:rPr lang="pt-PT" b="1" dirty="0">
                <a:solidFill>
                  <a:srgbClr val="00B0F0"/>
                </a:solidFill>
                <a:effectLst>
                  <a:outerShdw blurRad="38100" dist="38100" dir="2700000" algn="tl">
                    <a:srgbClr val="000000">
                      <a:alpha val="43137"/>
                    </a:srgbClr>
                  </a:outerShdw>
                </a:effectLst>
              </a:rPr>
              <a:t>maior poder de representação que a descrição verbal para solução de problemas</a:t>
            </a:r>
            <a:r>
              <a:rPr lang="pt-PT" dirty="0"/>
              <a:t>. </a:t>
            </a:r>
            <a:endParaRPr lang="pt-PT" dirty="0" smtClean="0"/>
          </a:p>
          <a:p>
            <a:pPr algn="just"/>
            <a:r>
              <a:rPr lang="pt-PT" dirty="0" smtClean="0"/>
              <a:t>Isso </a:t>
            </a:r>
            <a:r>
              <a:rPr lang="pt-PT" dirty="0"/>
              <a:t>devido a alguns  aspectos que são considerados um divisor de águas entre estes modelos de representação de conhecimento, sendo eles:</a:t>
            </a:r>
            <a:endParaRPr lang="pt-BR" dirty="0"/>
          </a:p>
          <a:p>
            <a:pPr lvl="0" algn="just"/>
            <a:r>
              <a:rPr lang="pt-PT" dirty="0" smtClean="0"/>
              <a:t>1) </a:t>
            </a:r>
            <a:r>
              <a:rPr lang="pt-PT" b="1" dirty="0" smtClean="0">
                <a:solidFill>
                  <a:srgbClr val="00B0F0"/>
                </a:solidFill>
                <a:effectLst>
                  <a:outerShdw blurRad="38100" dist="38100" dir="2700000" algn="tl">
                    <a:srgbClr val="000000">
                      <a:alpha val="43137"/>
                    </a:srgbClr>
                  </a:outerShdw>
                </a:effectLst>
              </a:rPr>
              <a:t>Diagramas </a:t>
            </a:r>
            <a:r>
              <a:rPr lang="pt-PT" b="1" dirty="0">
                <a:solidFill>
                  <a:srgbClr val="00B0F0"/>
                </a:solidFill>
                <a:effectLst>
                  <a:outerShdw blurRad="38100" dist="38100" dir="2700000" algn="tl">
                    <a:srgbClr val="000000">
                      <a:alpha val="43137"/>
                    </a:srgbClr>
                  </a:outerShdw>
                </a:effectLst>
              </a:rPr>
              <a:t>podem agrupar toda a informação que é usada por grupos de indivíduos</a:t>
            </a:r>
            <a:r>
              <a:rPr lang="pt-PT" dirty="0"/>
              <a:t>, em representação única, evitando assim grandes quantidades de busca por elementos em que se necessita fazer uma </a:t>
            </a:r>
            <a:r>
              <a:rPr lang="pt-PT" b="1" dirty="0">
                <a:solidFill>
                  <a:srgbClr val="00B0F0"/>
                </a:solidFill>
                <a:effectLst>
                  <a:outerShdw blurRad="38100" dist="38100" dir="2700000" algn="tl">
                    <a:srgbClr val="000000">
                      <a:alpha val="43137"/>
                    </a:srgbClr>
                  </a:outerShdw>
                </a:effectLst>
              </a:rPr>
              <a:t>inferência</a:t>
            </a:r>
            <a:r>
              <a:rPr lang="pt-PT" dirty="0"/>
              <a:t> para se resolver um problema, além de evitar a necessidade de combinação de rótulos textuais como existem em uma descrição verbal;</a:t>
            </a:r>
            <a:endParaRPr lang="pt-BR" dirty="0"/>
          </a:p>
          <a:p>
            <a:pPr lvl="0" algn="just"/>
            <a:r>
              <a:rPr lang="pt-PT" dirty="0" smtClean="0"/>
              <a:t>2) </a:t>
            </a:r>
            <a:r>
              <a:rPr lang="pt-PT" b="1" dirty="0" smtClean="0">
                <a:solidFill>
                  <a:srgbClr val="00B0F0"/>
                </a:solidFill>
                <a:effectLst>
                  <a:outerShdw blurRad="38100" dist="38100" dir="2700000" algn="tl">
                    <a:srgbClr val="000000">
                      <a:alpha val="43137"/>
                    </a:srgbClr>
                  </a:outerShdw>
                </a:effectLst>
              </a:rPr>
              <a:t>diagramas </a:t>
            </a:r>
            <a:r>
              <a:rPr lang="pt-PT" b="1" dirty="0">
                <a:solidFill>
                  <a:srgbClr val="00B0F0"/>
                </a:solidFill>
                <a:effectLst>
                  <a:outerShdw blurRad="38100" dist="38100" dir="2700000" algn="tl">
                    <a:srgbClr val="000000">
                      <a:alpha val="43137"/>
                    </a:srgbClr>
                  </a:outerShdw>
                </a:effectLst>
              </a:rPr>
              <a:t>automaticamente suportam um grande número de inferências perceptuais e re-cognições</a:t>
            </a:r>
            <a:r>
              <a:rPr lang="pt-PT" dirty="0"/>
              <a:t>, sendo que tais inferências e re-cognição são extremamente simples e fáceis de serem realizadas pelos seres humanos, tornando esta ferramenta popular</a:t>
            </a:r>
            <a:r>
              <a:rPr lang="pt-PT" dirty="0" smtClean="0"/>
              <a:t>;</a:t>
            </a:r>
            <a:endParaRPr lang="pt-BR" dirty="0"/>
          </a:p>
        </p:txBody>
      </p:sp>
    </p:spTree>
    <p:extLst>
      <p:ext uri="{BB962C8B-B14F-4D97-AF65-F5344CB8AC3E}">
        <p14:creationId xmlns:p14="http://schemas.microsoft.com/office/powerpoint/2010/main" val="691873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effectLst>
                  <a:outerShdw blurRad="38100" dist="38100" dir="2700000" algn="tl">
                    <a:srgbClr val="000000">
                      <a:alpha val="43137"/>
                    </a:srgbClr>
                  </a:outerShdw>
                </a:effectLst>
              </a:rPr>
              <a:t>Raciocínio Diagramático</a:t>
            </a:r>
            <a:endParaRPr lang="pt-BR" dirty="0"/>
          </a:p>
        </p:txBody>
      </p:sp>
      <p:sp>
        <p:nvSpPr>
          <p:cNvPr id="3" name="Espaço Reservado para Conteúdo 2"/>
          <p:cNvSpPr>
            <a:spLocks noGrp="1"/>
          </p:cNvSpPr>
          <p:nvPr>
            <p:ph idx="1"/>
          </p:nvPr>
        </p:nvSpPr>
        <p:spPr/>
        <p:txBody>
          <a:bodyPr>
            <a:normAutofit lnSpcReduction="10000"/>
          </a:bodyPr>
          <a:lstStyle/>
          <a:p>
            <a:pPr lvl="1" algn="just"/>
            <a:r>
              <a:rPr lang="pt-BR" dirty="0" smtClean="0"/>
              <a:t>3) </a:t>
            </a:r>
            <a:r>
              <a:rPr lang="pt-PT" dirty="0"/>
              <a:t>a indexação de informação em diagramas fazem com que tais ferramentas sejam interessantes e poderosas do ponto de vista de  processos computacionais, porém </a:t>
            </a:r>
            <a:r>
              <a:rPr lang="pt-PT" b="1" dirty="0">
                <a:solidFill>
                  <a:srgbClr val="00B0F0"/>
                </a:solidFill>
                <a:effectLst>
                  <a:outerShdw blurRad="38100" dist="38100" dir="2700000" algn="tl">
                    <a:srgbClr val="000000">
                      <a:alpha val="43137"/>
                    </a:srgbClr>
                  </a:outerShdw>
                </a:effectLst>
              </a:rPr>
              <a:t>sendo sempre interessante mencionar a necessidade de se preservar a maneira como estes foram concebidos</a:t>
            </a:r>
            <a:r>
              <a:rPr lang="pt-PT" dirty="0"/>
              <a:t>.</a:t>
            </a:r>
            <a:endParaRPr lang="pt-BR" dirty="0"/>
          </a:p>
          <a:p>
            <a:pPr algn="just"/>
            <a:r>
              <a:rPr lang="pt-PT" dirty="0"/>
              <a:t>Miller </a:t>
            </a:r>
            <a:r>
              <a:rPr lang="pt-PT" dirty="0" smtClean="0"/>
              <a:t>menciona </a:t>
            </a:r>
            <a:r>
              <a:rPr lang="pt-PT" dirty="0"/>
              <a:t>que a </a:t>
            </a:r>
            <a:r>
              <a:rPr lang="pt-PT" b="1" dirty="0">
                <a:solidFill>
                  <a:srgbClr val="00B0F0"/>
                </a:solidFill>
                <a:effectLst>
                  <a:outerShdw blurRad="38100" dist="38100" dir="2700000" algn="tl">
                    <a:srgbClr val="000000">
                      <a:alpha val="43137"/>
                    </a:srgbClr>
                  </a:outerShdw>
                </a:effectLst>
              </a:rPr>
              <a:t>característica central da inteligência humana consiste no limite existente na memória de curto prazo</a:t>
            </a:r>
            <a:r>
              <a:rPr lang="pt-PT" dirty="0"/>
              <a:t>. </a:t>
            </a:r>
            <a:endParaRPr lang="pt-PT" dirty="0" smtClean="0"/>
          </a:p>
          <a:p>
            <a:pPr algn="just"/>
            <a:r>
              <a:rPr lang="pt-PT" dirty="0" smtClean="0"/>
              <a:t>Para </a:t>
            </a:r>
            <a:r>
              <a:rPr lang="pt-PT" dirty="0"/>
              <a:t>tanto, </a:t>
            </a:r>
            <a:r>
              <a:rPr lang="pt-PT" b="1" dirty="0">
                <a:solidFill>
                  <a:srgbClr val="00B0F0"/>
                </a:solidFill>
                <a:effectLst>
                  <a:outerShdw blurRad="38100" dist="38100" dir="2700000" algn="tl">
                    <a:srgbClr val="000000">
                      <a:alpha val="43137"/>
                    </a:srgbClr>
                  </a:outerShdw>
                </a:effectLst>
              </a:rPr>
              <a:t>a utilização dos diagramas cria um papel intermediário entre homens e resultados finais aumentando a capacidade de recuperação e re-cognição do conhecimento e informação</a:t>
            </a:r>
            <a:r>
              <a:rPr lang="pt-PT" dirty="0"/>
              <a:t>. </a:t>
            </a:r>
            <a:endParaRPr lang="pt-PT" dirty="0" smtClean="0"/>
          </a:p>
        </p:txBody>
      </p:sp>
    </p:spTree>
    <p:extLst>
      <p:ext uri="{BB962C8B-B14F-4D97-AF65-F5344CB8AC3E}">
        <p14:creationId xmlns:p14="http://schemas.microsoft.com/office/powerpoint/2010/main" val="695241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effectLst>
                  <a:outerShdw blurRad="38100" dist="38100" dir="2700000" algn="tl">
                    <a:srgbClr val="000000">
                      <a:alpha val="43137"/>
                    </a:srgbClr>
                  </a:outerShdw>
                </a:effectLst>
              </a:rPr>
              <a:t>Raciocínio Diagramático</a:t>
            </a:r>
            <a:endParaRPr lang="pt-BR" dirty="0"/>
          </a:p>
        </p:txBody>
      </p:sp>
      <p:sp>
        <p:nvSpPr>
          <p:cNvPr id="3" name="Espaço Reservado para Conteúdo 2"/>
          <p:cNvSpPr>
            <a:spLocks noGrp="1"/>
          </p:cNvSpPr>
          <p:nvPr>
            <p:ph idx="1"/>
          </p:nvPr>
        </p:nvSpPr>
        <p:spPr/>
        <p:txBody>
          <a:bodyPr/>
          <a:lstStyle/>
          <a:p>
            <a:pPr algn="just"/>
            <a:r>
              <a:rPr lang="pt-PT" dirty="0"/>
              <a:t>Com a utilização de </a:t>
            </a:r>
            <a:r>
              <a:rPr lang="pt-PT" b="1" dirty="0">
                <a:solidFill>
                  <a:srgbClr val="00B0F0"/>
                </a:solidFill>
                <a:effectLst>
                  <a:outerShdw blurRad="38100" dist="38100" dir="2700000" algn="tl">
                    <a:srgbClr val="000000">
                      <a:alpha val="43137"/>
                    </a:srgbClr>
                  </a:outerShdw>
                </a:effectLst>
              </a:rPr>
              <a:t>diagramas</a:t>
            </a:r>
            <a:r>
              <a:rPr lang="pt-PT" dirty="0"/>
              <a:t> a </a:t>
            </a:r>
            <a:r>
              <a:rPr lang="pt-PT" b="1" dirty="0">
                <a:solidFill>
                  <a:srgbClr val="00B0F0"/>
                </a:solidFill>
                <a:effectLst>
                  <a:outerShdw blurRad="38100" dist="38100" dir="2700000" algn="tl">
                    <a:srgbClr val="000000">
                      <a:alpha val="43137"/>
                    </a:srgbClr>
                  </a:outerShdw>
                </a:effectLst>
              </a:rPr>
              <a:t>solução dos problemas passa a ser concretizada de maneira progressiva</a:t>
            </a:r>
            <a:r>
              <a:rPr lang="pt-PT" dirty="0"/>
              <a:t>, com o registro das interações a cada momento, o que possibilita futuras inspeções se necessário e com isso a reavaliação de possíveis equívocos e novas soluções aos problemas lançados e registrados. </a:t>
            </a:r>
            <a:endParaRPr lang="pt-BR" dirty="0"/>
          </a:p>
          <a:p>
            <a:endParaRPr lang="pt-BR" dirty="0"/>
          </a:p>
        </p:txBody>
      </p:sp>
    </p:spTree>
    <p:extLst>
      <p:ext uri="{BB962C8B-B14F-4D97-AF65-F5344CB8AC3E}">
        <p14:creationId xmlns:p14="http://schemas.microsoft.com/office/powerpoint/2010/main" val="764741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Conhecimento</a:t>
            </a:r>
            <a:endParaRPr lang="pt-BR" dirty="0"/>
          </a:p>
        </p:txBody>
      </p:sp>
      <p:sp>
        <p:nvSpPr>
          <p:cNvPr id="3" name="Espaço Reservado para Conteúdo 2"/>
          <p:cNvSpPr>
            <a:spLocks noGrp="1"/>
          </p:cNvSpPr>
          <p:nvPr>
            <p:ph idx="1"/>
          </p:nvPr>
        </p:nvSpPr>
        <p:spPr/>
        <p:txBody>
          <a:bodyPr>
            <a:normAutofit lnSpcReduction="10000"/>
          </a:bodyPr>
          <a:lstStyle/>
          <a:p>
            <a:pPr algn="just"/>
            <a:r>
              <a:rPr lang="pt-BR" dirty="0"/>
              <a:t>Sabe aquele técnico em manutenção que só de ouvir o ruído da máquina já sabe qual o defeito existente? </a:t>
            </a:r>
            <a:endParaRPr lang="pt-BR" dirty="0" smtClean="0"/>
          </a:p>
          <a:p>
            <a:pPr algn="just"/>
            <a:r>
              <a:rPr lang="pt-BR" dirty="0" smtClean="0"/>
              <a:t>Ou </a:t>
            </a:r>
            <a:r>
              <a:rPr lang="pt-BR" dirty="0"/>
              <a:t>aquele vendedor que tem faro para os melhores clientes? </a:t>
            </a:r>
            <a:endParaRPr lang="pt-BR" dirty="0" smtClean="0"/>
          </a:p>
          <a:p>
            <a:pPr algn="just"/>
            <a:r>
              <a:rPr lang="pt-BR" dirty="0" smtClean="0"/>
              <a:t>Embora </a:t>
            </a:r>
            <a:r>
              <a:rPr lang="pt-BR" dirty="0"/>
              <a:t>esses talentos pareçam dons individuais, em geral estão associados ao conhecimento tácito. </a:t>
            </a:r>
            <a:endParaRPr lang="pt-BR" dirty="0" smtClean="0"/>
          </a:p>
          <a:p>
            <a:pPr algn="just"/>
            <a:r>
              <a:rPr lang="pt-BR" b="1" dirty="0" smtClean="0"/>
              <a:t>Fundamental </a:t>
            </a:r>
            <a:r>
              <a:rPr lang="pt-BR" b="1" dirty="0"/>
              <a:t>para a gestão do conhecimento, o conhecimento tácito é aquele que está incorporado nos profissionais capacitados.</a:t>
            </a:r>
            <a:r>
              <a:rPr lang="pt-BR" dirty="0"/>
              <a:t> Reúne, além do aprendizado formal, a experiência, as impressões e as opiniões do indivíduo. É o conhecimento existente dentro de cada um de nós</a:t>
            </a:r>
            <a:r>
              <a:rPr lang="pt-BR" dirty="0" smtClean="0"/>
              <a:t>.</a:t>
            </a:r>
            <a:endParaRPr lang="pt-BR" dirty="0"/>
          </a:p>
        </p:txBody>
      </p:sp>
    </p:spTree>
    <p:extLst>
      <p:ext uri="{BB962C8B-B14F-4D97-AF65-F5344CB8AC3E}">
        <p14:creationId xmlns:p14="http://schemas.microsoft.com/office/powerpoint/2010/main" val="36999233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Representação do Conhecimento</a:t>
            </a:r>
            <a:endParaRPr lang="pt-BR" dirty="0"/>
          </a:p>
        </p:txBody>
      </p:sp>
      <p:sp>
        <p:nvSpPr>
          <p:cNvPr id="3" name="Espaço Reservado para Conteúdo 2"/>
          <p:cNvSpPr>
            <a:spLocks noGrp="1"/>
          </p:cNvSpPr>
          <p:nvPr>
            <p:ph idx="1"/>
          </p:nvPr>
        </p:nvSpPr>
        <p:spPr>
          <a:xfrm>
            <a:off x="680321" y="2336873"/>
            <a:ext cx="10951385" cy="3599316"/>
          </a:xfrm>
        </p:spPr>
        <p:txBody>
          <a:bodyPr>
            <a:normAutofit lnSpcReduction="10000"/>
          </a:bodyPr>
          <a:lstStyle/>
          <a:p>
            <a:pPr algn="just"/>
            <a:r>
              <a:rPr lang="pt-PT" dirty="0"/>
              <a:t>Uma parte importante no </a:t>
            </a:r>
            <a:r>
              <a:rPr lang="pt-PT" b="1" dirty="0">
                <a:solidFill>
                  <a:srgbClr val="00B0F0"/>
                </a:solidFill>
                <a:effectLst>
                  <a:outerShdw blurRad="38100" dist="38100" dir="2700000" algn="tl">
                    <a:srgbClr val="000000">
                      <a:alpha val="43137"/>
                    </a:srgbClr>
                  </a:outerShdw>
                </a:effectLst>
              </a:rPr>
              <a:t>processo de construção de conhecimento </a:t>
            </a:r>
            <a:r>
              <a:rPr lang="pt-PT" dirty="0"/>
              <a:t>consiste na </a:t>
            </a:r>
            <a:r>
              <a:rPr lang="pt-PT" b="1" dirty="0">
                <a:solidFill>
                  <a:srgbClr val="00B0F0"/>
                </a:solidFill>
                <a:effectLst>
                  <a:outerShdw blurRad="38100" dist="38100" dir="2700000" algn="tl">
                    <a:srgbClr val="000000">
                      <a:alpha val="43137"/>
                    </a:srgbClr>
                  </a:outerShdw>
                </a:effectLst>
              </a:rPr>
              <a:t>escolha e utilização de um método para tal representação</a:t>
            </a:r>
            <a:r>
              <a:rPr lang="pt-PT" dirty="0"/>
              <a:t>. </a:t>
            </a:r>
            <a:endParaRPr lang="pt-PT" dirty="0" smtClean="0"/>
          </a:p>
          <a:p>
            <a:pPr algn="just"/>
            <a:r>
              <a:rPr lang="pt-PT" dirty="0" smtClean="0"/>
              <a:t>A </a:t>
            </a:r>
            <a:r>
              <a:rPr lang="pt-PT" dirty="0"/>
              <a:t>proposta inicialmente lançada por </a:t>
            </a:r>
            <a:r>
              <a:rPr lang="pt-PT" b="1" dirty="0">
                <a:solidFill>
                  <a:srgbClr val="00B0F0"/>
                </a:solidFill>
                <a:effectLst>
                  <a:outerShdw blurRad="38100" dist="38100" dir="2700000" algn="tl">
                    <a:srgbClr val="000000">
                      <a:alpha val="43137"/>
                    </a:srgbClr>
                  </a:outerShdw>
                </a:effectLst>
              </a:rPr>
              <a:t>Alan Turing</a:t>
            </a:r>
            <a:r>
              <a:rPr lang="pt-PT" dirty="0"/>
              <a:t>, quanto à construção de máquinas que pudessem pensar (Inteligência Artificial), realizando as mesmas funções desempenhadas pela mente humana deu impulso à </a:t>
            </a:r>
            <a:r>
              <a:rPr lang="pt-PT" b="1" dirty="0">
                <a:solidFill>
                  <a:srgbClr val="00B0F0"/>
                </a:solidFill>
                <a:effectLst>
                  <a:outerShdw blurRad="38100" dist="38100" dir="2700000" algn="tl">
                    <a:srgbClr val="000000">
                      <a:alpha val="43137"/>
                    </a:srgbClr>
                  </a:outerShdw>
                </a:effectLst>
              </a:rPr>
              <a:t>ciência da </a:t>
            </a:r>
            <a:r>
              <a:rPr lang="pt-PT" b="1" dirty="0" smtClean="0">
                <a:solidFill>
                  <a:srgbClr val="00B0F0"/>
                </a:solidFill>
                <a:effectLst>
                  <a:outerShdw blurRad="38100" dist="38100" dir="2700000" algn="tl">
                    <a:srgbClr val="000000">
                      <a:alpha val="43137"/>
                    </a:srgbClr>
                  </a:outerShdw>
                </a:effectLst>
              </a:rPr>
              <a:t>cognição. </a:t>
            </a:r>
          </a:p>
          <a:p>
            <a:pPr algn="just"/>
            <a:r>
              <a:rPr lang="pt-PT" dirty="0" smtClean="0"/>
              <a:t>A </a:t>
            </a:r>
            <a:r>
              <a:rPr lang="pt-PT" b="1" dirty="0">
                <a:solidFill>
                  <a:srgbClr val="00B0F0"/>
                </a:solidFill>
                <a:effectLst>
                  <a:outerShdw blurRad="38100" dist="38100" dir="2700000" algn="tl">
                    <a:srgbClr val="000000">
                      <a:alpha val="43137"/>
                    </a:srgbClr>
                  </a:outerShdw>
                </a:effectLst>
              </a:rPr>
              <a:t>representação do conhecimento </a:t>
            </a:r>
            <a:r>
              <a:rPr lang="pt-PT" dirty="0"/>
              <a:t>deve refletir um </a:t>
            </a:r>
            <a:r>
              <a:rPr lang="pt-PT" b="1" dirty="0">
                <a:effectLst>
                  <a:outerShdw blurRad="38100" dist="38100" dir="2700000" algn="tl">
                    <a:srgbClr val="000000">
                      <a:alpha val="43137"/>
                    </a:srgbClr>
                  </a:outerShdw>
                </a:effectLst>
              </a:rPr>
              <a:t>processo cognitivo humano</a:t>
            </a:r>
            <a:r>
              <a:rPr lang="pt-PT" dirty="0"/>
              <a:t>, registrando a percepção, classificação e criação de conhecimentos, possibilitando a </a:t>
            </a:r>
            <a:r>
              <a:rPr lang="pt-PT" b="1" dirty="0">
                <a:solidFill>
                  <a:srgbClr val="00B0F0"/>
                </a:solidFill>
                <a:effectLst>
                  <a:outerShdw blurRad="38100" dist="38100" dir="2700000" algn="tl">
                    <a:srgbClr val="000000">
                      <a:alpha val="43137"/>
                    </a:srgbClr>
                  </a:outerShdw>
                </a:effectLst>
              </a:rPr>
              <a:t>construção de unidades de conhecimento</a:t>
            </a:r>
            <a:r>
              <a:rPr lang="pt-PT" dirty="0"/>
              <a:t>, compostas de declarações sobre um item específico de referência representado por uma forma.</a:t>
            </a:r>
            <a:endParaRPr lang="pt-BR" dirty="0"/>
          </a:p>
          <a:p>
            <a:endParaRPr lang="pt-BR" dirty="0"/>
          </a:p>
        </p:txBody>
      </p:sp>
    </p:spTree>
    <p:extLst>
      <p:ext uri="{BB962C8B-B14F-4D97-AF65-F5344CB8AC3E}">
        <p14:creationId xmlns:p14="http://schemas.microsoft.com/office/powerpoint/2010/main" val="4220396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effectLst>
                  <a:outerShdw blurRad="38100" dist="38100" dir="2700000" algn="tl">
                    <a:srgbClr val="000000">
                      <a:alpha val="43137"/>
                    </a:srgbClr>
                  </a:outerShdw>
                </a:effectLst>
              </a:rPr>
              <a:t>Redes Semânticas</a:t>
            </a:r>
            <a:endParaRPr lang="pt-BR" dirty="0"/>
          </a:p>
        </p:txBody>
      </p:sp>
      <p:sp>
        <p:nvSpPr>
          <p:cNvPr id="3" name="Espaço Reservado para Conteúdo 2"/>
          <p:cNvSpPr>
            <a:spLocks noGrp="1"/>
          </p:cNvSpPr>
          <p:nvPr>
            <p:ph idx="1"/>
          </p:nvPr>
        </p:nvSpPr>
        <p:spPr>
          <a:xfrm>
            <a:off x="680321" y="2336872"/>
            <a:ext cx="10252138" cy="4090821"/>
          </a:xfrm>
        </p:spPr>
        <p:txBody>
          <a:bodyPr>
            <a:normAutofit lnSpcReduction="10000"/>
          </a:bodyPr>
          <a:lstStyle/>
          <a:p>
            <a:pPr algn="just"/>
            <a:r>
              <a:rPr lang="pt-PT" dirty="0"/>
              <a:t>O </a:t>
            </a:r>
            <a:r>
              <a:rPr lang="pt-PT" b="1" dirty="0">
                <a:solidFill>
                  <a:srgbClr val="00B0F0"/>
                </a:solidFill>
                <a:effectLst>
                  <a:outerShdw blurRad="38100" dist="38100" dir="2700000" algn="tl">
                    <a:srgbClr val="000000">
                      <a:alpha val="43137"/>
                    </a:srgbClr>
                  </a:outerShdw>
                </a:effectLst>
              </a:rPr>
              <a:t>formalismo</a:t>
            </a:r>
            <a:r>
              <a:rPr lang="pt-PT" dirty="0"/>
              <a:t> das </a:t>
            </a:r>
            <a:r>
              <a:rPr lang="pt-PT" b="1" dirty="0">
                <a:solidFill>
                  <a:srgbClr val="00B0F0"/>
                </a:solidFill>
                <a:effectLst>
                  <a:outerShdw blurRad="38100" dist="38100" dir="2700000" algn="tl">
                    <a:srgbClr val="000000">
                      <a:alpha val="43137"/>
                    </a:srgbClr>
                  </a:outerShdw>
                </a:effectLst>
              </a:rPr>
              <a:t>redes semânticas </a:t>
            </a:r>
            <a:r>
              <a:rPr lang="pt-PT" dirty="0"/>
              <a:t>foi proposto por M. R. Quillan em 1968 </a:t>
            </a:r>
            <a:endParaRPr lang="pt-PT" dirty="0" smtClean="0"/>
          </a:p>
          <a:p>
            <a:pPr algn="just"/>
            <a:r>
              <a:rPr lang="pt-PT" dirty="0" smtClean="0"/>
              <a:t>Esta </a:t>
            </a:r>
            <a:r>
              <a:rPr lang="pt-PT" dirty="0"/>
              <a:t>representou </a:t>
            </a:r>
            <a:r>
              <a:rPr lang="pt-PT" b="1" dirty="0">
                <a:solidFill>
                  <a:srgbClr val="00B0F0"/>
                </a:solidFill>
                <a:effectLst>
                  <a:outerShdw blurRad="38100" dist="38100" dir="2700000" algn="tl">
                    <a:srgbClr val="000000">
                      <a:alpha val="43137"/>
                    </a:srgbClr>
                  </a:outerShdw>
                </a:effectLst>
              </a:rPr>
              <a:t>a primeira tentativa de se fornecer uma representação do conhecimento baseado nos significados das palavras</a:t>
            </a:r>
            <a:r>
              <a:rPr lang="pt-PT" dirty="0"/>
              <a:t>, sendo a base para outras linguagens de representação conhecidas como </a:t>
            </a:r>
            <a:r>
              <a:rPr lang="pt-PT" b="1" dirty="0">
                <a:solidFill>
                  <a:srgbClr val="00B0F0"/>
                </a:solidFill>
                <a:effectLst>
                  <a:outerShdw blurRad="38100" dist="38100" dir="2700000" algn="tl">
                    <a:srgbClr val="000000">
                      <a:alpha val="43137"/>
                    </a:srgbClr>
                  </a:outerShdw>
                </a:effectLst>
              </a:rPr>
              <a:t>grafos</a:t>
            </a:r>
            <a:r>
              <a:rPr lang="pt-PT" dirty="0"/>
              <a:t> </a:t>
            </a:r>
            <a:r>
              <a:rPr lang="pt-PT" b="1" dirty="0">
                <a:solidFill>
                  <a:srgbClr val="00B0F0"/>
                </a:solidFill>
                <a:effectLst>
                  <a:outerShdw blurRad="38100" dist="38100" dir="2700000" algn="tl">
                    <a:srgbClr val="000000">
                      <a:alpha val="43137"/>
                    </a:srgbClr>
                  </a:outerShdw>
                </a:effectLst>
              </a:rPr>
              <a:t>conceituais</a:t>
            </a:r>
            <a:r>
              <a:rPr lang="pt-PT" dirty="0"/>
              <a:t>, </a:t>
            </a:r>
            <a:r>
              <a:rPr lang="pt-PT" b="1" dirty="0">
                <a:solidFill>
                  <a:srgbClr val="FFC000"/>
                </a:solidFill>
                <a:effectLst>
                  <a:outerShdw blurRad="38100" dist="38100" dir="2700000" algn="tl">
                    <a:srgbClr val="000000">
                      <a:alpha val="43137"/>
                    </a:srgbClr>
                  </a:outerShdw>
                </a:effectLst>
              </a:rPr>
              <a:t>mapas conceituais</a:t>
            </a:r>
            <a:r>
              <a:rPr lang="pt-PT" dirty="0"/>
              <a:t>, </a:t>
            </a:r>
            <a:r>
              <a:rPr lang="pt-PT" b="1" i="1" dirty="0">
                <a:solidFill>
                  <a:srgbClr val="00B0F0"/>
                </a:solidFill>
                <a:effectLst>
                  <a:outerShdw blurRad="38100" dist="38100" dir="2700000" algn="tl">
                    <a:srgbClr val="000000">
                      <a:alpha val="43137"/>
                    </a:srgbClr>
                  </a:outerShdw>
                </a:effectLst>
              </a:rPr>
              <a:t>frames</a:t>
            </a:r>
            <a:r>
              <a:rPr lang="pt-PT" dirty="0"/>
              <a:t>, </a:t>
            </a:r>
            <a:r>
              <a:rPr lang="pt-PT" b="1" dirty="0">
                <a:solidFill>
                  <a:srgbClr val="FFC000"/>
                </a:solidFill>
                <a:effectLst>
                  <a:outerShdw blurRad="38100" dist="38100" dir="2700000" algn="tl">
                    <a:srgbClr val="000000">
                      <a:alpha val="43137"/>
                    </a:srgbClr>
                  </a:outerShdw>
                </a:effectLst>
              </a:rPr>
              <a:t>redes neurais</a:t>
            </a:r>
            <a:r>
              <a:rPr lang="pt-PT" dirty="0"/>
              <a:t> e </a:t>
            </a:r>
            <a:r>
              <a:rPr lang="pt-PT" b="1" dirty="0">
                <a:solidFill>
                  <a:srgbClr val="92D050"/>
                </a:solidFill>
                <a:effectLst>
                  <a:outerShdw blurRad="38100" dist="38100" dir="2700000" algn="tl">
                    <a:srgbClr val="000000">
                      <a:alpha val="43137"/>
                    </a:srgbClr>
                  </a:outerShdw>
                </a:effectLst>
              </a:rPr>
              <a:t>redes de petri</a:t>
            </a:r>
            <a:r>
              <a:rPr lang="pt-PT" dirty="0"/>
              <a:t>. </a:t>
            </a:r>
            <a:endParaRPr lang="pt-PT" dirty="0" smtClean="0"/>
          </a:p>
          <a:p>
            <a:pPr algn="just"/>
            <a:r>
              <a:rPr lang="pt-PT" dirty="0" smtClean="0"/>
              <a:t>É </a:t>
            </a:r>
            <a:r>
              <a:rPr lang="pt-PT" dirty="0"/>
              <a:t>válido mencionar que as origens das </a:t>
            </a:r>
            <a:r>
              <a:rPr lang="pt-PT" b="1" dirty="0">
                <a:solidFill>
                  <a:srgbClr val="92D050"/>
                </a:solidFill>
                <a:effectLst>
                  <a:outerShdw blurRad="38100" dist="38100" dir="2700000" algn="tl">
                    <a:srgbClr val="000000">
                      <a:alpha val="43137"/>
                    </a:srgbClr>
                  </a:outerShdw>
                </a:effectLst>
              </a:rPr>
              <a:t>redes semânticas </a:t>
            </a:r>
            <a:r>
              <a:rPr lang="pt-PT" dirty="0"/>
              <a:t>são bastante antigas, sendo explorada por ciências como filosofia, psicologia e </a:t>
            </a:r>
            <a:r>
              <a:rPr lang="pt-PT" dirty="0" smtClean="0"/>
              <a:t>lingüística.</a:t>
            </a:r>
            <a:endParaRPr lang="pt-BR" dirty="0"/>
          </a:p>
          <a:p>
            <a:r>
              <a:rPr lang="pt-PT" dirty="0"/>
              <a:t/>
            </a:r>
            <a:br>
              <a:rPr lang="pt-PT" dirty="0"/>
            </a:br>
            <a:endParaRPr lang="pt-BR" dirty="0"/>
          </a:p>
        </p:txBody>
      </p:sp>
    </p:spTree>
    <p:extLst>
      <p:ext uri="{BB962C8B-B14F-4D97-AF65-F5344CB8AC3E}">
        <p14:creationId xmlns:p14="http://schemas.microsoft.com/office/powerpoint/2010/main" val="37151928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effectLst>
                  <a:outerShdw blurRad="38100" dist="38100" dir="2700000" algn="tl">
                    <a:srgbClr val="000000">
                      <a:alpha val="43137"/>
                    </a:srgbClr>
                  </a:outerShdw>
                </a:effectLst>
              </a:rPr>
              <a:t>Rede Semântica</a:t>
            </a:r>
            <a:endParaRPr lang="pt-BR" dirty="0"/>
          </a:p>
        </p:txBody>
      </p:sp>
      <p:sp>
        <p:nvSpPr>
          <p:cNvPr id="3" name="Espaço Reservado para Conteúdo 2"/>
          <p:cNvSpPr>
            <a:spLocks noGrp="1"/>
          </p:cNvSpPr>
          <p:nvPr>
            <p:ph idx="1"/>
          </p:nvPr>
        </p:nvSpPr>
        <p:spPr/>
        <p:txBody>
          <a:bodyPr>
            <a:normAutofit lnSpcReduction="10000"/>
          </a:bodyPr>
          <a:lstStyle/>
          <a:p>
            <a:pPr algn="just"/>
            <a:r>
              <a:rPr lang="pt-PT" dirty="0"/>
              <a:t>Uma </a:t>
            </a:r>
            <a:r>
              <a:rPr lang="pt-PT" b="1" dirty="0">
                <a:solidFill>
                  <a:srgbClr val="92D050"/>
                </a:solidFill>
                <a:effectLst>
                  <a:outerShdw blurRad="38100" dist="38100" dir="2700000" algn="tl">
                    <a:srgbClr val="000000">
                      <a:alpha val="43137"/>
                    </a:srgbClr>
                  </a:outerShdw>
                </a:effectLst>
              </a:rPr>
              <a:t>rede semântica </a:t>
            </a:r>
            <a:r>
              <a:rPr lang="pt-PT" dirty="0"/>
              <a:t>é uma </a:t>
            </a:r>
            <a:r>
              <a:rPr lang="pt-PT" b="1" dirty="0">
                <a:solidFill>
                  <a:srgbClr val="FFC000"/>
                </a:solidFill>
                <a:effectLst>
                  <a:outerShdw blurRad="38100" dist="38100" dir="2700000" algn="tl">
                    <a:srgbClr val="000000">
                      <a:alpha val="43137"/>
                    </a:srgbClr>
                  </a:outerShdw>
                </a:effectLst>
              </a:rPr>
              <a:t>notação gráfica </a:t>
            </a:r>
            <a:r>
              <a:rPr lang="pt-PT" dirty="0"/>
              <a:t>composta por </a:t>
            </a:r>
            <a:r>
              <a:rPr lang="pt-PT" b="1" dirty="0">
                <a:solidFill>
                  <a:srgbClr val="FFC000"/>
                </a:solidFill>
                <a:effectLst>
                  <a:outerShdw blurRad="38100" dist="38100" dir="2700000" algn="tl">
                    <a:srgbClr val="000000">
                      <a:alpha val="43137"/>
                    </a:srgbClr>
                  </a:outerShdw>
                </a:effectLst>
              </a:rPr>
              <a:t>vértices</a:t>
            </a:r>
            <a:r>
              <a:rPr lang="pt-PT" dirty="0"/>
              <a:t> (nós) </a:t>
            </a:r>
            <a:r>
              <a:rPr lang="pt-PT" b="1" dirty="0">
                <a:solidFill>
                  <a:srgbClr val="92D050"/>
                </a:solidFill>
                <a:effectLst>
                  <a:outerShdw blurRad="38100" dist="38100" dir="2700000" algn="tl">
                    <a:srgbClr val="000000">
                      <a:alpha val="43137"/>
                    </a:srgbClr>
                  </a:outerShdw>
                </a:effectLst>
              </a:rPr>
              <a:t>interconectados</a:t>
            </a:r>
            <a:r>
              <a:rPr lang="pt-PT" dirty="0"/>
              <a:t> por </a:t>
            </a:r>
            <a:r>
              <a:rPr lang="pt-PT" b="1" dirty="0">
                <a:solidFill>
                  <a:srgbClr val="FFC000"/>
                </a:solidFill>
                <a:effectLst>
                  <a:outerShdw blurRad="38100" dist="38100" dir="2700000" algn="tl">
                    <a:srgbClr val="000000">
                      <a:alpha val="43137"/>
                    </a:srgbClr>
                  </a:outerShdw>
                </a:effectLst>
              </a:rPr>
              <a:t>arestas</a:t>
            </a:r>
            <a:r>
              <a:rPr lang="pt-PT" dirty="0"/>
              <a:t> (arcos), sendo muito utilizada para a </a:t>
            </a:r>
            <a:r>
              <a:rPr lang="pt-PT" b="1" dirty="0">
                <a:solidFill>
                  <a:srgbClr val="92D050"/>
                </a:solidFill>
                <a:effectLst>
                  <a:outerShdw blurRad="38100" dist="38100" dir="2700000" algn="tl">
                    <a:srgbClr val="000000">
                      <a:alpha val="43137"/>
                    </a:srgbClr>
                  </a:outerShdw>
                </a:effectLst>
              </a:rPr>
              <a:t>representação do conhecimento</a:t>
            </a:r>
            <a:r>
              <a:rPr lang="pt-PT" dirty="0"/>
              <a:t>, além de ferramenta de suporte para </a:t>
            </a:r>
            <a:r>
              <a:rPr lang="pt-PT" b="1" dirty="0">
                <a:solidFill>
                  <a:srgbClr val="92D050"/>
                </a:solidFill>
                <a:effectLst>
                  <a:outerShdw blurRad="38100" dist="38100" dir="2700000" algn="tl">
                    <a:srgbClr val="000000">
                      <a:alpha val="43137"/>
                    </a:srgbClr>
                  </a:outerShdw>
                </a:effectLst>
              </a:rPr>
              <a:t>sistemas automatizados de inferências sobre o conhecimento</a:t>
            </a:r>
            <a:r>
              <a:rPr lang="pt-PT" dirty="0"/>
              <a:t>. </a:t>
            </a:r>
            <a:endParaRPr lang="pt-PT" dirty="0" smtClean="0"/>
          </a:p>
          <a:p>
            <a:pPr algn="just"/>
            <a:r>
              <a:rPr lang="pt-PT" dirty="0" smtClean="0"/>
              <a:t>Os </a:t>
            </a:r>
            <a:r>
              <a:rPr lang="pt-PT" dirty="0"/>
              <a:t>vértices de uma rede semântica geralmente representam objetos e conceitos e as arestas relações binárias entre </a:t>
            </a:r>
            <a:r>
              <a:rPr lang="pt-PT" dirty="0" smtClean="0"/>
              <a:t>objetos. </a:t>
            </a:r>
          </a:p>
          <a:p>
            <a:pPr algn="just"/>
            <a:r>
              <a:rPr lang="pt-PT" dirty="0" smtClean="0"/>
              <a:t>As </a:t>
            </a:r>
            <a:r>
              <a:rPr lang="pt-PT" dirty="0"/>
              <a:t>redes semânticas são grafos orientados que podem ser representados como G=(V,E), onde V representa o conjunto de vértices e E o conjunto de arestas (</a:t>
            </a:r>
            <a:r>
              <a:rPr lang="pt-PT" i="1" dirty="0"/>
              <a:t>edges</a:t>
            </a:r>
            <a:r>
              <a:rPr lang="pt-PT" dirty="0" smtClean="0"/>
              <a:t>), </a:t>
            </a:r>
            <a:r>
              <a:rPr lang="pt-PT" dirty="0"/>
              <a:t>conforme demonstrado </a:t>
            </a:r>
            <a:r>
              <a:rPr lang="pt-PT" dirty="0" smtClean="0"/>
              <a:t>a seguir.</a:t>
            </a:r>
            <a:endParaRPr lang="pt-BR" dirty="0"/>
          </a:p>
        </p:txBody>
      </p:sp>
    </p:spTree>
    <p:extLst>
      <p:ext uri="{BB962C8B-B14F-4D97-AF65-F5344CB8AC3E}">
        <p14:creationId xmlns:p14="http://schemas.microsoft.com/office/powerpoint/2010/main" val="7667062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effectLst>
                  <a:outerShdw blurRad="38100" dist="38100" dir="2700000" algn="tl">
                    <a:srgbClr val="000000">
                      <a:alpha val="43137"/>
                    </a:srgbClr>
                  </a:outerShdw>
                </a:effectLst>
              </a:rPr>
              <a:t>Rede Semântica</a:t>
            </a:r>
            <a:endParaRPr lang="pt-BR" dirty="0"/>
          </a:p>
        </p:txBody>
      </p:sp>
      <p:pic>
        <p:nvPicPr>
          <p:cNvPr id="4" name="Espaço Reservado para Conteúdo 3"/>
          <p:cNvPicPr>
            <a:picLocks noGrp="1" noChangeAspect="1"/>
          </p:cNvPicPr>
          <p:nvPr>
            <p:ph idx="1"/>
          </p:nvPr>
        </p:nvPicPr>
        <p:blipFill>
          <a:blip r:embed="rId2"/>
          <a:stretch>
            <a:fillRect/>
          </a:stretch>
        </p:blipFill>
        <p:spPr>
          <a:xfrm>
            <a:off x="1035424" y="2245659"/>
            <a:ext cx="9722223" cy="4316506"/>
          </a:xfrm>
          <a:prstGeom prst="rect">
            <a:avLst/>
          </a:prstGeom>
        </p:spPr>
      </p:pic>
    </p:spTree>
    <p:extLst>
      <p:ext uri="{BB962C8B-B14F-4D97-AF65-F5344CB8AC3E}">
        <p14:creationId xmlns:p14="http://schemas.microsoft.com/office/powerpoint/2010/main" val="33297974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effectLst>
                  <a:outerShdw blurRad="38100" dist="38100" dir="2700000" algn="tl">
                    <a:srgbClr val="000000">
                      <a:alpha val="43137"/>
                    </a:srgbClr>
                  </a:outerShdw>
                </a:effectLst>
              </a:rPr>
              <a:t>Rede Semântica</a:t>
            </a:r>
            <a:endParaRPr lang="pt-BR" dirty="0"/>
          </a:p>
        </p:txBody>
      </p:sp>
      <p:sp>
        <p:nvSpPr>
          <p:cNvPr id="3" name="Espaço Reservado para Conteúdo 2"/>
          <p:cNvSpPr>
            <a:spLocks noGrp="1"/>
          </p:cNvSpPr>
          <p:nvPr>
            <p:ph idx="1"/>
          </p:nvPr>
        </p:nvSpPr>
        <p:spPr>
          <a:xfrm>
            <a:off x="680321" y="2336873"/>
            <a:ext cx="10655550" cy="4198398"/>
          </a:xfrm>
        </p:spPr>
        <p:txBody>
          <a:bodyPr>
            <a:normAutofit/>
          </a:bodyPr>
          <a:lstStyle/>
          <a:p>
            <a:pPr algn="just"/>
            <a:r>
              <a:rPr lang="pt-PT" sz="3200" b="1" dirty="0">
                <a:solidFill>
                  <a:srgbClr val="92D050"/>
                </a:solidFill>
                <a:effectLst>
                  <a:outerShdw blurRad="38100" dist="38100" dir="2700000" algn="tl">
                    <a:srgbClr val="000000">
                      <a:alpha val="43137"/>
                    </a:srgbClr>
                  </a:outerShdw>
                </a:effectLst>
              </a:rPr>
              <a:t>Quillian</a:t>
            </a:r>
            <a:r>
              <a:rPr lang="pt-PT" sz="3200" dirty="0"/>
              <a:t> </a:t>
            </a:r>
            <a:r>
              <a:rPr lang="pt-PT" sz="3200" dirty="0" smtClean="0"/>
              <a:t>propõe </a:t>
            </a:r>
            <a:r>
              <a:rPr lang="pt-PT" sz="3200" dirty="0"/>
              <a:t>em seu artigo a utilização do formalismo de vértices e arestas para a </a:t>
            </a:r>
            <a:r>
              <a:rPr lang="pt-PT" sz="3200" b="1" dirty="0">
                <a:solidFill>
                  <a:srgbClr val="92D050"/>
                </a:solidFill>
                <a:effectLst>
                  <a:outerShdw blurRad="38100" dist="38100" dir="2700000" algn="tl">
                    <a:srgbClr val="000000">
                      <a:alpha val="43137"/>
                    </a:srgbClr>
                  </a:outerShdw>
                </a:effectLst>
              </a:rPr>
              <a:t>representação do conhecimento</a:t>
            </a:r>
            <a:r>
              <a:rPr lang="pt-PT" sz="3200" dirty="0"/>
              <a:t>, propondo para tal um </a:t>
            </a:r>
            <a:r>
              <a:rPr lang="pt-PT" sz="3200" b="1" dirty="0">
                <a:solidFill>
                  <a:srgbClr val="92D050"/>
                </a:solidFill>
                <a:effectLst>
                  <a:outerShdw blurRad="38100" dist="38100" dir="2700000" algn="tl">
                    <a:srgbClr val="000000">
                      <a:alpha val="43137"/>
                    </a:srgbClr>
                  </a:outerShdw>
                </a:effectLst>
              </a:rPr>
              <a:t>modelo computacional da memória humana</a:t>
            </a:r>
            <a:r>
              <a:rPr lang="pt-PT" sz="3200" dirty="0"/>
              <a:t> chamada de </a:t>
            </a:r>
            <a:r>
              <a:rPr lang="pt-PT" sz="3200" b="1" dirty="0">
                <a:solidFill>
                  <a:srgbClr val="FFC000"/>
                </a:solidFill>
                <a:effectLst>
                  <a:outerShdw blurRad="38100" dist="38100" dir="2700000" algn="tl">
                    <a:srgbClr val="000000">
                      <a:alpha val="43137"/>
                    </a:srgbClr>
                  </a:outerShdw>
                </a:effectLst>
              </a:rPr>
              <a:t>memória </a:t>
            </a:r>
            <a:r>
              <a:rPr lang="pt-PT" sz="3200" b="1" dirty="0" smtClean="0">
                <a:solidFill>
                  <a:srgbClr val="FFC000"/>
                </a:solidFill>
                <a:effectLst>
                  <a:outerShdw blurRad="38100" dist="38100" dir="2700000" algn="tl">
                    <a:srgbClr val="000000">
                      <a:alpha val="43137"/>
                    </a:srgbClr>
                  </a:outerShdw>
                </a:effectLst>
              </a:rPr>
              <a:t>semântica</a:t>
            </a:r>
            <a:r>
              <a:rPr lang="pt-PT" sz="3200" dirty="0" smtClean="0"/>
              <a:t>. </a:t>
            </a:r>
          </a:p>
        </p:txBody>
      </p:sp>
    </p:spTree>
    <p:extLst>
      <p:ext uri="{BB962C8B-B14F-4D97-AF65-F5344CB8AC3E}">
        <p14:creationId xmlns:p14="http://schemas.microsoft.com/office/powerpoint/2010/main" val="1968030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Rede Semântica</a:t>
            </a:r>
            <a:endParaRPr lang="pt-BR" dirty="0"/>
          </a:p>
        </p:txBody>
      </p:sp>
      <p:sp>
        <p:nvSpPr>
          <p:cNvPr id="3" name="Espaço Reservado para Conteúdo 2"/>
          <p:cNvSpPr>
            <a:spLocks noGrp="1"/>
          </p:cNvSpPr>
          <p:nvPr>
            <p:ph idx="1"/>
          </p:nvPr>
        </p:nvSpPr>
        <p:spPr>
          <a:xfrm>
            <a:off x="680321" y="2336872"/>
            <a:ext cx="10400055" cy="4144609"/>
          </a:xfrm>
        </p:spPr>
        <p:txBody>
          <a:bodyPr>
            <a:normAutofit fontScale="92500"/>
          </a:bodyPr>
          <a:lstStyle/>
          <a:p>
            <a:pPr algn="just"/>
            <a:r>
              <a:rPr lang="pt-PT" sz="3500" dirty="0"/>
              <a:t>As </a:t>
            </a:r>
            <a:r>
              <a:rPr lang="pt-PT" sz="3500" b="1" dirty="0">
                <a:solidFill>
                  <a:srgbClr val="00B0F0"/>
                </a:solidFill>
                <a:effectLst>
                  <a:outerShdw blurRad="38100" dist="38100" dir="2700000" algn="tl">
                    <a:srgbClr val="000000">
                      <a:alpha val="43137"/>
                    </a:srgbClr>
                  </a:outerShdw>
                </a:effectLst>
              </a:rPr>
              <a:t>redes semânticas </a:t>
            </a:r>
            <a:r>
              <a:rPr lang="pt-PT" sz="3500" dirty="0"/>
              <a:t>podem ser dividas em:</a:t>
            </a:r>
            <a:endParaRPr lang="pt-BR" sz="3500" dirty="0"/>
          </a:p>
          <a:p>
            <a:pPr lvl="0" algn="just"/>
            <a:r>
              <a:rPr lang="pt-PT" b="1" dirty="0">
                <a:solidFill>
                  <a:srgbClr val="00B0F0"/>
                </a:solidFill>
                <a:effectLst>
                  <a:outerShdw blurRad="38100" dist="38100" dir="2700000" algn="tl">
                    <a:srgbClr val="000000">
                      <a:alpha val="43137"/>
                    </a:srgbClr>
                  </a:outerShdw>
                </a:effectLst>
              </a:rPr>
              <a:t>[1] Redes de definição: </a:t>
            </a:r>
            <a:r>
              <a:rPr lang="pt-PT" dirty="0"/>
              <a:t>estes tipos de redes </a:t>
            </a:r>
            <a:r>
              <a:rPr lang="pt-PT" b="1" dirty="0">
                <a:solidFill>
                  <a:srgbClr val="FFC000"/>
                </a:solidFill>
                <a:effectLst>
                  <a:outerShdw blurRad="38100" dist="38100" dir="2700000" algn="tl">
                    <a:srgbClr val="000000">
                      <a:alpha val="43137"/>
                    </a:srgbClr>
                  </a:outerShdw>
                </a:effectLst>
              </a:rPr>
              <a:t>enfatizam a relação do tipo “é-um” “é- parte” entre dois conceitos</a:t>
            </a:r>
            <a:r>
              <a:rPr lang="pt-PT" dirty="0"/>
              <a:t>. </a:t>
            </a:r>
          </a:p>
          <a:p>
            <a:pPr lvl="0" algn="just"/>
            <a:r>
              <a:rPr lang="pt-PT" dirty="0"/>
              <a:t>No caso, a rede passa a ser regida pela regra da herança no qual as propriedades são especificadas apenas uma vez, no mais alto nível de uma hierarquia de conceitos existentes na rede, sendo herdadas por todos os conceitos de mais baixo nível, implicando em uma economia de memória. </a:t>
            </a:r>
          </a:p>
          <a:p>
            <a:pPr lvl="0" algn="just"/>
            <a:r>
              <a:rPr lang="pt-PT" b="1" dirty="0">
                <a:solidFill>
                  <a:srgbClr val="FFC000"/>
                </a:solidFill>
                <a:effectLst>
                  <a:outerShdw blurRad="38100" dist="38100" dir="2700000" algn="tl">
                    <a:srgbClr val="000000">
                      <a:alpha val="43137"/>
                    </a:srgbClr>
                  </a:outerShdw>
                </a:effectLst>
              </a:rPr>
              <a:t>Redes de definição</a:t>
            </a:r>
            <a:r>
              <a:rPr lang="pt-PT" dirty="0"/>
              <a:t> são verdadeiras por definição, sendo que toda informação contida na rede é geralmente assumida como verdadeira. As demais arestas encontradas em uma rede semântica são específicas do domínio e representam propriedades de conceitos, sendo chamados de </a:t>
            </a:r>
            <a:r>
              <a:rPr lang="pt-PT" dirty="0" smtClean="0"/>
              <a:t>traços</a:t>
            </a:r>
            <a:r>
              <a:rPr lang="pt-PT" dirty="0"/>
              <a:t>.</a:t>
            </a:r>
            <a:endParaRPr lang="pt-BR" dirty="0"/>
          </a:p>
        </p:txBody>
      </p:sp>
    </p:spTree>
    <p:extLst>
      <p:ext uri="{BB962C8B-B14F-4D97-AF65-F5344CB8AC3E}">
        <p14:creationId xmlns:p14="http://schemas.microsoft.com/office/powerpoint/2010/main" val="35106635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effectLst>
                  <a:outerShdw blurRad="38100" dist="38100" dir="2700000" algn="tl">
                    <a:srgbClr val="000000">
                      <a:alpha val="43137"/>
                    </a:srgbClr>
                  </a:outerShdw>
                </a:effectLst>
              </a:rPr>
              <a:t>Rede Semântica</a:t>
            </a:r>
            <a:endParaRPr lang="pt-BR" dirty="0"/>
          </a:p>
        </p:txBody>
      </p:sp>
      <p:sp>
        <p:nvSpPr>
          <p:cNvPr id="3" name="Espaço Reservado para Conteúdo 2"/>
          <p:cNvSpPr>
            <a:spLocks noGrp="1"/>
          </p:cNvSpPr>
          <p:nvPr>
            <p:ph idx="1"/>
          </p:nvPr>
        </p:nvSpPr>
        <p:spPr>
          <a:xfrm>
            <a:off x="680320" y="2336872"/>
            <a:ext cx="10547973" cy="4010139"/>
          </a:xfrm>
        </p:spPr>
        <p:txBody>
          <a:bodyPr>
            <a:normAutofit/>
          </a:bodyPr>
          <a:lstStyle/>
          <a:p>
            <a:pPr algn="just"/>
            <a:r>
              <a:rPr lang="pt-PT" sz="3200" b="1" dirty="0" smtClean="0">
                <a:effectLst>
                  <a:outerShdw blurRad="38100" dist="38100" dir="2700000" algn="tl">
                    <a:srgbClr val="000000">
                      <a:alpha val="43137"/>
                    </a:srgbClr>
                  </a:outerShdw>
                </a:effectLst>
              </a:rPr>
              <a:t>[2] </a:t>
            </a:r>
            <a:r>
              <a:rPr lang="pt-PT" sz="3200" b="1" dirty="0" smtClean="0">
                <a:solidFill>
                  <a:srgbClr val="00B0F0"/>
                </a:solidFill>
                <a:effectLst>
                  <a:outerShdw blurRad="38100" dist="38100" dir="2700000" algn="tl">
                    <a:srgbClr val="000000">
                      <a:alpha val="43137"/>
                    </a:srgbClr>
                  </a:outerShdw>
                </a:effectLst>
              </a:rPr>
              <a:t>Redes </a:t>
            </a:r>
            <a:r>
              <a:rPr lang="pt-PT" sz="3200" b="1" dirty="0">
                <a:solidFill>
                  <a:srgbClr val="00B0F0"/>
                </a:solidFill>
                <a:effectLst>
                  <a:outerShdw blurRad="38100" dist="38100" dir="2700000" algn="tl">
                    <a:srgbClr val="000000">
                      <a:alpha val="43137"/>
                    </a:srgbClr>
                  </a:outerShdw>
                </a:effectLst>
              </a:rPr>
              <a:t>de asserção</a:t>
            </a:r>
            <a:r>
              <a:rPr lang="pt-PT" sz="3200" b="1" dirty="0">
                <a:effectLst>
                  <a:outerShdw blurRad="38100" dist="38100" dir="2700000" algn="tl">
                    <a:srgbClr val="000000">
                      <a:alpha val="43137"/>
                    </a:srgbClr>
                  </a:outerShdw>
                </a:effectLst>
              </a:rPr>
              <a:t>:</a:t>
            </a:r>
            <a:r>
              <a:rPr lang="pt-PT" sz="3200" dirty="0"/>
              <a:t> são redes desenvolvidas para garantir a </a:t>
            </a:r>
            <a:r>
              <a:rPr lang="pt-PT" sz="3200" b="1" dirty="0">
                <a:solidFill>
                  <a:srgbClr val="FFC000"/>
                </a:solidFill>
                <a:effectLst>
                  <a:outerShdw blurRad="38100" dist="38100" dir="2700000" algn="tl">
                    <a:srgbClr val="000000">
                      <a:alpha val="43137"/>
                    </a:srgbClr>
                  </a:outerShdw>
                </a:effectLst>
              </a:rPr>
              <a:t>utilização de proposições lógicas</a:t>
            </a:r>
            <a:r>
              <a:rPr lang="pt-PT" sz="3200" dirty="0"/>
              <a:t>, na qual a informação em uma rede de asserção é considerada verdadeira, até que seja explicitamente marcada como a negação de um operador. Estas redes conseguem representar apenas </a:t>
            </a:r>
            <a:r>
              <a:rPr lang="pt-PT" sz="3200" b="1" dirty="0">
                <a:solidFill>
                  <a:srgbClr val="FFC000"/>
                </a:solidFill>
                <a:effectLst>
                  <a:outerShdw blurRad="38100" dist="38100" dir="2700000" algn="tl">
                    <a:srgbClr val="000000">
                      <a:alpha val="43137"/>
                    </a:srgbClr>
                  </a:outerShdw>
                </a:effectLst>
              </a:rPr>
              <a:t>dois tipos de operadores</a:t>
            </a:r>
            <a:r>
              <a:rPr lang="pt-PT" sz="3200" dirty="0"/>
              <a:t>: </a:t>
            </a:r>
            <a:r>
              <a:rPr lang="pt-PT" sz="3200" b="1" dirty="0">
                <a:solidFill>
                  <a:srgbClr val="FFC000"/>
                </a:solidFill>
                <a:effectLst>
                  <a:outerShdw blurRad="38100" dist="38100" dir="2700000" algn="tl">
                    <a:srgbClr val="000000">
                      <a:alpha val="43137"/>
                    </a:srgbClr>
                  </a:outerShdw>
                </a:effectLst>
              </a:rPr>
              <a:t>operadores de “conjunção”      e operadores de “existência</a:t>
            </a:r>
            <a:r>
              <a:rPr lang="pt-PT" sz="3200" b="1" dirty="0" smtClean="0">
                <a:solidFill>
                  <a:srgbClr val="FFC000"/>
                </a:solidFill>
                <a:effectLst>
                  <a:outerShdw blurRad="38100" dist="38100" dir="2700000" algn="tl">
                    <a:srgbClr val="000000">
                      <a:alpha val="43137"/>
                    </a:srgbClr>
                  </a:outerShdw>
                </a:effectLst>
              </a:rPr>
              <a:t>”.</a:t>
            </a:r>
            <a:endParaRPr lang="pt-BR" sz="3200" b="1" dirty="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296331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effectLst>
                  <a:outerShdw blurRad="38100" dist="38100" dir="2700000" algn="tl">
                    <a:srgbClr val="000000">
                      <a:alpha val="43137"/>
                    </a:srgbClr>
                  </a:outerShdw>
                </a:effectLst>
              </a:rPr>
              <a:t>Rede Semântica</a:t>
            </a:r>
            <a:endParaRPr lang="pt-BR" dirty="0"/>
          </a:p>
        </p:txBody>
      </p:sp>
      <p:sp>
        <p:nvSpPr>
          <p:cNvPr id="3" name="Espaço Reservado para Conteúdo 2"/>
          <p:cNvSpPr>
            <a:spLocks noGrp="1"/>
          </p:cNvSpPr>
          <p:nvPr>
            <p:ph idx="1"/>
          </p:nvPr>
        </p:nvSpPr>
        <p:spPr>
          <a:xfrm>
            <a:off x="680321" y="2336873"/>
            <a:ext cx="10373161" cy="3902562"/>
          </a:xfrm>
        </p:spPr>
        <p:txBody>
          <a:bodyPr/>
          <a:lstStyle/>
          <a:p>
            <a:pPr lvl="0" algn="just"/>
            <a:r>
              <a:rPr lang="pt-PT" sz="3200" b="1" dirty="0" smtClean="0">
                <a:effectLst>
                  <a:outerShdw blurRad="38100" dist="38100" dir="2700000" algn="tl">
                    <a:srgbClr val="000000">
                      <a:alpha val="43137"/>
                    </a:srgbClr>
                  </a:outerShdw>
                </a:effectLst>
              </a:rPr>
              <a:t>[3] </a:t>
            </a:r>
            <a:r>
              <a:rPr lang="pt-PT" sz="3200" b="1" dirty="0" smtClean="0">
                <a:solidFill>
                  <a:srgbClr val="00B0F0"/>
                </a:solidFill>
                <a:effectLst>
                  <a:outerShdw blurRad="38100" dist="38100" dir="2700000" algn="tl">
                    <a:srgbClr val="000000">
                      <a:alpha val="43137"/>
                    </a:srgbClr>
                  </a:outerShdw>
                </a:effectLst>
              </a:rPr>
              <a:t>Redes </a:t>
            </a:r>
            <a:r>
              <a:rPr lang="pt-PT" sz="3200" b="1" dirty="0">
                <a:solidFill>
                  <a:srgbClr val="00B0F0"/>
                </a:solidFill>
                <a:effectLst>
                  <a:outerShdw blurRad="38100" dist="38100" dir="2700000" algn="tl">
                    <a:srgbClr val="000000">
                      <a:alpha val="43137"/>
                    </a:srgbClr>
                  </a:outerShdw>
                </a:effectLst>
              </a:rPr>
              <a:t>de implicação</a:t>
            </a:r>
            <a:r>
              <a:rPr lang="pt-PT" sz="3200" b="1" dirty="0">
                <a:effectLst>
                  <a:outerShdw blurRad="38100" dist="38100" dir="2700000" algn="tl">
                    <a:srgbClr val="000000">
                      <a:alpha val="43137"/>
                    </a:srgbClr>
                  </a:outerShdw>
                </a:effectLst>
              </a:rPr>
              <a:t>:</a:t>
            </a:r>
            <a:r>
              <a:rPr lang="pt-PT" sz="3200" dirty="0"/>
              <a:t> são redes que </a:t>
            </a:r>
            <a:r>
              <a:rPr lang="pt-PT" sz="3200" b="1" dirty="0">
                <a:solidFill>
                  <a:srgbClr val="FFC000"/>
                </a:solidFill>
                <a:effectLst>
                  <a:outerShdw blurRad="38100" dist="38100" dir="2700000" algn="tl">
                    <a:srgbClr val="000000">
                      <a:alpha val="43137"/>
                    </a:srgbClr>
                  </a:outerShdw>
                </a:effectLst>
              </a:rPr>
              <a:t>utilizam a implicação </a:t>
            </a:r>
            <a:r>
              <a:rPr lang="pt-PT" sz="3200" dirty="0"/>
              <a:t>com principal </a:t>
            </a:r>
            <a:r>
              <a:rPr lang="pt-PT" sz="3200" b="1" dirty="0">
                <a:solidFill>
                  <a:srgbClr val="FFC000"/>
                </a:solidFill>
                <a:effectLst>
                  <a:outerShdw blurRad="38100" dist="38100" dir="2700000" algn="tl">
                    <a:srgbClr val="000000">
                      <a:alpha val="43137"/>
                    </a:srgbClr>
                  </a:outerShdw>
                </a:effectLst>
              </a:rPr>
              <a:t>relação para conexão </a:t>
            </a:r>
            <a:r>
              <a:rPr lang="pt-PT" sz="3200" dirty="0"/>
              <a:t>de vértices, sendo que dependendo da interpretação, estas redes podem ser vistas como </a:t>
            </a:r>
            <a:r>
              <a:rPr lang="pt-PT" sz="3200" b="1" dirty="0">
                <a:solidFill>
                  <a:srgbClr val="FFC000"/>
                </a:solidFill>
                <a:effectLst>
                  <a:outerShdw blurRad="38100" dist="38100" dir="2700000" algn="tl">
                    <a:srgbClr val="000000">
                      <a:alpha val="43137"/>
                    </a:srgbClr>
                  </a:outerShdw>
                </a:effectLst>
              </a:rPr>
              <a:t>redes de crenças e redes bayesianas</a:t>
            </a:r>
            <a:r>
              <a:rPr lang="pt-PT" sz="3200" dirty="0"/>
              <a:t>, envolvendo valores de </a:t>
            </a:r>
            <a:r>
              <a:rPr lang="pt-PT" sz="3200" b="1" dirty="0">
                <a:solidFill>
                  <a:srgbClr val="FFC000"/>
                </a:solidFill>
                <a:effectLst>
                  <a:outerShdw blurRad="38100" dist="38100" dir="2700000" algn="tl">
                    <a:srgbClr val="000000">
                      <a:alpha val="43137"/>
                    </a:srgbClr>
                  </a:outerShdw>
                </a:effectLst>
              </a:rPr>
              <a:t>probabilidade</a:t>
            </a:r>
            <a:r>
              <a:rPr lang="pt-PT" sz="3200" dirty="0"/>
              <a:t> nas relações. Assim, podem ser utilizadas para </a:t>
            </a:r>
            <a:r>
              <a:rPr lang="pt-PT" sz="3200" b="1" dirty="0">
                <a:solidFill>
                  <a:srgbClr val="FFC000"/>
                </a:solidFill>
                <a:effectLst>
                  <a:outerShdw blurRad="38100" dist="38100" dir="2700000" algn="tl">
                    <a:srgbClr val="000000">
                      <a:alpha val="43137"/>
                    </a:srgbClr>
                  </a:outerShdw>
                </a:effectLst>
              </a:rPr>
              <a:t>representar padrões de crenças, causalidades, ou inferências</a:t>
            </a:r>
            <a:r>
              <a:rPr lang="pt-PT" sz="3200" dirty="0"/>
              <a:t>;</a:t>
            </a:r>
            <a:endParaRPr lang="pt-BR" sz="3200" dirty="0"/>
          </a:p>
          <a:p>
            <a:endParaRPr lang="pt-BR" dirty="0"/>
          </a:p>
        </p:txBody>
      </p:sp>
    </p:spTree>
    <p:extLst>
      <p:ext uri="{BB962C8B-B14F-4D97-AF65-F5344CB8AC3E}">
        <p14:creationId xmlns:p14="http://schemas.microsoft.com/office/powerpoint/2010/main" val="18401231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effectLst>
                  <a:outerShdw blurRad="38100" dist="38100" dir="2700000" algn="tl">
                    <a:srgbClr val="000000">
                      <a:alpha val="43137"/>
                    </a:srgbClr>
                  </a:outerShdw>
                </a:effectLst>
              </a:rPr>
              <a:t>Rede Semântica</a:t>
            </a:r>
            <a:endParaRPr lang="pt-BR" dirty="0"/>
          </a:p>
        </p:txBody>
      </p:sp>
      <p:sp>
        <p:nvSpPr>
          <p:cNvPr id="3" name="Espaço Reservado para Conteúdo 2"/>
          <p:cNvSpPr>
            <a:spLocks noGrp="1"/>
          </p:cNvSpPr>
          <p:nvPr>
            <p:ph idx="1"/>
          </p:nvPr>
        </p:nvSpPr>
        <p:spPr>
          <a:xfrm>
            <a:off x="680321" y="2336873"/>
            <a:ext cx="10305926" cy="4023586"/>
          </a:xfrm>
        </p:spPr>
        <p:txBody>
          <a:bodyPr>
            <a:normAutofit/>
          </a:bodyPr>
          <a:lstStyle/>
          <a:p>
            <a:pPr lvl="0" algn="just"/>
            <a:r>
              <a:rPr lang="pt-PT" b="1" dirty="0" smtClean="0">
                <a:effectLst>
                  <a:outerShdw blurRad="38100" dist="38100" dir="2700000" algn="tl">
                    <a:srgbClr val="000000">
                      <a:alpha val="43137"/>
                    </a:srgbClr>
                  </a:outerShdw>
                </a:effectLst>
              </a:rPr>
              <a:t>[4] </a:t>
            </a:r>
            <a:r>
              <a:rPr lang="pt-PT" b="1" dirty="0" smtClean="0">
                <a:solidFill>
                  <a:srgbClr val="00B0F0"/>
                </a:solidFill>
                <a:effectLst>
                  <a:outerShdw blurRad="38100" dist="38100" dir="2700000" algn="tl">
                    <a:srgbClr val="000000">
                      <a:alpha val="43137"/>
                    </a:srgbClr>
                  </a:outerShdw>
                </a:effectLst>
              </a:rPr>
              <a:t>Redes </a:t>
            </a:r>
            <a:r>
              <a:rPr lang="pt-PT" b="1" dirty="0">
                <a:solidFill>
                  <a:srgbClr val="00B0F0"/>
                </a:solidFill>
                <a:effectLst>
                  <a:outerShdw blurRad="38100" dist="38100" dir="2700000" algn="tl">
                    <a:srgbClr val="000000">
                      <a:alpha val="43137"/>
                    </a:srgbClr>
                  </a:outerShdw>
                </a:effectLst>
              </a:rPr>
              <a:t>executáveis</a:t>
            </a:r>
            <a:r>
              <a:rPr lang="pt-PT" b="1" dirty="0">
                <a:effectLst>
                  <a:outerShdw blurRad="38100" dist="38100" dir="2700000" algn="tl">
                    <a:srgbClr val="000000">
                      <a:alpha val="43137"/>
                    </a:srgbClr>
                  </a:outerShdw>
                </a:effectLst>
              </a:rPr>
              <a:t>: </a:t>
            </a:r>
            <a:r>
              <a:rPr lang="pt-PT" dirty="0"/>
              <a:t>essas redes se utilizam de alguns mecanismos para </a:t>
            </a:r>
            <a:r>
              <a:rPr lang="pt-PT" b="1" dirty="0">
                <a:solidFill>
                  <a:srgbClr val="00B0F0"/>
                </a:solidFill>
                <a:effectLst>
                  <a:outerShdw blurRad="38100" dist="38100" dir="2700000" algn="tl">
                    <a:srgbClr val="000000">
                      <a:alpha val="43137"/>
                    </a:srgbClr>
                  </a:outerShdw>
                </a:effectLst>
              </a:rPr>
              <a:t>execução de inferências</a:t>
            </a:r>
            <a:r>
              <a:rPr lang="pt-PT" dirty="0"/>
              <a:t>, </a:t>
            </a:r>
            <a:r>
              <a:rPr lang="pt-PT" b="1" dirty="0">
                <a:solidFill>
                  <a:srgbClr val="00B0F0"/>
                </a:solidFill>
                <a:effectLst>
                  <a:outerShdw blurRad="38100" dist="38100" dir="2700000" algn="tl">
                    <a:srgbClr val="000000">
                      <a:alpha val="43137"/>
                    </a:srgbClr>
                  </a:outerShdw>
                </a:effectLst>
              </a:rPr>
              <a:t>passagem de mensagens</a:t>
            </a:r>
            <a:r>
              <a:rPr lang="pt-PT" dirty="0"/>
              <a:t>, ou </a:t>
            </a:r>
            <a:r>
              <a:rPr lang="pt-PT" b="1" dirty="0">
                <a:solidFill>
                  <a:srgbClr val="00B0F0"/>
                </a:solidFill>
                <a:effectLst>
                  <a:outerShdw blurRad="38100" dist="38100" dir="2700000" algn="tl">
                    <a:srgbClr val="000000">
                      <a:alpha val="43137"/>
                    </a:srgbClr>
                  </a:outerShdw>
                </a:effectLst>
              </a:rPr>
              <a:t>busca por padrões </a:t>
            </a:r>
            <a:r>
              <a:rPr lang="pt-PT" dirty="0"/>
              <a:t>e </a:t>
            </a:r>
            <a:r>
              <a:rPr lang="pt-PT" b="1" dirty="0">
                <a:solidFill>
                  <a:srgbClr val="00B0F0"/>
                </a:solidFill>
                <a:effectLst>
                  <a:outerShdw blurRad="38100" dist="38100" dir="2700000" algn="tl">
                    <a:srgbClr val="000000">
                      <a:alpha val="43137"/>
                    </a:srgbClr>
                  </a:outerShdw>
                </a:effectLst>
              </a:rPr>
              <a:t>associações</a:t>
            </a:r>
            <a:r>
              <a:rPr lang="pt-PT" dirty="0"/>
              <a:t>, permitindo a alteração de maneira dinâmica da própria rede;</a:t>
            </a:r>
            <a:endParaRPr lang="pt-BR" dirty="0"/>
          </a:p>
          <a:p>
            <a:pPr lvl="0" algn="just"/>
            <a:r>
              <a:rPr lang="pt-PT" b="1" dirty="0" smtClean="0">
                <a:effectLst>
                  <a:outerShdw blurRad="38100" dist="38100" dir="2700000" algn="tl">
                    <a:srgbClr val="000000">
                      <a:alpha val="43137"/>
                    </a:srgbClr>
                  </a:outerShdw>
                </a:effectLst>
              </a:rPr>
              <a:t>[5] </a:t>
            </a:r>
            <a:r>
              <a:rPr lang="pt-PT" b="1" dirty="0" smtClean="0">
                <a:solidFill>
                  <a:srgbClr val="92D050"/>
                </a:solidFill>
                <a:effectLst>
                  <a:outerShdw blurRad="38100" dist="38100" dir="2700000" algn="tl">
                    <a:srgbClr val="000000">
                      <a:alpha val="43137"/>
                    </a:srgbClr>
                  </a:outerShdw>
                </a:effectLst>
              </a:rPr>
              <a:t>Redes </a:t>
            </a:r>
            <a:r>
              <a:rPr lang="pt-PT" b="1" dirty="0">
                <a:solidFill>
                  <a:srgbClr val="92D050"/>
                </a:solidFill>
                <a:effectLst>
                  <a:outerShdw blurRad="38100" dist="38100" dir="2700000" algn="tl">
                    <a:srgbClr val="000000">
                      <a:alpha val="43137"/>
                    </a:srgbClr>
                  </a:outerShdw>
                </a:effectLst>
              </a:rPr>
              <a:t>de aprendizado</a:t>
            </a:r>
            <a:r>
              <a:rPr lang="pt-PT" b="1" dirty="0">
                <a:effectLst>
                  <a:outerShdw blurRad="38100" dist="38100" dir="2700000" algn="tl">
                    <a:srgbClr val="000000">
                      <a:alpha val="43137"/>
                    </a:srgbClr>
                  </a:outerShdw>
                </a:effectLst>
              </a:rPr>
              <a:t>:</a:t>
            </a:r>
            <a:r>
              <a:rPr lang="pt-PT" dirty="0"/>
              <a:t> é denominada de aprendizado devido a sua capacidade de construir ou estender sua representação através da </a:t>
            </a:r>
            <a:r>
              <a:rPr lang="pt-PT" b="1" dirty="0">
                <a:solidFill>
                  <a:srgbClr val="92D050"/>
                </a:solidFill>
                <a:effectLst>
                  <a:outerShdw blurRad="38100" dist="38100" dir="2700000" algn="tl">
                    <a:srgbClr val="000000">
                      <a:alpha val="43137"/>
                    </a:srgbClr>
                  </a:outerShdw>
                </a:effectLst>
              </a:rPr>
              <a:t>aquisição e remoção de conhecimento</a:t>
            </a:r>
            <a:r>
              <a:rPr lang="pt-PT" dirty="0"/>
              <a:t>. A antiga rede é alterada pela adição e remoção de arestas e vértices, ou pela alteração de valores associados aos vértices e arestas;</a:t>
            </a:r>
            <a:endParaRPr lang="pt-BR" dirty="0"/>
          </a:p>
          <a:p>
            <a:pPr lvl="0" algn="just"/>
            <a:r>
              <a:rPr lang="pt-PT" dirty="0" smtClean="0"/>
              <a:t>[6] </a:t>
            </a:r>
            <a:r>
              <a:rPr lang="pt-PT" b="1" dirty="0" smtClean="0">
                <a:solidFill>
                  <a:srgbClr val="FFC000"/>
                </a:solidFill>
                <a:effectLst>
                  <a:outerShdw blurRad="38100" dist="38100" dir="2700000" algn="tl">
                    <a:srgbClr val="000000">
                      <a:alpha val="43137"/>
                    </a:srgbClr>
                  </a:outerShdw>
                </a:effectLst>
              </a:rPr>
              <a:t>Redes </a:t>
            </a:r>
            <a:r>
              <a:rPr lang="pt-PT" b="1" dirty="0">
                <a:solidFill>
                  <a:srgbClr val="FFC000"/>
                </a:solidFill>
                <a:effectLst>
                  <a:outerShdw blurRad="38100" dist="38100" dir="2700000" algn="tl">
                    <a:srgbClr val="000000">
                      <a:alpha val="43137"/>
                    </a:srgbClr>
                  </a:outerShdw>
                </a:effectLst>
              </a:rPr>
              <a:t>híbridas</a:t>
            </a:r>
            <a:r>
              <a:rPr lang="pt-PT" dirty="0"/>
              <a:t>: são redes que combinam duas ou mais das redes supra mencionadas.</a:t>
            </a:r>
            <a:endParaRPr lang="pt-BR" dirty="0"/>
          </a:p>
          <a:p>
            <a:endParaRPr lang="pt-BR" dirty="0"/>
          </a:p>
        </p:txBody>
      </p:sp>
    </p:spTree>
    <p:extLst>
      <p:ext uri="{BB962C8B-B14F-4D97-AF65-F5344CB8AC3E}">
        <p14:creationId xmlns:p14="http://schemas.microsoft.com/office/powerpoint/2010/main" val="14734263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effectLst>
                  <a:outerShdw blurRad="38100" dist="38100" dir="2700000" algn="tl">
                    <a:srgbClr val="000000">
                      <a:alpha val="43137"/>
                    </a:srgbClr>
                  </a:outerShdw>
                </a:effectLst>
              </a:rPr>
              <a:t>Rede Semântica</a:t>
            </a:r>
            <a:endParaRPr lang="pt-BR" dirty="0"/>
          </a:p>
        </p:txBody>
      </p:sp>
      <p:sp>
        <p:nvSpPr>
          <p:cNvPr id="3" name="Espaço Reservado para Conteúdo 2"/>
          <p:cNvSpPr>
            <a:spLocks noGrp="1"/>
          </p:cNvSpPr>
          <p:nvPr>
            <p:ph idx="1"/>
          </p:nvPr>
        </p:nvSpPr>
        <p:spPr>
          <a:xfrm>
            <a:off x="680321" y="2229297"/>
            <a:ext cx="10857255" cy="3599316"/>
          </a:xfrm>
        </p:spPr>
        <p:txBody>
          <a:bodyPr>
            <a:noAutofit/>
          </a:bodyPr>
          <a:lstStyle/>
          <a:p>
            <a:pPr algn="just"/>
            <a:r>
              <a:rPr lang="pt-PT" sz="3200" dirty="0"/>
              <a:t>Assim, </a:t>
            </a:r>
            <a:r>
              <a:rPr lang="pt-PT" sz="3200" b="1" dirty="0">
                <a:solidFill>
                  <a:srgbClr val="FFC000"/>
                </a:solidFill>
                <a:effectLst>
                  <a:outerShdw blurRad="38100" dist="38100" dir="2700000" algn="tl">
                    <a:srgbClr val="000000">
                      <a:alpha val="43137"/>
                    </a:srgbClr>
                  </a:outerShdw>
                </a:effectLst>
              </a:rPr>
              <a:t>as redes semânticas </a:t>
            </a:r>
            <a:r>
              <a:rPr lang="pt-PT" sz="3200" dirty="0"/>
              <a:t>podem ser utilizadas para definir um conjunto heterogêneo de </a:t>
            </a:r>
            <a:r>
              <a:rPr lang="pt-PT" sz="3200" dirty="0" smtClean="0"/>
              <a:t>sistemas. </a:t>
            </a:r>
          </a:p>
          <a:p>
            <a:pPr algn="just"/>
            <a:r>
              <a:rPr lang="pt-PT" sz="3200" dirty="0" smtClean="0"/>
              <a:t>Além </a:t>
            </a:r>
            <a:r>
              <a:rPr lang="pt-PT" sz="3200" dirty="0"/>
              <a:t>da </a:t>
            </a:r>
            <a:r>
              <a:rPr lang="pt-PT" sz="3200" b="1" dirty="0">
                <a:solidFill>
                  <a:srgbClr val="FFC000"/>
                </a:solidFill>
                <a:effectLst>
                  <a:outerShdw blurRad="38100" dist="38100" dir="2700000" algn="tl">
                    <a:srgbClr val="000000">
                      <a:alpha val="43137"/>
                    </a:srgbClr>
                  </a:outerShdw>
                </a:effectLst>
              </a:rPr>
              <a:t>representação</a:t>
            </a:r>
            <a:r>
              <a:rPr lang="pt-PT" sz="3200" dirty="0"/>
              <a:t> é possível se </a:t>
            </a:r>
            <a:r>
              <a:rPr lang="pt-PT" sz="3200" b="1" dirty="0">
                <a:solidFill>
                  <a:srgbClr val="FFC000"/>
                </a:solidFill>
                <a:effectLst>
                  <a:outerShdw blurRad="38100" dist="38100" dir="2700000" algn="tl">
                    <a:srgbClr val="000000">
                      <a:alpha val="43137"/>
                    </a:srgbClr>
                  </a:outerShdw>
                </a:effectLst>
              </a:rPr>
              <a:t>extrair conhecimento</a:t>
            </a:r>
            <a:r>
              <a:rPr lang="pt-PT" sz="3200" dirty="0"/>
              <a:t> das </a:t>
            </a:r>
            <a:r>
              <a:rPr lang="pt-PT" sz="3200" b="1" dirty="0">
                <a:solidFill>
                  <a:srgbClr val="92D050"/>
                </a:solidFill>
                <a:effectLst>
                  <a:outerShdw blurRad="38100" dist="38100" dir="2700000" algn="tl">
                    <a:srgbClr val="000000">
                      <a:alpha val="43137"/>
                    </a:srgbClr>
                  </a:outerShdw>
                </a:effectLst>
              </a:rPr>
              <a:t>redes semânticas</a:t>
            </a:r>
            <a:r>
              <a:rPr lang="pt-PT" sz="3200" dirty="0"/>
              <a:t>, ou seja, responder e realizar inferência a partir de perguntas seguindo a estrutura de uma </a:t>
            </a:r>
            <a:r>
              <a:rPr lang="pt-PT" sz="3200" b="1" dirty="0">
                <a:solidFill>
                  <a:srgbClr val="92D050"/>
                </a:solidFill>
                <a:effectLst>
                  <a:outerShdw blurRad="38100" dist="38100" dir="2700000" algn="tl">
                    <a:srgbClr val="000000">
                      <a:alpha val="43137"/>
                    </a:srgbClr>
                  </a:outerShdw>
                </a:effectLst>
              </a:rPr>
              <a:t>rede semântica</a:t>
            </a:r>
            <a:r>
              <a:rPr lang="pt-PT" sz="3200" dirty="0"/>
              <a:t>. </a:t>
            </a:r>
            <a:endParaRPr lang="pt-PT" sz="3200" dirty="0" smtClean="0"/>
          </a:p>
          <a:p>
            <a:pPr algn="just"/>
            <a:r>
              <a:rPr lang="pt-PT" sz="3200" dirty="0" smtClean="0"/>
              <a:t>Um </a:t>
            </a:r>
            <a:r>
              <a:rPr lang="pt-PT" sz="3200" dirty="0"/>
              <a:t>exemplo de uma </a:t>
            </a:r>
            <a:r>
              <a:rPr lang="pt-PT" sz="3200" b="1" dirty="0">
                <a:solidFill>
                  <a:srgbClr val="92D050"/>
                </a:solidFill>
                <a:effectLst>
                  <a:outerShdw blurRad="38100" dist="38100" dir="2700000" algn="tl">
                    <a:srgbClr val="000000">
                      <a:alpha val="43137"/>
                    </a:srgbClr>
                  </a:outerShdw>
                </a:effectLst>
              </a:rPr>
              <a:t>rede semântica </a:t>
            </a:r>
            <a:r>
              <a:rPr lang="pt-PT" sz="3200" dirty="0"/>
              <a:t>é o problema clássico da “Cor de </a:t>
            </a:r>
            <a:r>
              <a:rPr lang="pt-PT" sz="3200" dirty="0" smtClean="0"/>
              <a:t>Clyde”apresentado a seguir.</a:t>
            </a:r>
            <a:endParaRPr lang="pt-BR" sz="3200" dirty="0"/>
          </a:p>
        </p:txBody>
      </p:sp>
    </p:spTree>
    <p:extLst>
      <p:ext uri="{BB962C8B-B14F-4D97-AF65-F5344CB8AC3E}">
        <p14:creationId xmlns:p14="http://schemas.microsoft.com/office/powerpoint/2010/main" val="1954831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Conhecimento</a:t>
            </a:r>
            <a:endParaRPr lang="pt-BR" dirty="0"/>
          </a:p>
        </p:txBody>
      </p:sp>
      <p:sp>
        <p:nvSpPr>
          <p:cNvPr id="3" name="Espaço Reservado para Conteúdo 2"/>
          <p:cNvSpPr>
            <a:spLocks noGrp="1"/>
          </p:cNvSpPr>
          <p:nvPr>
            <p:ph idx="1"/>
          </p:nvPr>
        </p:nvSpPr>
        <p:spPr>
          <a:xfrm>
            <a:off x="680321" y="2336873"/>
            <a:ext cx="10198350" cy="4158056"/>
          </a:xfrm>
        </p:spPr>
        <p:txBody>
          <a:bodyPr>
            <a:normAutofit fontScale="92500" lnSpcReduction="10000"/>
          </a:bodyPr>
          <a:lstStyle/>
          <a:p>
            <a:pPr algn="just"/>
            <a:r>
              <a:rPr lang="pt-BR" dirty="0"/>
              <a:t>A gestão do conhecimento é essencial para a </a:t>
            </a:r>
            <a:r>
              <a:rPr lang="pt-BR" dirty="0">
                <a:hlinkClick r:id="rId2"/>
              </a:rPr>
              <a:t>excelência operacional</a:t>
            </a:r>
            <a:r>
              <a:rPr lang="pt-BR" dirty="0"/>
              <a:t>, e o capital intelectual tem sido reconhecido como um dos ativos intangíveis mais importantes de uma organização. </a:t>
            </a:r>
            <a:endParaRPr lang="pt-BR" dirty="0" smtClean="0"/>
          </a:p>
          <a:p>
            <a:pPr algn="just"/>
            <a:r>
              <a:rPr lang="pt-BR" dirty="0" smtClean="0"/>
              <a:t>Com </a:t>
            </a:r>
            <a:r>
              <a:rPr lang="pt-BR" dirty="0"/>
              <a:t>o envelhecimento da força de trabalho, muitas empresas perdem o conhecimento acumulado durante décadas por falta de registro adequado.</a:t>
            </a:r>
          </a:p>
          <a:p>
            <a:pPr algn="just"/>
            <a:r>
              <a:rPr lang="pt-BR" dirty="0"/>
              <a:t>Avanços significativos têm sido feitos nessa área. Há, no entanto, várias lacunas sobre a gestão do conhecimento tácito. </a:t>
            </a:r>
            <a:endParaRPr lang="pt-BR" dirty="0" smtClean="0"/>
          </a:p>
          <a:p>
            <a:pPr algn="just"/>
            <a:r>
              <a:rPr lang="pt-BR" dirty="0" smtClean="0"/>
              <a:t>O </a:t>
            </a:r>
            <a:r>
              <a:rPr lang="pt-BR" dirty="0"/>
              <a:t>conhecimento explícito, aquele que está em manuais e documentos, fica armazenado na organização. </a:t>
            </a:r>
            <a:endParaRPr lang="pt-BR" dirty="0" smtClean="0"/>
          </a:p>
          <a:p>
            <a:pPr algn="just"/>
            <a:r>
              <a:rPr lang="pt-BR" b="1" dirty="0" smtClean="0"/>
              <a:t>Mais </a:t>
            </a:r>
            <a:r>
              <a:rPr lang="pt-BR" b="1" dirty="0"/>
              <a:t>sutil, o conhecimento tácito frequentemente se perde quando o colaborador se aposenta ou muda de empresa.</a:t>
            </a:r>
            <a:r>
              <a:rPr lang="pt-BR" dirty="0"/>
              <a:t> Como preservar esse bem tão valioso?</a:t>
            </a:r>
          </a:p>
          <a:p>
            <a:pPr algn="just"/>
            <a:endParaRPr lang="pt-BR" dirty="0"/>
          </a:p>
          <a:p>
            <a:endParaRPr lang="pt-BR" dirty="0"/>
          </a:p>
        </p:txBody>
      </p:sp>
    </p:spTree>
    <p:extLst>
      <p:ext uri="{BB962C8B-B14F-4D97-AF65-F5344CB8AC3E}">
        <p14:creationId xmlns:p14="http://schemas.microsoft.com/office/powerpoint/2010/main" val="10265169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effectLst>
                  <a:outerShdw blurRad="38100" dist="38100" dir="2700000" algn="tl">
                    <a:srgbClr val="000000">
                      <a:alpha val="43137"/>
                    </a:srgbClr>
                  </a:outerShdw>
                </a:effectLst>
              </a:rPr>
              <a:t>Rede Semântica</a:t>
            </a:r>
            <a:endParaRPr lang="pt-BR" dirty="0"/>
          </a:p>
        </p:txBody>
      </p:sp>
      <p:pic>
        <p:nvPicPr>
          <p:cNvPr id="4" name="Espaço Reservado para Conteúdo 3"/>
          <p:cNvPicPr>
            <a:picLocks noGrp="1" noChangeAspect="1"/>
          </p:cNvPicPr>
          <p:nvPr>
            <p:ph idx="1"/>
          </p:nvPr>
        </p:nvPicPr>
        <p:blipFill>
          <a:blip r:embed="rId2"/>
          <a:stretch>
            <a:fillRect/>
          </a:stretch>
        </p:blipFill>
        <p:spPr>
          <a:xfrm>
            <a:off x="825500" y="2286000"/>
            <a:ext cx="9324975" cy="3738282"/>
          </a:xfrm>
          <a:prstGeom prst="rect">
            <a:avLst/>
          </a:prstGeom>
        </p:spPr>
      </p:pic>
    </p:spTree>
    <p:extLst>
      <p:ext uri="{BB962C8B-B14F-4D97-AF65-F5344CB8AC3E}">
        <p14:creationId xmlns:p14="http://schemas.microsoft.com/office/powerpoint/2010/main" val="20775760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effectLst>
                  <a:outerShdw blurRad="38100" dist="38100" dir="2700000" algn="tl">
                    <a:srgbClr val="000000">
                      <a:alpha val="43137"/>
                    </a:srgbClr>
                  </a:outerShdw>
                </a:effectLst>
              </a:rPr>
              <a:t>Rede Semântica</a:t>
            </a:r>
            <a:endParaRPr lang="pt-BR" dirty="0"/>
          </a:p>
        </p:txBody>
      </p:sp>
      <p:sp>
        <p:nvSpPr>
          <p:cNvPr id="3" name="Espaço Reservado para Conteúdo 2"/>
          <p:cNvSpPr>
            <a:spLocks noGrp="1"/>
          </p:cNvSpPr>
          <p:nvPr>
            <p:ph idx="1"/>
          </p:nvPr>
        </p:nvSpPr>
        <p:spPr>
          <a:xfrm>
            <a:off x="680321" y="2336872"/>
            <a:ext cx="10332820" cy="4037033"/>
          </a:xfrm>
        </p:spPr>
        <p:txBody>
          <a:bodyPr>
            <a:normAutofit fontScale="85000" lnSpcReduction="20000"/>
          </a:bodyPr>
          <a:lstStyle/>
          <a:p>
            <a:pPr algn="just"/>
            <a:r>
              <a:rPr lang="pt-PT" sz="3000" dirty="0"/>
              <a:t>Seguindo a estrutura da </a:t>
            </a:r>
            <a:r>
              <a:rPr lang="pt-PT" sz="3000" b="1" dirty="0">
                <a:solidFill>
                  <a:srgbClr val="92D050"/>
                </a:solidFill>
                <a:effectLst>
                  <a:outerShdw blurRad="38100" dist="38100" dir="2700000" algn="tl">
                    <a:srgbClr val="000000">
                      <a:alpha val="43137"/>
                    </a:srgbClr>
                  </a:outerShdw>
                </a:effectLst>
              </a:rPr>
              <a:t>rede semântica </a:t>
            </a:r>
            <a:r>
              <a:rPr lang="pt-PT" sz="3000" dirty="0"/>
              <a:t>apresentada na </a:t>
            </a:r>
            <a:r>
              <a:rPr lang="pt-PT" sz="3000" dirty="0" smtClean="0"/>
              <a:t>figura, </a:t>
            </a:r>
            <a:r>
              <a:rPr lang="pt-PT" sz="3000" dirty="0"/>
              <a:t>seria possível recuperar informações referentes ao contexto, no qual “Clyde” é considerado um “Elefante Real”. </a:t>
            </a:r>
            <a:endParaRPr lang="pt-PT" sz="3000" dirty="0" smtClean="0"/>
          </a:p>
          <a:p>
            <a:pPr algn="just"/>
            <a:r>
              <a:rPr lang="pt-PT" sz="3000" dirty="0" smtClean="0"/>
              <a:t>Porém</a:t>
            </a:r>
            <a:r>
              <a:rPr lang="pt-PT" sz="3000" dirty="0"/>
              <a:t>, o problema da “Cor de Clyde” também explicita um dos problemas das redes semânticas que consiste nos problemas decorrentes do uso de múltipla herança e arcos de exceção. </a:t>
            </a:r>
            <a:endParaRPr lang="pt-PT" sz="3000" dirty="0" smtClean="0"/>
          </a:p>
          <a:p>
            <a:pPr algn="just"/>
            <a:r>
              <a:rPr lang="pt-PT" sz="3000" dirty="0" smtClean="0"/>
              <a:t>Conforme </a:t>
            </a:r>
            <a:r>
              <a:rPr lang="pt-PT" sz="3000" dirty="0"/>
              <a:t>apresentado anteriormente, as redes de definição que regem a estratégia de herança, em que propriedades ligadas a conceitos mais específicos passam ter prioridade, fazem com que no caso, Clyde passe a ser considerado não Cinza, pois na rede da Figura 3, “Elefante Real” é mais específico que “Elefante”.</a:t>
            </a:r>
            <a:endParaRPr lang="pt-BR" sz="3000" dirty="0"/>
          </a:p>
          <a:p>
            <a:pPr algn="just"/>
            <a:r>
              <a:rPr lang="pt-PT" dirty="0"/>
              <a:t/>
            </a:r>
            <a:br>
              <a:rPr lang="pt-PT" dirty="0"/>
            </a:br>
            <a:endParaRPr lang="pt-BR" dirty="0"/>
          </a:p>
        </p:txBody>
      </p:sp>
    </p:spTree>
    <p:extLst>
      <p:ext uri="{BB962C8B-B14F-4D97-AF65-F5344CB8AC3E}">
        <p14:creationId xmlns:p14="http://schemas.microsoft.com/office/powerpoint/2010/main" val="11138191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effectLst>
                  <a:outerShdw blurRad="38100" dist="38100" dir="2700000" algn="tl">
                    <a:srgbClr val="000000">
                      <a:alpha val="43137"/>
                    </a:srgbClr>
                  </a:outerShdw>
                </a:effectLst>
              </a:rPr>
              <a:t>Rede Semântica</a:t>
            </a:r>
            <a:endParaRPr lang="pt-BR" dirty="0"/>
          </a:p>
        </p:txBody>
      </p:sp>
      <p:sp>
        <p:nvSpPr>
          <p:cNvPr id="3" name="Espaço Reservado para Conteúdo 2"/>
          <p:cNvSpPr>
            <a:spLocks noGrp="1"/>
          </p:cNvSpPr>
          <p:nvPr>
            <p:ph idx="1"/>
          </p:nvPr>
        </p:nvSpPr>
        <p:spPr/>
        <p:txBody>
          <a:bodyPr/>
          <a:lstStyle/>
          <a:p>
            <a:pPr algn="just"/>
            <a:r>
              <a:rPr lang="pt-PT" dirty="0"/>
              <a:t>Entretanto, esta estrutura pode se tornar complexa dependendo do tamanho das redes fazendo com que esta percepção passe a não ser tão intuitiva. </a:t>
            </a:r>
            <a:endParaRPr lang="pt-PT" dirty="0" smtClean="0"/>
          </a:p>
          <a:p>
            <a:pPr algn="just"/>
            <a:r>
              <a:rPr lang="pt-PT" dirty="0" smtClean="0"/>
              <a:t>A </a:t>
            </a:r>
            <a:r>
              <a:rPr lang="pt-PT" dirty="0"/>
              <a:t>estrutura existente nas redes semânticas é bastante similar a dos </a:t>
            </a:r>
            <a:r>
              <a:rPr lang="pt-PT" i="1" dirty="0"/>
              <a:t>frames</a:t>
            </a:r>
            <a:r>
              <a:rPr lang="pt-PT" dirty="0"/>
              <a:t>, porém esta se desfaz a partir do momento que as extensões das redes semânticas passam a atuar, como por exemplo, em uma rede de asserção no qual existem proposições lógicas e redes aninhadas que explicitam mais informações sobre as proposições</a:t>
            </a:r>
            <a:r>
              <a:rPr lang="pt-PT" dirty="0" smtClean="0"/>
              <a:t>.</a:t>
            </a:r>
            <a:endParaRPr lang="pt-BR" dirty="0"/>
          </a:p>
        </p:txBody>
      </p:sp>
    </p:spTree>
    <p:extLst>
      <p:ext uri="{BB962C8B-B14F-4D97-AF65-F5344CB8AC3E}">
        <p14:creationId xmlns:p14="http://schemas.microsoft.com/office/powerpoint/2010/main" val="24557287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effectLst>
                  <a:outerShdw blurRad="38100" dist="38100" dir="2700000" algn="tl">
                    <a:srgbClr val="000000">
                      <a:alpha val="43137"/>
                    </a:srgbClr>
                  </a:outerShdw>
                </a:effectLst>
              </a:rPr>
              <a:t>Grafos Conceituais</a:t>
            </a:r>
            <a:endParaRPr lang="pt-BR" dirty="0"/>
          </a:p>
        </p:txBody>
      </p:sp>
      <p:sp>
        <p:nvSpPr>
          <p:cNvPr id="3" name="Espaço Reservado para Conteúdo 2"/>
          <p:cNvSpPr>
            <a:spLocks noGrp="1"/>
          </p:cNvSpPr>
          <p:nvPr>
            <p:ph idx="1"/>
          </p:nvPr>
        </p:nvSpPr>
        <p:spPr>
          <a:xfrm>
            <a:off x="680321" y="2336872"/>
            <a:ext cx="10413503" cy="4225293"/>
          </a:xfrm>
        </p:spPr>
        <p:txBody>
          <a:bodyPr>
            <a:normAutofit fontScale="92500" lnSpcReduction="20000"/>
          </a:bodyPr>
          <a:lstStyle/>
          <a:p>
            <a:pPr algn="just"/>
            <a:r>
              <a:rPr lang="pt-PT" dirty="0"/>
              <a:t>Um </a:t>
            </a:r>
            <a:r>
              <a:rPr lang="pt-PT" b="1" dirty="0">
                <a:solidFill>
                  <a:srgbClr val="FF0000"/>
                </a:solidFill>
                <a:effectLst>
                  <a:outerShdw blurRad="38100" dist="38100" dir="2700000" algn="tl">
                    <a:srgbClr val="000000">
                      <a:alpha val="43137"/>
                    </a:srgbClr>
                  </a:outerShdw>
                </a:effectLst>
              </a:rPr>
              <a:t>grafo conceitual </a:t>
            </a:r>
            <a:r>
              <a:rPr lang="pt-PT" dirty="0"/>
              <a:t>é uma linguagem formal de representação do conhecimento desenvolvida por John F. Sowa, baseado nos trabalhos de Charles Sanders Pierce sobre grafos existenciais e nas redes semânticas da Inteligência Artificial. </a:t>
            </a:r>
            <a:endParaRPr lang="pt-PT" dirty="0" smtClean="0"/>
          </a:p>
          <a:p>
            <a:pPr algn="just"/>
            <a:r>
              <a:rPr lang="pt-PT" dirty="0" smtClean="0"/>
              <a:t>Estes </a:t>
            </a:r>
            <a:r>
              <a:rPr lang="pt-PT" dirty="0"/>
              <a:t>por sua vez, são capazes  de expressar de forma logicamente precisa, o conhecimento de maneira a serem interpretados tanto por homens como por </a:t>
            </a:r>
            <a:r>
              <a:rPr lang="pt-PT" dirty="0" smtClean="0"/>
              <a:t>máquinas.</a:t>
            </a:r>
            <a:endParaRPr lang="pt-BR" dirty="0"/>
          </a:p>
          <a:p>
            <a:pPr algn="just"/>
            <a:r>
              <a:rPr lang="pt-PT" dirty="0" smtClean="0"/>
              <a:t>A partir </a:t>
            </a:r>
            <a:r>
              <a:rPr lang="pt-PT" dirty="0"/>
              <a:t>de um mapeamento direto para uma linguagem, os grafos conceituais servem como uma linguagem intermediária para a tradução de formalismos utilizados pelos computadores e linguagens naturais, sendo representações gráficas legíveis aos seres humanos, mas com todo um </a:t>
            </a:r>
            <a:r>
              <a:rPr lang="pt-PT" i="1" dirty="0"/>
              <a:t>design </a:t>
            </a:r>
            <a:r>
              <a:rPr lang="pt-PT" dirty="0"/>
              <a:t>formal e linguagem de especificação. Estes têm sido implementados em uma variedade de projetos para diversos fins, dentre eles: recuperação de informação, </a:t>
            </a:r>
            <a:r>
              <a:rPr lang="pt-PT" b="1" dirty="0">
                <a:solidFill>
                  <a:srgbClr val="92D050"/>
                </a:solidFill>
                <a:effectLst>
                  <a:outerShdw blurRad="38100" dist="38100" dir="2700000" algn="tl">
                    <a:srgbClr val="000000">
                      <a:alpha val="43137"/>
                    </a:srgbClr>
                  </a:outerShdw>
                </a:effectLst>
              </a:rPr>
              <a:t>design de banco de dados</a:t>
            </a:r>
            <a:r>
              <a:rPr lang="pt-PT" dirty="0"/>
              <a:t>, </a:t>
            </a:r>
            <a:r>
              <a:rPr lang="pt-PT" b="1" dirty="0">
                <a:solidFill>
                  <a:srgbClr val="FFC000"/>
                </a:solidFill>
                <a:effectLst>
                  <a:outerShdw blurRad="38100" dist="38100" dir="2700000" algn="tl">
                    <a:srgbClr val="000000">
                      <a:alpha val="43137"/>
                    </a:srgbClr>
                  </a:outerShdw>
                </a:effectLst>
              </a:rPr>
              <a:t>sistemas especialistas </a:t>
            </a:r>
            <a:r>
              <a:rPr lang="pt-PT" dirty="0"/>
              <a:t>e no </a:t>
            </a:r>
            <a:r>
              <a:rPr lang="pt-PT" b="1" dirty="0">
                <a:solidFill>
                  <a:srgbClr val="FF0000"/>
                </a:solidFill>
                <a:effectLst>
                  <a:outerShdw blurRad="38100" dist="38100" dir="2700000" algn="tl">
                    <a:srgbClr val="000000">
                      <a:alpha val="43137"/>
                    </a:srgbClr>
                  </a:outerShdw>
                </a:effectLst>
              </a:rPr>
              <a:t>processamento de linguagem natural</a:t>
            </a:r>
            <a:r>
              <a:rPr lang="pt-PT" dirty="0"/>
              <a:t>.</a:t>
            </a:r>
            <a:endParaRPr lang="pt-BR" dirty="0"/>
          </a:p>
          <a:p>
            <a:endParaRPr lang="pt-BR" dirty="0"/>
          </a:p>
        </p:txBody>
      </p:sp>
    </p:spTree>
    <p:extLst>
      <p:ext uri="{BB962C8B-B14F-4D97-AF65-F5344CB8AC3E}">
        <p14:creationId xmlns:p14="http://schemas.microsoft.com/office/powerpoint/2010/main" val="6841572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effectLst>
                  <a:outerShdw blurRad="38100" dist="38100" dir="2700000" algn="tl">
                    <a:srgbClr val="000000">
                      <a:alpha val="43137"/>
                    </a:srgbClr>
                  </a:outerShdw>
                </a:effectLst>
              </a:rPr>
              <a:t>Grafos Conceituais</a:t>
            </a:r>
            <a:endParaRPr lang="pt-BR" dirty="0"/>
          </a:p>
        </p:txBody>
      </p:sp>
      <p:pic>
        <p:nvPicPr>
          <p:cNvPr id="4" name="Espaço Reservado para Conteúdo 3"/>
          <p:cNvPicPr>
            <a:picLocks noGrp="1" noChangeAspect="1"/>
          </p:cNvPicPr>
          <p:nvPr>
            <p:ph idx="1"/>
          </p:nvPr>
        </p:nvPicPr>
        <p:blipFill>
          <a:blip r:embed="rId2"/>
          <a:stretch>
            <a:fillRect/>
          </a:stretch>
        </p:blipFill>
        <p:spPr>
          <a:xfrm>
            <a:off x="1069230" y="2292023"/>
            <a:ext cx="9239250" cy="3974306"/>
          </a:xfrm>
          <a:prstGeom prst="rect">
            <a:avLst/>
          </a:prstGeom>
        </p:spPr>
      </p:pic>
    </p:spTree>
    <p:extLst>
      <p:ext uri="{BB962C8B-B14F-4D97-AF65-F5344CB8AC3E}">
        <p14:creationId xmlns:p14="http://schemas.microsoft.com/office/powerpoint/2010/main" val="1565410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effectLst>
                  <a:outerShdw blurRad="38100" dist="38100" dir="2700000" algn="tl">
                    <a:srgbClr val="000000">
                      <a:alpha val="43137"/>
                    </a:srgbClr>
                  </a:outerShdw>
                </a:effectLst>
              </a:rPr>
              <a:t>Grafos Conceituais</a:t>
            </a:r>
            <a:endParaRPr lang="pt-BR" dirty="0"/>
          </a:p>
        </p:txBody>
      </p:sp>
      <p:pic>
        <p:nvPicPr>
          <p:cNvPr id="4" name="Espaço Reservado para Conteúdo 3"/>
          <p:cNvPicPr>
            <a:picLocks noGrp="1" noChangeAspect="1"/>
          </p:cNvPicPr>
          <p:nvPr>
            <p:ph idx="1"/>
          </p:nvPr>
        </p:nvPicPr>
        <p:blipFill>
          <a:blip r:embed="rId2"/>
          <a:stretch>
            <a:fillRect/>
          </a:stretch>
        </p:blipFill>
        <p:spPr>
          <a:xfrm>
            <a:off x="680321" y="2084295"/>
            <a:ext cx="9821832" cy="4356847"/>
          </a:xfrm>
          <a:prstGeom prst="rect">
            <a:avLst/>
          </a:prstGeom>
        </p:spPr>
      </p:pic>
    </p:spTree>
    <p:extLst>
      <p:ext uri="{BB962C8B-B14F-4D97-AF65-F5344CB8AC3E}">
        <p14:creationId xmlns:p14="http://schemas.microsoft.com/office/powerpoint/2010/main" val="464789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effectLst>
                  <a:outerShdw blurRad="38100" dist="38100" dir="2700000" algn="tl">
                    <a:srgbClr val="000000">
                      <a:alpha val="43137"/>
                    </a:srgbClr>
                  </a:outerShdw>
                </a:effectLst>
              </a:rPr>
              <a:t>Grafos Conceituais</a:t>
            </a:r>
            <a:endParaRPr lang="pt-BR" dirty="0"/>
          </a:p>
        </p:txBody>
      </p:sp>
      <p:sp>
        <p:nvSpPr>
          <p:cNvPr id="3" name="Espaço Reservado para Conteúdo 2"/>
          <p:cNvSpPr>
            <a:spLocks noGrp="1"/>
          </p:cNvSpPr>
          <p:nvPr>
            <p:ph idx="1"/>
          </p:nvPr>
        </p:nvSpPr>
        <p:spPr/>
        <p:txBody>
          <a:bodyPr>
            <a:normAutofit lnSpcReduction="10000"/>
          </a:bodyPr>
          <a:lstStyle/>
          <a:p>
            <a:pPr algn="just"/>
            <a:r>
              <a:rPr lang="pt-PT" dirty="0" smtClean="0"/>
              <a:t>Os </a:t>
            </a:r>
            <a:r>
              <a:rPr lang="pt-PT" b="1" dirty="0">
                <a:solidFill>
                  <a:srgbClr val="92D050"/>
                </a:solidFill>
                <a:effectLst>
                  <a:outerShdw blurRad="38100" dist="38100" dir="2700000" algn="tl">
                    <a:srgbClr val="000000">
                      <a:alpha val="43137"/>
                    </a:srgbClr>
                  </a:outerShdw>
                </a:effectLst>
              </a:rPr>
              <a:t>grafos conceituais </a:t>
            </a:r>
            <a:r>
              <a:rPr lang="pt-PT" dirty="0"/>
              <a:t>são freqüentemente utilizados </a:t>
            </a:r>
            <a:r>
              <a:rPr lang="pt-PT" dirty="0" smtClean="0"/>
              <a:t>para </a:t>
            </a:r>
            <a:r>
              <a:rPr lang="pt-PT" b="1" dirty="0">
                <a:solidFill>
                  <a:srgbClr val="92D050"/>
                </a:solidFill>
                <a:effectLst>
                  <a:outerShdw blurRad="38100" dist="38100" dir="2700000" algn="tl">
                    <a:srgbClr val="000000">
                      <a:alpha val="43137"/>
                    </a:srgbClr>
                  </a:outerShdw>
                </a:effectLst>
              </a:rPr>
              <a:t>representação de conhecimento</a:t>
            </a:r>
            <a:r>
              <a:rPr lang="pt-PT" dirty="0"/>
              <a:t>, sendo um tipo de </a:t>
            </a:r>
            <a:r>
              <a:rPr lang="pt-PT" b="1" dirty="0">
                <a:solidFill>
                  <a:srgbClr val="92D050"/>
                </a:solidFill>
                <a:effectLst>
                  <a:outerShdw blurRad="38100" dist="38100" dir="2700000" algn="tl">
                    <a:srgbClr val="000000">
                      <a:alpha val="43137"/>
                    </a:srgbClr>
                  </a:outerShdw>
                </a:effectLst>
              </a:rPr>
              <a:t>rede semântica expandida</a:t>
            </a:r>
            <a:r>
              <a:rPr lang="pt-PT" dirty="0"/>
              <a:t>. </a:t>
            </a:r>
            <a:endParaRPr lang="pt-PT" dirty="0" smtClean="0"/>
          </a:p>
          <a:p>
            <a:pPr algn="just"/>
            <a:r>
              <a:rPr lang="pt-PT" dirty="0" smtClean="0"/>
              <a:t>A sentença </a:t>
            </a:r>
            <a:r>
              <a:rPr lang="pt-PT" dirty="0"/>
              <a:t>“</a:t>
            </a:r>
            <a:r>
              <a:rPr lang="pt-PT" b="1" i="1" dirty="0">
                <a:solidFill>
                  <a:srgbClr val="00B0F0"/>
                </a:solidFill>
                <a:effectLst>
                  <a:outerShdw blurRad="38100" dist="38100" dir="2700000" algn="tl">
                    <a:srgbClr val="000000">
                      <a:alpha val="43137"/>
                    </a:srgbClr>
                  </a:outerShdw>
                </a:effectLst>
              </a:rPr>
              <a:t>John is going to Boston by bus</a:t>
            </a:r>
            <a:r>
              <a:rPr lang="pt-PT" dirty="0" smtClean="0"/>
              <a:t>” :</a:t>
            </a:r>
            <a:endParaRPr lang="pt-BR" dirty="0"/>
          </a:p>
          <a:p>
            <a:pPr lvl="0" algn="just"/>
            <a:r>
              <a:rPr lang="pt-PT" b="1" dirty="0">
                <a:solidFill>
                  <a:srgbClr val="FFC000"/>
                </a:solidFill>
                <a:effectLst>
                  <a:outerShdw blurRad="38100" dist="38100" dir="2700000" algn="tl">
                    <a:srgbClr val="000000">
                      <a:alpha val="43137"/>
                    </a:srgbClr>
                  </a:outerShdw>
                </a:effectLst>
              </a:rPr>
              <a:t>Alguns conceitos são genéricos: </a:t>
            </a:r>
            <a:r>
              <a:rPr lang="pt-PT" dirty="0"/>
              <a:t>Este tipo de conceito representa um conjunto genérico e mais amplo, e tem somente o rótulo que o identifica dentro da representação gráfica, por exemplo, o conceito “</a:t>
            </a:r>
            <a:r>
              <a:rPr lang="pt-PT" b="1" i="1" dirty="0">
                <a:solidFill>
                  <a:srgbClr val="00B0F0"/>
                </a:solidFill>
                <a:effectLst>
                  <a:outerShdw blurRad="38100" dist="38100" dir="2700000" algn="tl">
                    <a:srgbClr val="000000">
                      <a:alpha val="43137"/>
                    </a:srgbClr>
                  </a:outerShdw>
                </a:effectLst>
              </a:rPr>
              <a:t>Go</a:t>
            </a:r>
            <a:r>
              <a:rPr lang="pt-PT" dirty="0"/>
              <a:t>” que </a:t>
            </a:r>
            <a:r>
              <a:rPr lang="pt-PT" b="1" dirty="0">
                <a:solidFill>
                  <a:srgbClr val="00B0F0"/>
                </a:solidFill>
                <a:effectLst>
                  <a:outerShdw blurRad="38100" dist="38100" dir="2700000" algn="tl">
                    <a:srgbClr val="000000">
                      <a:alpha val="43137"/>
                    </a:srgbClr>
                  </a:outerShdw>
                </a:effectLst>
              </a:rPr>
              <a:t>representa a ação de ir </a:t>
            </a:r>
            <a:r>
              <a:rPr lang="pt-PT" dirty="0"/>
              <a:t>de qualquer pessoa ou mesmo o conceito “</a:t>
            </a:r>
            <a:r>
              <a:rPr lang="pt-PT" b="1" i="1" dirty="0">
                <a:solidFill>
                  <a:srgbClr val="00B0F0"/>
                </a:solidFill>
                <a:effectLst>
                  <a:outerShdw blurRad="38100" dist="38100" dir="2700000" algn="tl">
                    <a:srgbClr val="000000">
                      <a:alpha val="43137"/>
                    </a:srgbClr>
                  </a:outerShdw>
                </a:effectLst>
              </a:rPr>
              <a:t>Bus</a:t>
            </a:r>
            <a:r>
              <a:rPr lang="pt-PT" dirty="0"/>
              <a:t>” que faz referência a qualquer </a:t>
            </a:r>
            <a:r>
              <a:rPr lang="pt-PT" b="1" dirty="0">
                <a:solidFill>
                  <a:srgbClr val="00B0F0"/>
                </a:solidFill>
                <a:effectLst>
                  <a:outerShdw blurRad="38100" dist="38100" dir="2700000" algn="tl">
                    <a:srgbClr val="000000">
                      <a:alpha val="43137"/>
                    </a:srgbClr>
                  </a:outerShdw>
                </a:effectLst>
              </a:rPr>
              <a:t>ônibus genericamente</a:t>
            </a:r>
            <a:r>
              <a:rPr lang="pt-PT" dirty="0"/>
              <a:t>;</a:t>
            </a:r>
            <a:endParaRPr lang="pt-BR" dirty="0"/>
          </a:p>
          <a:p>
            <a:endParaRPr lang="pt-BR" dirty="0"/>
          </a:p>
        </p:txBody>
      </p:sp>
    </p:spTree>
    <p:extLst>
      <p:ext uri="{BB962C8B-B14F-4D97-AF65-F5344CB8AC3E}">
        <p14:creationId xmlns:p14="http://schemas.microsoft.com/office/powerpoint/2010/main" val="32421348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effectLst>
                  <a:outerShdw blurRad="38100" dist="38100" dir="2700000" algn="tl">
                    <a:srgbClr val="000000">
                      <a:alpha val="43137"/>
                    </a:srgbClr>
                  </a:outerShdw>
                </a:effectLst>
              </a:rPr>
              <a:t>Grafos Conceituais</a:t>
            </a:r>
            <a:endParaRPr lang="pt-BR" dirty="0"/>
          </a:p>
        </p:txBody>
      </p:sp>
      <p:sp>
        <p:nvSpPr>
          <p:cNvPr id="3" name="Espaço Reservado para Conteúdo 2"/>
          <p:cNvSpPr>
            <a:spLocks noGrp="1"/>
          </p:cNvSpPr>
          <p:nvPr>
            <p:ph idx="1"/>
          </p:nvPr>
        </p:nvSpPr>
        <p:spPr/>
        <p:txBody>
          <a:bodyPr/>
          <a:lstStyle/>
          <a:p>
            <a:pPr lvl="0" algn="just"/>
            <a:r>
              <a:rPr lang="pt-PT" b="1" dirty="0">
                <a:solidFill>
                  <a:srgbClr val="92D050"/>
                </a:solidFill>
                <a:effectLst>
                  <a:outerShdw blurRad="38100" dist="38100" dir="2700000" algn="tl">
                    <a:srgbClr val="000000">
                      <a:alpha val="43137"/>
                    </a:srgbClr>
                  </a:outerShdw>
                </a:effectLst>
              </a:rPr>
              <a:t>Outros conceitos são individuais ou específicos:</a:t>
            </a:r>
            <a:r>
              <a:rPr lang="pt-PT" dirty="0"/>
              <a:t> Conceitos deste tipo são específicos e representam um determinado conceito, que são identificados com a utilização de cores, ou mesmo, dos rótulos dos conceitos seguidos de elementos que os tornam individuais como marcas identificadoras, por exemplo, o conceito “</a:t>
            </a:r>
            <a:r>
              <a:rPr lang="pt-PT" b="1" i="1" dirty="0">
                <a:solidFill>
                  <a:srgbClr val="00B0F0"/>
                </a:solidFill>
                <a:effectLst>
                  <a:outerShdw blurRad="38100" dist="38100" dir="2700000" algn="tl">
                    <a:srgbClr val="000000">
                      <a:alpha val="43137"/>
                    </a:srgbClr>
                  </a:outerShdw>
                </a:effectLst>
              </a:rPr>
              <a:t>Person</a:t>
            </a:r>
            <a:r>
              <a:rPr lang="pt-PT" i="1" dirty="0"/>
              <a:t>: </a:t>
            </a:r>
            <a:r>
              <a:rPr lang="pt-PT" b="1" i="1" dirty="0">
                <a:solidFill>
                  <a:srgbClr val="00B0F0"/>
                </a:solidFill>
                <a:effectLst>
                  <a:outerShdw blurRad="38100" dist="38100" dir="2700000" algn="tl">
                    <a:srgbClr val="000000">
                      <a:alpha val="43137"/>
                    </a:srgbClr>
                  </a:outerShdw>
                </a:effectLst>
              </a:rPr>
              <a:t>John</a:t>
            </a:r>
            <a:r>
              <a:rPr lang="pt-PT" dirty="0"/>
              <a:t>” que representa uma determinada </a:t>
            </a:r>
            <a:r>
              <a:rPr lang="pt-PT" b="1" dirty="0">
                <a:solidFill>
                  <a:srgbClr val="FFC000"/>
                </a:solidFill>
                <a:effectLst>
                  <a:outerShdw blurRad="38100" dist="38100" dir="2700000" algn="tl">
                    <a:srgbClr val="000000">
                      <a:alpha val="43137"/>
                    </a:srgbClr>
                  </a:outerShdw>
                </a:effectLst>
              </a:rPr>
              <a:t>pessoa</a:t>
            </a:r>
            <a:r>
              <a:rPr lang="pt-PT" dirty="0"/>
              <a:t> chamada </a:t>
            </a:r>
            <a:r>
              <a:rPr lang="pt-PT" b="1" dirty="0">
                <a:solidFill>
                  <a:srgbClr val="FFC000"/>
                </a:solidFill>
                <a:effectLst>
                  <a:outerShdw blurRad="38100" dist="38100" dir="2700000" algn="tl">
                    <a:srgbClr val="000000">
                      <a:alpha val="43137"/>
                    </a:srgbClr>
                  </a:outerShdw>
                </a:effectLst>
              </a:rPr>
              <a:t>John</a:t>
            </a:r>
            <a:r>
              <a:rPr lang="pt-PT" dirty="0"/>
              <a:t> e o conceito “</a:t>
            </a:r>
            <a:r>
              <a:rPr lang="pt-PT" b="1" i="1" dirty="0">
                <a:solidFill>
                  <a:srgbClr val="00B0F0"/>
                </a:solidFill>
                <a:effectLst>
                  <a:outerShdw blurRad="38100" dist="38100" dir="2700000" algn="tl">
                    <a:srgbClr val="000000">
                      <a:alpha val="43137"/>
                    </a:srgbClr>
                  </a:outerShdw>
                </a:effectLst>
              </a:rPr>
              <a:t>City: Boston</a:t>
            </a:r>
            <a:r>
              <a:rPr lang="pt-PT" dirty="0"/>
              <a:t>” que representa a </a:t>
            </a:r>
            <a:r>
              <a:rPr lang="pt-PT" b="1" dirty="0">
                <a:solidFill>
                  <a:srgbClr val="FFC000"/>
                </a:solidFill>
                <a:effectLst>
                  <a:outerShdw blurRad="38100" dist="38100" dir="2700000" algn="tl">
                    <a:srgbClr val="000000">
                      <a:alpha val="43137"/>
                    </a:srgbClr>
                  </a:outerShdw>
                </a:effectLst>
              </a:rPr>
              <a:t>cidade</a:t>
            </a:r>
            <a:r>
              <a:rPr lang="pt-PT" dirty="0"/>
              <a:t> de </a:t>
            </a:r>
            <a:r>
              <a:rPr lang="pt-PT" b="1" dirty="0">
                <a:solidFill>
                  <a:srgbClr val="FFC000"/>
                </a:solidFill>
                <a:effectLst>
                  <a:outerShdw blurRad="38100" dist="38100" dir="2700000" algn="tl">
                    <a:srgbClr val="000000">
                      <a:alpha val="43137"/>
                    </a:srgbClr>
                  </a:outerShdw>
                </a:effectLst>
              </a:rPr>
              <a:t>Boston</a:t>
            </a:r>
            <a:r>
              <a:rPr lang="pt-PT" dirty="0"/>
              <a:t>, como na </a:t>
            </a:r>
            <a:r>
              <a:rPr lang="pt-PT" dirty="0" smtClean="0"/>
              <a:t>figura anterior.</a:t>
            </a:r>
            <a:endParaRPr lang="pt-BR" dirty="0"/>
          </a:p>
          <a:p>
            <a:endParaRPr lang="pt-BR" dirty="0"/>
          </a:p>
        </p:txBody>
      </p:sp>
    </p:spTree>
    <p:extLst>
      <p:ext uri="{BB962C8B-B14F-4D97-AF65-F5344CB8AC3E}">
        <p14:creationId xmlns:p14="http://schemas.microsoft.com/office/powerpoint/2010/main" val="41832716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effectLst>
                  <a:outerShdw blurRad="38100" dist="38100" dir="2700000" algn="tl">
                    <a:srgbClr val="000000">
                      <a:alpha val="43137"/>
                    </a:srgbClr>
                  </a:outerShdw>
                </a:effectLst>
              </a:rPr>
              <a:t>Grafos Conceituais</a:t>
            </a:r>
            <a:endParaRPr lang="pt-BR" dirty="0"/>
          </a:p>
        </p:txBody>
      </p:sp>
      <p:pic>
        <p:nvPicPr>
          <p:cNvPr id="4" name="Espaço Reservado para Conteúdo 3"/>
          <p:cNvPicPr>
            <a:picLocks noGrp="1" noChangeAspect="1"/>
          </p:cNvPicPr>
          <p:nvPr>
            <p:ph idx="1"/>
          </p:nvPr>
        </p:nvPicPr>
        <p:blipFill>
          <a:blip r:embed="rId2"/>
          <a:stretch>
            <a:fillRect/>
          </a:stretch>
        </p:blipFill>
        <p:spPr>
          <a:xfrm>
            <a:off x="363071" y="2380129"/>
            <a:ext cx="9744542" cy="3321424"/>
          </a:xfrm>
          <a:prstGeom prst="rect">
            <a:avLst/>
          </a:prstGeom>
        </p:spPr>
      </p:pic>
    </p:spTree>
    <p:extLst>
      <p:ext uri="{BB962C8B-B14F-4D97-AF65-F5344CB8AC3E}">
        <p14:creationId xmlns:p14="http://schemas.microsoft.com/office/powerpoint/2010/main" val="21082583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effectLst>
                  <a:outerShdw blurRad="38100" dist="38100" dir="2700000" algn="tl">
                    <a:srgbClr val="000000">
                      <a:alpha val="43137"/>
                    </a:srgbClr>
                  </a:outerShdw>
                </a:effectLst>
              </a:rPr>
              <a:t>Ontologias</a:t>
            </a:r>
            <a:endParaRPr lang="pt-BR" b="1" dirty="0">
              <a:effectLst>
                <a:outerShdw blurRad="38100" dist="38100" dir="2700000" algn="tl">
                  <a:srgbClr val="000000">
                    <a:alpha val="43137"/>
                  </a:srgbClr>
                </a:outerShdw>
              </a:effectLst>
            </a:endParaRPr>
          </a:p>
        </p:txBody>
      </p:sp>
      <p:sp>
        <p:nvSpPr>
          <p:cNvPr id="3" name="Espaço Reservado para Conteúdo 2"/>
          <p:cNvSpPr>
            <a:spLocks noGrp="1"/>
          </p:cNvSpPr>
          <p:nvPr>
            <p:ph idx="1"/>
          </p:nvPr>
        </p:nvSpPr>
        <p:spPr/>
        <p:txBody>
          <a:bodyPr>
            <a:normAutofit lnSpcReduction="10000"/>
          </a:bodyPr>
          <a:lstStyle/>
          <a:p>
            <a:pPr algn="just"/>
            <a:r>
              <a:rPr lang="pt-PT" dirty="0"/>
              <a:t>Diversos trabalhos na área de Inteligência Artificial vêm fazendo uso de </a:t>
            </a:r>
            <a:r>
              <a:rPr lang="pt-PT" b="1" dirty="0">
                <a:solidFill>
                  <a:srgbClr val="FFC000"/>
                </a:solidFill>
                <a:effectLst>
                  <a:outerShdw blurRad="38100" dist="38100" dir="2700000" algn="tl">
                    <a:srgbClr val="000000">
                      <a:alpha val="43137"/>
                    </a:srgbClr>
                  </a:outerShdw>
                </a:effectLst>
              </a:rPr>
              <a:t>ontologias</a:t>
            </a:r>
            <a:r>
              <a:rPr lang="pt-PT" dirty="0"/>
              <a:t> como uma </a:t>
            </a:r>
            <a:r>
              <a:rPr lang="pt-PT" b="1" dirty="0">
                <a:solidFill>
                  <a:srgbClr val="FFC000"/>
                </a:solidFill>
                <a:effectLst>
                  <a:outerShdw blurRad="38100" dist="38100" dir="2700000" algn="tl">
                    <a:srgbClr val="000000">
                      <a:alpha val="43137"/>
                    </a:srgbClr>
                  </a:outerShdw>
                </a:effectLst>
              </a:rPr>
              <a:t>maneira formal de especificar informações conceituais de um domínio</a:t>
            </a:r>
            <a:r>
              <a:rPr lang="pt-PT" dirty="0"/>
              <a:t>, compartilhando e reutilizando o conhecimento, levando a tona aspectos cognitivos relacionados ao contexto de diversos domínios. </a:t>
            </a:r>
            <a:endParaRPr lang="pt-PT" dirty="0" smtClean="0"/>
          </a:p>
          <a:p>
            <a:pPr algn="just"/>
            <a:r>
              <a:rPr lang="pt-PT" dirty="0" smtClean="0"/>
              <a:t>O </a:t>
            </a:r>
            <a:r>
              <a:rPr lang="pt-PT" dirty="0"/>
              <a:t>conceito de ontologia tem sido utilizado  sob muitos aspectos e adotado de acordo com o contexto utilizado em cada caso em  particular. Assim, uma ontologia corresponde, a uma representação de algum domínio no qual, a partir de seus conceitos abstratos e a forma como esses conceitos se relacionam entre si se possa obter uma idéia do todo</a:t>
            </a:r>
            <a:r>
              <a:rPr lang="pt-PT" dirty="0" smtClean="0"/>
              <a:t>.</a:t>
            </a:r>
            <a:endParaRPr lang="pt-BR" dirty="0"/>
          </a:p>
        </p:txBody>
      </p:sp>
    </p:spTree>
    <p:extLst>
      <p:ext uri="{BB962C8B-B14F-4D97-AF65-F5344CB8AC3E}">
        <p14:creationId xmlns:p14="http://schemas.microsoft.com/office/powerpoint/2010/main" val="697445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Conhecimento</a:t>
            </a:r>
            <a:endParaRPr lang="pt-BR" dirty="0"/>
          </a:p>
        </p:txBody>
      </p:sp>
      <p:sp>
        <p:nvSpPr>
          <p:cNvPr id="3" name="Espaço Reservado para Conteúdo 2"/>
          <p:cNvSpPr>
            <a:spLocks noGrp="1"/>
          </p:cNvSpPr>
          <p:nvPr>
            <p:ph idx="1"/>
          </p:nvPr>
        </p:nvSpPr>
        <p:spPr>
          <a:xfrm>
            <a:off x="680321" y="2336872"/>
            <a:ext cx="10480738" cy="4171503"/>
          </a:xfrm>
        </p:spPr>
        <p:txBody>
          <a:bodyPr>
            <a:normAutofit fontScale="92500"/>
          </a:bodyPr>
          <a:lstStyle/>
          <a:p>
            <a:pPr algn="just"/>
            <a:r>
              <a:rPr lang="pt-BR" dirty="0"/>
              <a:t>Para ser utilizado, o conhecimento precisa ser </a:t>
            </a:r>
            <a:r>
              <a:rPr lang="pt-BR" b="1" dirty="0"/>
              <a:t>capturado e sistematizado</a:t>
            </a:r>
            <a:r>
              <a:rPr lang="pt-BR" dirty="0"/>
              <a:t>. </a:t>
            </a:r>
            <a:endParaRPr lang="pt-BR" dirty="0" smtClean="0"/>
          </a:p>
          <a:p>
            <a:pPr algn="just"/>
            <a:r>
              <a:rPr lang="pt-BR" dirty="0" smtClean="0"/>
              <a:t>Nesse </a:t>
            </a:r>
            <a:r>
              <a:rPr lang="pt-BR" dirty="0"/>
              <a:t>sentido, algumas vezes o mundo corporativo tem falhado mais por excesso que por falta. Guias muito extensos, compêndios complexos que levam tempo para serem produzidos e compreendidos. </a:t>
            </a:r>
            <a:endParaRPr lang="pt-BR" dirty="0" smtClean="0"/>
          </a:p>
          <a:p>
            <a:pPr algn="just"/>
            <a:r>
              <a:rPr lang="pt-BR" dirty="0" smtClean="0"/>
              <a:t>Ainda</a:t>
            </a:r>
            <a:r>
              <a:rPr lang="pt-BR" dirty="0"/>
              <a:t>: informações menos relevantes que ganham mais destaque que orientações imprescindíveis.</a:t>
            </a:r>
          </a:p>
          <a:p>
            <a:pPr algn="just"/>
            <a:r>
              <a:rPr lang="pt-BR" dirty="0"/>
              <a:t>Essas práticas desestimulam o interesse dos usuários. Quantos de nós têm paciência para ler o manual de um celular recém-comprado? </a:t>
            </a:r>
            <a:endParaRPr lang="pt-BR" dirty="0" smtClean="0"/>
          </a:p>
          <a:p>
            <a:pPr algn="just"/>
            <a:r>
              <a:rPr lang="pt-BR" dirty="0" smtClean="0"/>
              <a:t>Quantas </a:t>
            </a:r>
            <a:r>
              <a:rPr lang="pt-BR" dirty="0"/>
              <a:t>informações úteis sobre funcionalidades se perdem em meio a obviedades? Assim, é papel da liderança encontrar caminhos que incentivem a estruturação e também a disseminação do conhecimento na empresa.</a:t>
            </a:r>
          </a:p>
          <a:p>
            <a:endParaRPr lang="pt-BR" dirty="0"/>
          </a:p>
        </p:txBody>
      </p:sp>
    </p:spTree>
    <p:extLst>
      <p:ext uri="{BB962C8B-B14F-4D97-AF65-F5344CB8AC3E}">
        <p14:creationId xmlns:p14="http://schemas.microsoft.com/office/powerpoint/2010/main" val="33898747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effectLst>
                  <a:outerShdw blurRad="38100" dist="38100" dir="2700000" algn="tl">
                    <a:srgbClr val="000000">
                      <a:alpha val="43137"/>
                    </a:srgbClr>
                  </a:outerShdw>
                </a:effectLst>
              </a:rPr>
              <a:t>Ontologias</a:t>
            </a:r>
            <a:endParaRPr lang="pt-BR" b="1" dirty="0">
              <a:effectLst>
                <a:outerShdw blurRad="38100" dist="38100" dir="2700000" algn="tl">
                  <a:srgbClr val="000000">
                    <a:alpha val="43137"/>
                  </a:srgbClr>
                </a:outerShdw>
              </a:effectLst>
            </a:endParaRPr>
          </a:p>
        </p:txBody>
      </p:sp>
      <p:sp>
        <p:nvSpPr>
          <p:cNvPr id="3" name="Espaço Reservado para Conteúdo 2"/>
          <p:cNvSpPr>
            <a:spLocks noGrp="1"/>
          </p:cNvSpPr>
          <p:nvPr>
            <p:ph idx="1"/>
          </p:nvPr>
        </p:nvSpPr>
        <p:spPr>
          <a:xfrm>
            <a:off x="680321" y="2336872"/>
            <a:ext cx="10305926" cy="4171503"/>
          </a:xfrm>
        </p:spPr>
        <p:txBody>
          <a:bodyPr>
            <a:normAutofit fontScale="92500" lnSpcReduction="10000"/>
          </a:bodyPr>
          <a:lstStyle/>
          <a:p>
            <a:pPr algn="just"/>
            <a:r>
              <a:rPr lang="pt-PT" sz="2600" dirty="0"/>
              <a:t>O termo </a:t>
            </a:r>
            <a:r>
              <a:rPr lang="pt-PT" sz="2600" b="1" i="1" dirty="0">
                <a:solidFill>
                  <a:srgbClr val="FFC000"/>
                </a:solidFill>
                <a:effectLst>
                  <a:outerShdw blurRad="38100" dist="38100" dir="2700000" algn="tl">
                    <a:srgbClr val="000000">
                      <a:alpha val="43137"/>
                    </a:srgbClr>
                  </a:outerShdw>
                </a:effectLst>
              </a:rPr>
              <a:t>ontologia</a:t>
            </a:r>
            <a:r>
              <a:rPr lang="pt-PT" sz="2600" dirty="0"/>
              <a:t> se originou da filosofia dos trabalhos de </a:t>
            </a:r>
            <a:r>
              <a:rPr lang="pt-PT" sz="2600" b="1" dirty="0">
                <a:solidFill>
                  <a:srgbClr val="FFC000"/>
                </a:solidFill>
                <a:effectLst>
                  <a:outerShdw blurRad="38100" dist="38100" dir="2700000" algn="tl">
                    <a:srgbClr val="000000">
                      <a:alpha val="43137"/>
                    </a:srgbClr>
                  </a:outerShdw>
                </a:effectLst>
              </a:rPr>
              <a:t>Aristóteles</a:t>
            </a:r>
            <a:r>
              <a:rPr lang="pt-PT" sz="2600" dirty="0"/>
              <a:t>, sendo um ramo que lida com a natureza e a organização do ser, no qual tentam responder a questões como, “O que é um ser?” ou “Quais são as características comuns a todos os </a:t>
            </a:r>
            <a:r>
              <a:rPr lang="pt-PT" sz="2600" dirty="0" smtClean="0"/>
              <a:t>seres”.</a:t>
            </a:r>
          </a:p>
          <a:p>
            <a:pPr algn="just"/>
            <a:r>
              <a:rPr lang="pt-PT" sz="2600" dirty="0" smtClean="0"/>
              <a:t>Definida </a:t>
            </a:r>
            <a:r>
              <a:rPr lang="pt-PT" sz="2600" dirty="0"/>
              <a:t>as origens da </a:t>
            </a:r>
            <a:r>
              <a:rPr lang="pt-PT" sz="2600" b="1" dirty="0">
                <a:solidFill>
                  <a:srgbClr val="00B0F0"/>
                </a:solidFill>
                <a:effectLst>
                  <a:outerShdw blurRad="38100" dist="38100" dir="2700000" algn="tl">
                    <a:srgbClr val="000000">
                      <a:alpha val="43137"/>
                    </a:srgbClr>
                  </a:outerShdw>
                </a:effectLst>
              </a:rPr>
              <a:t>ontologia</a:t>
            </a:r>
            <a:r>
              <a:rPr lang="pt-PT" sz="2600" dirty="0"/>
              <a:t> pode-se dizer então que esta consiste em </a:t>
            </a:r>
            <a:r>
              <a:rPr lang="pt-PT" sz="2600" dirty="0" smtClean="0"/>
              <a:t>um </a:t>
            </a:r>
            <a:r>
              <a:rPr lang="pt-PT" sz="2600" b="1" dirty="0">
                <a:solidFill>
                  <a:srgbClr val="FFC000"/>
                </a:solidFill>
                <a:effectLst>
                  <a:outerShdw blurRad="38100" dist="38100" dir="2700000" algn="tl">
                    <a:srgbClr val="000000">
                      <a:alpha val="43137"/>
                    </a:srgbClr>
                  </a:outerShdw>
                </a:effectLst>
              </a:rPr>
              <a:t>modelo consensual do mundo, no sentido de que é reconhecido da mesma forma por um grupo de pessoas e que, por ser um modelo, não faz referência às suas instâncias,</a:t>
            </a:r>
            <a:r>
              <a:rPr lang="pt-PT" sz="2600" dirty="0"/>
              <a:t> assim, ontologias podem ser vistas como </a:t>
            </a:r>
            <a:r>
              <a:rPr lang="pt-PT" sz="2600" b="1" dirty="0">
                <a:solidFill>
                  <a:srgbClr val="00B0F0"/>
                </a:solidFill>
                <a:effectLst>
                  <a:outerShdw blurRad="38100" dist="38100" dir="2700000" algn="tl">
                    <a:srgbClr val="000000">
                      <a:alpha val="43137"/>
                    </a:srgbClr>
                  </a:outerShdw>
                </a:effectLst>
              </a:rPr>
              <a:t>modelos de dados</a:t>
            </a:r>
            <a:r>
              <a:rPr lang="pt-PT" sz="2600" dirty="0"/>
              <a:t>, como estruturas de conceitos das bases de </a:t>
            </a:r>
            <a:r>
              <a:rPr lang="pt-PT" sz="2600" dirty="0" smtClean="0"/>
              <a:t>conhecimento</a:t>
            </a:r>
            <a:endParaRPr lang="pt-BR" sz="2600" dirty="0"/>
          </a:p>
          <a:p>
            <a:pPr marL="0" indent="0">
              <a:buNone/>
            </a:pPr>
            <a:r>
              <a:rPr lang="pt-PT" dirty="0"/>
              <a:t/>
            </a:r>
            <a:br>
              <a:rPr lang="pt-PT" dirty="0"/>
            </a:br>
            <a:endParaRPr lang="pt-BR" dirty="0"/>
          </a:p>
          <a:p>
            <a:endParaRPr lang="pt-BR" dirty="0"/>
          </a:p>
        </p:txBody>
      </p:sp>
    </p:spTree>
    <p:extLst>
      <p:ext uri="{BB962C8B-B14F-4D97-AF65-F5344CB8AC3E}">
        <p14:creationId xmlns:p14="http://schemas.microsoft.com/office/powerpoint/2010/main" val="24276164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effectLst>
                  <a:outerShdw blurRad="38100" dist="38100" dir="2700000" algn="tl">
                    <a:srgbClr val="000000">
                      <a:alpha val="43137"/>
                    </a:srgbClr>
                  </a:outerShdw>
                </a:effectLst>
              </a:rPr>
              <a:t>Ontologias</a:t>
            </a:r>
            <a:endParaRPr lang="pt-BR" b="1" dirty="0">
              <a:effectLst>
                <a:outerShdw blurRad="38100" dist="38100" dir="2700000" algn="tl">
                  <a:srgbClr val="000000">
                    <a:alpha val="43137"/>
                  </a:srgbClr>
                </a:outerShdw>
              </a:effectLst>
            </a:endParaRPr>
          </a:p>
        </p:txBody>
      </p:sp>
      <p:sp>
        <p:nvSpPr>
          <p:cNvPr id="3" name="Espaço Reservado para Conteúdo 2"/>
          <p:cNvSpPr>
            <a:spLocks noGrp="1"/>
          </p:cNvSpPr>
          <p:nvPr>
            <p:ph idx="1"/>
          </p:nvPr>
        </p:nvSpPr>
        <p:spPr>
          <a:xfrm>
            <a:off x="680321" y="2336873"/>
            <a:ext cx="10561420" cy="4050480"/>
          </a:xfrm>
        </p:spPr>
        <p:txBody>
          <a:bodyPr/>
          <a:lstStyle/>
          <a:p>
            <a:pPr algn="just"/>
            <a:r>
              <a:rPr lang="pt-PT" b="1" dirty="0" smtClean="0">
                <a:solidFill>
                  <a:srgbClr val="00B0F0"/>
                </a:solidFill>
                <a:effectLst>
                  <a:outerShdw blurRad="38100" dist="38100" dir="2700000" algn="tl">
                    <a:srgbClr val="000000">
                      <a:alpha val="43137"/>
                    </a:srgbClr>
                  </a:outerShdw>
                </a:effectLst>
              </a:rPr>
              <a:t>Ontologias</a:t>
            </a:r>
            <a:r>
              <a:rPr lang="pt-PT" dirty="0" smtClean="0"/>
              <a:t> </a:t>
            </a:r>
            <a:r>
              <a:rPr lang="pt-PT" dirty="0"/>
              <a:t>fornecem um vocabulário comum de uma área e define - com níveis diferentes de formalismos - o significado dos termos e dos relacionamentos entre </a:t>
            </a:r>
            <a:r>
              <a:rPr lang="pt-PT" dirty="0" smtClean="0"/>
              <a:t>eles.</a:t>
            </a:r>
          </a:p>
          <a:p>
            <a:pPr algn="just"/>
            <a:r>
              <a:rPr lang="pt-PT" dirty="0"/>
              <a:t>Em uma </a:t>
            </a:r>
            <a:r>
              <a:rPr lang="pt-PT" b="1" dirty="0">
                <a:solidFill>
                  <a:srgbClr val="00B0F0"/>
                </a:solidFill>
                <a:effectLst>
                  <a:outerShdw blurRad="38100" dist="38100" dir="2700000" algn="tl">
                    <a:srgbClr val="000000">
                      <a:alpha val="43137"/>
                    </a:srgbClr>
                  </a:outerShdw>
                </a:effectLst>
              </a:rPr>
              <a:t>ontologia</a:t>
            </a:r>
            <a:r>
              <a:rPr lang="pt-PT" dirty="0"/>
              <a:t>, diversas definições estão associadas aos nomes de entidades no universo em discurso (conceitos, relações, funções). Assim, o uso de ontologias tem como objetivo capturar o conhecimento declarativo de algum domínio e fornecer uma compreensão sobre este, possibilitando a reutilização e o compartilhamento através de aplicações em grupos.</a:t>
            </a:r>
            <a:endParaRPr lang="pt-BR" dirty="0"/>
          </a:p>
          <a:p>
            <a:endParaRPr lang="pt-BR" dirty="0"/>
          </a:p>
        </p:txBody>
      </p:sp>
    </p:spTree>
    <p:extLst>
      <p:ext uri="{BB962C8B-B14F-4D97-AF65-F5344CB8AC3E}">
        <p14:creationId xmlns:p14="http://schemas.microsoft.com/office/powerpoint/2010/main" val="31357404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Ontologias</a:t>
            </a:r>
            <a:endParaRPr lang="pt-BR" dirty="0"/>
          </a:p>
        </p:txBody>
      </p:sp>
      <p:pic>
        <p:nvPicPr>
          <p:cNvPr id="4" name="Espaço Reservado para Conteúdo 3"/>
          <p:cNvPicPr>
            <a:picLocks noGrp="1" noChangeAspect="1"/>
          </p:cNvPicPr>
          <p:nvPr>
            <p:ph idx="1"/>
          </p:nvPr>
        </p:nvPicPr>
        <p:blipFill>
          <a:blip r:embed="rId2"/>
          <a:stretch>
            <a:fillRect/>
          </a:stretch>
        </p:blipFill>
        <p:spPr>
          <a:xfrm>
            <a:off x="1113430" y="2336800"/>
            <a:ext cx="9913158" cy="4198471"/>
          </a:xfrm>
          <a:prstGeom prst="rect">
            <a:avLst/>
          </a:prstGeom>
        </p:spPr>
      </p:pic>
    </p:spTree>
    <p:extLst>
      <p:ext uri="{BB962C8B-B14F-4D97-AF65-F5344CB8AC3E}">
        <p14:creationId xmlns:p14="http://schemas.microsoft.com/office/powerpoint/2010/main" val="21190187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Mapas Conceituais</a:t>
            </a:r>
            <a:endParaRPr lang="pt-BR" dirty="0"/>
          </a:p>
        </p:txBody>
      </p:sp>
      <p:sp>
        <p:nvSpPr>
          <p:cNvPr id="3" name="Espaço Reservado para Conteúdo 2"/>
          <p:cNvSpPr>
            <a:spLocks noGrp="1"/>
          </p:cNvSpPr>
          <p:nvPr>
            <p:ph idx="1"/>
          </p:nvPr>
        </p:nvSpPr>
        <p:spPr>
          <a:xfrm>
            <a:off x="680321" y="2336873"/>
            <a:ext cx="10386608" cy="4077374"/>
          </a:xfrm>
        </p:spPr>
        <p:txBody>
          <a:bodyPr>
            <a:noAutofit/>
          </a:bodyPr>
          <a:lstStyle/>
          <a:p>
            <a:pPr algn="just"/>
            <a:r>
              <a:rPr lang="pt-PT" sz="2800" b="1" dirty="0">
                <a:solidFill>
                  <a:srgbClr val="00B0F0"/>
                </a:solidFill>
                <a:effectLst>
                  <a:outerShdw blurRad="38100" dist="38100" dir="2700000" algn="tl">
                    <a:srgbClr val="000000">
                      <a:alpha val="43137"/>
                    </a:srgbClr>
                  </a:outerShdw>
                </a:effectLst>
              </a:rPr>
              <a:t>Mapa Conceitual </a:t>
            </a:r>
            <a:r>
              <a:rPr lang="pt-PT" sz="2800" dirty="0"/>
              <a:t>trata-se de uma técnica desenvolvida por</a:t>
            </a:r>
            <a:r>
              <a:rPr lang="pt-PT" sz="2800" b="1" dirty="0">
                <a:solidFill>
                  <a:srgbClr val="FFC000"/>
                </a:solidFill>
                <a:effectLst>
                  <a:outerShdw blurRad="38100" dist="38100" dir="2700000" algn="tl">
                    <a:srgbClr val="000000">
                      <a:alpha val="43137"/>
                    </a:srgbClr>
                  </a:outerShdw>
                </a:effectLst>
              </a:rPr>
              <a:t> John </a:t>
            </a:r>
            <a:r>
              <a:rPr lang="pt-PT" sz="2800" b="1" dirty="0" smtClean="0">
                <a:solidFill>
                  <a:srgbClr val="FFC000"/>
                </a:solidFill>
                <a:effectLst>
                  <a:outerShdw blurRad="38100" dist="38100" dir="2700000" algn="tl">
                    <a:srgbClr val="000000">
                      <a:alpha val="43137"/>
                    </a:srgbClr>
                  </a:outerShdw>
                </a:effectLst>
              </a:rPr>
              <a:t>Novak</a:t>
            </a:r>
            <a:r>
              <a:rPr lang="pt-PT" sz="2800" dirty="0" smtClean="0"/>
              <a:t> </a:t>
            </a:r>
            <a:r>
              <a:rPr lang="pt-PT" sz="2800" dirty="0"/>
              <a:t>e seus colaboradores na Universidade de Cornell, EUA, sendo utilizados como </a:t>
            </a:r>
            <a:r>
              <a:rPr lang="pt-PT" sz="2800" b="1" dirty="0">
                <a:solidFill>
                  <a:srgbClr val="FFC000"/>
                </a:solidFill>
                <a:effectLst>
                  <a:outerShdw blurRad="38100" dist="38100" dir="2700000" algn="tl">
                    <a:srgbClr val="000000">
                      <a:alpha val="43137"/>
                    </a:srgbClr>
                  </a:outerShdw>
                </a:effectLst>
              </a:rPr>
              <a:t>uma linguagem para descrição e comunicação de conceitos sobre um domínio. </a:t>
            </a:r>
            <a:endParaRPr lang="pt-PT" sz="2800" b="1" dirty="0" smtClean="0">
              <a:solidFill>
                <a:srgbClr val="FFC000"/>
              </a:solidFill>
              <a:effectLst>
                <a:outerShdw blurRad="38100" dist="38100" dir="2700000" algn="tl">
                  <a:srgbClr val="000000">
                    <a:alpha val="43137"/>
                  </a:srgbClr>
                </a:outerShdw>
              </a:effectLst>
            </a:endParaRPr>
          </a:p>
          <a:p>
            <a:pPr algn="just"/>
            <a:r>
              <a:rPr lang="pt-PT" sz="2800" dirty="0" smtClean="0"/>
              <a:t>Estes </a:t>
            </a:r>
            <a:r>
              <a:rPr lang="pt-PT" sz="2800" dirty="0"/>
              <a:t>se baseiam na </a:t>
            </a:r>
            <a:r>
              <a:rPr lang="pt-PT" sz="2800" b="1" dirty="0">
                <a:solidFill>
                  <a:srgbClr val="FFC000"/>
                </a:solidFill>
                <a:effectLst>
                  <a:outerShdw blurRad="38100" dist="38100" dir="2700000" algn="tl">
                    <a:srgbClr val="000000">
                      <a:alpha val="43137"/>
                    </a:srgbClr>
                  </a:outerShdw>
                </a:effectLst>
              </a:rPr>
              <a:t>teoria cognitiva de aprendizagem</a:t>
            </a:r>
            <a:r>
              <a:rPr lang="pt-PT" sz="2800" dirty="0"/>
              <a:t> de </a:t>
            </a:r>
            <a:r>
              <a:rPr lang="pt-PT" sz="2800" b="1" dirty="0">
                <a:solidFill>
                  <a:srgbClr val="92D050"/>
                </a:solidFill>
                <a:effectLst>
                  <a:outerShdw blurRad="38100" dist="38100" dir="2700000" algn="tl">
                    <a:srgbClr val="000000">
                      <a:alpha val="43137"/>
                    </a:srgbClr>
                  </a:outerShdw>
                </a:effectLst>
              </a:rPr>
              <a:t>David </a:t>
            </a:r>
            <a:r>
              <a:rPr lang="pt-PT" sz="2800" b="1" dirty="0" smtClean="0">
                <a:solidFill>
                  <a:srgbClr val="92D050"/>
                </a:solidFill>
                <a:effectLst>
                  <a:outerShdw blurRad="38100" dist="38100" dir="2700000" algn="tl">
                    <a:srgbClr val="000000">
                      <a:alpha val="43137"/>
                    </a:srgbClr>
                  </a:outerShdw>
                </a:effectLst>
              </a:rPr>
              <a:t>Ausubel</a:t>
            </a:r>
            <a:r>
              <a:rPr lang="pt-PT" sz="2800" dirty="0" smtClean="0"/>
              <a:t>, </a:t>
            </a:r>
            <a:r>
              <a:rPr lang="pt-PT" sz="2800" dirty="0"/>
              <a:t>porém este, </a:t>
            </a:r>
            <a:r>
              <a:rPr lang="pt-PT" sz="2800" dirty="0" smtClean="0"/>
              <a:t>nunca mencionou </a:t>
            </a:r>
            <a:r>
              <a:rPr lang="pt-PT" sz="2800" dirty="0"/>
              <a:t>em seus estudos a utilização de mapas conceituais em sua </a:t>
            </a:r>
            <a:r>
              <a:rPr lang="pt-PT" sz="2800" dirty="0" smtClean="0"/>
              <a:t>teoria.</a:t>
            </a:r>
            <a:endParaRPr lang="pt-BR" sz="2800" dirty="0"/>
          </a:p>
          <a:p>
            <a:pPr algn="just"/>
            <a:r>
              <a:rPr lang="pt-PT" sz="2800" dirty="0" smtClean="0"/>
              <a:t> </a:t>
            </a:r>
            <a:r>
              <a:rPr lang="pt-PT" sz="2800" dirty="0"/>
              <a:t/>
            </a:r>
            <a:br>
              <a:rPr lang="pt-PT" sz="2800" dirty="0"/>
            </a:br>
            <a:endParaRPr lang="pt-BR" sz="2800" dirty="0"/>
          </a:p>
        </p:txBody>
      </p:sp>
    </p:spTree>
    <p:extLst>
      <p:ext uri="{BB962C8B-B14F-4D97-AF65-F5344CB8AC3E}">
        <p14:creationId xmlns:p14="http://schemas.microsoft.com/office/powerpoint/2010/main" val="33844135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Mapas Conceituais</a:t>
            </a:r>
          </a:p>
        </p:txBody>
      </p:sp>
      <p:sp>
        <p:nvSpPr>
          <p:cNvPr id="3" name="Espaço Reservado para Conteúdo 2"/>
          <p:cNvSpPr>
            <a:spLocks noGrp="1"/>
          </p:cNvSpPr>
          <p:nvPr>
            <p:ph idx="1"/>
          </p:nvPr>
        </p:nvSpPr>
        <p:spPr>
          <a:xfrm>
            <a:off x="680321" y="2336873"/>
            <a:ext cx="10400055" cy="3599316"/>
          </a:xfrm>
        </p:spPr>
        <p:txBody>
          <a:bodyPr>
            <a:normAutofit/>
          </a:bodyPr>
          <a:lstStyle/>
          <a:p>
            <a:pPr algn="just"/>
            <a:r>
              <a:rPr lang="pt-PT" sz="2800" dirty="0"/>
              <a:t>Porém, o conceito essencial da </a:t>
            </a:r>
            <a:r>
              <a:rPr lang="pt-PT" sz="2800" b="1" dirty="0">
                <a:solidFill>
                  <a:srgbClr val="FFC000"/>
                </a:solidFill>
                <a:effectLst>
                  <a:outerShdw blurRad="38100" dist="38100" dir="2700000" algn="tl">
                    <a:srgbClr val="000000">
                      <a:alpha val="43137"/>
                    </a:srgbClr>
                  </a:outerShdw>
                </a:effectLst>
              </a:rPr>
              <a:t>teoria de aprendizagem de Ausubel</a:t>
            </a:r>
            <a:r>
              <a:rPr lang="pt-PT" sz="2800" dirty="0"/>
              <a:t> é o de uma </a:t>
            </a:r>
            <a:r>
              <a:rPr lang="pt-PT" sz="2800" b="1" dirty="0">
                <a:solidFill>
                  <a:srgbClr val="92D050"/>
                </a:solidFill>
                <a:effectLst>
                  <a:outerShdw blurRad="38100" dist="38100" dir="2700000" algn="tl">
                    <a:srgbClr val="000000">
                      <a:alpha val="43137"/>
                    </a:srgbClr>
                  </a:outerShdw>
                </a:effectLst>
              </a:rPr>
              <a:t>aprendizagem significativa</a:t>
            </a:r>
            <a:r>
              <a:rPr lang="pt-PT" sz="2800" dirty="0"/>
              <a:t>, no qual os </a:t>
            </a:r>
            <a:r>
              <a:rPr lang="pt-PT" sz="2800" b="1" dirty="0">
                <a:solidFill>
                  <a:srgbClr val="92D050"/>
                </a:solidFill>
                <a:effectLst>
                  <a:outerShdw blurRad="38100" dist="38100" dir="2700000" algn="tl">
                    <a:srgbClr val="000000">
                      <a:alpha val="43137"/>
                    </a:srgbClr>
                  </a:outerShdw>
                </a:effectLst>
              </a:rPr>
              <a:t>mapas conceituais</a:t>
            </a:r>
            <a:r>
              <a:rPr lang="pt-PT" sz="2800" dirty="0"/>
              <a:t> se baseiam. </a:t>
            </a:r>
            <a:endParaRPr lang="pt-PT" sz="2800" dirty="0" smtClean="0"/>
          </a:p>
          <a:p>
            <a:pPr algn="just"/>
            <a:r>
              <a:rPr lang="pt-PT" sz="2800" b="1" dirty="0" smtClean="0">
                <a:solidFill>
                  <a:srgbClr val="FFC000"/>
                </a:solidFill>
                <a:effectLst>
                  <a:outerShdw blurRad="38100" dist="38100" dir="2700000" algn="tl">
                    <a:srgbClr val="000000">
                      <a:alpha val="43137"/>
                    </a:srgbClr>
                  </a:outerShdw>
                </a:effectLst>
              </a:rPr>
              <a:t>Ausebel</a:t>
            </a:r>
            <a:r>
              <a:rPr lang="pt-PT" sz="2800" dirty="0" smtClean="0"/>
              <a:t> </a:t>
            </a:r>
            <a:r>
              <a:rPr lang="pt-PT" sz="2800" dirty="0"/>
              <a:t>em seus trabalhos menciona que a aprendizagem torna-se significativa a partir do momento que uma nova informação, no caso um conceito, idéia ou proposição, passam a assumir algum significado para o </a:t>
            </a:r>
            <a:r>
              <a:rPr lang="pt-PT" sz="2800" dirty="0" smtClean="0"/>
              <a:t>estudante.</a:t>
            </a:r>
            <a:endParaRPr lang="pt-BR" sz="2800" dirty="0"/>
          </a:p>
        </p:txBody>
      </p:sp>
    </p:spTree>
    <p:extLst>
      <p:ext uri="{BB962C8B-B14F-4D97-AF65-F5344CB8AC3E}">
        <p14:creationId xmlns:p14="http://schemas.microsoft.com/office/powerpoint/2010/main" val="9634070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Mapas Conceituais</a:t>
            </a:r>
          </a:p>
        </p:txBody>
      </p:sp>
      <p:sp>
        <p:nvSpPr>
          <p:cNvPr id="3" name="Espaço Reservado para Conteúdo 2"/>
          <p:cNvSpPr>
            <a:spLocks noGrp="1"/>
          </p:cNvSpPr>
          <p:nvPr>
            <p:ph idx="1"/>
          </p:nvPr>
        </p:nvSpPr>
        <p:spPr>
          <a:xfrm>
            <a:off x="680321" y="2336873"/>
            <a:ext cx="10010091" cy="3599316"/>
          </a:xfrm>
        </p:spPr>
        <p:txBody>
          <a:bodyPr>
            <a:normAutofit/>
          </a:bodyPr>
          <a:lstStyle/>
          <a:p>
            <a:pPr algn="just"/>
            <a:r>
              <a:rPr lang="pt-PT" sz="2800" dirty="0"/>
              <a:t>Todo este processo é aliado a todos os conceitos cognitivos existentes relacionados ao contexto, tornando estas estruturas de conhecimento mais amplas, abrangentes e ao mesmo tempo mais complexas, modificando tanto o conhecimento prévio quanto à nova informação. Desta forma, se tem uma estrutura cognitiva que está em constante processo de mutação durante toda a aprendizagem </a:t>
            </a:r>
            <a:r>
              <a:rPr lang="pt-PT" sz="2800" dirty="0" smtClean="0"/>
              <a:t>.</a:t>
            </a:r>
            <a:endParaRPr lang="pt-BR" sz="2800" dirty="0"/>
          </a:p>
        </p:txBody>
      </p:sp>
    </p:spTree>
    <p:extLst>
      <p:ext uri="{BB962C8B-B14F-4D97-AF65-F5344CB8AC3E}">
        <p14:creationId xmlns:p14="http://schemas.microsoft.com/office/powerpoint/2010/main" val="1847330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Mapas Conceituais</a:t>
            </a:r>
          </a:p>
        </p:txBody>
      </p:sp>
      <p:sp>
        <p:nvSpPr>
          <p:cNvPr id="3" name="Espaço Reservado para Conteúdo 2"/>
          <p:cNvSpPr>
            <a:spLocks noGrp="1"/>
          </p:cNvSpPr>
          <p:nvPr>
            <p:ph idx="1"/>
          </p:nvPr>
        </p:nvSpPr>
        <p:spPr>
          <a:xfrm>
            <a:off x="680321" y="2336872"/>
            <a:ext cx="10305926" cy="4063927"/>
          </a:xfrm>
        </p:spPr>
        <p:txBody>
          <a:bodyPr>
            <a:normAutofit/>
          </a:bodyPr>
          <a:lstStyle/>
          <a:p>
            <a:pPr algn="just"/>
            <a:r>
              <a:rPr lang="pt-PT" sz="2800" dirty="0"/>
              <a:t>O </a:t>
            </a:r>
            <a:r>
              <a:rPr lang="pt-PT" sz="2800" b="1" dirty="0">
                <a:solidFill>
                  <a:srgbClr val="FFC000"/>
                </a:solidFill>
                <a:effectLst>
                  <a:outerShdw blurRad="38100" dist="38100" dir="2700000" algn="tl">
                    <a:srgbClr val="000000">
                      <a:alpha val="43137"/>
                    </a:srgbClr>
                  </a:outerShdw>
                </a:effectLst>
              </a:rPr>
              <a:t>mapa conceitual </a:t>
            </a:r>
            <a:r>
              <a:rPr lang="pt-PT" sz="2800" dirty="0"/>
              <a:t>envolve a </a:t>
            </a:r>
            <a:r>
              <a:rPr lang="pt-PT" sz="2800" b="1" dirty="0">
                <a:solidFill>
                  <a:srgbClr val="FFC000"/>
                </a:solidFill>
                <a:effectLst>
                  <a:outerShdw blurRad="38100" dist="38100" dir="2700000" algn="tl">
                    <a:srgbClr val="000000">
                      <a:alpha val="43137"/>
                    </a:srgbClr>
                  </a:outerShdw>
                </a:effectLst>
              </a:rPr>
              <a:t>identificação de conceitos ou idéias pertencentes a um assunto, e a descrição das relações existentes entre essas idéias na forma de um desenho esquemático</a:t>
            </a:r>
            <a:r>
              <a:rPr lang="pt-PT" sz="2800" dirty="0"/>
              <a:t>. </a:t>
            </a:r>
            <a:endParaRPr lang="pt-PT" sz="2800" dirty="0" smtClean="0"/>
          </a:p>
          <a:p>
            <a:pPr algn="just"/>
            <a:r>
              <a:rPr lang="pt-PT" sz="2800" dirty="0" smtClean="0"/>
              <a:t>O </a:t>
            </a:r>
            <a:r>
              <a:rPr lang="pt-PT" sz="2800" b="1" dirty="0">
                <a:solidFill>
                  <a:srgbClr val="FFC000"/>
                </a:solidFill>
                <a:effectLst>
                  <a:outerShdw blurRad="38100" dist="38100" dir="2700000" algn="tl">
                    <a:srgbClr val="000000">
                      <a:alpha val="43137"/>
                    </a:srgbClr>
                  </a:outerShdw>
                </a:effectLst>
              </a:rPr>
              <a:t>objetivo</a:t>
            </a:r>
            <a:r>
              <a:rPr lang="pt-PT" sz="2800" dirty="0"/>
              <a:t> deste mapa é </a:t>
            </a:r>
            <a:r>
              <a:rPr lang="pt-PT" sz="2800" b="1" dirty="0">
                <a:solidFill>
                  <a:srgbClr val="92D050"/>
                </a:solidFill>
                <a:effectLst>
                  <a:outerShdw blurRad="38100" dist="38100" dir="2700000" algn="tl">
                    <a:srgbClr val="000000">
                      <a:alpha val="43137"/>
                    </a:srgbClr>
                  </a:outerShdw>
                </a:effectLst>
              </a:rPr>
              <a:t>representar a compreensão de um indivíduo sobre um corpo de conhecimento </a:t>
            </a:r>
            <a:r>
              <a:rPr lang="pt-PT" sz="2800" dirty="0"/>
              <a:t>e ilustrar as relações entre as idéias que são significativas para este indivíduo</a:t>
            </a:r>
            <a:r>
              <a:rPr lang="pt-PT" sz="2800" dirty="0" smtClean="0"/>
              <a:t>.</a:t>
            </a:r>
            <a:endParaRPr lang="pt-BR" sz="2800" dirty="0"/>
          </a:p>
        </p:txBody>
      </p:sp>
    </p:spTree>
    <p:extLst>
      <p:ext uri="{BB962C8B-B14F-4D97-AF65-F5344CB8AC3E}">
        <p14:creationId xmlns:p14="http://schemas.microsoft.com/office/powerpoint/2010/main" val="36324328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Mapas Conceituais</a:t>
            </a:r>
            <a:endParaRPr lang="pt-BR" dirty="0"/>
          </a:p>
        </p:txBody>
      </p:sp>
      <p:pic>
        <p:nvPicPr>
          <p:cNvPr id="4" name="Espaço Reservado para Conteúdo 3"/>
          <p:cNvPicPr>
            <a:picLocks noGrp="1" noChangeAspect="1"/>
          </p:cNvPicPr>
          <p:nvPr>
            <p:ph idx="1"/>
          </p:nvPr>
        </p:nvPicPr>
        <p:blipFill>
          <a:blip r:embed="rId2"/>
          <a:stretch>
            <a:fillRect/>
          </a:stretch>
        </p:blipFill>
        <p:spPr>
          <a:xfrm>
            <a:off x="680321" y="2134859"/>
            <a:ext cx="10763126" cy="4252493"/>
          </a:xfrm>
          <a:prstGeom prst="rect">
            <a:avLst/>
          </a:prstGeom>
        </p:spPr>
      </p:pic>
    </p:spTree>
    <p:extLst>
      <p:ext uri="{BB962C8B-B14F-4D97-AF65-F5344CB8AC3E}">
        <p14:creationId xmlns:p14="http://schemas.microsoft.com/office/powerpoint/2010/main" val="6095882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Mapas Conceituais</a:t>
            </a:r>
            <a:endParaRPr lang="pt-BR" dirty="0"/>
          </a:p>
        </p:txBody>
      </p:sp>
      <p:sp>
        <p:nvSpPr>
          <p:cNvPr id="3" name="Espaço Reservado para Conteúdo 2"/>
          <p:cNvSpPr>
            <a:spLocks noGrp="1"/>
          </p:cNvSpPr>
          <p:nvPr>
            <p:ph idx="1"/>
          </p:nvPr>
        </p:nvSpPr>
        <p:spPr>
          <a:xfrm>
            <a:off x="680321" y="2030506"/>
            <a:ext cx="10682444" cy="4518212"/>
          </a:xfrm>
        </p:spPr>
        <p:txBody>
          <a:bodyPr>
            <a:normAutofit/>
          </a:bodyPr>
          <a:lstStyle/>
          <a:p>
            <a:r>
              <a:rPr lang="pt-PT" dirty="0"/>
              <a:t>os mapas conceituais podem ter vários propósitos dentre estes:</a:t>
            </a:r>
            <a:endParaRPr lang="pt-BR" dirty="0"/>
          </a:p>
          <a:p>
            <a:pPr lvl="1"/>
            <a:r>
              <a:rPr lang="pt-PT" dirty="0"/>
              <a:t>gerenciar idéias, por exemplo, </a:t>
            </a:r>
            <a:r>
              <a:rPr lang="pt-PT" i="1" dirty="0"/>
              <a:t>brain storming</a:t>
            </a:r>
            <a:r>
              <a:rPr lang="pt-PT" dirty="0"/>
              <a:t>;</a:t>
            </a:r>
            <a:endParaRPr lang="pt-BR" dirty="0"/>
          </a:p>
          <a:p>
            <a:pPr lvl="1"/>
            <a:r>
              <a:rPr lang="pt-PT" dirty="0"/>
              <a:t>desenhar uma estrutura complexa, grandes textos, páginas web;</a:t>
            </a:r>
            <a:endParaRPr lang="pt-BR" dirty="0"/>
          </a:p>
          <a:p>
            <a:pPr lvl="1"/>
            <a:r>
              <a:rPr lang="pt-PT" dirty="0"/>
              <a:t>comunicar idéias complexas;</a:t>
            </a:r>
            <a:endParaRPr lang="pt-BR" dirty="0"/>
          </a:p>
          <a:p>
            <a:pPr lvl="1"/>
            <a:r>
              <a:rPr lang="pt-PT" dirty="0"/>
              <a:t>contribuir na aprendizagem, integrando explicitamente conhecimentos novos aos adquiridos anteriormente;</a:t>
            </a:r>
            <a:endParaRPr lang="pt-BR" dirty="0"/>
          </a:p>
          <a:p>
            <a:pPr lvl="1"/>
            <a:r>
              <a:rPr lang="pt-PT" dirty="0"/>
              <a:t>evoluir na compressão e diagnosticar possíveis incompreensões, como por exemplo no processo de construção de </a:t>
            </a:r>
            <a:r>
              <a:rPr lang="pt-PT" i="1" dirty="0"/>
              <a:t>softwares</a:t>
            </a:r>
            <a:r>
              <a:rPr lang="pt-PT" dirty="0"/>
              <a:t>;</a:t>
            </a:r>
            <a:endParaRPr lang="pt-BR" dirty="0"/>
          </a:p>
          <a:p>
            <a:pPr lvl="1"/>
            <a:r>
              <a:rPr lang="pt-PT" dirty="0"/>
              <a:t>explorar o conhecimento prévio sobre erros em conceitos;</a:t>
            </a:r>
            <a:endParaRPr lang="pt-BR" dirty="0"/>
          </a:p>
          <a:p>
            <a:pPr lvl="1"/>
            <a:r>
              <a:rPr lang="pt-PT" dirty="0" smtClean="0"/>
              <a:t>fomentar </a:t>
            </a:r>
            <a:r>
              <a:rPr lang="pt-PT" dirty="0"/>
              <a:t>a aprendizagem significativa para melhorar o desempenho e êxito dos estudantes;</a:t>
            </a:r>
            <a:endParaRPr lang="pt-BR" dirty="0"/>
          </a:p>
          <a:p>
            <a:pPr lvl="1"/>
            <a:r>
              <a:rPr lang="pt-PT" dirty="0"/>
              <a:t>medir a compreensão sobre conceitos, por exemplo em </a:t>
            </a:r>
            <a:r>
              <a:rPr lang="pt-PT" dirty="0" smtClean="0"/>
              <a:t>avaliações</a:t>
            </a:r>
            <a:r>
              <a:rPr lang="pt-PT" dirty="0"/>
              <a:t>.</a:t>
            </a:r>
            <a:endParaRPr lang="pt-BR" dirty="0"/>
          </a:p>
        </p:txBody>
      </p:sp>
    </p:spTree>
    <p:extLst>
      <p:ext uri="{BB962C8B-B14F-4D97-AF65-F5344CB8AC3E}">
        <p14:creationId xmlns:p14="http://schemas.microsoft.com/office/powerpoint/2010/main" val="5406834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Mapas Conceituais</a:t>
            </a:r>
            <a:endParaRPr lang="pt-BR" dirty="0"/>
          </a:p>
        </p:txBody>
      </p:sp>
      <p:pic>
        <p:nvPicPr>
          <p:cNvPr id="4" name="Espaço Reservado para Conteúdo 3"/>
          <p:cNvPicPr>
            <a:picLocks noGrp="1" noChangeAspect="1"/>
          </p:cNvPicPr>
          <p:nvPr>
            <p:ph idx="1"/>
          </p:nvPr>
        </p:nvPicPr>
        <p:blipFill>
          <a:blip r:embed="rId2"/>
          <a:stretch>
            <a:fillRect/>
          </a:stretch>
        </p:blipFill>
        <p:spPr>
          <a:xfrm>
            <a:off x="1782980" y="2097741"/>
            <a:ext cx="8127503" cy="4571999"/>
          </a:xfrm>
          <a:prstGeom prst="rect">
            <a:avLst/>
          </a:prstGeom>
        </p:spPr>
      </p:pic>
    </p:spTree>
    <p:extLst>
      <p:ext uri="{BB962C8B-B14F-4D97-AF65-F5344CB8AC3E}">
        <p14:creationId xmlns:p14="http://schemas.microsoft.com/office/powerpoint/2010/main" val="3154322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Conhecimento</a:t>
            </a:r>
            <a:endParaRPr lang="pt-BR" dirty="0"/>
          </a:p>
        </p:txBody>
      </p:sp>
      <p:sp>
        <p:nvSpPr>
          <p:cNvPr id="3" name="Espaço Reservado para Conteúdo 2"/>
          <p:cNvSpPr>
            <a:spLocks noGrp="1"/>
          </p:cNvSpPr>
          <p:nvPr>
            <p:ph idx="1"/>
          </p:nvPr>
        </p:nvSpPr>
        <p:spPr/>
        <p:txBody>
          <a:bodyPr>
            <a:normAutofit fontScale="92500" lnSpcReduction="20000"/>
          </a:bodyPr>
          <a:lstStyle/>
          <a:p>
            <a:pPr algn="just"/>
            <a:r>
              <a:rPr lang="pt-BR" dirty="0"/>
              <a:t>Uma empresa é um organismo complexo, composto por pessoas, processos e tecnologias. </a:t>
            </a:r>
            <a:endParaRPr lang="pt-BR" dirty="0" smtClean="0"/>
          </a:p>
          <a:p>
            <a:pPr algn="just"/>
            <a:r>
              <a:rPr lang="pt-BR" dirty="0" smtClean="0"/>
              <a:t>Uma </a:t>
            </a:r>
            <a:r>
              <a:rPr lang="pt-BR" dirty="0"/>
              <a:t>empresa é um sistema! Como tal, pode ser decodificada a partir dos fatores que compõem suas peculiaridades. O que faz a empresa funcionar? Quais os elementos que são fundamentais para que obtenha sucesso?</a:t>
            </a:r>
          </a:p>
          <a:p>
            <a:pPr algn="just"/>
            <a:r>
              <a:rPr lang="pt-BR" b="1" dirty="0"/>
              <a:t>Cada organização terá seu próprio mapa de conhecimentos críticos</a:t>
            </a:r>
            <a:r>
              <a:rPr lang="pt-BR" dirty="0"/>
              <a:t>, a partir de suas especificidades como negócio e também dos componentes que a fazem ser a Empresa A e não a Empresa B. Os conhecimentos críticos são aqueles que são fundamentais para que a organização atinja seus fins, ou seja, aqueles que agreguem valor. Também será particular a forma com que irá fazer a captura e a transmissão do conhecimento, em razão da cultura organizacional</a:t>
            </a:r>
            <a:r>
              <a:rPr lang="pt-BR" dirty="0" smtClean="0"/>
              <a:t>.</a:t>
            </a:r>
            <a:endParaRPr lang="pt-BR" dirty="0"/>
          </a:p>
        </p:txBody>
      </p:sp>
    </p:spTree>
    <p:extLst>
      <p:ext uri="{BB962C8B-B14F-4D97-AF65-F5344CB8AC3E}">
        <p14:creationId xmlns:p14="http://schemas.microsoft.com/office/powerpoint/2010/main" val="33707254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spTree>
    <p:extLst>
      <p:ext uri="{BB962C8B-B14F-4D97-AF65-F5344CB8AC3E}">
        <p14:creationId xmlns:p14="http://schemas.microsoft.com/office/powerpoint/2010/main" val="4955614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spTree>
    <p:extLst>
      <p:ext uri="{BB962C8B-B14F-4D97-AF65-F5344CB8AC3E}">
        <p14:creationId xmlns:p14="http://schemas.microsoft.com/office/powerpoint/2010/main" val="2296700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Conhecimento</a:t>
            </a:r>
            <a:endParaRPr lang="pt-BR" dirty="0"/>
          </a:p>
        </p:txBody>
      </p:sp>
      <p:sp>
        <p:nvSpPr>
          <p:cNvPr id="3" name="Espaço Reservado para Conteúdo 2"/>
          <p:cNvSpPr>
            <a:spLocks noGrp="1"/>
          </p:cNvSpPr>
          <p:nvPr>
            <p:ph idx="1"/>
          </p:nvPr>
        </p:nvSpPr>
        <p:spPr/>
        <p:txBody>
          <a:bodyPr/>
          <a:lstStyle/>
          <a:p>
            <a:pPr algn="just"/>
            <a:r>
              <a:rPr lang="pt-BR" b="1" dirty="0"/>
              <a:t>Por ser baseado na subjetividade e na experiência do corpo funcional, o conhecimento tácito é um desafio à sistematização.</a:t>
            </a:r>
            <a:r>
              <a:rPr lang="pt-BR" dirty="0"/>
              <a:t> </a:t>
            </a:r>
            <a:endParaRPr lang="pt-BR" dirty="0" smtClean="0"/>
          </a:p>
          <a:p>
            <a:pPr algn="just"/>
            <a:r>
              <a:rPr lang="pt-BR" dirty="0" smtClean="0"/>
              <a:t>Como </a:t>
            </a:r>
            <a:r>
              <a:rPr lang="pt-BR" dirty="0"/>
              <a:t>o técnico que conhece o barulho da máquina pode transmitir esse conhecimento de forma precisa a um colega? </a:t>
            </a:r>
            <a:endParaRPr lang="pt-BR" dirty="0" smtClean="0"/>
          </a:p>
          <a:p>
            <a:pPr algn="just"/>
            <a:r>
              <a:rPr lang="pt-BR" dirty="0" smtClean="0"/>
              <a:t>Aquele </a:t>
            </a:r>
            <a:r>
              <a:rPr lang="pt-BR" dirty="0"/>
              <a:t>vendedor que identifica os melhores clientes muitas vezes o faz de forma inconsciente, a partir de minúsculas percepções. </a:t>
            </a:r>
            <a:endParaRPr lang="pt-BR" dirty="0" smtClean="0"/>
          </a:p>
          <a:p>
            <a:pPr algn="just"/>
            <a:r>
              <a:rPr lang="pt-BR" dirty="0" smtClean="0"/>
              <a:t>Como </a:t>
            </a:r>
            <a:r>
              <a:rPr lang="pt-BR" dirty="0"/>
              <a:t>colocar essa informação em um manual?</a:t>
            </a:r>
          </a:p>
          <a:p>
            <a:pPr algn="just"/>
            <a:endParaRPr lang="pt-BR" dirty="0"/>
          </a:p>
          <a:p>
            <a:endParaRPr lang="pt-BR" dirty="0"/>
          </a:p>
        </p:txBody>
      </p:sp>
    </p:spTree>
    <p:extLst>
      <p:ext uri="{BB962C8B-B14F-4D97-AF65-F5344CB8AC3E}">
        <p14:creationId xmlns:p14="http://schemas.microsoft.com/office/powerpoint/2010/main" val="4097610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Conhecimento</a:t>
            </a:r>
            <a:endParaRPr lang="pt-BR" dirty="0"/>
          </a:p>
        </p:txBody>
      </p:sp>
      <p:sp>
        <p:nvSpPr>
          <p:cNvPr id="3" name="Espaço Reservado para Conteúdo 2"/>
          <p:cNvSpPr>
            <a:spLocks noGrp="1"/>
          </p:cNvSpPr>
          <p:nvPr>
            <p:ph idx="1"/>
          </p:nvPr>
        </p:nvSpPr>
        <p:spPr/>
        <p:txBody>
          <a:bodyPr/>
          <a:lstStyle/>
          <a:p>
            <a:pPr algn="just"/>
            <a:r>
              <a:rPr lang="pt-BR" dirty="0"/>
              <a:t>A chave para esse processo é o compartilhamento. </a:t>
            </a:r>
            <a:endParaRPr lang="pt-BR" dirty="0" smtClean="0"/>
          </a:p>
          <a:p>
            <a:pPr algn="just"/>
            <a:r>
              <a:rPr lang="pt-BR" dirty="0" smtClean="0"/>
              <a:t>Pode </a:t>
            </a:r>
            <a:r>
              <a:rPr lang="pt-BR" dirty="0"/>
              <a:t>ser um equívoco tentar sistematizar o conhecimento tácito em um banco de dados. </a:t>
            </a:r>
            <a:endParaRPr lang="pt-BR" dirty="0" smtClean="0"/>
          </a:p>
          <a:p>
            <a:pPr algn="just"/>
            <a:r>
              <a:rPr lang="pt-BR" dirty="0" smtClean="0"/>
              <a:t>Se </a:t>
            </a:r>
            <a:r>
              <a:rPr lang="pt-BR" dirty="0"/>
              <a:t>ele é fundamentalmente humano e sensorial, será necessário utilizar-se destas mesmas interfaces para gerenciá-lo. </a:t>
            </a:r>
            <a:endParaRPr lang="pt-BR" dirty="0" smtClean="0"/>
          </a:p>
          <a:p>
            <a:pPr algn="just"/>
            <a:r>
              <a:rPr lang="pt-BR" dirty="0" smtClean="0"/>
              <a:t>Dessa </a:t>
            </a:r>
            <a:r>
              <a:rPr lang="pt-BR" dirty="0"/>
              <a:t>forma, um profissional novo que acompanhe profundamente o cotidiano de nossos amigos em manutenção ou vendas provavelmente poderá captar suas experiências e percepções em período de tempo relativamente curto.</a:t>
            </a:r>
            <a:endParaRPr lang="pt-BR" dirty="0"/>
          </a:p>
        </p:txBody>
      </p:sp>
    </p:spTree>
    <p:extLst>
      <p:ext uri="{BB962C8B-B14F-4D97-AF65-F5344CB8AC3E}">
        <p14:creationId xmlns:p14="http://schemas.microsoft.com/office/powerpoint/2010/main" val="1163496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Compartilhamento de Conhecimentos</a:t>
            </a:r>
            <a:endParaRPr lang="pt-BR" dirty="0"/>
          </a:p>
        </p:txBody>
      </p:sp>
      <p:sp>
        <p:nvSpPr>
          <p:cNvPr id="3" name="Espaço Reservado para Conteúdo 2"/>
          <p:cNvSpPr>
            <a:spLocks noGrp="1"/>
          </p:cNvSpPr>
          <p:nvPr>
            <p:ph idx="1"/>
          </p:nvPr>
        </p:nvSpPr>
        <p:spPr>
          <a:xfrm>
            <a:off x="680321" y="2336873"/>
            <a:ext cx="10588314" cy="4252186"/>
          </a:xfrm>
        </p:spPr>
        <p:txBody>
          <a:bodyPr>
            <a:normAutofit fontScale="92500" lnSpcReduction="10000"/>
          </a:bodyPr>
          <a:lstStyle/>
          <a:p>
            <a:pPr algn="just"/>
            <a:r>
              <a:rPr lang="pt-BR" dirty="0"/>
              <a:t>A captura do conhecimento tácito é crítica quando </a:t>
            </a:r>
            <a:r>
              <a:rPr lang="pt-BR" dirty="0" err="1"/>
              <a:t>quando</a:t>
            </a:r>
            <a:r>
              <a:rPr lang="pt-BR" dirty="0"/>
              <a:t> existe o risco da perda de conhecimentos essenciais à operação do negócio. </a:t>
            </a:r>
            <a:endParaRPr lang="pt-BR" dirty="0" smtClean="0"/>
          </a:p>
          <a:p>
            <a:pPr algn="just"/>
            <a:r>
              <a:rPr lang="pt-BR" dirty="0" smtClean="0"/>
              <a:t>Após </a:t>
            </a:r>
            <a:r>
              <a:rPr lang="pt-BR" dirty="0"/>
              <a:t>o mapeamento dos pontos críticos para a operação, é possível identificar as habilidades e os perfis de conhecimento necessários. </a:t>
            </a:r>
            <a:r>
              <a:rPr lang="pt-BR" b="1" dirty="0"/>
              <a:t>Trabalhando em grupos (ou duplas), os conhecimentos são compartilhados no ambiente diário, não deixando nenhum ponto crítico sem cobertura.</a:t>
            </a:r>
            <a:endParaRPr lang="pt-BR" dirty="0"/>
          </a:p>
          <a:p>
            <a:pPr algn="just"/>
            <a:r>
              <a:rPr lang="pt-BR" dirty="0"/>
              <a:t>Tudo isso depende da implantação de uma cultura voltada à gestão do conhecimento. </a:t>
            </a:r>
            <a:endParaRPr lang="pt-BR" dirty="0" smtClean="0"/>
          </a:p>
          <a:p>
            <a:pPr algn="just"/>
            <a:r>
              <a:rPr lang="pt-BR" dirty="0" smtClean="0"/>
              <a:t>Essas </a:t>
            </a:r>
            <a:r>
              <a:rPr lang="pt-BR" dirty="0"/>
              <a:t>capacidades muitas vezes são consideradas como propriedades individuais. Muitos profissionais têm dificuldade para compartilhar informações, por acreditarem que estarão colocando seu valor em risco. Para uma empresa, é fatal que um processo seja prejudicado pela ausência de um profissional. Para esse profissional, no entanto, essa é uma forma de garantir seu valor, até mesmo um orgulho.</a:t>
            </a:r>
          </a:p>
          <a:p>
            <a:pPr algn="just"/>
            <a:endParaRPr lang="pt-BR" dirty="0"/>
          </a:p>
        </p:txBody>
      </p:sp>
    </p:spTree>
    <p:extLst>
      <p:ext uri="{BB962C8B-B14F-4D97-AF65-F5344CB8AC3E}">
        <p14:creationId xmlns:p14="http://schemas.microsoft.com/office/powerpoint/2010/main" val="3685878275"/>
      </p:ext>
    </p:extLst>
  </p:cSld>
  <p:clrMapOvr>
    <a:masterClrMapping/>
  </p:clrMapOvr>
</p:sld>
</file>

<file path=ppt/theme/theme1.xml><?xml version="1.0" encoding="utf-8"?>
<a:theme xmlns:a="http://schemas.openxmlformats.org/drawingml/2006/main" name="Berlim">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Berlim</Template>
  <TotalTime>216</TotalTime>
  <Words>3847</Words>
  <Application>Microsoft Office PowerPoint</Application>
  <PresentationFormat>Widescreen</PresentationFormat>
  <Paragraphs>201</Paragraphs>
  <Slides>61</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61</vt:i4>
      </vt:variant>
    </vt:vector>
  </HeadingPairs>
  <TitlesOfParts>
    <vt:vector size="64" baseType="lpstr">
      <vt:lpstr>Arial</vt:lpstr>
      <vt:lpstr>Trebuchet MS</vt:lpstr>
      <vt:lpstr>Berlim</vt:lpstr>
      <vt:lpstr>Banco de Dados 2</vt:lpstr>
      <vt:lpstr>Apresentação do PowerPoint</vt:lpstr>
      <vt:lpstr>Conhecimento</vt:lpstr>
      <vt:lpstr>Conhecimento</vt:lpstr>
      <vt:lpstr>Conhecimento</vt:lpstr>
      <vt:lpstr>Conhecimento</vt:lpstr>
      <vt:lpstr>Conhecimento</vt:lpstr>
      <vt:lpstr>Conhecimento</vt:lpstr>
      <vt:lpstr>Compartilhamento de Conhecimentos</vt:lpstr>
      <vt:lpstr>Gestão do Conhecimento</vt:lpstr>
      <vt:lpstr>Gestão do Conhecimento</vt:lpstr>
      <vt:lpstr>Gestão do Conhecimento</vt:lpstr>
      <vt:lpstr>Gestão do Conhecimento</vt:lpstr>
      <vt:lpstr>Gestão do Conhecimento</vt:lpstr>
      <vt:lpstr>Gestão de Conhecimento</vt:lpstr>
      <vt:lpstr>Gestão do Conhecimento</vt:lpstr>
      <vt:lpstr>Gestão do Conhecimento</vt:lpstr>
      <vt:lpstr>Gestão do Conhecimento</vt:lpstr>
      <vt:lpstr>Raciocínio Diagramático</vt:lpstr>
      <vt:lpstr>Raciocínio Diagramático</vt:lpstr>
      <vt:lpstr>Raciocínio Diagramático</vt:lpstr>
      <vt:lpstr>Raciocínio Diagramático</vt:lpstr>
      <vt:lpstr>Raciocínio Diagramático</vt:lpstr>
      <vt:lpstr>Raciocínio Diagramático</vt:lpstr>
      <vt:lpstr>Raciocínio Diagramático</vt:lpstr>
      <vt:lpstr>Raciocínio Diagramático</vt:lpstr>
      <vt:lpstr>Raciocínio Diagramático</vt:lpstr>
      <vt:lpstr>Raciocínio Diagramático</vt:lpstr>
      <vt:lpstr>Raciocínio Diagramático</vt:lpstr>
      <vt:lpstr>Representação do Conhecimento</vt:lpstr>
      <vt:lpstr>Redes Semânticas</vt:lpstr>
      <vt:lpstr>Rede Semântica</vt:lpstr>
      <vt:lpstr>Rede Semântica</vt:lpstr>
      <vt:lpstr>Rede Semântica</vt:lpstr>
      <vt:lpstr>Rede Semântica</vt:lpstr>
      <vt:lpstr>Rede Semântica</vt:lpstr>
      <vt:lpstr>Rede Semântica</vt:lpstr>
      <vt:lpstr>Rede Semântica</vt:lpstr>
      <vt:lpstr>Rede Semântica</vt:lpstr>
      <vt:lpstr>Rede Semântica</vt:lpstr>
      <vt:lpstr>Rede Semântica</vt:lpstr>
      <vt:lpstr>Rede Semântica</vt:lpstr>
      <vt:lpstr>Grafos Conceituais</vt:lpstr>
      <vt:lpstr>Grafos Conceituais</vt:lpstr>
      <vt:lpstr>Grafos Conceituais</vt:lpstr>
      <vt:lpstr>Grafos Conceituais</vt:lpstr>
      <vt:lpstr>Grafos Conceituais</vt:lpstr>
      <vt:lpstr>Grafos Conceituais</vt:lpstr>
      <vt:lpstr>Ontologias</vt:lpstr>
      <vt:lpstr>Ontologias</vt:lpstr>
      <vt:lpstr>Ontologias</vt:lpstr>
      <vt:lpstr>Ontologias</vt:lpstr>
      <vt:lpstr>Mapas Conceituais</vt:lpstr>
      <vt:lpstr>Mapas Conceituais</vt:lpstr>
      <vt:lpstr>Mapas Conceituais</vt:lpstr>
      <vt:lpstr>Mapas Conceituais</vt:lpstr>
      <vt:lpstr>Mapas Conceituais</vt:lpstr>
      <vt:lpstr>Mapas Conceituais</vt:lpstr>
      <vt:lpstr>Mapas Conceituais</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Banco de Dados 2</dc:title>
  <dc:creator>Conta da Microsoft</dc:creator>
  <cp:lastModifiedBy>Conta da Microsoft</cp:lastModifiedBy>
  <cp:revision>86</cp:revision>
  <dcterms:created xsi:type="dcterms:W3CDTF">2021-03-14T18:58:07Z</dcterms:created>
  <dcterms:modified xsi:type="dcterms:W3CDTF">2021-03-16T14:55:31Z</dcterms:modified>
</cp:coreProperties>
</file>