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 –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(em Linguagem SQL)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55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0" y="210670"/>
            <a:ext cx="7208569" cy="6539753"/>
          </a:xfrm>
        </p:spPr>
      </p:pic>
      <p:sp>
        <p:nvSpPr>
          <p:cNvPr id="5" name="CaixaDeTexto 4"/>
          <p:cNvSpPr txBox="1"/>
          <p:nvPr/>
        </p:nvSpPr>
        <p:spPr>
          <a:xfrm>
            <a:off x="7664824" y="363071"/>
            <a:ext cx="43165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/>
              <a:t>Clique com 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direito do mouse </a:t>
            </a:r>
            <a:r>
              <a:rPr lang="pt-BR" sz="3600" dirty="0" smtClean="0"/>
              <a:t>sobre o nome do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Passagens</a:t>
            </a:r>
            <a:r>
              <a:rPr lang="pt-BR" sz="3600" dirty="0" smtClean="0"/>
              <a:t>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smtClean="0"/>
              <a:t>Selecione </a:t>
            </a:r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Tool</a:t>
            </a:r>
            <a:r>
              <a:rPr lang="pt-BR" sz="3600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58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41" y="285347"/>
            <a:ext cx="10381036" cy="6424736"/>
          </a:xfrm>
        </p:spPr>
      </p:pic>
    </p:spTree>
    <p:extLst>
      <p:ext uri="{BB962C8B-B14F-4D97-AF65-F5344CB8AC3E}">
        <p14:creationId xmlns:p14="http://schemas.microsoft.com/office/powerpoint/2010/main" val="218158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54" y="183776"/>
            <a:ext cx="9969028" cy="6526306"/>
          </a:xfrm>
        </p:spPr>
      </p:pic>
    </p:spTree>
    <p:extLst>
      <p:ext uri="{BB962C8B-B14F-4D97-AF65-F5344CB8AC3E}">
        <p14:creationId xmlns:p14="http://schemas.microsoft.com/office/powerpoint/2010/main" val="194121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9" y="170329"/>
            <a:ext cx="6776183" cy="6418730"/>
          </a:xfrm>
        </p:spPr>
      </p:pic>
      <p:sp>
        <p:nvSpPr>
          <p:cNvPr id="5" name="CaixaDeTexto 4"/>
          <p:cNvSpPr txBox="1"/>
          <p:nvPr/>
        </p:nvSpPr>
        <p:spPr>
          <a:xfrm>
            <a:off x="7301753" y="295835"/>
            <a:ext cx="47333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TOTAL_DE_LOCALIDADES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dirty="0" smtClean="0"/>
              <a:t>quando executada, retorna 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quantidade de registros (linhas) existentes </a:t>
            </a:r>
            <a:r>
              <a:rPr lang="pt-BR" sz="2400" dirty="0" smtClean="0"/>
              <a:t>na tabela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Para executá-la: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TOTAL_DE_LOCALIDADES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Em nosso exemplo ela retorna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pt-BR" sz="2400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13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" y="129988"/>
            <a:ext cx="6480898" cy="6553200"/>
          </a:xfrm>
        </p:spPr>
      </p:pic>
      <p:sp>
        <p:nvSpPr>
          <p:cNvPr id="5" name="CaixaDeTexto 4"/>
          <p:cNvSpPr txBox="1"/>
          <p:nvPr/>
        </p:nvSpPr>
        <p:spPr>
          <a:xfrm>
            <a:off x="7086600" y="268941"/>
            <a:ext cx="4961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EXIBE_NOME_LOCAL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pt-BR" dirty="0" smtClean="0"/>
              <a:t>retorna um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 smtClean="0"/>
              <a:t>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VARCHAR</a:t>
            </a:r>
            <a:r>
              <a:rPr lang="pt-BR" dirty="0" smtClean="0"/>
              <a:t>) como resultado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r>
              <a:rPr lang="pt-BR" dirty="0" smtClean="0"/>
              <a:t> de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 SQL</a:t>
            </a:r>
            <a:r>
              <a:rPr lang="pt-BR" dirty="0" smtClean="0"/>
              <a:t>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</a:t>
            </a:r>
            <a:r>
              <a:rPr lang="pt-BR" dirty="0" smtClean="0"/>
              <a:t> entre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r>
              <a:rPr lang="pt-BR" dirty="0" smtClean="0"/>
              <a:t> de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 aquele que apresenta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</a:t>
            </a:r>
            <a:r>
              <a:rPr lang="pt-BR" dirty="0" smtClean="0"/>
              <a:t> igual ao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dirty="0" smtClean="0"/>
              <a:t> de entrada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pt-BR" dirty="0" smtClean="0"/>
              <a:t> (de tipo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pt-BR" dirty="0" smtClean="0"/>
              <a:t>).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Em nosso exemplo ele retorna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DOMINGOS MARTINS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pt-BR" dirty="0" smtClean="0"/>
              <a:t>para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</a:t>
            </a:r>
            <a:r>
              <a:rPr lang="pt-BR" dirty="0" smtClean="0"/>
              <a:t> igual a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1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1" y="175249"/>
            <a:ext cx="10530265" cy="4100916"/>
          </a:xfrm>
        </p:spPr>
      </p:pic>
      <p:sp>
        <p:nvSpPr>
          <p:cNvPr id="5" name="CaixaDeTexto 4"/>
          <p:cNvSpPr txBox="1"/>
          <p:nvPr/>
        </p:nvSpPr>
        <p:spPr>
          <a:xfrm>
            <a:off x="1277471" y="4639235"/>
            <a:ext cx="1063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EXIBE_NOME_LOCAL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foi agora alterada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 smtClean="0"/>
              <a:t> mais um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VARCHAR</a:t>
            </a:r>
            <a:r>
              <a:rPr lang="pt-BR" dirty="0" smtClean="0"/>
              <a:t> mas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</a:t>
            </a:r>
            <a:r>
              <a:rPr lang="pt-BR" dirty="0" smtClean="0"/>
              <a:t> que possua o mesmo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da coluna </a:t>
            </a:r>
            <a:r>
              <a:rPr lang="pt-B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NOME_LOCAL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Tabela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efeito prático não há significativa diferença.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62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33" y="210670"/>
            <a:ext cx="9782007" cy="6539753"/>
          </a:xfrm>
        </p:spPr>
      </p:pic>
    </p:spTree>
    <p:extLst>
      <p:ext uri="{BB962C8B-B14F-4D97-AF65-F5344CB8AC3E}">
        <p14:creationId xmlns:p14="http://schemas.microsoft.com/office/powerpoint/2010/main" val="139050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8" y="267661"/>
            <a:ext cx="6691341" cy="6482762"/>
          </a:xfrm>
        </p:spPr>
      </p:pic>
      <p:sp>
        <p:nvSpPr>
          <p:cNvPr id="5" name="CaixaDeTexto 4"/>
          <p:cNvSpPr txBox="1"/>
          <p:nvPr/>
        </p:nvSpPr>
        <p:spPr>
          <a:xfrm>
            <a:off x="7140388" y="389965"/>
            <a:ext cx="48543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EXIBE_LOCALIDADE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retorna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dirty="0" smtClean="0"/>
              <a:t> (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executado</a:t>
            </a:r>
            <a:r>
              <a:rPr lang="pt-BR" dirty="0" smtClean="0"/>
              <a:t> internamente (uma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pt-BR" dirty="0" smtClean="0"/>
              <a:t>) exibe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nenhum registro </a:t>
            </a:r>
            <a:r>
              <a:rPr lang="pt-BR" dirty="0" smtClean="0"/>
              <a:t>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algn="just"/>
            <a:r>
              <a:rPr lang="pt-BR" dirty="0" smtClean="0"/>
              <a:t>Observe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registro inteiro (composto de 2 colunas) é exibido em uma única coluna de saída:</a:t>
            </a:r>
          </a:p>
          <a:p>
            <a:endParaRPr lang="pt-BR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(9, IBIRAÇU)</a:t>
            </a:r>
          </a:p>
          <a:p>
            <a:endParaRPr lang="pt-BR" dirty="0"/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 conteúdo é apresentado entre parênteses.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13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4" y="103094"/>
            <a:ext cx="7042213" cy="6499412"/>
          </a:xfrm>
        </p:spPr>
      </p:pic>
      <p:sp>
        <p:nvSpPr>
          <p:cNvPr id="7" name="CaixaDeTexto 6"/>
          <p:cNvSpPr txBox="1"/>
          <p:nvPr/>
        </p:nvSpPr>
        <p:spPr>
          <a:xfrm>
            <a:off x="7503459" y="215153"/>
            <a:ext cx="4491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EXIBE_LOCALIDADE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pt-BR" dirty="0" smtClean="0"/>
              <a:t>foi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alterada</a:t>
            </a:r>
            <a:r>
              <a:rPr lang="pt-BR" dirty="0" smtClean="0"/>
              <a:t> para retornar não mais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dirty="0" smtClean="0"/>
              <a:t> mas sim (um registro)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32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4" y="183776"/>
            <a:ext cx="7162665" cy="6553200"/>
          </a:xfrm>
        </p:spPr>
      </p:pic>
      <p:sp>
        <p:nvSpPr>
          <p:cNvPr id="5" name="CaixaDeTexto 4"/>
          <p:cNvSpPr txBox="1"/>
          <p:nvPr/>
        </p:nvSpPr>
        <p:spPr>
          <a:xfrm>
            <a:off x="7597588" y="183776"/>
            <a:ext cx="4410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 uso de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800" dirty="0" smtClean="0"/>
              <a:t> em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800" dirty="0" smtClean="0"/>
              <a:t> 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5198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</a:t>
            </a:r>
            <a:r>
              <a:rPr lang="pt-BR" sz="2000" dirty="0"/>
              <a:t> 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2000" dirty="0"/>
              <a:t> podemos ter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três</a:t>
            </a:r>
            <a:r>
              <a:rPr lang="pt-BR" sz="2000" dirty="0"/>
              <a:t> tipos de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2000" dirty="0" smtClean="0"/>
              <a:t>:</a:t>
            </a:r>
          </a:p>
          <a:p>
            <a:pPr lvl="1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em Linguagem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de Linguagens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Procedurais</a:t>
            </a:r>
          </a:p>
          <a:p>
            <a:pPr lvl="1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em Linguagem SQL:</a:t>
            </a:r>
            <a:r>
              <a:rPr lang="pt-BR" sz="2000" b="1" dirty="0"/>
              <a:t> </a:t>
            </a:r>
            <a:r>
              <a:rPr lang="pt-BR" sz="2000" dirty="0"/>
              <a:t>As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2000" dirty="0"/>
              <a:t> em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2000" dirty="0"/>
              <a:t> possuem </a:t>
            </a:r>
            <a:r>
              <a:rPr lang="pt-B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r>
              <a:rPr lang="pt-BR" sz="2000" dirty="0"/>
              <a:t> e </a:t>
            </a:r>
            <a:r>
              <a:rPr lang="pt-B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comando</a:t>
            </a:r>
            <a:r>
              <a:rPr lang="pt-BR" sz="2000" dirty="0"/>
              <a:t> (</a:t>
            </a:r>
            <a:r>
              <a:rPr lang="pt-BR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sz="2000" dirty="0"/>
              <a:t>, </a:t>
            </a:r>
            <a:r>
              <a:rPr lang="pt-B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pt-BR" sz="2000" i="1" dirty="0"/>
              <a:t> </a:t>
            </a:r>
            <a:r>
              <a:rPr lang="pt-BR" sz="2000" dirty="0" err="1"/>
              <a:t>etc</a:t>
            </a:r>
            <a:r>
              <a:rPr lang="pt-BR" sz="2000" dirty="0"/>
              <a:t>). </a:t>
            </a:r>
            <a:endParaRPr lang="pt-BR" sz="2000" dirty="0" smtClean="0"/>
          </a:p>
          <a:p>
            <a:pPr algn="just"/>
            <a:r>
              <a:rPr lang="pt-BR" sz="2000" dirty="0" smtClean="0"/>
              <a:t>Elas </a:t>
            </a:r>
            <a:r>
              <a:rPr lang="pt-BR" sz="2000" dirty="0"/>
              <a:t>apenas consistem em uma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comandos SQL </a:t>
            </a:r>
            <a:r>
              <a:rPr lang="pt-BR" sz="2000" dirty="0"/>
              <a:t>(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000" dirty="0"/>
              <a:t>, 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pt-BR" sz="2000" dirty="0"/>
              <a:t>,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pt-BR" sz="2000" dirty="0"/>
              <a:t> ou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pt-BR" sz="2000" dirty="0"/>
              <a:t>), devendo retornar, obrigatoriamente, um determinado valor. 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99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6" y="103094"/>
            <a:ext cx="7285255" cy="6593541"/>
          </a:xfrm>
        </p:spPr>
      </p:pic>
      <p:sp>
        <p:nvSpPr>
          <p:cNvPr id="7" name="CaixaDeTexto 6"/>
          <p:cNvSpPr txBox="1"/>
          <p:nvPr/>
        </p:nvSpPr>
        <p:spPr>
          <a:xfrm>
            <a:off x="7718612" y="201706"/>
            <a:ext cx="432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uso de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dirty="0" smtClean="0"/>
              <a:t> com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dirty="0" smtClean="0"/>
              <a:t> em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77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9" y="156881"/>
            <a:ext cx="10213584" cy="6566647"/>
          </a:xfrm>
        </p:spPr>
      </p:pic>
    </p:spTree>
    <p:extLst>
      <p:ext uri="{BB962C8B-B14F-4D97-AF65-F5344CB8AC3E}">
        <p14:creationId xmlns:p14="http://schemas.microsoft.com/office/powerpoint/2010/main" val="1421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8" y="1367117"/>
            <a:ext cx="6774025" cy="5329518"/>
          </a:xfrm>
        </p:spPr>
      </p:pic>
      <p:sp>
        <p:nvSpPr>
          <p:cNvPr id="4" name="CaixaDeTexto 3"/>
          <p:cNvSpPr txBox="1"/>
          <p:nvPr/>
        </p:nvSpPr>
        <p:spPr>
          <a:xfrm>
            <a:off x="7261412" y="1367117"/>
            <a:ext cx="4773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Não é conveniente que o 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pt-BR" sz="2400" dirty="0" smtClean="0"/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apresente todo o seu conteúdo de inúmeras colunas condensado em uma única coluna</a:t>
            </a:r>
            <a:r>
              <a:rPr lang="pt-BR" sz="2400" dirty="0" smtClean="0"/>
              <a:t> de saída para a query.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62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3" y="1264555"/>
            <a:ext cx="7604927" cy="5458974"/>
          </a:xfrm>
        </p:spPr>
      </p:pic>
      <p:sp>
        <p:nvSpPr>
          <p:cNvPr id="5" name="CaixaDeTexto 4"/>
          <p:cNvSpPr txBox="1"/>
          <p:nvPr/>
        </p:nvSpPr>
        <p:spPr>
          <a:xfrm>
            <a:off x="8041341" y="1371600"/>
            <a:ext cx="39803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Tornando a consulta (query) um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pouco mais complexa </a:t>
            </a:r>
            <a:r>
              <a:rPr lang="pt-BR" sz="2000" dirty="0" smtClean="0"/>
              <a:t>(envolvendo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três tabelas </a:t>
            </a:r>
            <a:r>
              <a:rPr lang="pt-BR" sz="2000" dirty="0" smtClean="0"/>
              <a:t>simultaneamente) e com um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 de ambiguidade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Repare que 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ID_CLASSE</a:t>
            </a:r>
            <a:r>
              <a:rPr lang="pt-BR" sz="2000" dirty="0" smtClean="0"/>
              <a:t> pontilhado de vermelho não indica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qual tabela procede </a:t>
            </a:r>
            <a:r>
              <a:rPr lang="pt-BR" sz="2000" dirty="0" smtClean="0"/>
              <a:t>(</a:t>
            </a:r>
            <a:r>
              <a:rPr lang="pt-BR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</a:t>
            </a:r>
            <a:r>
              <a:rPr lang="pt-BR" sz="2000" dirty="0" smtClean="0"/>
              <a:t> ou </a:t>
            </a:r>
            <a:r>
              <a:rPr lang="pt-BR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</a:t>
            </a:r>
            <a:r>
              <a:rPr lang="pt-BR" sz="2000" dirty="0" smtClean="0"/>
              <a:t>).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00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0" y="1264554"/>
            <a:ext cx="7400781" cy="5445527"/>
          </a:xfrm>
        </p:spPr>
      </p:pic>
      <p:sp>
        <p:nvSpPr>
          <p:cNvPr id="5" name="CaixaDeTexto 4"/>
          <p:cNvSpPr txBox="1"/>
          <p:nvPr/>
        </p:nvSpPr>
        <p:spPr>
          <a:xfrm>
            <a:off x="7799294" y="1371600"/>
            <a:ext cx="42627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Quando 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 SQL envolve mais de uma tabela 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LINHA L, LOCALIDADE O, CLASSE C</a:t>
            </a:r>
            <a:r>
              <a:rPr lang="pt-BR" sz="2000" dirty="0" smtClean="0"/>
              <a:t>) 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cláusula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da Função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deve apresentar apenas o nome de uma das tabelas 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LINHA AS $$</a:t>
            </a:r>
            <a:r>
              <a:rPr lang="pt-BR" sz="2000" dirty="0" smtClean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Ela deve ser trocada por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sz="2000" dirty="0" smtClean="0"/>
              <a:t> (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RECORD AS $$</a:t>
            </a:r>
            <a:r>
              <a:rPr lang="pt-BR" sz="2000" dirty="0" smtClean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6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1" y="1264555"/>
            <a:ext cx="6569921" cy="5405186"/>
          </a:xfrm>
        </p:spPr>
      </p:pic>
      <p:sp>
        <p:nvSpPr>
          <p:cNvPr id="5" name="CaixaDeTexto 4"/>
          <p:cNvSpPr txBox="1"/>
          <p:nvPr/>
        </p:nvSpPr>
        <p:spPr>
          <a:xfrm>
            <a:off x="7113494" y="1411941"/>
            <a:ext cx="490817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Note que com 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alteração</a:t>
            </a:r>
            <a:r>
              <a:rPr lang="pt-BR" sz="2000" dirty="0" smtClean="0"/>
              <a:t>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</a:t>
            </a:r>
            <a:r>
              <a:rPr lang="pt-BR" sz="2000" dirty="0" smtClean="0"/>
              <a:t> para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sz="2000" dirty="0" smtClean="0"/>
              <a:t> na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cláusula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eliminou 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 de execução</a:t>
            </a:r>
            <a:r>
              <a:rPr lang="pt-BR" sz="2000" dirty="0" smtClean="0"/>
              <a:t> da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Todavia, </a:t>
            </a:r>
            <a:r>
              <a:rPr lang="pt-B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nenhum dado foi exibido </a:t>
            </a:r>
            <a:r>
              <a:rPr lang="pt-BR" sz="2000" dirty="0" smtClean="0"/>
              <a:t>na saída.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Isso apesar de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seguramente existir uma LINHA de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ID_LINHA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pt-BR" sz="2000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76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6" y="1264555"/>
            <a:ext cx="7189621" cy="5458974"/>
          </a:xfrm>
        </p:spPr>
      </p:pic>
      <p:sp>
        <p:nvSpPr>
          <p:cNvPr id="5" name="CaixaDeTexto 4"/>
          <p:cNvSpPr txBox="1"/>
          <p:nvPr/>
        </p:nvSpPr>
        <p:spPr>
          <a:xfrm>
            <a:off x="7597588" y="1465729"/>
            <a:ext cx="4410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maneira de executar a função </a:t>
            </a:r>
            <a:r>
              <a:rPr lang="pt-BR" sz="2000" dirty="0" smtClean="0"/>
              <a:t>gerou um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sz="2000" dirty="0" smtClean="0"/>
              <a:t> foi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invocada</a:t>
            </a:r>
            <a:r>
              <a:rPr lang="pt-BR" sz="2000" dirty="0" smtClean="0"/>
              <a:t> como se fosse uma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em uma query SQL comum:</a:t>
            </a:r>
          </a:p>
          <a:p>
            <a:pPr algn="just"/>
            <a:endParaRPr lang="pt-BR" sz="2000" dirty="0"/>
          </a:p>
          <a:p>
            <a:pPr algn="just"/>
            <a:endParaRPr lang="pt-BR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EXIBE_LINHA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(2);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48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2" y="1367118"/>
            <a:ext cx="7846534" cy="5316070"/>
          </a:xfrm>
        </p:spPr>
      </p:pic>
      <p:sp>
        <p:nvSpPr>
          <p:cNvPr id="5" name="CaixaDeTexto 4"/>
          <p:cNvSpPr txBox="1"/>
          <p:nvPr/>
        </p:nvSpPr>
        <p:spPr>
          <a:xfrm>
            <a:off x="8323729" y="1438835"/>
            <a:ext cx="37517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Note que para invocar corretamente a função tivemos de acrescentar uma lista de nomes de colunas e seus respectivos tipos primitivos na tabela de origem.</a:t>
            </a:r>
          </a:p>
          <a:p>
            <a:pPr algn="just"/>
            <a:endParaRPr lang="pt-BR" sz="2000" dirty="0"/>
          </a:p>
          <a:p>
            <a:pPr algn="just"/>
            <a:r>
              <a:rPr lang="pt-BR" dirty="0" smtClean="0"/>
              <a:t>E agora o registro de saída apresenta o dado de cada campo em sua respectiva coluna.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159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Veja que quando definimos o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tipo de retorno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nós determinamos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dois parâmetros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400" b="1" spc="-1" dirty="0" err="1">
                <a:solidFill>
                  <a:srgbClr val="00A65D"/>
                </a:solidFill>
                <a:latin typeface="Arial"/>
                <a:ea typeface="DejaVu Sans"/>
              </a:rPr>
              <a:t>SETOF</a:t>
            </a:r>
            <a:r>
              <a:rPr lang="pt-BR" sz="2400" spc="-1" dirty="0">
                <a:solidFill>
                  <a:srgbClr val="00A65D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que indica que </a:t>
            </a:r>
            <a:r>
              <a:rPr lang="pt-BR" sz="2400" b="1" u="sng" spc="-1" dirty="0">
                <a:solidFill>
                  <a:schemeClr val="tx1"/>
                </a:solidFill>
                <a:latin typeface="Arial"/>
                <a:ea typeface="DejaVu Sans"/>
              </a:rPr>
              <a:t>a função irá retornar um conjunto de itens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, ao invés de um único item e</a:t>
            </a:r>
            <a:r>
              <a:rPr lang="pt-BR" sz="2400" spc="-1" dirty="0">
                <a:solidFill>
                  <a:srgbClr val="00A65D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RECORD</a:t>
            </a:r>
            <a:r>
              <a:rPr lang="pt-BR" sz="2400" spc="-1" dirty="0">
                <a:solidFill>
                  <a:srgbClr val="00A65D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que está nos dizendo que o retorno será um conjunto de registros</a:t>
            </a:r>
            <a:r>
              <a:rPr lang="pt-BR" sz="2400" spc="-1" dirty="0">
                <a:solidFill>
                  <a:srgbClr val="00A65D"/>
                </a:solidFill>
                <a:latin typeface="Arial"/>
                <a:ea typeface="DejaVu Sans"/>
              </a:rPr>
              <a:t>. 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73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7" y="1385047"/>
            <a:ext cx="7598223" cy="5284694"/>
          </a:xfrm>
        </p:spPr>
      </p:pic>
      <p:sp>
        <p:nvSpPr>
          <p:cNvPr id="5" name="CaixaDeTexto 4"/>
          <p:cNvSpPr txBox="1"/>
          <p:nvPr/>
        </p:nvSpPr>
        <p:spPr>
          <a:xfrm>
            <a:off x="7987553" y="1546412"/>
            <a:ext cx="389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para inserir LOCALIDADE.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832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Assim, 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 comando </a:t>
            </a:r>
            <a:r>
              <a:rPr lang="pt-BR" sz="2000" dirty="0"/>
              <a:t>deve ser sempre um 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Essas </a:t>
            </a:r>
            <a:r>
              <a:rPr lang="pt-BR" sz="2000" dirty="0"/>
              <a:t>funções são carregadas juntamente com o serviço do 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2000" dirty="0"/>
              <a:t>, não necessitando de nenhuma carga de módulo adicional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de Linguagens Procedurais:</a:t>
            </a:r>
            <a:r>
              <a:rPr lang="pt-BR" sz="2000" b="1" dirty="0"/>
              <a:t> </a:t>
            </a:r>
            <a:r>
              <a:rPr lang="pt-BR" sz="2000" dirty="0"/>
              <a:t>Esse tipo de função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 variáveis</a:t>
            </a:r>
            <a:r>
              <a:rPr lang="pt-BR" sz="2000" dirty="0"/>
              <a:t> e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comandos</a:t>
            </a:r>
            <a:r>
              <a:rPr lang="pt-BR" sz="2000" dirty="0"/>
              <a:t>, além de executar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 SQL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Na </a:t>
            </a:r>
            <a:r>
              <a:rPr lang="pt-BR" sz="2000" dirty="0"/>
              <a:t>versão atual do 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2000" dirty="0"/>
              <a:t> temos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quatro tipos de linguagens procedurais: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Tcl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PL/Perl e </a:t>
            </a:r>
            <a:r>
              <a:rPr lang="pt-B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PL/Python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A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PL/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sz="2000" dirty="0"/>
              <a:t> é 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utilizada</a:t>
            </a:r>
            <a:r>
              <a:rPr lang="pt-BR" sz="2000" dirty="0"/>
              <a:t>, pois é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bem estruturada e fácil de aprender.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430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0" y="1264554"/>
            <a:ext cx="6720556" cy="5472421"/>
          </a:xfrm>
        </p:spPr>
      </p:pic>
      <p:sp>
        <p:nvSpPr>
          <p:cNvPr id="6" name="CaixaDeTexto 5"/>
          <p:cNvSpPr txBox="1"/>
          <p:nvPr/>
        </p:nvSpPr>
        <p:spPr>
          <a:xfrm>
            <a:off x="7180729" y="793376"/>
            <a:ext cx="480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Mudança na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cláusula</a:t>
            </a:r>
            <a:r>
              <a:rPr lang="pt-BR" sz="2400" dirty="0" smtClean="0"/>
              <a:t>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Agora há um </a:t>
            </a:r>
            <a:r>
              <a:rPr lang="pt-B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dirty="0" smtClean="0"/>
              <a:t> nessa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cláusula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Com isso, 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INSERE_LOCALIDADE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sz="2400" dirty="0" smtClean="0"/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deixa de exibir apenas um registro</a:t>
            </a:r>
            <a:r>
              <a:rPr lang="pt-BR" sz="2400" dirty="0" smtClean="0"/>
              <a:t> (o último da tabela LOCALIDADE) 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 a exibir vários registros</a:t>
            </a:r>
            <a:r>
              <a:rPr lang="pt-BR" sz="2400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16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6" y="197223"/>
            <a:ext cx="8283812" cy="6109448"/>
          </a:xfrm>
        </p:spPr>
      </p:pic>
      <p:sp>
        <p:nvSpPr>
          <p:cNvPr id="5" name="CaixaDeTexto 4"/>
          <p:cNvSpPr txBox="1"/>
          <p:nvPr/>
        </p:nvSpPr>
        <p:spPr>
          <a:xfrm>
            <a:off x="8821271" y="242047"/>
            <a:ext cx="32407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sz="2400" dirty="0" smtClean="0"/>
              <a:t> agora substitui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sz="2400" dirty="0" smtClean="0"/>
              <a:t> na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cláusula</a:t>
            </a:r>
            <a:r>
              <a:rPr lang="pt-BR" sz="2400" dirty="0" smtClean="0"/>
              <a:t>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Isso permite gerar uma saída com mais de uma coluna.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Basta acrescer uma lista de colunas e seus tipos primitivos na invocação da função.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889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69" y="138828"/>
            <a:ext cx="9747225" cy="6315759"/>
          </a:xfrm>
        </p:spPr>
      </p:pic>
    </p:spTree>
    <p:extLst>
      <p:ext uri="{BB962C8B-B14F-4D97-AF65-F5344CB8AC3E}">
        <p14:creationId xmlns:p14="http://schemas.microsoft.com/office/powerpoint/2010/main" val="206305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03" y="208072"/>
            <a:ext cx="9992255" cy="6421327"/>
          </a:xfrm>
        </p:spPr>
      </p:pic>
    </p:spTree>
    <p:extLst>
      <p:ext uri="{BB962C8B-B14F-4D97-AF65-F5344CB8AC3E}">
        <p14:creationId xmlns:p14="http://schemas.microsoft.com/office/powerpoint/2010/main" val="18891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As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linguagens PL/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Tcl</a:t>
            </a:r>
            <a:r>
              <a:rPr lang="pt-BR" sz="2000" dirty="0"/>
              <a:t>,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PL/Perl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PL/Python</a:t>
            </a:r>
            <a:r>
              <a:rPr lang="pt-BR" sz="2000" dirty="0"/>
              <a:t> têm sintaxe semelhante às linguagens das quais elas herdam sua implementação. </a:t>
            </a:r>
            <a:endParaRPr lang="pt-BR" sz="2000" dirty="0" smtClean="0"/>
          </a:p>
          <a:p>
            <a:pPr algn="just"/>
            <a:r>
              <a:rPr lang="pt-BR" sz="2000" dirty="0"/>
              <a:t>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sz="2000" dirty="0"/>
              <a:t> é semelhante 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PL/SQL</a:t>
            </a:r>
            <a:r>
              <a:rPr lang="pt-BR" sz="2000" dirty="0"/>
              <a:t>, do </a:t>
            </a:r>
            <a:r>
              <a:rPr lang="pt-B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</a:t>
            </a:r>
            <a:r>
              <a:rPr lang="pt-BR" sz="2000" dirty="0"/>
              <a:t>.</a:t>
            </a:r>
          </a:p>
          <a:p>
            <a:pPr algn="just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Externas</a:t>
            </a:r>
            <a:r>
              <a:rPr lang="pt-BR" sz="2000" b="1" dirty="0"/>
              <a:t>: </a:t>
            </a:r>
            <a:r>
              <a:rPr lang="pt-BR" sz="2000" dirty="0"/>
              <a:t>No 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2000" dirty="0"/>
              <a:t> podemos utilizar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2000" dirty="0"/>
              <a:t> desenvolvidas em uma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externa</a:t>
            </a:r>
            <a:r>
              <a:rPr lang="pt-BR" sz="2000" dirty="0"/>
              <a:t>, como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C++. 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vantagem é que passamos a contar com o poder de uma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de programação completa</a:t>
            </a:r>
            <a:r>
              <a:rPr lang="pt-BR" sz="2000" dirty="0"/>
              <a:t>, possibilitando 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pt-BR" sz="2000" dirty="0"/>
              <a:t> de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rotinas complexas no banco de dados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As </a:t>
            </a:r>
            <a:r>
              <a:rPr lang="pt-BR" sz="2000" dirty="0"/>
              <a:t>funções devem ser empacotadas em bibliotecas </a:t>
            </a:r>
            <a:r>
              <a:rPr lang="pt-BR" sz="2000" dirty="0" err="1"/>
              <a:t>compatilhadas</a:t>
            </a:r>
            <a:r>
              <a:rPr lang="pt-BR" sz="2000" dirty="0"/>
              <a:t> que, por sua vez, devem ser registradas no </a:t>
            </a:r>
            <a:r>
              <a:rPr lang="pt-BR" sz="2000" dirty="0" err="1"/>
              <a:t>SGBD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49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8313" y="178928"/>
            <a:ext cx="8911687" cy="128089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3581960"/>
            <a:ext cx="10416988" cy="2993652"/>
          </a:xfrm>
        </p:spPr>
        <p:txBody>
          <a:bodyPr/>
          <a:lstStyle/>
          <a:p>
            <a:pPr algn="just"/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/>
              <a:t>- Define 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função </a:t>
            </a:r>
            <a:r>
              <a:rPr lang="pt-BR" sz="2000" dirty="0"/>
              <a:t>e seus respectivos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</a:t>
            </a:r>
            <a:r>
              <a:rPr lang="pt-BR" sz="2000" dirty="0"/>
              <a:t>, caso existam. Esses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</a:t>
            </a:r>
            <a:r>
              <a:rPr lang="pt-BR" sz="2000" dirty="0"/>
              <a:t> são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identificados internamente </a:t>
            </a:r>
            <a:r>
              <a:rPr lang="pt-BR" sz="2000" dirty="0"/>
              <a:t>como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pt-BR" sz="2000" dirty="0"/>
              <a:t> (Parâmetro 1),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$2</a:t>
            </a:r>
            <a:r>
              <a:rPr lang="pt-BR" sz="2000" dirty="0"/>
              <a:t> (Parâmetro 2),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$3</a:t>
            </a:r>
            <a:r>
              <a:rPr lang="pt-BR" sz="2000" dirty="0"/>
              <a:t> (Parâmetro 3), e assim por diante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RetornoTipoDeDados</a:t>
            </a:r>
            <a:r>
              <a:rPr lang="pt-BR" sz="2000" dirty="0"/>
              <a:t> - Indica 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dado de retorno </a:t>
            </a:r>
            <a:r>
              <a:rPr lang="pt-BR" sz="2000" dirty="0"/>
              <a:t>da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sz="2000" dirty="0"/>
              <a:t>. Uma função pode retornar um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simples </a:t>
            </a:r>
            <a:r>
              <a:rPr lang="pt-BR" sz="2000" dirty="0"/>
              <a:t>como </a:t>
            </a:r>
            <a:r>
              <a:rPr lang="pt-BR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pt-BR" sz="2000" dirty="0"/>
              <a:t>, </a:t>
            </a:r>
            <a:r>
              <a:rPr lang="pt-BR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varchar</a:t>
            </a:r>
            <a:r>
              <a:rPr lang="pt-BR" sz="2000" dirty="0"/>
              <a:t> etc. </a:t>
            </a:r>
            <a:endParaRPr lang="pt-BR" sz="2000" dirty="0" smtClean="0"/>
          </a:p>
          <a:p>
            <a:pPr algn="just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SQL</a:t>
            </a:r>
            <a:r>
              <a:rPr lang="pt-BR" sz="2000" dirty="0"/>
              <a:t> também podem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</a:t>
            </a:r>
            <a:r>
              <a:rPr lang="pt-BR" sz="2000" dirty="0"/>
              <a:t> um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valores</a:t>
            </a:r>
            <a:r>
              <a:rPr lang="pt-BR" sz="2000" dirty="0"/>
              <a:t> ou uma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composta de várias linhas </a:t>
            </a:r>
            <a:r>
              <a:rPr lang="pt-BR" sz="2000" dirty="0"/>
              <a:t>(</a:t>
            </a:r>
            <a:r>
              <a:rPr lang="pt-BR" sz="2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124510"/>
            <a:ext cx="10668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 da Função </a:t>
            </a:r>
            <a:r>
              <a:rPr lang="pt-BR" sz="2000" dirty="0"/>
              <a:t>- Contém a implementação da função e deve estar entre aspas simples.</a:t>
            </a:r>
          </a:p>
          <a:p>
            <a:pPr algn="just"/>
            <a:r>
              <a:rPr lang="pt-BR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‘SQL’ </a:t>
            </a:r>
            <a:r>
              <a:rPr lang="pt-BR" sz="2000" dirty="0"/>
              <a:t>- indica que 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utilizada </a:t>
            </a:r>
            <a:r>
              <a:rPr lang="pt-BR" sz="2000" dirty="0"/>
              <a:t>para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pt-BR" sz="2000" dirty="0"/>
              <a:t> da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sz="2000" dirty="0"/>
              <a:t> é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sz="2000" dirty="0"/>
              <a:t> (se estivéssemos utilizando a linguagem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sz="2000" dirty="0"/>
              <a:t>, usaríamos 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</a:t>
            </a:r>
            <a:r>
              <a:rPr lang="pt-BR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pt-BR" sz="2000" dirty="0"/>
              <a:t>);</a:t>
            </a:r>
          </a:p>
          <a:p>
            <a:pPr algn="just"/>
            <a:r>
              <a:rPr lang="pt-BR" sz="2000" dirty="0"/>
              <a:t>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sz="2000" dirty="0"/>
              <a:t> é de “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</a:t>
            </a:r>
            <a:r>
              <a:rPr lang="pt-BR" sz="2000" dirty="0"/>
              <a:t>” do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sz="2000" dirty="0"/>
              <a:t> que 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criou</a:t>
            </a:r>
            <a:r>
              <a:rPr lang="pt-BR" sz="2000" dirty="0"/>
              <a:t> e, para ser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acessada</a:t>
            </a:r>
            <a:r>
              <a:rPr lang="pt-BR" sz="2000" dirty="0"/>
              <a:t> por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 usuário </a:t>
            </a:r>
            <a:r>
              <a:rPr lang="pt-BR" sz="2000" dirty="0"/>
              <a:t>do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</a:t>
            </a:r>
            <a:r>
              <a:rPr lang="pt-BR" sz="2000" dirty="0"/>
              <a:t>, é necessário que este possua o </a:t>
            </a:r>
            <a:r>
              <a:rPr lang="pt-BR" sz="2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</a:t>
            </a:r>
            <a:r>
              <a:rPr lang="pt-BR" sz="2000" dirty="0"/>
              <a:t> de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pt-BR" sz="2000" dirty="0"/>
              <a:t> na mesma. </a:t>
            </a:r>
            <a:endParaRPr lang="pt-BR" sz="2000" dirty="0" smtClean="0"/>
          </a:p>
          <a:p>
            <a:pPr algn="just"/>
            <a:r>
              <a:rPr lang="pt-BR" sz="2000" dirty="0" smtClean="0"/>
              <a:t>Esse </a:t>
            </a:r>
            <a:r>
              <a:rPr lang="pt-BR" sz="2000" dirty="0"/>
              <a:t>procedimento pode ser efetuado com o comando </a:t>
            </a:r>
            <a:r>
              <a:rPr lang="pt-B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EXECUTE </a:t>
            </a:r>
            <a:r>
              <a:rPr lang="pt-BR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2000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nomedafuncao</a:t>
            </a:r>
            <a:r>
              <a:rPr lang="pt-B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TO </a:t>
            </a:r>
            <a:r>
              <a:rPr lang="pt-BR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pt-B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2000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nomedousuario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5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9177" y="1394012"/>
            <a:ext cx="10542494" cy="1846729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Vejamos um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sz="2000" dirty="0"/>
              <a:t> de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uma função SQL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Esta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sz="2000" dirty="0"/>
              <a:t> recebe como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sz="2000" dirty="0"/>
              <a:t> um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 valor do tipo inteiro </a:t>
            </a:r>
            <a:r>
              <a:rPr lang="pt-BR" sz="2000" dirty="0"/>
              <a:t>(identificado como </a:t>
            </a:r>
            <a:r>
              <a:rPr lang="pt-BR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pt-BR" sz="2000" dirty="0"/>
              <a:t>)</a:t>
            </a:r>
            <a:r>
              <a:rPr lang="pt-BR" sz="2000" i="1" dirty="0"/>
              <a:t>,</a:t>
            </a:r>
            <a:r>
              <a:rPr lang="pt-BR" sz="2000" dirty="0"/>
              <a:t> e também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 um valor do tipo inteiro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O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de retorno </a:t>
            </a:r>
            <a:r>
              <a:rPr lang="pt-BR" sz="2000" dirty="0"/>
              <a:t>é definido pela execução do último comando da rotina (neste exemplo, o único comando existente):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93" y="3375212"/>
            <a:ext cx="107156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9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9819" y="108639"/>
            <a:ext cx="8911687" cy="128089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1976" y="905434"/>
            <a:ext cx="8915400" cy="748554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Retomemos o exemplo de banco de dados que designamos Passagens. 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1"/>
          <p:cNvPicPr/>
          <p:nvPr/>
        </p:nvPicPr>
        <p:blipFill>
          <a:blip r:embed="rId2"/>
          <a:stretch/>
        </p:blipFill>
        <p:spPr>
          <a:xfrm>
            <a:off x="2783541" y="1653988"/>
            <a:ext cx="9265024" cy="5136777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7350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33" y="318246"/>
            <a:ext cx="9719038" cy="6203577"/>
          </a:xfrm>
        </p:spPr>
      </p:pic>
    </p:spTree>
    <p:extLst>
      <p:ext uri="{BB962C8B-B14F-4D97-AF65-F5344CB8AC3E}">
        <p14:creationId xmlns:p14="http://schemas.microsoft.com/office/powerpoint/2010/main" val="348651901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</TotalTime>
  <Words>881</Words>
  <Application>Microsoft Office PowerPoint</Application>
  <PresentationFormat>Widescreen</PresentationFormat>
  <Paragraphs>107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DejaVu Sans</vt:lpstr>
      <vt:lpstr>Wingdings</vt:lpstr>
      <vt:lpstr>Wingdings 3</vt:lpstr>
      <vt:lpstr>Cacho</vt:lpstr>
      <vt:lpstr>Banco de Dados 2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Observações</vt:lpstr>
      <vt:lpstr>Observações</vt:lpstr>
      <vt:lpstr>Observações</vt:lpstr>
      <vt:lpstr>Observações</vt:lpstr>
      <vt:lpstr>Observações</vt:lpstr>
      <vt:lpstr>Observações</vt:lpstr>
      <vt:lpstr>Observações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72</cp:revision>
  <dcterms:created xsi:type="dcterms:W3CDTF">2021-03-31T12:04:11Z</dcterms:created>
  <dcterms:modified xsi:type="dcterms:W3CDTF">2021-04-01T16:48:35Z</dcterms:modified>
</cp:coreProperties>
</file>