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7" r:id="rId19"/>
    <p:sldId id="298" r:id="rId20"/>
    <p:sldId id="299" r:id="rId21"/>
    <p:sldId id="300" r:id="rId22"/>
    <p:sldId id="301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02" r:id="rId31"/>
    <p:sldId id="310" r:id="rId32"/>
    <p:sldId id="311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 – Funções procedurais (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65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98" y="561472"/>
            <a:ext cx="9299419" cy="5906564"/>
          </a:xfrm>
        </p:spPr>
      </p:pic>
    </p:spTree>
    <p:extLst>
      <p:ext uri="{BB962C8B-B14F-4D97-AF65-F5344CB8AC3E}">
        <p14:creationId xmlns:p14="http://schemas.microsoft.com/office/powerpoint/2010/main" val="301708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42" y="413522"/>
            <a:ext cx="8171487" cy="6094854"/>
          </a:xfrm>
        </p:spPr>
      </p:pic>
    </p:spTree>
    <p:extLst>
      <p:ext uri="{BB962C8B-B14F-4D97-AF65-F5344CB8AC3E}">
        <p14:creationId xmlns:p14="http://schemas.microsoft.com/office/powerpoint/2010/main" val="338830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53" y="434135"/>
            <a:ext cx="8513418" cy="6181818"/>
          </a:xfrm>
        </p:spPr>
      </p:pic>
    </p:spTree>
    <p:extLst>
      <p:ext uri="{BB962C8B-B14F-4D97-AF65-F5344CB8AC3E}">
        <p14:creationId xmlns:p14="http://schemas.microsoft.com/office/powerpoint/2010/main" val="61264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56" y="326559"/>
            <a:ext cx="9355756" cy="6262500"/>
          </a:xfrm>
        </p:spPr>
      </p:pic>
    </p:spTree>
    <p:extLst>
      <p:ext uri="{BB962C8B-B14F-4D97-AF65-F5344CB8AC3E}">
        <p14:creationId xmlns:p14="http://schemas.microsoft.com/office/powerpoint/2010/main" val="10048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40" y="151746"/>
            <a:ext cx="9392171" cy="6531441"/>
          </a:xfrm>
        </p:spPr>
      </p:pic>
    </p:spTree>
    <p:extLst>
      <p:ext uri="{BB962C8B-B14F-4D97-AF65-F5344CB8AC3E}">
        <p14:creationId xmlns:p14="http://schemas.microsoft.com/office/powerpoint/2010/main" val="338444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57" y="420687"/>
            <a:ext cx="9333955" cy="6222159"/>
          </a:xfrm>
        </p:spPr>
      </p:pic>
    </p:spTree>
    <p:extLst>
      <p:ext uri="{BB962C8B-B14F-4D97-AF65-F5344CB8AC3E}">
        <p14:creationId xmlns:p14="http://schemas.microsoft.com/office/powerpoint/2010/main" val="155146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49624"/>
            <a:ext cx="9224682" cy="6279776"/>
          </a:xfrm>
        </p:spPr>
      </p:pic>
    </p:spTree>
    <p:extLst>
      <p:ext uri="{BB962C8B-B14F-4D97-AF65-F5344CB8AC3E}">
        <p14:creationId xmlns:p14="http://schemas.microsoft.com/office/powerpoint/2010/main" val="9187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16" y="192087"/>
            <a:ext cx="9417007" cy="6477653"/>
          </a:xfrm>
        </p:spPr>
      </p:pic>
    </p:spTree>
    <p:extLst>
      <p:ext uri="{BB962C8B-B14F-4D97-AF65-F5344CB8AC3E}">
        <p14:creationId xmlns:p14="http://schemas.microsoft.com/office/powerpoint/2010/main" val="164882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32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371601" y="2286000"/>
            <a:ext cx="9439834" cy="43433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10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2648" y="24200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34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546412" y="2097088"/>
            <a:ext cx="9278470" cy="4505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79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 de funções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Quanto ao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Processamento </a:t>
            </a:r>
            <a:r>
              <a:rPr lang="pt-BR" dirty="0" smtClean="0"/>
              <a:t>uma função pode ser:</a:t>
            </a:r>
          </a:p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 smtClean="0"/>
              <a:t>Indica que, mesmo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os mesmos argumentos de entrada da função, e mesmo sem alterações no banco de dados, a função pode retornar valores diferentes</a:t>
            </a:r>
            <a:r>
              <a:rPr lang="pt-BR" dirty="0" smtClean="0"/>
              <a:t>.</a:t>
            </a:r>
          </a:p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 smtClean="0"/>
              <a:t> Indica que,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os mesmos argumentos dados como entrada, a função sempre retorna a mesma resposta. </a:t>
            </a:r>
            <a:r>
              <a:rPr lang="pt-BR" dirty="0" smtClean="0"/>
              <a:t>Isto garante que o resultado da função não está ligado a nenhuma consulta no banco que possa ser alterada. Este tipo de propriedade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 armazenar retornos em cache</a:t>
            </a:r>
            <a:r>
              <a:rPr lang="pt-BR" dirty="0" smtClean="0"/>
              <a:t>, dependendo da utilização da função.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56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pic>
        <p:nvPicPr>
          <p:cNvPr id="4" name="Imagem 436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452282" y="1869141"/>
            <a:ext cx="9595129" cy="47737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55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Não procedural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Percebe o que tentamos fazer no comando anterior?</a:t>
            </a:r>
            <a:endParaRPr lang="pt-BR" sz="3200" spc="-1" dirty="0"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Nossa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função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deve </a:t>
            </a:r>
            <a:r>
              <a:rPr lang="pt-BR" sz="3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retornar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registros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LINHA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, mas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pedimos para exibir uma coluna de LOCALIDADE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pt-BR" sz="3200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nome_local</a:t>
            </a:r>
            <a:r>
              <a:rPr lang="pt-BR" sz="3200" spc="-1" dirty="0" smtClean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Arial"/>
              </a:rPr>
              <a:t>Em vez de </a:t>
            </a:r>
            <a:r>
              <a:rPr lang="pt-BR" sz="3200" b="1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RETURNS</a:t>
            </a:r>
            <a:r>
              <a:rPr lang="pt-BR" sz="3200" b="1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pt-BR" sz="3200" b="1" spc="-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SETOF</a:t>
            </a:r>
            <a:r>
              <a:rPr lang="pt-BR" sz="3200" b="1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LINHA </a:t>
            </a:r>
            <a:r>
              <a:rPr lang="pt-BR" sz="3200" spc="-1" dirty="0" smtClean="0">
                <a:solidFill>
                  <a:srgbClr val="000000"/>
                </a:solidFill>
                <a:latin typeface="Arial"/>
              </a:rPr>
              <a:t>devemos escrever </a:t>
            </a:r>
            <a:r>
              <a:rPr lang="pt-BR" sz="3200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RETURNS</a:t>
            </a:r>
            <a:r>
              <a:rPr lang="pt-BR" sz="3200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pt-BR" sz="3200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SETOF</a:t>
            </a:r>
            <a:r>
              <a:rPr lang="pt-BR" sz="3200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RECORD</a:t>
            </a:r>
            <a:r>
              <a:rPr lang="pt-BR" sz="3200" spc="-1" dirty="0" smtClean="0">
                <a:solidFill>
                  <a:srgbClr val="000000"/>
                </a:solidFill>
                <a:latin typeface="Arial"/>
              </a:rPr>
              <a:t>.</a:t>
            </a:r>
            <a:endParaRPr lang="pt-BR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26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0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57735" y="280185"/>
            <a:ext cx="8592671" cy="491038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1609818" y="5365376"/>
            <a:ext cx="8740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Aqui nossa função, além de ser alterada para </a:t>
            </a:r>
            <a:r>
              <a:rPr lang="pt-B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RECORD</a:t>
            </a:r>
            <a:r>
              <a:rPr lang="pt-BR" sz="2400" dirty="0" smtClean="0"/>
              <a:t> foi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convertida</a:t>
            </a:r>
            <a:r>
              <a:rPr lang="pt-BR" sz="2400" dirty="0" smtClean="0"/>
              <a:t> de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PROCEDURAL </a:t>
            </a:r>
            <a:r>
              <a:rPr lang="pt-BR" sz="2400" dirty="0" smtClean="0"/>
              <a:t>para 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(com linguagem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PLPGSQL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387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2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01054" y="523657"/>
            <a:ext cx="9325534" cy="58368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30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4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548081" y="359734"/>
            <a:ext cx="9491954" cy="61486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2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6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326772" y="334815"/>
            <a:ext cx="5974981" cy="6133219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7516906" y="389965"/>
            <a:ext cx="36710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Note que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 alteramos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extensão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segunda coluna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6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(</a:t>
            </a:r>
            <a:r>
              <a:rPr lang="pt-BR" sz="3600" b="1" spc="-1" dirty="0" err="1">
                <a:solidFill>
                  <a:schemeClr val="bg1"/>
                </a:solidFill>
                <a:latin typeface="Arial"/>
                <a:ea typeface="DejaVu Sans"/>
              </a:rPr>
              <a:t>nome_linha</a:t>
            </a:r>
            <a:r>
              <a:rPr lang="pt-BR" sz="36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)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 de </a:t>
            </a:r>
            <a:r>
              <a:rPr lang="pt-BR" sz="3600" b="1" spc="-1" dirty="0">
                <a:solidFill>
                  <a:srgbClr val="FFC000"/>
                </a:solidFill>
                <a:latin typeface="Arial"/>
                <a:ea typeface="DejaVu Sans"/>
              </a:rPr>
              <a:t>40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 para </a:t>
            </a:r>
            <a:r>
              <a:rPr lang="pt-BR" sz="3600" b="1" spc="-1" dirty="0">
                <a:solidFill>
                  <a:srgbClr val="FF0000"/>
                </a:solidFill>
                <a:latin typeface="Arial"/>
                <a:ea typeface="DejaVu Sans"/>
              </a:rPr>
              <a:t>200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 (o </a:t>
            </a:r>
            <a:r>
              <a:rPr lang="pt-BR" sz="3600" b="1" spc="-1" dirty="0">
                <a:solidFill>
                  <a:schemeClr val="bg1"/>
                </a:solidFill>
                <a:latin typeface="Arial"/>
                <a:ea typeface="DejaVu Sans"/>
              </a:rPr>
              <a:t>tamanho</a:t>
            </a:r>
            <a:r>
              <a:rPr lang="pt-BR" sz="3600" spc="-1" dirty="0">
                <a:solidFill>
                  <a:schemeClr val="bg1"/>
                </a:solidFill>
                <a:latin typeface="Arial"/>
                <a:ea typeface="DejaVu Sans"/>
              </a:rPr>
              <a:t> da mesma em sua respectiva </a:t>
            </a:r>
            <a:r>
              <a:rPr lang="pt-BR" sz="3600" b="1" spc="-1" dirty="0">
                <a:solidFill>
                  <a:schemeClr val="bg1"/>
                </a:solidFill>
                <a:latin typeface="Arial"/>
                <a:ea typeface="DejaVu Sans"/>
              </a:rPr>
              <a:t>tabela</a:t>
            </a:r>
            <a:r>
              <a:rPr lang="pt-BR" sz="3600" spc="-1" dirty="0" smtClean="0">
                <a:solidFill>
                  <a:schemeClr val="bg1"/>
                </a:solidFill>
                <a:latin typeface="Arial"/>
                <a:ea typeface="DejaVu Sans"/>
              </a:rPr>
              <a:t>).</a:t>
            </a:r>
            <a:endParaRPr lang="pt-BR" sz="3600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461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49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484767" y="431764"/>
            <a:ext cx="9716633" cy="62917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58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564776"/>
            <a:ext cx="9905999" cy="5970495"/>
          </a:xfrm>
        </p:spPr>
        <p:txBody>
          <a:bodyPr>
            <a:noAutofit/>
          </a:bodyPr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Veja que quando definimos o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tipo de retorno 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função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nós determinamos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dois parâmetros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, </a:t>
            </a:r>
            <a:r>
              <a:rPr lang="pt-BR" sz="3200" b="1" spc="-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SETOF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que indica que 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função irá retornar um conjunto de itens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, ao invés de um único item e </a:t>
            </a:r>
            <a:r>
              <a:rPr lang="pt-BR" sz="3200" b="1" spc="-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RECORD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que está nos dizendo que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o retorno será um conjunto de registros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. </a:t>
            </a:r>
            <a:endParaRPr lang="pt-BR" sz="3200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Perceba que utilizamos a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instrução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RETURN</a:t>
            </a:r>
            <a:r>
              <a:rPr lang="pt-BR" sz="3200" b="1" spc="-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3200" b="1" spc="-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QUERY</a:t>
            </a:r>
            <a:r>
              <a:rPr lang="pt-BR" sz="32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logo após um </a:t>
            </a:r>
            <a:r>
              <a:rPr lang="pt-BR" sz="32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SELECT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tradicional 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para “capturar” os </a:t>
            </a:r>
            <a:r>
              <a:rPr lang="pt-BR" sz="32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dados.</a:t>
            </a: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O </a:t>
            </a:r>
            <a:r>
              <a:rPr lang="pt-BR" sz="3200" b="1" spc="-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RETURN</a:t>
            </a:r>
            <a:r>
              <a:rPr lang="pt-BR" sz="3200" b="1" spc="-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QUERY </a:t>
            </a:r>
            <a:r>
              <a:rPr lang="pt-BR" sz="32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foi introduzido no </a:t>
            </a:r>
            <a:r>
              <a:rPr lang="pt-BR" sz="3200" b="1" spc="-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PostgreSQL</a:t>
            </a:r>
            <a:r>
              <a:rPr lang="pt-BR" sz="3200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</a:t>
            </a:r>
            <a:r>
              <a:rPr lang="pt-BR" sz="3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na versão 8.3</a:t>
            </a:r>
            <a:r>
              <a:rPr lang="pt-BR" sz="32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.</a:t>
            </a:r>
            <a:endParaRPr lang="pt-BR" sz="3200" b="1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467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3494" y="756863"/>
            <a:ext cx="10328930" cy="5428784"/>
          </a:xfrm>
        </p:spPr>
        <p:txBody>
          <a:bodyPr>
            <a:noAutofit/>
          </a:bodyPr>
          <a:lstStyle/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Observe que a 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instrução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 err="1">
                <a:solidFill>
                  <a:srgbClr val="FFC000"/>
                </a:solidFill>
                <a:latin typeface="Arial"/>
                <a:ea typeface="DejaVu Sans"/>
              </a:rPr>
              <a:t>RETURN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(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sozinha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, na </a:t>
            </a:r>
            <a:r>
              <a:rPr lang="pt-BR" sz="2800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linha 10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) é que irá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realizar o retorno do nosso conjunto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. 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Agora note a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forma </a:t>
            </a:r>
            <a:r>
              <a:rPr lang="pt-BR" sz="28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como</a:t>
            </a:r>
            <a:r>
              <a:rPr lang="pt-BR" sz="2800" spc="-1" dirty="0" smtClean="0">
                <a:solidFill>
                  <a:schemeClr val="bg1"/>
                </a:solidFill>
                <a:latin typeface="Arial"/>
                <a:ea typeface="DejaVu Sans"/>
              </a:rPr>
              <a:t>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chamamos a </a:t>
            </a:r>
            <a:r>
              <a:rPr lang="pt-BR" sz="2800" b="1" spc="-1" dirty="0" smtClean="0">
                <a:solidFill>
                  <a:schemeClr val="bg1"/>
                </a:solidFill>
                <a:latin typeface="Arial"/>
                <a:ea typeface="DejaVu Sans"/>
              </a:rPr>
              <a:t>função</a:t>
            </a:r>
            <a:r>
              <a:rPr lang="pt-BR" sz="2800" spc="-1" dirty="0" smtClean="0">
                <a:solidFill>
                  <a:schemeClr val="bg1"/>
                </a:solidFill>
                <a:latin typeface="Arial"/>
                <a:ea typeface="DejaVu Sans"/>
              </a:rPr>
              <a:t>: 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como se fosse uma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tabela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realizamos o </a:t>
            </a:r>
            <a:r>
              <a:rPr lang="pt-BR" sz="2800" b="1" spc="-1" dirty="0" err="1">
                <a:solidFill>
                  <a:schemeClr val="bg1"/>
                </a:solidFill>
                <a:latin typeface="Arial"/>
                <a:ea typeface="DejaVu Sans"/>
              </a:rPr>
              <a:t>select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e em seguida empreendemos um “</a:t>
            </a:r>
            <a:r>
              <a:rPr lang="pt-BR" sz="2800" b="1" i="1" spc="-1" dirty="0">
                <a:solidFill>
                  <a:srgbClr val="FFC000"/>
                </a:solidFill>
                <a:latin typeface="Arial"/>
                <a:ea typeface="DejaVu Sans"/>
              </a:rPr>
              <a:t>alias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”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especificando quais campos vieram na query realizada.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432000" indent="-322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Enfim se você não colocar todos os campos, conforme a </a:t>
            </a:r>
            <a:r>
              <a:rPr lang="pt-BR" sz="2800" b="1" spc="-1" dirty="0">
                <a:solidFill>
                  <a:srgbClr val="FF0000"/>
                </a:solidFill>
                <a:latin typeface="Arial"/>
                <a:ea typeface="DejaVu Sans"/>
              </a:rPr>
              <a:t>query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que foi realizada na função, haverá problemas</a:t>
            </a:r>
            <a:r>
              <a:rPr lang="pt-BR" sz="2800" spc="-1" dirty="0" smtClean="0">
                <a:solidFill>
                  <a:schemeClr val="bg1"/>
                </a:solidFill>
                <a:latin typeface="Arial"/>
                <a:ea typeface="DejaVu Sans"/>
              </a:rPr>
              <a:t>.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87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13" y="245876"/>
            <a:ext cx="9690728" cy="518673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32319" y="5536520"/>
            <a:ext cx="9809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 função apresentada acima lê a tabela Pessoa (formada por numero, nome e nascimento), calcula a idade e devolve um conjunto de registros para quem a invocou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57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 de funções no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 smtClean="0"/>
              <a:t> Indica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os mesmos argumentos apresentados como entrada, a função retorna a mesma resposta</a:t>
            </a:r>
            <a:r>
              <a:rPr lang="pt-BR" dirty="0" smtClean="0"/>
              <a:t>, desde 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nenhum comando SQL tenha alterado dados desde a última checagem no banco de dados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Comportamento à argumentos Nulos:</a:t>
            </a:r>
          </a:p>
          <a:p>
            <a:pPr lvl="1" algn="just"/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[I]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INPUT:</a:t>
            </a:r>
            <a:r>
              <a:rPr lang="pt-BR" dirty="0" smtClean="0"/>
              <a:t> Indica que mesmo a função sendo invocada com alguns parâmetros como </a:t>
            </a:r>
            <a:r>
              <a:rPr lang="pt-BR" dirty="0" err="1" smtClean="0"/>
              <a:t>NULL</a:t>
            </a:r>
            <a:r>
              <a:rPr lang="pt-BR" dirty="0" smtClean="0"/>
              <a:t>, a mesma poderá ser processada.</a:t>
            </a:r>
          </a:p>
          <a:p>
            <a:pPr lvl="1" algn="just"/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[II]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INPUT:</a:t>
            </a:r>
            <a:r>
              <a:rPr lang="pt-BR" dirty="0" smtClean="0"/>
              <a:t> Indica que se a função for invocada com algum parâmetro </a:t>
            </a:r>
            <a:r>
              <a:rPr lang="pt-BR" dirty="0" err="1" smtClean="0"/>
              <a:t>NULL</a:t>
            </a:r>
            <a:r>
              <a:rPr lang="pt-BR" dirty="0" smtClean="0"/>
              <a:t> deverá retornar </a:t>
            </a:r>
            <a:r>
              <a:rPr lang="pt-BR" dirty="0" err="1" smtClean="0"/>
              <a:t>NULL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839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08" y="0"/>
            <a:ext cx="9684610" cy="495813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30308" y="4958137"/>
            <a:ext cx="9684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</a:rPr>
              <a:t>Repare no trecho “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$$</a:t>
            </a:r>
            <a:r>
              <a:rPr lang="pt-BR" sz="2400" dirty="0" smtClean="0">
                <a:solidFill>
                  <a:schemeClr val="bg1"/>
                </a:solidFill>
              </a:rPr>
              <a:t>”: embora a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pt-BR" sz="2400" dirty="0" smtClean="0">
                <a:solidFill>
                  <a:schemeClr val="bg1"/>
                </a:solidFill>
              </a:rPr>
              <a:t> esteja lendo os dados de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única tabela (Pessoa), </a:t>
            </a:r>
            <a:r>
              <a:rPr lang="pt-BR" sz="2400" dirty="0" smtClean="0">
                <a:solidFill>
                  <a:schemeClr val="bg1"/>
                </a:solidFill>
              </a:rPr>
              <a:t>o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</a:t>
            </a:r>
            <a:r>
              <a:rPr lang="pt-BR" sz="2400" dirty="0" smtClean="0">
                <a:solidFill>
                  <a:schemeClr val="bg1"/>
                </a:solidFill>
              </a:rPr>
              <a:t> uma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</a:t>
            </a:r>
            <a:r>
              <a:rPr lang="pt-BR" sz="2400" dirty="0" smtClean="0">
                <a:solidFill>
                  <a:schemeClr val="bg1"/>
                </a:solidFill>
              </a:rPr>
              <a:t> que usa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duas funções (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 )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r>
              <a:rPr lang="pt-BR" sz="2400" dirty="0" smtClean="0">
                <a:solidFill>
                  <a:schemeClr val="bg1"/>
                </a:solidFill>
              </a:rPr>
              <a:t>Por essa razão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usamos “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setof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</a:t>
            </a:r>
            <a:r>
              <a:rPr lang="pt-B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$$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”.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992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13" y="97957"/>
            <a:ext cx="9657715" cy="474298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09213" y="4996098"/>
            <a:ext cx="9751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dirty="0" smtClean="0"/>
              <a:t> do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não reconhece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clássicas funções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), </a:t>
            </a:r>
            <a:r>
              <a:rPr lang="pt-B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e DAY( )</a:t>
            </a:r>
            <a:r>
              <a:rPr lang="pt-BR" dirty="0" smtClean="0"/>
              <a:t> para extrair respectivamente o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ano, mês e o dia </a:t>
            </a:r>
            <a:r>
              <a:rPr lang="pt-BR" dirty="0" smtClean="0"/>
              <a:t>de uma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pt-BR" dirty="0" smtClean="0"/>
              <a:t>. Em seu lugar utiliza a função </a:t>
            </a:r>
            <a:r>
              <a:rPr lang="pt-BR" dirty="0" err="1" smtClean="0">
                <a:solidFill>
                  <a:srgbClr val="FF0000"/>
                </a:solidFill>
              </a:rPr>
              <a:t>extract</a:t>
            </a:r>
            <a:r>
              <a:rPr lang="pt-BR" dirty="0" smtClean="0">
                <a:solidFill>
                  <a:srgbClr val="FF0000"/>
                </a:solidFill>
              </a:rPr>
              <a:t>( ).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age(nascimento)</a:t>
            </a:r>
            <a:r>
              <a:rPr lang="pt-BR" dirty="0" smtClean="0"/>
              <a:t> retorna 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diferença</a:t>
            </a:r>
            <a:r>
              <a:rPr lang="pt-BR" dirty="0" smtClean="0"/>
              <a:t> entre 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atual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e 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 nascimento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registrada.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14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2094" y="205534"/>
            <a:ext cx="10140671" cy="3519301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) </a:t>
            </a:r>
            <a:r>
              <a:rPr lang="pt-BR" dirty="0"/>
              <a:t>recupera uma coluna 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mês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pt-BR" dirty="0"/>
              <a:t> de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</a:t>
            </a:r>
            <a:r>
              <a:rPr lang="pt-BR" dirty="0"/>
              <a:t>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/ hora</a:t>
            </a:r>
            <a:r>
              <a:rPr lang="pt-BR" dirty="0"/>
              <a:t>.</a:t>
            </a:r>
          </a:p>
          <a:p>
            <a:endParaRPr lang="pt-BR" dirty="0"/>
          </a:p>
          <a:p>
            <a:pPr algn="ctr"/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extract( )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</a:t>
            </a:r>
            <a:r>
              <a:rPr lang="en-US" dirty="0"/>
              <a:t> um valor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precision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06" y="3724835"/>
            <a:ext cx="8659905" cy="28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15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Trabalhar com a criação destes 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ea typeface="DejaVu Sans"/>
              </a:rPr>
              <a:t>pequenos trechos de código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DejaVu Sans"/>
              </a:rPr>
              <a:t> é, de certa forma, uma </a:t>
            </a:r>
            <a:r>
              <a:rPr lang="pt-BR" sz="2800" b="1" spc="-1" dirty="0">
                <a:solidFill>
                  <a:srgbClr val="CE181E"/>
                </a:solidFill>
                <a:latin typeface="Arial"/>
                <a:ea typeface="DejaVu Sans"/>
              </a:rPr>
              <a:t>boa prática</a:t>
            </a:r>
            <a:r>
              <a:rPr lang="pt-BR" sz="2800" spc="-1" dirty="0">
                <a:solidFill>
                  <a:srgbClr val="CE181E"/>
                </a:solidFill>
                <a:latin typeface="Arial"/>
                <a:ea typeface="DejaVu Sans"/>
              </a:rPr>
              <a:t>, 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pois podemos deixar códigos bastante complexos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atuando do lado do servidor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que poderão ser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utilizados por várias aplicações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,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evitando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assim a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necessidade de replicá-los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 em cada uma dessas </a:t>
            </a:r>
            <a:r>
              <a:rPr lang="pt-BR" sz="2800" b="1" spc="-1" dirty="0">
                <a:solidFill>
                  <a:schemeClr val="bg1"/>
                </a:solidFill>
                <a:latin typeface="Arial"/>
                <a:ea typeface="DejaVu Sans"/>
              </a:rPr>
              <a:t>aplicações</a:t>
            </a: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.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863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As </a:t>
            </a:r>
            <a:r>
              <a:rPr lang="pt-BR" sz="3200" b="1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funções</a:t>
            </a:r>
            <a:r>
              <a:rPr lang="pt-BR" sz="3200" spc="-1" dirty="0" smtClean="0">
                <a:solidFill>
                  <a:srgbClr val="000000"/>
                </a:solidFill>
                <a:latin typeface="Arial"/>
                <a:ea typeface="DejaVu Sans"/>
              </a:rPr>
              <a:t> são </a:t>
            </a: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definidas em </a:t>
            </a:r>
            <a:r>
              <a:rPr lang="pt-BR" sz="32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três tipos distintos</a:t>
            </a:r>
            <a:r>
              <a:rPr lang="pt-BR" sz="3200" b="1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pt-BR" sz="32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3200" spc="-1" dirty="0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Linguagens Não-procedurais.</a:t>
            </a:r>
            <a:endParaRPr lang="pt-BR" sz="2800" b="1" spc="-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Linguagens Procedurais.</a:t>
            </a:r>
            <a:endParaRPr lang="pt-BR" sz="2800" b="1" spc="-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Linguagens externas.</a:t>
            </a:r>
            <a:endParaRPr lang="pt-BR" sz="2800" b="1" spc="-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909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2000" indent="-3222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Linguagens </a:t>
            </a:r>
            <a:r>
              <a:rPr lang="pt-BR" sz="3200" b="1" spc="-1" dirty="0" smtClean="0">
                <a:solidFill>
                  <a:srgbClr val="FF0000"/>
                </a:solidFill>
                <a:latin typeface="Arial"/>
                <a:ea typeface="DejaVu Sans"/>
              </a:rPr>
              <a:t>Não-procedurais</a:t>
            </a:r>
            <a:r>
              <a:rPr lang="pt-BR" sz="3200" b="1" spc="-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:</a:t>
            </a:r>
            <a:r>
              <a:rPr lang="pt-BR" sz="3200" spc="-1" dirty="0" smtClean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3200" spc="-1" dirty="0">
              <a:solidFill>
                <a:srgbClr val="FF0000"/>
              </a:solidFill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dirty="0">
                <a:latin typeface="Arial"/>
                <a:ea typeface="DejaVu Sans"/>
              </a:rPr>
              <a:t>são linguagens que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não requerem a escrita de uma lógica de programação tradicional. </a:t>
            </a:r>
            <a:endParaRPr lang="pt-BR" sz="2400" b="1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dirty="0">
                <a:latin typeface="Arial"/>
                <a:ea typeface="DejaVu Sans"/>
              </a:rPr>
              <a:t>Neste caso, os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usuários</a:t>
            </a:r>
            <a:r>
              <a:rPr lang="pt-BR" sz="2400" spc="-1" dirty="0">
                <a:latin typeface="Arial"/>
                <a:ea typeface="DejaVu Sans"/>
              </a:rPr>
              <a:t> se concentram em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definir a entrada e a saída das informações</a:t>
            </a:r>
            <a:r>
              <a:rPr lang="pt-BR" sz="2400" spc="-1" dirty="0">
                <a:latin typeface="Arial"/>
                <a:ea typeface="DejaVu Sans"/>
              </a:rPr>
              <a:t>, ao invés das etapas do programa necessário em uma </a:t>
            </a:r>
            <a:r>
              <a:rPr lang="pt-BR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linguagem de programação procedural,</a:t>
            </a:r>
            <a:r>
              <a:rPr lang="pt-BR" sz="2400" spc="-1" dirty="0">
                <a:latin typeface="Arial"/>
                <a:ea typeface="DejaVu Sans"/>
              </a:rPr>
              <a:t> como é o caso do</a:t>
            </a:r>
            <a:r>
              <a:rPr lang="pt-BR" sz="2400" b="1" spc="-1" dirty="0">
                <a:latin typeface="Arial"/>
                <a:ea typeface="DejaVu Sans"/>
              </a:rPr>
              <a:t> C++ </a:t>
            </a:r>
            <a:r>
              <a:rPr lang="pt-BR" sz="2400" spc="-1" dirty="0">
                <a:latin typeface="Arial"/>
                <a:ea typeface="DejaVu Sans"/>
              </a:rPr>
              <a:t>ou </a:t>
            </a:r>
            <a:r>
              <a:rPr lang="pt-BR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Java</a:t>
            </a:r>
            <a:r>
              <a:rPr lang="pt-BR" sz="2400" spc="-1" dirty="0">
                <a:latin typeface="Arial"/>
                <a:ea typeface="DejaVu Sans"/>
              </a:rPr>
              <a:t>. </a:t>
            </a:r>
            <a:endParaRPr lang="pt-BR" sz="24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pc="-1" dirty="0">
                <a:latin typeface="Arial"/>
                <a:ea typeface="DejaVu Sans"/>
              </a:rPr>
              <a:t>Elas utilizam o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SQL</a:t>
            </a:r>
            <a:r>
              <a:rPr lang="pt-BR" sz="2400" spc="-1" dirty="0">
                <a:latin typeface="Arial"/>
                <a:ea typeface="DejaVu Sans"/>
              </a:rPr>
              <a:t> como uma </a:t>
            </a:r>
            <a:r>
              <a:rPr lang="pt-BR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linguagem</a:t>
            </a:r>
            <a:r>
              <a:rPr lang="pt-BR" sz="2400" spc="-1" dirty="0">
                <a:latin typeface="Arial"/>
                <a:ea typeface="DejaVu Sans"/>
              </a:rPr>
              <a:t>, mas </a:t>
            </a:r>
            <a:r>
              <a:rPr lang="pt-BR" sz="24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não</a:t>
            </a:r>
            <a:r>
              <a:rPr lang="pt-BR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 possuem estruturas comuns às linguagens de programação</a:t>
            </a:r>
            <a:r>
              <a:rPr lang="pt-BR" sz="2400" spc="-1" dirty="0">
                <a:latin typeface="Arial"/>
                <a:ea typeface="DejaVu Sans"/>
              </a:rPr>
              <a:t>, como é o caso </a:t>
            </a:r>
            <a:r>
              <a:rPr lang="pt-BR" sz="2800" spc="-1" dirty="0">
                <a:latin typeface="Arial"/>
                <a:ea typeface="DejaVu Sans"/>
              </a:rPr>
              <a:t>da</a:t>
            </a:r>
            <a:r>
              <a:rPr lang="pt-BR" sz="2600" spc="-1" dirty="0">
                <a:latin typeface="Arial"/>
                <a:ea typeface="DejaVu Sans"/>
              </a:rPr>
              <a:t> utilização das </a:t>
            </a:r>
            <a:r>
              <a:rPr lang="pt-BR" sz="26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estruturas de repetição</a:t>
            </a:r>
            <a:r>
              <a:rPr lang="pt-BR" sz="2600" spc="-1" dirty="0">
                <a:latin typeface="Arial"/>
                <a:ea typeface="DejaVu Sans"/>
              </a:rPr>
              <a:t>.</a:t>
            </a:r>
            <a:endParaRPr lang="pt-BR" sz="26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638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Linguagens Procedurais – </a:t>
            </a:r>
            <a:endParaRPr lang="pt-BR" sz="3200" spc="-1" dirty="0">
              <a:solidFill>
                <a:srgbClr val="FF0000"/>
              </a:solidFill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spc="-1" dirty="0">
                <a:latin typeface="Arial"/>
                <a:ea typeface="DejaVu Sans"/>
              </a:rPr>
              <a:t>as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linguagens procedurais </a:t>
            </a:r>
            <a:r>
              <a:rPr lang="pt-BR" sz="2800" spc="-1" dirty="0">
                <a:latin typeface="Arial"/>
                <a:ea typeface="DejaVu Sans"/>
              </a:rPr>
              <a:t>são linguagens de programação que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especificam uma série de etapas e procedimentos bem estruturados</a:t>
            </a:r>
            <a:r>
              <a:rPr lang="pt-BR" sz="2800" spc="-1" dirty="0">
                <a:latin typeface="Arial"/>
                <a:ea typeface="DejaVu Sans"/>
              </a:rPr>
              <a:t> dentro de seu contexto de programação. </a:t>
            </a:r>
            <a:endParaRPr lang="pt-BR" sz="28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spc="-1" dirty="0">
                <a:latin typeface="Arial"/>
                <a:ea typeface="DejaVu Sans"/>
              </a:rPr>
              <a:t>Elas possuem uma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ordem sistemática de declarações</a:t>
            </a:r>
            <a:r>
              <a:rPr lang="pt-BR" sz="2800" spc="-1" dirty="0">
                <a:latin typeface="Arial"/>
                <a:ea typeface="DejaVu Sans"/>
              </a:rPr>
              <a:t>,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funções</a:t>
            </a:r>
            <a:r>
              <a:rPr lang="pt-BR" sz="2800" spc="-1" dirty="0">
                <a:latin typeface="Arial"/>
                <a:ea typeface="DejaVu Sans"/>
              </a:rPr>
              <a:t> e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comandos</a:t>
            </a:r>
            <a:r>
              <a:rPr lang="pt-BR" sz="2800" spc="-1" dirty="0">
                <a:latin typeface="Arial"/>
                <a:ea typeface="DejaVu Sans"/>
              </a:rPr>
              <a:t> para a conclusão das tarefas. A mais conhecida dentre elas é a </a:t>
            </a:r>
            <a:r>
              <a:rPr lang="pt-BR" sz="2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PL/</a:t>
            </a:r>
            <a:r>
              <a:rPr lang="pt-BR" sz="28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pgSQL</a:t>
            </a:r>
            <a:r>
              <a:rPr lang="pt-BR" sz="2800" spc="-1" dirty="0" smtClean="0">
                <a:latin typeface="Arial"/>
                <a:ea typeface="DejaVu Sans"/>
              </a:rPr>
              <a:t>.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6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1" spc="-1" dirty="0">
                <a:solidFill>
                  <a:srgbClr val="FF0000"/>
                </a:solidFill>
                <a:latin typeface="Arial"/>
                <a:ea typeface="DejaVu Sans"/>
              </a:rPr>
              <a:t>Linguagens externas</a:t>
            </a:r>
            <a:r>
              <a:rPr lang="pt-BR" sz="3200" b="1" spc="-1" dirty="0">
                <a:latin typeface="Arial"/>
                <a:ea typeface="DejaVu Sans"/>
              </a:rPr>
              <a:t> </a:t>
            </a:r>
            <a:endParaRPr lang="pt-BR" sz="32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spc="-1" dirty="0">
                <a:latin typeface="Arial"/>
                <a:ea typeface="DejaVu Sans"/>
              </a:rPr>
              <a:t>são </a:t>
            </a:r>
            <a:r>
              <a:rPr lang="pt-BR" sz="28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DejaVu Sans"/>
              </a:rPr>
              <a:t>funções</a:t>
            </a:r>
            <a:r>
              <a:rPr lang="pt-BR" sz="2800" spc="-1" dirty="0">
                <a:latin typeface="Arial"/>
                <a:ea typeface="DejaVu Sans"/>
              </a:rPr>
              <a:t> escritas normalmente na </a:t>
            </a:r>
            <a:r>
              <a:rPr lang="pt-BR" sz="2800" b="1" spc="-1" dirty="0">
                <a:latin typeface="Arial"/>
                <a:ea typeface="DejaVu Sans"/>
              </a:rPr>
              <a:t>linguagem de programação C++</a:t>
            </a:r>
            <a:r>
              <a:rPr lang="pt-BR" sz="2800" spc="-1" dirty="0">
                <a:latin typeface="Arial"/>
                <a:ea typeface="DejaVu Sans"/>
              </a:rPr>
              <a:t>, que traz vantagens ao se utilizar a linguagem com diversos recursos, onde podemos implementar </a:t>
            </a:r>
            <a:r>
              <a:rPr lang="pt-BR" sz="2800" b="1" spc="-1" dirty="0">
                <a:latin typeface="Arial"/>
                <a:ea typeface="DejaVu Sans"/>
              </a:rPr>
              <a:t>algoritmos com maiores complexidades</a:t>
            </a:r>
            <a:r>
              <a:rPr lang="pt-BR" sz="2800" spc="-1" dirty="0">
                <a:latin typeface="Arial"/>
                <a:ea typeface="DejaVu Sans"/>
              </a:rPr>
              <a:t>. </a:t>
            </a:r>
            <a:endParaRPr lang="pt-BR" sz="2800" spc="-1" dirty="0">
              <a:latin typeface="Arial"/>
            </a:endParaRPr>
          </a:p>
          <a:p>
            <a:pPr marL="864000" lvl="1" indent="-3222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800" spc="-1" dirty="0">
                <a:latin typeface="Arial"/>
                <a:ea typeface="DejaVu Sans"/>
              </a:rPr>
              <a:t>Estas funções podem ser registradas e </a:t>
            </a:r>
            <a:r>
              <a:rPr lang="pt-BR" sz="2800" b="1" spc="-1" dirty="0">
                <a:latin typeface="Arial"/>
                <a:ea typeface="DejaVu Sans"/>
              </a:rPr>
              <a:t>empacotadas no </a:t>
            </a:r>
            <a:r>
              <a:rPr lang="pt-BR" sz="2800" b="1" spc="-1" dirty="0" err="1">
                <a:latin typeface="Arial"/>
                <a:ea typeface="DejaVu Sans"/>
              </a:rPr>
              <a:t>SGBD</a:t>
            </a:r>
            <a:r>
              <a:rPr lang="pt-BR" sz="2800" spc="-1" dirty="0">
                <a:latin typeface="Arial"/>
                <a:ea typeface="DejaVu Sans"/>
              </a:rPr>
              <a:t> para utilizações futuras</a:t>
            </a:r>
            <a:r>
              <a:rPr lang="pt-BR" sz="2800" spc="-1" dirty="0" smtClean="0">
                <a:latin typeface="Arial"/>
                <a:ea typeface="DejaVu Sans"/>
              </a:rPr>
              <a:t>.</a:t>
            </a:r>
            <a:endParaRPr lang="pt-BR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555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0390" y="120976"/>
            <a:ext cx="9905998" cy="1478570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Procedurais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8" y="1089212"/>
            <a:ext cx="5986069" cy="5499846"/>
          </a:xfrm>
        </p:spPr>
      </p:pic>
      <p:sp>
        <p:nvSpPr>
          <p:cNvPr id="5" name="CaixaDeTexto 4"/>
          <p:cNvSpPr txBox="1"/>
          <p:nvPr/>
        </p:nvSpPr>
        <p:spPr>
          <a:xfrm>
            <a:off x="7409329" y="1223682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função procedural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INSERE_LOCALIDADE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dirty="0" smtClean="0"/>
              <a:t> recebe um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</a:t>
            </a:r>
            <a:r>
              <a:rPr lang="pt-BR" dirty="0" smtClean="0"/>
              <a:t> de entrada (um </a:t>
            </a:r>
            <a:r>
              <a:rPr lang="pt-BR" dirty="0" err="1" smtClean="0"/>
              <a:t>string</a:t>
            </a:r>
            <a:r>
              <a:rPr lang="pt-BR" dirty="0" smtClean="0"/>
              <a:t> de 40 posições) 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</a:t>
            </a:r>
            <a:r>
              <a:rPr lang="pt-BR" dirty="0" smtClean="0"/>
              <a:t> um valor inteiro.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Na cláusula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</a:t>
            </a:r>
            <a:r>
              <a:rPr lang="pt-BR" dirty="0" smtClean="0"/>
              <a:t> temos a declaração de duas variáveis temporárias:</a:t>
            </a:r>
          </a:p>
          <a:p>
            <a:pPr algn="just"/>
            <a:endParaRPr lang="pt-BR" dirty="0"/>
          </a:p>
          <a:p>
            <a:pPr marL="285750" indent="-285750" algn="just">
              <a:buFontTx/>
              <a:buChar char="-"/>
            </a:pP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</a:t>
            </a:r>
            <a:r>
              <a:rPr lang="pt-BR" dirty="0" smtClean="0"/>
              <a:t> (um codinome ou apelido para o parâmetro de entrada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pt-BR" dirty="0" smtClean="0"/>
              <a:t>).</a:t>
            </a:r>
          </a:p>
          <a:p>
            <a:pPr marL="285750" indent="-285750" algn="just">
              <a:buFontTx/>
              <a:buChar char="-"/>
            </a:pP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</a:t>
            </a:r>
            <a:r>
              <a:rPr lang="pt-BR" dirty="0" smtClean="0"/>
              <a:t>  (inteiro).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881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31" y="635841"/>
            <a:ext cx="6088686" cy="5751512"/>
          </a:xfrm>
        </p:spPr>
      </p:pic>
      <p:sp>
        <p:nvSpPr>
          <p:cNvPr id="5" name="CaixaDeTexto 4"/>
          <p:cNvSpPr txBox="1"/>
          <p:nvPr/>
        </p:nvSpPr>
        <p:spPr>
          <a:xfrm>
            <a:off x="7113494" y="635841"/>
            <a:ext cx="44106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Uma consulta SQL contabiliza quantos registros existem na tabela LOCALIDADE com a coluna </a:t>
            </a:r>
            <a:r>
              <a:rPr lang="pt-BR" dirty="0" err="1" smtClean="0"/>
              <a:t>NOME_LOCAL</a:t>
            </a:r>
            <a:r>
              <a:rPr lang="pt-BR" dirty="0" smtClean="0"/>
              <a:t> com conteúdo idêntico ao do parâmetro de entrada (nome).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quantidade encontrada é armazenada na variável total.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 total for igual a ZERO então um comando SQL de inserção de um novo registro de LOCALIDADE com o conteúdo de nome.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Em seguida, uma nova consulta SQL é executada para apurar o valor da coluna </a:t>
            </a:r>
            <a:r>
              <a:rPr lang="pt-BR" dirty="0" err="1" smtClean="0"/>
              <a:t>ID_LOCAL</a:t>
            </a:r>
            <a:r>
              <a:rPr lang="pt-BR" dirty="0" smtClean="0"/>
              <a:t> no novo registro inserido.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Esse valor de </a:t>
            </a:r>
            <a:r>
              <a:rPr lang="pt-BR" dirty="0" err="1" smtClean="0"/>
              <a:t>ID_LOCAL</a:t>
            </a:r>
            <a:r>
              <a:rPr lang="pt-BR" dirty="0" smtClean="0"/>
              <a:t> é armazenado em total.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02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 de funções no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Privilégios na Execução:</a:t>
            </a:r>
          </a:p>
          <a:p>
            <a:pPr lvl="1"/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[A] SECURITY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INVOKER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 smtClean="0"/>
              <a:t>Define que a função deverá utilizar os privilégios do usuário que a invocou em sua execução.</a:t>
            </a:r>
          </a:p>
          <a:p>
            <a:pPr lvl="1"/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[B] SECURITY 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DEFINER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 smtClean="0"/>
              <a:t> Define que a função deverá utilizar os privilégios do usuário que a criou durante sua execução.</a:t>
            </a:r>
          </a:p>
          <a:p>
            <a:r>
              <a:rPr lang="pt-BR" dirty="0" smtClean="0"/>
              <a:t>O correto preenchimento destas informações traz como benefícios uma otimização de recursos do seu servidor </a:t>
            </a:r>
            <a:r>
              <a:rPr lang="pt-BR" dirty="0" err="1" smtClean="0"/>
              <a:t>PostgreSQL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777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5" y="783758"/>
            <a:ext cx="6155921" cy="5401888"/>
          </a:xfrm>
        </p:spPr>
      </p:pic>
      <p:sp>
        <p:nvSpPr>
          <p:cNvPr id="5" name="CaixaDeTexto 4"/>
          <p:cNvSpPr txBox="1"/>
          <p:nvPr/>
        </p:nvSpPr>
        <p:spPr>
          <a:xfrm>
            <a:off x="7247965" y="887506"/>
            <a:ext cx="43165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Contudo, caso total seja diferente de ZERO (cláusula </a:t>
            </a:r>
            <a:r>
              <a:rPr lang="pt-BR" dirty="0" err="1" smtClean="0"/>
              <a:t>ELSE</a:t>
            </a:r>
            <a:r>
              <a:rPr lang="pt-BR" dirty="0" smtClean="0"/>
              <a:t> do IF), a variável total recebe o valor -1.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Por fim, a função retorna o valor de total.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Em outras palavras, a função retornará -1 (caso a inserção fracasse por já existir o valor que se tenta inserir) ou o valor de </a:t>
            </a:r>
            <a:r>
              <a:rPr lang="pt-BR" dirty="0" err="1" smtClean="0"/>
              <a:t>ID_LOCAL</a:t>
            </a:r>
            <a:r>
              <a:rPr lang="pt-BR" dirty="0" smtClean="0"/>
              <a:t> do novo registro.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Repare que a linguagem é </a:t>
            </a:r>
            <a:r>
              <a:rPr lang="pt-BR" dirty="0" err="1" smtClean="0"/>
              <a:t>PLPGSQL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8668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88" y="508202"/>
            <a:ext cx="6212524" cy="5771574"/>
          </a:xfrm>
        </p:spPr>
      </p:pic>
      <p:sp>
        <p:nvSpPr>
          <p:cNvPr id="5" name="CaixaDeTexto 4"/>
          <p:cNvSpPr txBox="1"/>
          <p:nvPr/>
        </p:nvSpPr>
        <p:spPr>
          <a:xfrm>
            <a:off x="7637929" y="591671"/>
            <a:ext cx="368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Exemplo inserindo a localidade “NOVA GRANADA”.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função retorna o valor inteiro 24 (o </a:t>
            </a:r>
            <a:r>
              <a:rPr lang="pt-BR" dirty="0" err="1" smtClean="0"/>
              <a:t>ID_LOCAL</a:t>
            </a:r>
            <a:r>
              <a:rPr lang="pt-BR" dirty="0" smtClean="0"/>
              <a:t> de “NOVA GRANADA”).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12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4" y="770311"/>
            <a:ext cx="6159206" cy="5307760"/>
          </a:xfrm>
        </p:spPr>
      </p:pic>
      <p:sp>
        <p:nvSpPr>
          <p:cNvPr id="5" name="CaixaDeTexto 4"/>
          <p:cNvSpPr txBox="1"/>
          <p:nvPr/>
        </p:nvSpPr>
        <p:spPr>
          <a:xfrm>
            <a:off x="7194176" y="1492624"/>
            <a:ext cx="406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Query SQL para confirmar a inserção de “NOVA GRANADA” com </a:t>
            </a:r>
            <a:r>
              <a:rPr lang="pt-BR" dirty="0" err="1" smtClean="0"/>
              <a:t>ID_LOCAL</a:t>
            </a:r>
            <a:r>
              <a:rPr lang="pt-BR" dirty="0" smtClean="0"/>
              <a:t> = 24.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569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48" y="652750"/>
            <a:ext cx="5985870" cy="5653920"/>
          </a:xfrm>
        </p:spPr>
      </p:pic>
      <p:sp>
        <p:nvSpPr>
          <p:cNvPr id="5" name="CaixaDeTexto 4"/>
          <p:cNvSpPr txBox="1"/>
          <p:nvPr/>
        </p:nvSpPr>
        <p:spPr>
          <a:xfrm>
            <a:off x="7409329" y="1775012"/>
            <a:ext cx="385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Tentativa de inserir “NOVA GRANADA” novamente.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função retorna -1.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06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68" y="850993"/>
            <a:ext cx="5431526" cy="5307759"/>
          </a:xfrm>
        </p:spPr>
      </p:pic>
      <p:sp>
        <p:nvSpPr>
          <p:cNvPr id="5" name="CaixaDeTexto 4"/>
          <p:cNvSpPr txBox="1"/>
          <p:nvPr/>
        </p:nvSpPr>
        <p:spPr>
          <a:xfrm>
            <a:off x="6427694" y="1492624"/>
            <a:ext cx="4800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Confirmando que não houve um segundo registro para “NOVA GRANADA”.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324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9" y="245876"/>
            <a:ext cx="7299346" cy="6343183"/>
          </a:xfrm>
        </p:spPr>
      </p:pic>
      <p:sp>
        <p:nvSpPr>
          <p:cNvPr id="5" name="CaixaDeTexto 4"/>
          <p:cNvSpPr txBox="1"/>
          <p:nvPr/>
        </p:nvSpPr>
        <p:spPr>
          <a:xfrm>
            <a:off x="7624482" y="389965"/>
            <a:ext cx="41820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INSERE_LINHA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/>
              <a:t>recebe </a:t>
            </a:r>
            <a:r>
              <a:rPr lang="pt-BR" dirty="0" smtClean="0">
                <a:solidFill>
                  <a:srgbClr val="FF0000"/>
                </a:solidFill>
              </a:rPr>
              <a:t>5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parâmetros</a:t>
            </a:r>
            <a:r>
              <a:rPr lang="pt-BR" dirty="0" smtClean="0"/>
              <a:t> de entrada (4 do tipo inteiro e uma do tipo </a:t>
            </a:r>
            <a:r>
              <a:rPr lang="pt-BR" dirty="0" err="1" smtClean="0"/>
              <a:t>string</a:t>
            </a:r>
            <a:r>
              <a:rPr lang="pt-BR" dirty="0" smtClean="0"/>
              <a:t>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Há duas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de memória</a:t>
            </a:r>
            <a:r>
              <a:rPr lang="pt-BR" dirty="0" smtClean="0"/>
              <a:t>:</a:t>
            </a:r>
          </a:p>
          <a:p>
            <a:pPr marL="285750" indent="-285750" algn="just">
              <a:buFontTx/>
              <a:buChar char="-"/>
            </a:pP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totalOrigem</a:t>
            </a:r>
            <a:r>
              <a:rPr lang="pt-BR" dirty="0" smtClean="0"/>
              <a:t> e</a:t>
            </a:r>
          </a:p>
          <a:p>
            <a:pPr marL="285750" indent="-285750" algn="just">
              <a:buFontTx/>
              <a:buChar char="-"/>
            </a:pP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totalDestino</a:t>
            </a:r>
            <a:r>
              <a:rPr lang="pt-BR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pt-BR" dirty="0"/>
          </a:p>
          <a:p>
            <a:pPr algn="just"/>
            <a:r>
              <a:rPr lang="pt-BR" dirty="0" smtClean="0"/>
              <a:t>A variável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totalOrigem</a:t>
            </a:r>
            <a:r>
              <a:rPr lang="pt-BR" dirty="0" smtClean="0"/>
              <a:t> recebe a contagem de registros da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LOCALIDADE</a:t>
            </a:r>
            <a:r>
              <a:rPr lang="pt-BR" dirty="0" smtClean="0"/>
              <a:t> que tenham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</a:t>
            </a:r>
            <a:r>
              <a:rPr lang="pt-BR" dirty="0" smtClean="0"/>
              <a:t> igual ao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parâmetro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entrada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$2</a:t>
            </a:r>
            <a:r>
              <a:rPr lang="pt-BR" dirty="0" smtClean="0"/>
              <a:t>).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A variável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totalDestino</a:t>
            </a:r>
            <a:r>
              <a:rPr lang="pt-BR" dirty="0" smtClean="0"/>
              <a:t> </a:t>
            </a:r>
            <a:r>
              <a:rPr lang="pt-BR" dirty="0"/>
              <a:t>recebe a contagem de registros da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LOCALIDADE</a:t>
            </a:r>
            <a:r>
              <a:rPr lang="pt-BR" dirty="0"/>
              <a:t> que tenham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</a:t>
            </a:r>
            <a:r>
              <a:rPr lang="pt-BR" dirty="0"/>
              <a:t> igual ao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terceiro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 de entrada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$3</a:t>
            </a:r>
            <a:r>
              <a:rPr lang="pt-BR" dirty="0" smtClean="0"/>
              <a:t>).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998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6" y="138299"/>
            <a:ext cx="6146462" cy="6396972"/>
          </a:xfrm>
        </p:spPr>
      </p:pic>
      <p:sp>
        <p:nvSpPr>
          <p:cNvPr id="5" name="CaixaDeTexto 4"/>
          <p:cNvSpPr txBox="1"/>
          <p:nvPr/>
        </p:nvSpPr>
        <p:spPr>
          <a:xfrm>
            <a:off x="6669741" y="228600"/>
            <a:ext cx="4948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Se </a:t>
            </a:r>
            <a:r>
              <a:rPr lang="pt-BR" dirty="0" err="1" smtClean="0"/>
              <a:t>totalOrigem</a:t>
            </a:r>
            <a:r>
              <a:rPr lang="pt-BR" dirty="0" smtClean="0"/>
              <a:t> e </a:t>
            </a:r>
            <a:r>
              <a:rPr lang="pt-BR" dirty="0" err="1" smtClean="0"/>
              <a:t>totalDestino</a:t>
            </a:r>
            <a:r>
              <a:rPr lang="pt-BR" dirty="0" smtClean="0"/>
              <a:t> forem maiores que ZERO, então um novo registro de LINHA é inserido a partir dos </a:t>
            </a:r>
            <a:r>
              <a:rPr lang="pt-BR" dirty="0" err="1" smtClean="0"/>
              <a:t>dos</a:t>
            </a:r>
            <a:r>
              <a:rPr lang="pt-BR" dirty="0" smtClean="0"/>
              <a:t> parâmetros de entrada ($1 a $5).</a:t>
            </a:r>
          </a:p>
          <a:p>
            <a:pPr algn="just"/>
            <a:endParaRPr lang="pt-BR" dirty="0"/>
          </a:p>
          <a:p>
            <a:pPr algn="just"/>
            <a:r>
              <a:rPr lang="pt-BR" dirty="0" err="1" smtClean="0"/>
              <a:t>totalOrigem</a:t>
            </a:r>
            <a:r>
              <a:rPr lang="pt-BR" dirty="0" smtClean="0"/>
              <a:t> somente será igual a ZERO se um </a:t>
            </a:r>
            <a:r>
              <a:rPr lang="pt-BR" dirty="0" err="1" smtClean="0"/>
              <a:t>ID_LOCAL</a:t>
            </a:r>
            <a:r>
              <a:rPr lang="pt-BR" dirty="0" smtClean="0"/>
              <a:t> = $2 não for encontrado na tabela LOCALIDADE.</a:t>
            </a:r>
          </a:p>
          <a:p>
            <a:pPr algn="just"/>
            <a:endParaRPr lang="pt-BR" dirty="0"/>
          </a:p>
          <a:p>
            <a:pPr algn="just"/>
            <a:r>
              <a:rPr lang="pt-BR" dirty="0" err="1" smtClean="0"/>
              <a:t>totalDestino</a:t>
            </a:r>
            <a:r>
              <a:rPr lang="pt-BR" dirty="0" smtClean="0"/>
              <a:t> </a:t>
            </a:r>
            <a:r>
              <a:rPr lang="pt-BR" dirty="0"/>
              <a:t>somente será igual a ZERO se um </a:t>
            </a:r>
            <a:r>
              <a:rPr lang="pt-BR" dirty="0" err="1"/>
              <a:t>ID_LOCAL</a:t>
            </a:r>
            <a:r>
              <a:rPr lang="pt-BR" dirty="0"/>
              <a:t> = </a:t>
            </a:r>
            <a:r>
              <a:rPr lang="pt-BR" dirty="0" smtClean="0"/>
              <a:t>$3 </a:t>
            </a:r>
            <a:r>
              <a:rPr lang="pt-BR" dirty="0"/>
              <a:t>não for encontrado na tabela LOCALIDADE.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Finalmente a função retorna um registro de LINHA com o maior valor de </a:t>
            </a:r>
            <a:r>
              <a:rPr lang="pt-BR" dirty="0" err="1" smtClean="0"/>
              <a:t>ID_LINHA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605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2" y="380345"/>
            <a:ext cx="6322981" cy="6128031"/>
          </a:xfrm>
        </p:spPr>
      </p:pic>
      <p:sp>
        <p:nvSpPr>
          <p:cNvPr id="5" name="CaixaDeTexto 4"/>
          <p:cNvSpPr txBox="1"/>
          <p:nvPr/>
        </p:nvSpPr>
        <p:spPr>
          <a:xfrm>
            <a:off x="6817659" y="524435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Teste de execução da Função </a:t>
            </a:r>
            <a:r>
              <a:rPr lang="pt-BR" dirty="0" err="1" smtClean="0"/>
              <a:t>PLPGSQL</a:t>
            </a:r>
            <a:r>
              <a:rPr lang="pt-BR" dirty="0" smtClean="0"/>
              <a:t> </a:t>
            </a:r>
            <a:r>
              <a:rPr lang="pt-BR" dirty="0" err="1" smtClean="0"/>
              <a:t>INSERE_LINHA</a:t>
            </a:r>
            <a:r>
              <a:rPr lang="pt-BR" dirty="0" smtClean="0"/>
              <a:t>( 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Criação de um registro de LINHA com </a:t>
            </a:r>
            <a:r>
              <a:rPr lang="pt-BR" dirty="0" err="1" smtClean="0"/>
              <a:t>ID_LINHA</a:t>
            </a:r>
            <a:r>
              <a:rPr lang="pt-BR" dirty="0" smtClean="0"/>
              <a:t> = 3, </a:t>
            </a:r>
            <a:r>
              <a:rPr lang="pt-BR" dirty="0" err="1" smtClean="0"/>
              <a:t>ID_LOCAL_ORIGEM</a:t>
            </a:r>
            <a:r>
              <a:rPr lang="pt-BR" dirty="0" smtClean="0"/>
              <a:t> = 3 (Vila Velha), </a:t>
            </a:r>
            <a:r>
              <a:rPr lang="pt-BR" dirty="0" err="1" smtClean="0"/>
              <a:t>ID_LOCAL_DESTINO</a:t>
            </a:r>
            <a:r>
              <a:rPr lang="pt-BR" dirty="0" smtClean="0"/>
              <a:t> = 20 (Santa Teresa) e </a:t>
            </a:r>
            <a:r>
              <a:rPr lang="pt-BR" dirty="0" err="1" smtClean="0"/>
              <a:t>ID_CLASSE</a:t>
            </a:r>
            <a:r>
              <a:rPr lang="pt-BR" dirty="0" smtClean="0"/>
              <a:t> = 3 (Executivo).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014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43" y="272770"/>
            <a:ext cx="7501797" cy="6343183"/>
          </a:xfrm>
        </p:spPr>
      </p:pic>
    </p:spTree>
    <p:extLst>
      <p:ext uri="{BB962C8B-B14F-4D97-AF65-F5344CB8AC3E}">
        <p14:creationId xmlns:p14="http://schemas.microsoft.com/office/powerpoint/2010/main" val="2631227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03" y="340005"/>
            <a:ext cx="8653068" cy="6195265"/>
          </a:xfrm>
        </p:spPr>
      </p:pic>
    </p:spTree>
    <p:extLst>
      <p:ext uri="{BB962C8B-B14F-4D97-AF65-F5344CB8AC3E}">
        <p14:creationId xmlns:p14="http://schemas.microsoft.com/office/powerpoint/2010/main" val="22152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 de funções no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94" y="2097087"/>
            <a:ext cx="5513366" cy="4599547"/>
          </a:xfrm>
        </p:spPr>
      </p:pic>
    </p:spTree>
    <p:extLst>
      <p:ext uri="{BB962C8B-B14F-4D97-AF65-F5344CB8AC3E}">
        <p14:creationId xmlns:p14="http://schemas.microsoft.com/office/powerpoint/2010/main" val="2292228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8" y="215153"/>
            <a:ext cx="6420960" cy="6454588"/>
          </a:xfrm>
        </p:spPr>
      </p:pic>
      <p:sp>
        <p:nvSpPr>
          <p:cNvPr id="5" name="CaixaDeTexto 4"/>
          <p:cNvSpPr txBox="1"/>
          <p:nvPr/>
        </p:nvSpPr>
        <p:spPr>
          <a:xfrm>
            <a:off x="6804212" y="309282"/>
            <a:ext cx="4504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Clique com o botão direito do mouse sobre o nome da função </a:t>
            </a:r>
            <a:r>
              <a:rPr lang="pt-BR" dirty="0" err="1" smtClean="0"/>
              <a:t>INSERE_LINHA</a:t>
            </a:r>
            <a:r>
              <a:rPr lang="pt-BR" dirty="0" smtClean="0"/>
              <a:t>( 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Selecione “Scripts” ...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Em seguida selecione “</a:t>
            </a:r>
            <a:r>
              <a:rPr lang="pt-BR" dirty="0" err="1" smtClean="0"/>
              <a:t>CREATE</a:t>
            </a:r>
            <a:r>
              <a:rPr lang="pt-BR" dirty="0" smtClean="0"/>
              <a:t> Script”.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1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96" y="286216"/>
            <a:ext cx="9226956" cy="6316289"/>
          </a:xfrm>
        </p:spPr>
      </p:pic>
    </p:spTree>
    <p:extLst>
      <p:ext uri="{BB962C8B-B14F-4D97-AF65-F5344CB8AC3E}">
        <p14:creationId xmlns:p14="http://schemas.microsoft.com/office/powerpoint/2010/main" val="2426272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7" y="286217"/>
            <a:ext cx="8838445" cy="6302842"/>
          </a:xfrm>
        </p:spPr>
      </p:pic>
    </p:spTree>
    <p:extLst>
      <p:ext uri="{BB962C8B-B14F-4D97-AF65-F5344CB8AC3E}">
        <p14:creationId xmlns:p14="http://schemas.microsoft.com/office/powerpoint/2010/main" val="2825073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6" y="165193"/>
            <a:ext cx="9910018" cy="6477653"/>
          </a:xfrm>
        </p:spPr>
      </p:pic>
    </p:spTree>
    <p:extLst>
      <p:ext uri="{BB962C8B-B14F-4D97-AF65-F5344CB8AC3E}">
        <p14:creationId xmlns:p14="http://schemas.microsoft.com/office/powerpoint/2010/main" val="378781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83" y="420687"/>
            <a:ext cx="8761317" cy="6195265"/>
          </a:xfrm>
        </p:spPr>
      </p:pic>
    </p:spTree>
    <p:extLst>
      <p:ext uri="{BB962C8B-B14F-4D97-AF65-F5344CB8AC3E}">
        <p14:creationId xmlns:p14="http://schemas.microsoft.com/office/powerpoint/2010/main" val="872029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89" y="205534"/>
            <a:ext cx="8396523" cy="6396971"/>
          </a:xfrm>
        </p:spPr>
      </p:pic>
    </p:spTree>
    <p:extLst>
      <p:ext uri="{BB962C8B-B14F-4D97-AF65-F5344CB8AC3E}">
        <p14:creationId xmlns:p14="http://schemas.microsoft.com/office/powerpoint/2010/main" val="2228656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81" y="218982"/>
            <a:ext cx="9621954" cy="6329735"/>
          </a:xfrm>
        </p:spPr>
      </p:pic>
    </p:spTree>
    <p:extLst>
      <p:ext uri="{BB962C8B-B14F-4D97-AF65-F5344CB8AC3E}">
        <p14:creationId xmlns:p14="http://schemas.microsoft.com/office/powerpoint/2010/main" val="3257477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82" y="461030"/>
            <a:ext cx="9331842" cy="6141476"/>
          </a:xfrm>
        </p:spPr>
      </p:pic>
    </p:spTree>
    <p:extLst>
      <p:ext uri="{BB962C8B-B14F-4D97-AF65-F5344CB8AC3E}">
        <p14:creationId xmlns:p14="http://schemas.microsoft.com/office/powerpoint/2010/main" val="479501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75" y="272770"/>
            <a:ext cx="9589154" cy="6329736"/>
          </a:xfrm>
        </p:spPr>
      </p:pic>
    </p:spTree>
    <p:extLst>
      <p:ext uri="{BB962C8B-B14F-4D97-AF65-F5344CB8AC3E}">
        <p14:creationId xmlns:p14="http://schemas.microsoft.com/office/powerpoint/2010/main" val="2981071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0" y="259324"/>
            <a:ext cx="6517851" cy="6396970"/>
          </a:xfrm>
        </p:spPr>
      </p:pic>
      <p:sp>
        <p:nvSpPr>
          <p:cNvPr id="5" name="CaixaDeTexto 4"/>
          <p:cNvSpPr txBox="1"/>
          <p:nvPr/>
        </p:nvSpPr>
        <p:spPr>
          <a:xfrm>
            <a:off x="6952129" y="259324"/>
            <a:ext cx="43971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 smtClean="0"/>
              <a:t>Criação da Função </a:t>
            </a:r>
            <a:r>
              <a:rPr lang="pt-BR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INSERE_VIAGEM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3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81" y="389965"/>
            <a:ext cx="7403450" cy="6199094"/>
          </a:xfrm>
        </p:spPr>
      </p:pic>
    </p:spTree>
    <p:extLst>
      <p:ext uri="{BB962C8B-B14F-4D97-AF65-F5344CB8AC3E}">
        <p14:creationId xmlns:p14="http://schemas.microsoft.com/office/powerpoint/2010/main" val="7717414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10" y="192087"/>
            <a:ext cx="8550883" cy="6504547"/>
          </a:xfrm>
        </p:spPr>
      </p:pic>
    </p:spTree>
    <p:extLst>
      <p:ext uri="{BB962C8B-B14F-4D97-AF65-F5344CB8AC3E}">
        <p14:creationId xmlns:p14="http://schemas.microsoft.com/office/powerpoint/2010/main" val="425079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430306"/>
            <a:ext cx="9493624" cy="6185647"/>
          </a:xfrm>
        </p:spPr>
      </p:pic>
    </p:spTree>
    <p:extLst>
      <p:ext uri="{BB962C8B-B14F-4D97-AF65-F5344CB8AC3E}">
        <p14:creationId xmlns:p14="http://schemas.microsoft.com/office/powerpoint/2010/main" val="3753798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124853"/>
            <a:ext cx="6809626" cy="6464206"/>
          </a:xfrm>
        </p:spPr>
      </p:pic>
      <p:sp>
        <p:nvSpPr>
          <p:cNvPr id="5" name="CaixaDeTexto 4"/>
          <p:cNvSpPr txBox="1"/>
          <p:nvPr/>
        </p:nvSpPr>
        <p:spPr>
          <a:xfrm>
            <a:off x="7274859" y="215153"/>
            <a:ext cx="46526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As colunas </a:t>
            </a:r>
            <a:r>
              <a:rPr lang="pt-BR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ID_LOCAL_EMBARQUE</a:t>
            </a:r>
            <a:r>
              <a:rPr lang="pt-BR" sz="2800" dirty="0" smtClean="0"/>
              <a:t> e </a:t>
            </a:r>
            <a:r>
              <a:rPr lang="pt-BR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ID_LOCAL_DESEMBARQUE</a:t>
            </a:r>
            <a:r>
              <a:rPr lang="pt-BR" sz="2800" dirty="0" smtClean="0"/>
              <a:t> na tabela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PASSAGEM</a:t>
            </a:r>
            <a:r>
              <a:rPr lang="pt-BR" sz="2800" dirty="0" smtClean="0"/>
              <a:t> deixam de apresentar a cláusula </a:t>
            </a:r>
            <a:r>
              <a:rPr lang="pt-BR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 smtClean="0"/>
              <a:t>(de preenchimento obrigatório).</a:t>
            </a:r>
          </a:p>
          <a:p>
            <a:pPr algn="just"/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38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45" y="286216"/>
            <a:ext cx="9437196" cy="6316289"/>
          </a:xfrm>
        </p:spPr>
      </p:pic>
    </p:spTree>
    <p:extLst>
      <p:ext uri="{BB962C8B-B14F-4D97-AF65-F5344CB8AC3E}">
        <p14:creationId xmlns:p14="http://schemas.microsoft.com/office/powerpoint/2010/main" val="32547057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42" y="369292"/>
            <a:ext cx="9531452" cy="6206320"/>
          </a:xfrm>
        </p:spPr>
      </p:pic>
    </p:spTree>
    <p:extLst>
      <p:ext uri="{BB962C8B-B14F-4D97-AF65-F5344CB8AC3E}">
        <p14:creationId xmlns:p14="http://schemas.microsoft.com/office/powerpoint/2010/main" val="2888641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89" y="333130"/>
            <a:ext cx="9473775" cy="6323163"/>
          </a:xfrm>
        </p:spPr>
      </p:pic>
    </p:spTree>
    <p:extLst>
      <p:ext uri="{BB962C8B-B14F-4D97-AF65-F5344CB8AC3E}">
        <p14:creationId xmlns:p14="http://schemas.microsoft.com/office/powerpoint/2010/main" val="903073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88" y="407241"/>
            <a:ext cx="9699123" cy="6181818"/>
          </a:xfrm>
        </p:spPr>
      </p:pic>
    </p:spTree>
    <p:extLst>
      <p:ext uri="{BB962C8B-B14F-4D97-AF65-F5344CB8AC3E}">
        <p14:creationId xmlns:p14="http://schemas.microsoft.com/office/powerpoint/2010/main" val="2259042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52" y="417766"/>
            <a:ext cx="9212532" cy="5864161"/>
          </a:xfrm>
        </p:spPr>
      </p:pic>
    </p:spTree>
    <p:extLst>
      <p:ext uri="{BB962C8B-B14F-4D97-AF65-F5344CB8AC3E}">
        <p14:creationId xmlns:p14="http://schemas.microsoft.com/office/powerpoint/2010/main" val="33034144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2" y="292672"/>
            <a:ext cx="8729395" cy="5989256"/>
          </a:xfrm>
        </p:spPr>
      </p:pic>
    </p:spTree>
    <p:extLst>
      <p:ext uri="{BB962C8B-B14F-4D97-AF65-F5344CB8AC3E}">
        <p14:creationId xmlns:p14="http://schemas.microsoft.com/office/powerpoint/2010/main" val="718063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0" y="228664"/>
            <a:ext cx="9133636" cy="6217856"/>
          </a:xfrm>
        </p:spPr>
      </p:pic>
    </p:spTree>
    <p:extLst>
      <p:ext uri="{BB962C8B-B14F-4D97-AF65-F5344CB8AC3E}">
        <p14:creationId xmlns:p14="http://schemas.microsoft.com/office/powerpoint/2010/main" val="239004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81" y="783851"/>
            <a:ext cx="6268871" cy="5832102"/>
          </a:xfrm>
        </p:spPr>
      </p:pic>
      <p:sp>
        <p:nvSpPr>
          <p:cNvPr id="4" name="CaixaDeTexto 3"/>
          <p:cNvSpPr txBox="1"/>
          <p:nvPr/>
        </p:nvSpPr>
        <p:spPr>
          <a:xfrm>
            <a:off x="7758953" y="2138083"/>
            <a:ext cx="4195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Clique com o botão direito do mouse </a:t>
            </a:r>
            <a:r>
              <a:rPr lang="pt-BR" dirty="0" err="1" smtClean="0"/>
              <a:t>sobrer</a:t>
            </a:r>
            <a:r>
              <a:rPr lang="pt-BR" dirty="0" smtClean="0"/>
              <a:t> o nome de uma função.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Selecione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Selecione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Script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6262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49" y="365824"/>
            <a:ext cx="9559707" cy="6245288"/>
          </a:xfrm>
        </p:spPr>
      </p:pic>
    </p:spTree>
    <p:extLst>
      <p:ext uri="{BB962C8B-B14F-4D97-AF65-F5344CB8AC3E}">
        <p14:creationId xmlns:p14="http://schemas.microsoft.com/office/powerpoint/2010/main" val="21576353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90" y="457264"/>
            <a:ext cx="9266501" cy="6025832"/>
          </a:xfrm>
        </p:spPr>
      </p:pic>
    </p:spTree>
    <p:extLst>
      <p:ext uri="{BB962C8B-B14F-4D97-AF65-F5344CB8AC3E}">
        <p14:creationId xmlns:p14="http://schemas.microsoft.com/office/powerpoint/2010/main" val="10069982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51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95" y="286217"/>
            <a:ext cx="8434469" cy="6329736"/>
          </a:xfrm>
        </p:spPr>
      </p:pic>
    </p:spTree>
    <p:extLst>
      <p:ext uri="{BB962C8B-B14F-4D97-AF65-F5344CB8AC3E}">
        <p14:creationId xmlns:p14="http://schemas.microsoft.com/office/powerpoint/2010/main" val="220144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6" y="544915"/>
            <a:ext cx="7815252" cy="5990356"/>
          </a:xfrm>
        </p:spPr>
      </p:pic>
    </p:spTree>
    <p:extLst>
      <p:ext uri="{BB962C8B-B14F-4D97-AF65-F5344CB8AC3E}">
        <p14:creationId xmlns:p14="http://schemas.microsoft.com/office/powerpoint/2010/main" val="2642526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851</TotalTime>
  <Words>1550</Words>
  <Application>Microsoft Office PowerPoint</Application>
  <PresentationFormat>Widescreen</PresentationFormat>
  <Paragraphs>126</Paragraphs>
  <Slides>72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9" baseType="lpstr">
      <vt:lpstr>Arial</vt:lpstr>
      <vt:lpstr>DejaVu Sans</vt:lpstr>
      <vt:lpstr>Symbol</vt:lpstr>
      <vt:lpstr>Trebuchet MS</vt:lpstr>
      <vt:lpstr>Tw Cen MT</vt:lpstr>
      <vt:lpstr>Wingdings</vt:lpstr>
      <vt:lpstr>Circuito</vt:lpstr>
      <vt:lpstr>Banco de dados 2</vt:lpstr>
      <vt:lpstr>Propriedades de funções no postgresql</vt:lpstr>
      <vt:lpstr>Propriedades de funções no postgresql</vt:lpstr>
      <vt:lpstr>Propriedades de funções no postgresql</vt:lpstr>
      <vt:lpstr>Propriedades de funções no postgresql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Função Não procedural</vt:lpstr>
      <vt:lpstr>Função Não procedural</vt:lpstr>
      <vt:lpstr>Função Não procedural</vt:lpstr>
      <vt:lpstr>Função Não procedural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Funções</vt:lpstr>
      <vt:lpstr>Funções</vt:lpstr>
      <vt:lpstr>Funções</vt:lpstr>
      <vt:lpstr>Funções</vt:lpstr>
      <vt:lpstr>Funções</vt:lpstr>
      <vt:lpstr>Funções Procedurais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98</cp:revision>
  <dcterms:created xsi:type="dcterms:W3CDTF">2021-04-02T12:37:01Z</dcterms:created>
  <dcterms:modified xsi:type="dcterms:W3CDTF">2021-04-21T15:50:18Z</dcterms:modified>
</cp:coreProperties>
</file>