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7" r:id="rId4"/>
    <p:sldId id="263" r:id="rId5"/>
    <p:sldId id="264" r:id="rId6"/>
    <p:sldId id="265" r:id="rId7"/>
    <p:sldId id="267" r:id="rId8"/>
    <p:sldId id="266" r:id="rId9"/>
    <p:sldId id="268" r:id="rId10"/>
    <p:sldId id="273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58" r:id="rId21"/>
    <p:sldId id="259" r:id="rId22"/>
    <p:sldId id="260" r:id="rId23"/>
    <p:sldId id="261" r:id="rId24"/>
    <p:sldId id="262" r:id="rId25"/>
    <p:sldId id="280" r:id="rId26"/>
    <p:sldId id="285" r:id="rId27"/>
    <p:sldId id="286" r:id="rId28"/>
    <p:sldId id="287" r:id="rId29"/>
    <p:sldId id="281" r:id="rId30"/>
    <p:sldId id="288" r:id="rId31"/>
    <p:sldId id="282" r:id="rId32"/>
    <p:sldId id="283" r:id="rId33"/>
    <p:sldId id="284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004 –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27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1463040"/>
            <a:ext cx="8001000" cy="5111496"/>
          </a:xfrm>
        </p:spPr>
      </p:pic>
    </p:spTree>
    <p:extLst>
      <p:ext uri="{BB962C8B-B14F-4D97-AF65-F5344CB8AC3E}">
        <p14:creationId xmlns:p14="http://schemas.microsoft.com/office/powerpoint/2010/main" val="399336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Entretanto, devemos estar preparados para tentativas de exploração do seu sistema.</a:t>
            </a:r>
          </a:p>
          <a:p>
            <a:pPr algn="just"/>
            <a:r>
              <a:rPr lang="pt-BR" sz="2800" dirty="0" smtClean="0"/>
              <a:t>O exemplo a seguir mostra uma destas tentativas (um clássico caso de SQL </a:t>
            </a:r>
            <a:r>
              <a:rPr lang="pt-BR" sz="2800" dirty="0" err="1" smtClean="0"/>
              <a:t>injection</a:t>
            </a:r>
            <a:r>
              <a:rPr lang="pt-BR" sz="2800" dirty="0" smtClean="0"/>
              <a:t>), em que uma tabela é excluída quando tudo que se pretendia era exibir dados em uma consulta.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0491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 smtClean="0"/>
              <a:t>Para evitar um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pt-B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r>
              <a:rPr lang="pt-BR" sz="3200" dirty="0" smtClean="0"/>
              <a:t>, o </a:t>
            </a:r>
            <a:r>
              <a:rPr lang="pt-BR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sz="3200" dirty="0" smtClean="0"/>
              <a:t> oferece variadas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sz="3200" dirty="0" smtClean="0"/>
              <a:t> que podem ser utilizadas toda vez.</a:t>
            </a:r>
          </a:p>
          <a:p>
            <a:pPr algn="just"/>
            <a:r>
              <a:rPr lang="pt-BR" sz="3200" dirty="0" smtClean="0"/>
              <a:t>Demonstraremos duas destas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sz="3200" dirty="0" smtClean="0"/>
              <a:t>:</a:t>
            </a:r>
          </a:p>
          <a:p>
            <a:pPr lvl="1" algn="just"/>
            <a:r>
              <a:rPr lang="pt-BR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Quote_literal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lvl="1" algn="just"/>
            <a:r>
              <a:rPr lang="pt-BR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Quote_ident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3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1481328"/>
            <a:ext cx="9454896" cy="5239512"/>
          </a:xfrm>
        </p:spPr>
      </p:pic>
    </p:spTree>
    <p:extLst>
      <p:ext uri="{BB962C8B-B14F-4D97-AF65-F5344CB8AC3E}">
        <p14:creationId xmlns:p14="http://schemas.microsoft.com/office/powerpoint/2010/main" val="146886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quote_literal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dirty="0" smtClean="0"/>
              <a:t>escapará </a:t>
            </a:r>
            <a:r>
              <a:rPr lang="pt-BR" dirty="0"/>
              <a:t>de </a:t>
            </a:r>
            <a:r>
              <a:rPr lang="pt-BR" dirty="0" smtClean="0"/>
              <a:t>um </a:t>
            </a:r>
            <a:r>
              <a:rPr lang="pt-BR" i="1" dirty="0" err="1"/>
              <a:t>string</a:t>
            </a:r>
            <a:r>
              <a:rPr lang="pt-BR" dirty="0"/>
              <a:t> de forma que nada de ruim possa acontecer mais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Ele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adicionará todas as aspas ao redor da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escapará de caracteres problemáticos dentro da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Portanto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há necessidade de iniciar e terminar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manualmente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segunda função </a:t>
            </a:r>
            <a:r>
              <a:rPr lang="pt-BR" dirty="0"/>
              <a:t>mostrada aqui é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quote_ident</a:t>
            </a:r>
            <a:r>
              <a:rPr lang="pt-BR" dirty="0"/>
              <a:t>. </a:t>
            </a:r>
            <a:r>
              <a:rPr lang="pt-BR" dirty="0" smtClean="0"/>
              <a:t>Ela </a:t>
            </a:r>
            <a:r>
              <a:rPr lang="pt-BR" dirty="0"/>
              <a:t>pode ser </a:t>
            </a:r>
            <a:r>
              <a:rPr lang="pt-BR" dirty="0" smtClean="0"/>
              <a:t>usada </a:t>
            </a:r>
            <a:r>
              <a:rPr lang="pt-BR" dirty="0"/>
              <a:t>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citar nomes de objetos apropriadamente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Observe que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aspas duplas </a:t>
            </a:r>
            <a:r>
              <a:rPr lang="pt-BR" dirty="0"/>
              <a:t>são usadas, o que é exatamente </a:t>
            </a:r>
            <a:r>
              <a:rPr lang="pt-BR" dirty="0" smtClean="0"/>
              <a:t>necessário </a:t>
            </a:r>
            <a:r>
              <a:rPr lang="pt-BR" dirty="0"/>
              <a:t>para lidar com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nomes de tabelas</a:t>
            </a:r>
            <a:r>
              <a:rPr lang="pt-BR" dirty="0"/>
              <a:t>. </a:t>
            </a:r>
            <a:r>
              <a:rPr lang="pt-BR" dirty="0" smtClean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lang="pt-BR" dirty="0"/>
              <a:t> a seguir mostra como usar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nomes complexos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8196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18" y="1575816"/>
            <a:ext cx="8200738" cy="5099304"/>
          </a:xfrm>
        </p:spPr>
      </p:pic>
    </p:spTree>
    <p:extLst>
      <p:ext uri="{BB962C8B-B14F-4D97-AF65-F5344CB8AC3E}">
        <p14:creationId xmlns:p14="http://schemas.microsoft.com/office/powerpoint/2010/main" val="357962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34" y="1566672"/>
            <a:ext cx="8118442" cy="5017008"/>
          </a:xfrm>
        </p:spPr>
      </p:pic>
    </p:spTree>
    <p:extLst>
      <p:ext uri="{BB962C8B-B14F-4D97-AF65-F5344CB8AC3E}">
        <p14:creationId xmlns:p14="http://schemas.microsoft.com/office/powerpoint/2010/main" val="288920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4" y="1600200"/>
            <a:ext cx="8979408" cy="5056632"/>
          </a:xfrm>
        </p:spPr>
      </p:pic>
    </p:spTree>
    <p:extLst>
      <p:ext uri="{BB962C8B-B14F-4D97-AF65-F5344CB8AC3E}">
        <p14:creationId xmlns:p14="http://schemas.microsoft.com/office/powerpoint/2010/main" val="413095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80744"/>
            <a:ext cx="8325011" cy="5230368"/>
          </a:xfrm>
        </p:spPr>
      </p:pic>
    </p:spTree>
    <p:extLst>
      <p:ext uri="{BB962C8B-B14F-4D97-AF65-F5344CB8AC3E}">
        <p14:creationId xmlns:p14="http://schemas.microsoft.com/office/powerpoint/2010/main" val="382234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94" y="1356360"/>
            <a:ext cx="7580446" cy="5035296"/>
          </a:xfrm>
        </p:spPr>
      </p:pic>
    </p:spTree>
    <p:extLst>
      <p:ext uri="{BB962C8B-B14F-4D97-AF65-F5344CB8AC3E}">
        <p14:creationId xmlns:p14="http://schemas.microsoft.com/office/powerpoint/2010/main" val="330988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“I’m the best there is at what I do. But what I do isn’t very nice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…” </a:t>
            </a:r>
            <a:r>
              <a:rPr lang="pt-B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Wolverine</a:t>
            </a:r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(Marvel).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76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 </a:t>
            </a:r>
            <a:r>
              <a:rPr lang="pt-BR" dirty="0" smtClean="0"/>
              <a:t>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 Armazenado</a:t>
            </a:r>
            <a:r>
              <a:rPr lang="pt-BR" dirty="0" smtClean="0"/>
              <a:t>) é o nome dado ao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</a:t>
            </a:r>
            <a:r>
              <a:rPr lang="pt-BR" dirty="0" smtClean="0"/>
              <a:t> que possibilita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armazenar no servidor</a:t>
            </a:r>
            <a:r>
              <a:rPr lang="pt-BR" dirty="0" smtClean="0"/>
              <a:t>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 de instruções</a:t>
            </a:r>
            <a:r>
              <a:rPr lang="pt-BR" dirty="0" smtClean="0"/>
              <a:t> que processem determinados valores e ações,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 objetivo de atingir um resultado.</a:t>
            </a:r>
          </a:p>
          <a:p>
            <a:pPr algn="just"/>
            <a:r>
              <a:rPr lang="pt-BR" dirty="0" smtClean="0"/>
              <a:t>Mas esse não é o mesmo conceito de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 smtClean="0"/>
              <a:t>?</a:t>
            </a:r>
          </a:p>
          <a:p>
            <a:pPr algn="just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Procedures </a:t>
            </a:r>
            <a:r>
              <a:rPr lang="pt-BR" dirty="0" smtClean="0"/>
              <a:t>(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SPs</a:t>
            </a:r>
            <a:r>
              <a:rPr lang="pt-BR" dirty="0" smtClean="0"/>
              <a:t>) são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blocos de código SQL armazenados no servidor.</a:t>
            </a:r>
          </a:p>
          <a:p>
            <a:pPr algn="just"/>
            <a:r>
              <a:rPr lang="pt-BR" dirty="0" smtClean="0"/>
              <a:t>Contudo,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SPs</a:t>
            </a:r>
            <a:r>
              <a:rPr lang="pt-BR" dirty="0" smtClean="0"/>
              <a:t> normalmente têm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dirty="0" smtClean="0"/>
              <a:t>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realizar transações completas.</a:t>
            </a:r>
          </a:p>
          <a:p>
            <a:pPr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dirty="0" smtClean="0"/>
              <a:t>, por outro lado, têm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dirty="0" smtClean="0"/>
              <a:t>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formatar algum dado </a:t>
            </a:r>
            <a:r>
              <a:rPr lang="pt-BR" dirty="0" smtClean="0"/>
              <a:t>ou tratar apenas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da transação apenas</a:t>
            </a:r>
            <a:r>
              <a:rPr lang="pt-BR" dirty="0" smtClean="0"/>
              <a:t>.</a:t>
            </a:r>
            <a:endParaRPr lang="pt-BR" b="1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391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Procedures (SP) </a:t>
            </a:r>
            <a:r>
              <a:rPr lang="pt-BR" dirty="0" smtClean="0"/>
              <a:t>provêm alguns benefícios ao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dirty="0" smtClean="0"/>
              <a:t>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</a:t>
            </a:r>
            <a:r>
              <a:rPr lang="pt-BR" dirty="0" smtClean="0"/>
              <a:t> que a utilizam, tais como:</a:t>
            </a:r>
          </a:p>
          <a:p>
            <a:pPr lvl="1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– Centralização: </a:t>
            </a:r>
            <a:r>
              <a:rPr lang="pt-BR" dirty="0" smtClean="0"/>
              <a:t>Em casos onde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dirty="0" smtClean="0"/>
              <a:t>será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acessado</a:t>
            </a:r>
            <a:r>
              <a:rPr lang="pt-BR" dirty="0" smtClean="0"/>
              <a:t> por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diversas aplicações</a:t>
            </a:r>
            <a:r>
              <a:rPr lang="pt-BR" dirty="0" smtClean="0"/>
              <a:t>, escritas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diversas linguagens</a:t>
            </a:r>
            <a:r>
              <a:rPr lang="pt-BR" dirty="0" smtClean="0"/>
              <a:t>, onde a responsabilidade de cada sistema está em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diferente</a:t>
            </a:r>
            <a:r>
              <a:rPr lang="pt-BR" dirty="0" smtClean="0"/>
              <a:t>, o uso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</a:t>
            </a:r>
            <a:r>
              <a:rPr lang="pt-BR" dirty="0" smtClean="0"/>
              <a:t> pode trazer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centralização dos códigos referentes ao banco de dados</a:t>
            </a:r>
            <a:r>
              <a:rPr lang="pt-BR" dirty="0" smtClean="0"/>
              <a:t>.</a:t>
            </a:r>
          </a:p>
          <a:p>
            <a:pPr lvl="2" algn="just"/>
            <a:r>
              <a:rPr lang="pt-BR" dirty="0" smtClean="0"/>
              <a:t>Os códigos são escritos uma única vez e armazenados no próprio banco de dados.</a:t>
            </a:r>
          </a:p>
          <a:p>
            <a:pPr lvl="2" algn="just"/>
            <a:r>
              <a:rPr lang="pt-BR" dirty="0" smtClean="0"/>
              <a:t>Quando for necessária qualquer manutenção no código escrito, esta é realizada uma única vez, diretamente na SP e não em inúmeras aplicações espalhadas em diversas máquinas e escritas em linguagens de programação diferentes.</a:t>
            </a:r>
          </a:p>
          <a:p>
            <a:pPr lvl="2" algn="just"/>
            <a:r>
              <a:rPr lang="pt-BR" dirty="0" smtClean="0"/>
              <a:t>As aplicações devem apenas invocar </a:t>
            </a:r>
            <a:r>
              <a:rPr lang="pt-BR" dirty="0"/>
              <a:t>e</a:t>
            </a:r>
            <a:r>
              <a:rPr lang="pt-BR" dirty="0" smtClean="0"/>
              <a:t>ste código para obter seus resultados.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58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– Segurança:</a:t>
            </a:r>
            <a:r>
              <a:rPr lang="pt-BR" dirty="0" smtClean="0"/>
              <a:t> Novamente citando o caso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diferentes equipes trabalhando com um mesmo banco de dados</a:t>
            </a:r>
            <a:r>
              <a:rPr lang="pt-BR" dirty="0" smtClean="0"/>
              <a:t>, é possível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restringir a interação dos desenvolvedores com o banco de dados </a:t>
            </a:r>
            <a:r>
              <a:rPr lang="pt-BR" dirty="0" smtClean="0"/>
              <a:t>por meio de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procedures </a:t>
            </a:r>
            <a:r>
              <a:rPr lang="pt-BR" dirty="0" smtClean="0"/>
              <a:t>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</a:t>
            </a:r>
            <a:r>
              <a:rPr lang="pt-BR" dirty="0" smtClean="0"/>
              <a:t>).</a:t>
            </a:r>
          </a:p>
          <a:p>
            <a:pPr lvl="2" algn="just"/>
            <a:r>
              <a:rPr lang="pt-BR" dirty="0" smtClean="0"/>
              <a:t>Assim, toda e qualquer informação requerida ao banco de dados deve ser feita por meio de SP.</a:t>
            </a:r>
          </a:p>
          <a:p>
            <a:pPr lvl="2" algn="just"/>
            <a:r>
              <a:rPr lang="pt-BR" dirty="0" smtClean="0"/>
              <a:t>Como a gerência deste recurso fica a cargo de um único responsável qualificado, evita-se a execução de códigos com falhas ou mal-intencionados.</a:t>
            </a:r>
          </a:p>
          <a:p>
            <a:pPr lvl="1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– Velocidade:</a:t>
            </a:r>
            <a:r>
              <a:rPr lang="pt-BR" dirty="0" smtClean="0"/>
              <a:t> Em se tratando de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bloco de códigos</a:t>
            </a:r>
            <a:r>
              <a:rPr lang="pt-BR" dirty="0" smtClean="0"/>
              <a:t>, em vez de uma única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expressão SQL</a:t>
            </a:r>
            <a:r>
              <a:rPr lang="pt-BR" dirty="0" smtClean="0"/>
              <a:t>, a execução destes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blocos escritos diretamente no servidor</a:t>
            </a:r>
            <a:r>
              <a:rPr lang="pt-BR" dirty="0" smtClean="0"/>
              <a:t>, onde são nativos, pode resultar em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aumento de sua performance</a:t>
            </a:r>
            <a:r>
              <a:rPr lang="pt-BR" dirty="0" smtClean="0"/>
              <a:t>, do que se o mesmo fosse executado 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diversas solicitações a parte vindas de uma aplicação externa e não nativa</a:t>
            </a:r>
            <a:r>
              <a:rPr lang="pt-BR" dirty="0" smtClean="0"/>
              <a:t>, além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diminuir o tráfego de informações na rede.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75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– Suporte a transações:</a:t>
            </a:r>
            <a:r>
              <a:rPr lang="pt-BR" dirty="0" smtClean="0"/>
              <a:t> Com a utilização destes blocos de códigos, pode-se garantir que toda a operação seja executada, ou caso algum erro ocorra, que nenhuma ação seja salva no banco de dados de forma inconsistente. Desta forma, uma transação com diversas operações não é realizada pela metade, caso ocorra algum problema no servidor, dentre outros fatores que possam impedir a sua total execução. Além disso, o </a:t>
            </a:r>
            <a:r>
              <a:rPr lang="pt-BR" dirty="0" err="1" smtClean="0"/>
              <a:t>PostgreSQL</a:t>
            </a:r>
            <a:r>
              <a:rPr lang="pt-BR" dirty="0" smtClean="0"/>
              <a:t> possui suporte para comandos </a:t>
            </a:r>
            <a:r>
              <a:rPr lang="pt-BR" dirty="0" err="1" smtClean="0"/>
              <a:t>SAVEPOINT</a:t>
            </a:r>
            <a:r>
              <a:rPr lang="pt-BR" dirty="0" smtClean="0"/>
              <a:t> e </a:t>
            </a:r>
            <a:r>
              <a:rPr lang="pt-BR" dirty="0" err="1" smtClean="0"/>
              <a:t>ROLLBACK</a:t>
            </a:r>
            <a:r>
              <a:rPr lang="pt-BR" dirty="0" smtClean="0"/>
              <a:t> TO, os quais atuam como pontos de marcação dentro de transações, sendo possível retornar a esses pontos específicos caso determinadas situações de erros sejam tratadas.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799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Um </a:t>
            </a:r>
            <a:r>
              <a:rPr lang="pt-BR" sz="3600" b="1" spc="-1" dirty="0">
                <a:solidFill>
                  <a:srgbClr val="800000"/>
                </a:solidFill>
                <a:latin typeface="Arial"/>
                <a:ea typeface="DejaVu Sans"/>
              </a:rPr>
              <a:t>procedimento armazenado (rotina armazenada)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é um conjunto de </a:t>
            </a:r>
            <a:r>
              <a:rPr lang="pt-BR" sz="3600" b="1" spc="-1" dirty="0">
                <a:solidFill>
                  <a:srgbClr val="0000FF"/>
                </a:solidFill>
                <a:latin typeface="Arial"/>
                <a:ea typeface="DejaVu Sans"/>
              </a:rPr>
              <a:t>instruções SQL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que podem ser 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armazenadas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no 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servidor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endParaRPr lang="pt-BR" sz="3600" spc="-1" dirty="0">
              <a:latin typeface="Arial"/>
            </a:endParaRPr>
          </a:p>
          <a:p>
            <a:pPr algn="just"/>
            <a:endParaRPr lang="pt-BR" sz="3600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63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2000" indent="-3222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Algumas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situações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em que as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rotinas armazenadas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podem ser particularmente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úteis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pt-BR" sz="2800" spc="-1" dirty="0">
              <a:latin typeface="Arial"/>
            </a:endParaRPr>
          </a:p>
          <a:p>
            <a:pPr marL="864000" lvl="1" indent="-322200" algn="just">
              <a:lnSpc>
                <a:spcPct val="93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Quando vários </a:t>
            </a:r>
            <a:r>
              <a:rPr lang="pt-BR" sz="2000" b="1" spc="-1" dirty="0">
                <a:solidFill>
                  <a:srgbClr val="000000"/>
                </a:solidFill>
                <a:latin typeface="Arial"/>
                <a:ea typeface="DejaVu Sans"/>
              </a:rPr>
              <a:t>aplicativos cliente são escritos em diferentes linguagens de programação ou trabalham em diferentes plataformas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, mas precisam executar </a:t>
            </a:r>
            <a:r>
              <a:rPr lang="pt-BR" sz="2000" b="1" spc="-1" dirty="0">
                <a:solidFill>
                  <a:srgbClr val="000000"/>
                </a:solidFill>
                <a:latin typeface="Arial"/>
                <a:ea typeface="DejaVu Sans"/>
              </a:rPr>
              <a:t>as mesmas operações de banco de dados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000" spc="-1" dirty="0"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000" b="1" spc="-1" dirty="0">
                <a:solidFill>
                  <a:srgbClr val="000000"/>
                </a:solidFill>
                <a:latin typeface="Arial"/>
                <a:ea typeface="DejaVu Sans"/>
              </a:rPr>
              <a:t>Quando a segurança é primordial.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 Os </a:t>
            </a:r>
            <a:r>
              <a:rPr lang="pt-BR" sz="2000" b="1" spc="-1" dirty="0">
                <a:solidFill>
                  <a:srgbClr val="000000"/>
                </a:solidFill>
                <a:latin typeface="Arial"/>
                <a:ea typeface="DejaVu Sans"/>
              </a:rPr>
              <a:t>bancos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, por exemplo, usam </a:t>
            </a:r>
            <a:r>
              <a:rPr lang="pt-BR" sz="2000" b="1" spc="-1" dirty="0">
                <a:solidFill>
                  <a:srgbClr val="000000"/>
                </a:solidFill>
                <a:latin typeface="Arial"/>
                <a:ea typeface="DejaVu Sans"/>
              </a:rPr>
              <a:t>procedimentos armazenados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 e funções para todas as operações comuns. Isso fornece um ambiente consistente e seguro, e as rotinas podem </a:t>
            </a:r>
            <a:r>
              <a:rPr lang="pt-BR" sz="2000" b="1" spc="-1" dirty="0">
                <a:solidFill>
                  <a:srgbClr val="000000"/>
                </a:solidFill>
                <a:latin typeface="Arial"/>
                <a:ea typeface="DejaVu Sans"/>
              </a:rPr>
              <a:t>garantir que cada operação é registrada corretamente.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 Em tal configuração, </a:t>
            </a:r>
            <a:r>
              <a:rPr lang="pt-BR" sz="2000" b="1" spc="-1" dirty="0">
                <a:solidFill>
                  <a:srgbClr val="000000"/>
                </a:solidFill>
                <a:latin typeface="Arial"/>
                <a:ea typeface="DejaVu Sans"/>
              </a:rPr>
              <a:t>aplicativos e usuários não teriam acesso às tabelas de banco de dados diretamente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, mas só podem executar rotinas armazenadas específicas.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74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22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rotinas armazenadas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podem proporcionar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um desempenho aprimorado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, pois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menos informações precisam ser enviadas entre o servidor e o cliente.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spc="-1" dirty="0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A compensação é que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isso aumenta a carga no servidor de banco de dados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porque mais do trabalho é feito no lado do servidor e menos é feito no lado do cliente (aplicativo). Considere isso se muitas máquinas cliente (como servidores da Web) forem atendidas por apenas um ou alguns servidores de banco de dados</a:t>
            </a:r>
            <a:r>
              <a:rPr lang="pt-BR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170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76928"/>
          </a:xfrm>
        </p:spPr>
        <p:txBody>
          <a:bodyPr>
            <a:noAutofit/>
          </a:bodyPr>
          <a:lstStyle/>
          <a:p>
            <a:pPr algn="just"/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As rotinas armazenadas também permitem que você tenha bibliotecas de funções no servidor de banco de dados. 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Este é um </a:t>
            </a:r>
            <a:r>
              <a:rPr lang="pt-BR" sz="2800" b="1" spc="-1" dirty="0">
                <a:solidFill>
                  <a:srgbClr val="800000"/>
                </a:solidFill>
                <a:latin typeface="Arial"/>
                <a:ea typeface="DejaVu Sans"/>
              </a:rPr>
              <a:t>recurso compartilhado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por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linguagens de aplicativo modernas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que permitem esse projeto internamente (por exemplo, usando classes). Usar esses recursos de linguagem de aplicativo do cliente é benéfico para o programador, mesmo fora do escopo do uso do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banco de dados</a:t>
            </a:r>
            <a:r>
              <a:rPr lang="pt-BR" sz="2800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100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Ao trabalharmos com o</a:t>
            </a:r>
            <a:r>
              <a:rPr lang="pt-BR" sz="2800" b="1" spc="-1" dirty="0">
                <a:solidFill>
                  <a:schemeClr val="tx1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chemeClr val="tx1"/>
                </a:solidFill>
                <a:latin typeface="Arial"/>
                <a:ea typeface="DejaVu Sans"/>
              </a:rPr>
              <a:t>SGBDOR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 (</a:t>
            </a:r>
            <a:r>
              <a:rPr lang="pt-BR" sz="2800" b="1" spc="-1" dirty="0">
                <a:solidFill>
                  <a:schemeClr val="tx1"/>
                </a:solidFill>
                <a:latin typeface="Arial"/>
                <a:ea typeface="DejaVu Sans"/>
              </a:rPr>
              <a:t>Sistema Gerenciador de Banco de Dados Objeto Relaciona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l) </a:t>
            </a:r>
            <a:r>
              <a:rPr lang="pt-BR" sz="2800" b="1" spc="-1" dirty="0" err="1">
                <a:solidFill>
                  <a:schemeClr val="tx1"/>
                </a:solidFill>
                <a:latin typeface="Arial"/>
                <a:ea typeface="DejaVu Sans"/>
              </a:rPr>
              <a:t>PostgreSQL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 (até a </a:t>
            </a:r>
            <a:r>
              <a:rPr lang="pt-BR" sz="2800" b="1" spc="-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versão anterior a 11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) não temos necessariamente a </a:t>
            </a:r>
            <a:r>
              <a:rPr lang="pt-BR" sz="2800" b="1" spc="-1" dirty="0" err="1" smtClean="0">
                <a:solidFill>
                  <a:schemeClr val="tx1"/>
                </a:solidFill>
                <a:latin typeface="Arial"/>
                <a:ea typeface="DejaVu Sans"/>
              </a:rPr>
              <a:t>Stored</a:t>
            </a:r>
            <a:r>
              <a:rPr lang="pt-BR" sz="2800" b="1" spc="-1" dirty="0" smtClean="0">
                <a:solidFill>
                  <a:schemeClr val="tx1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>
                <a:solidFill>
                  <a:schemeClr val="tx1"/>
                </a:solidFill>
                <a:latin typeface="Arial"/>
                <a:ea typeface="DejaVu Sans"/>
              </a:rPr>
              <a:t>Procedure (SP)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 definida, como podemos encontrar em diversos outros tipos de </a:t>
            </a:r>
            <a:r>
              <a:rPr lang="pt-BR" sz="2800" b="1" spc="-1" dirty="0" err="1">
                <a:solidFill>
                  <a:schemeClr val="tx1"/>
                </a:solidFill>
                <a:latin typeface="Arial"/>
                <a:ea typeface="DejaVu Sans"/>
              </a:rPr>
              <a:t>SGBD’s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. </a:t>
            </a:r>
            <a:endParaRPr lang="pt-BR" sz="2800" spc="-1" dirty="0">
              <a:solidFill>
                <a:schemeClr val="tx1"/>
              </a:solidFill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 smtClean="0">
                <a:solidFill>
                  <a:schemeClr val="tx1"/>
                </a:solidFill>
                <a:latin typeface="Arial"/>
                <a:ea typeface="DejaVu Sans"/>
              </a:rPr>
              <a:t>Até a </a:t>
            </a:r>
            <a:r>
              <a:rPr lang="pt-BR" sz="2800" b="1" spc="-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versão 11 </a:t>
            </a:r>
            <a:r>
              <a:rPr lang="pt-BR" sz="2800" spc="-1" dirty="0" smtClean="0">
                <a:solidFill>
                  <a:schemeClr val="tx1"/>
                </a:solidFill>
                <a:latin typeface="Arial"/>
                <a:ea typeface="DejaVu Sans"/>
              </a:rPr>
              <a:t>existiam apenas </a:t>
            </a:r>
            <a:r>
              <a:rPr lang="pt-BR" sz="2800" b="1" spc="-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Functions</a:t>
            </a:r>
            <a:r>
              <a:rPr lang="pt-BR" sz="2800" spc="-1" dirty="0" smtClean="0">
                <a:solidFill>
                  <a:schemeClr val="tx1"/>
                </a:solidFill>
                <a:latin typeface="Arial"/>
                <a:ea typeface="DejaVu Sans"/>
              </a:rPr>
              <a:t>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88378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58640"/>
          </a:xfrm>
        </p:spPr>
        <p:txBody>
          <a:bodyPr>
            <a:noAutofit/>
          </a:bodyPr>
          <a:lstStyle/>
          <a:p>
            <a:pPr algn="just"/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Trabalhar com a criação destes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pequenos trechos de código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 é, de certa forma, uma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boa prática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, pois podemos deixar códigos bastante complexos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atuando do lado do servidor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 que poderão ser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utilizados por várias aplicações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,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evitando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 assim a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necessidade de replicá-los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 em cada uma dessas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aplicações</a:t>
            </a:r>
            <a:r>
              <a:rPr lang="pt-BR" sz="3200" spc="-1" dirty="0" smtClean="0">
                <a:solidFill>
                  <a:schemeClr val="tx1"/>
                </a:solidFill>
                <a:latin typeface="Arial"/>
                <a:ea typeface="DejaVu Sans"/>
              </a:rPr>
              <a:t>.</a:t>
            </a:r>
            <a:endParaRPr lang="pt-BR" sz="3200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26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homem é tão bem manipulado e ideologizado que até mesmo o seu lazer se torna uma extensão do trabalho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Theodor Adorno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92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224" y="1581912"/>
            <a:ext cx="815644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68" y="1536192"/>
            <a:ext cx="8449055" cy="4901184"/>
          </a:xfrm>
        </p:spPr>
      </p:pic>
    </p:spTree>
    <p:extLst>
      <p:ext uri="{BB962C8B-B14F-4D97-AF65-F5344CB8AC3E}">
        <p14:creationId xmlns:p14="http://schemas.microsoft.com/office/powerpoint/2010/main" val="3373328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70" y="1438656"/>
            <a:ext cx="8732742" cy="5090160"/>
          </a:xfrm>
        </p:spPr>
      </p:pic>
    </p:spTree>
    <p:extLst>
      <p:ext uri="{BB962C8B-B14F-4D97-AF65-F5344CB8AC3E}">
        <p14:creationId xmlns:p14="http://schemas.microsoft.com/office/powerpoint/2010/main" val="2118399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6309" y="185198"/>
            <a:ext cx="8911687" cy="1280890"/>
          </a:xfrm>
        </p:spPr>
        <p:txBody>
          <a:bodyPr/>
          <a:lstStyle/>
          <a:p>
            <a:pPr algn="ct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6" y="776016"/>
            <a:ext cx="5582429" cy="3222779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64" y="3815914"/>
            <a:ext cx="8354591" cy="28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91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84" y="192024"/>
            <a:ext cx="9110488" cy="6455663"/>
          </a:xfrm>
        </p:spPr>
      </p:pic>
    </p:spTree>
    <p:extLst>
      <p:ext uri="{BB962C8B-B14F-4D97-AF65-F5344CB8AC3E}">
        <p14:creationId xmlns:p14="http://schemas.microsoft.com/office/powerpoint/2010/main" val="2658328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68" y="376307"/>
            <a:ext cx="8943267" cy="6198229"/>
          </a:xfrm>
        </p:spPr>
      </p:pic>
    </p:spTree>
    <p:extLst>
      <p:ext uri="{BB962C8B-B14F-4D97-AF65-F5344CB8AC3E}">
        <p14:creationId xmlns:p14="http://schemas.microsoft.com/office/powerpoint/2010/main" val="801012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68" y="201168"/>
            <a:ext cx="8896528" cy="6373368"/>
          </a:xfrm>
        </p:spPr>
      </p:pic>
    </p:spTree>
    <p:extLst>
      <p:ext uri="{BB962C8B-B14F-4D97-AF65-F5344CB8AC3E}">
        <p14:creationId xmlns:p14="http://schemas.microsoft.com/office/powerpoint/2010/main" val="2366579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08" y="118873"/>
            <a:ext cx="9610344" cy="6547104"/>
          </a:xfrm>
        </p:spPr>
      </p:pic>
    </p:spTree>
    <p:extLst>
      <p:ext uri="{BB962C8B-B14F-4D97-AF65-F5344CB8AC3E}">
        <p14:creationId xmlns:p14="http://schemas.microsoft.com/office/powerpoint/2010/main" val="1094973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86" y="152470"/>
            <a:ext cx="9147494" cy="6321481"/>
          </a:xfrm>
        </p:spPr>
      </p:pic>
    </p:spTree>
    <p:extLst>
      <p:ext uri="{BB962C8B-B14F-4D97-AF65-F5344CB8AC3E}">
        <p14:creationId xmlns:p14="http://schemas.microsoft.com/office/powerpoint/2010/main" val="4226307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66" y="286512"/>
            <a:ext cx="9601574" cy="6260592"/>
          </a:xfrm>
        </p:spPr>
      </p:pic>
    </p:spTree>
    <p:extLst>
      <p:ext uri="{BB962C8B-B14F-4D97-AF65-F5344CB8AC3E}">
        <p14:creationId xmlns:p14="http://schemas.microsoft.com/office/powerpoint/2010/main" val="23433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 das coisas mais importantes na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de um banco de dados</a:t>
            </a:r>
            <a:r>
              <a:rPr lang="pt-BR" dirty="0" smtClean="0"/>
              <a:t> é a “</a:t>
            </a:r>
            <a:r>
              <a:rPr lang="pt-BR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quoting</a:t>
            </a:r>
            <a:r>
              <a:rPr lang="pt-BR" dirty="0" smtClean="0"/>
              <a:t>” (citação entre aspas).</a:t>
            </a:r>
          </a:p>
          <a:p>
            <a:pPr algn="just"/>
            <a:r>
              <a:rPr lang="pt-BR" dirty="0" smtClean="0"/>
              <a:t>Se não souber utilizar o </a:t>
            </a:r>
            <a:r>
              <a:rPr lang="pt-BR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quoting</a:t>
            </a:r>
            <a:r>
              <a:rPr lang="pt-BR" dirty="0" smtClean="0"/>
              <a:t> adequadamente terá problemas com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injeções SQL </a:t>
            </a:r>
            <a:r>
              <a:rPr lang="pt-BR" dirty="0" smtClean="0"/>
              <a:t>(</a:t>
            </a:r>
            <a:r>
              <a:rPr lang="pt-BR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pt-BR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r>
              <a:rPr lang="pt-BR" dirty="0" smtClean="0"/>
              <a:t>) – o que abrirá brechas inaceitáveis de segurança.</a:t>
            </a:r>
          </a:p>
          <a:p>
            <a:pPr algn="just"/>
            <a:r>
              <a:rPr lang="pt-BR" dirty="0"/>
              <a:t>O 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r>
              <a:rPr lang="pt-BR" dirty="0"/>
              <a:t> é o nome dado a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 na codificação </a:t>
            </a:r>
            <a:r>
              <a:rPr lang="pt-BR" dirty="0"/>
              <a:t>de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  <a:r>
              <a:rPr lang="pt-BR" dirty="0"/>
              <a:t> qualquer (seja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pt-BR" dirty="0"/>
              <a:t> ou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</a:t>
            </a:r>
            <a:r>
              <a:rPr lang="pt-BR" dirty="0"/>
              <a:t>) que possibilita, por meio de um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qualquer</a:t>
            </a:r>
            <a:r>
              <a:rPr lang="pt-BR" dirty="0"/>
              <a:t>,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manipulação de uma consulta SQL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019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36" y="176784"/>
            <a:ext cx="9654544" cy="6333744"/>
          </a:xfrm>
        </p:spPr>
      </p:pic>
    </p:spTree>
    <p:extLst>
      <p:ext uri="{BB962C8B-B14F-4D97-AF65-F5344CB8AC3E}">
        <p14:creationId xmlns:p14="http://schemas.microsoft.com/office/powerpoint/2010/main" val="827804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71" y="195072"/>
            <a:ext cx="9314521" cy="6534912"/>
          </a:xfrm>
        </p:spPr>
      </p:pic>
    </p:spTree>
    <p:extLst>
      <p:ext uri="{BB962C8B-B14F-4D97-AF65-F5344CB8AC3E}">
        <p14:creationId xmlns:p14="http://schemas.microsoft.com/office/powerpoint/2010/main" val="341321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3781" y="130334"/>
            <a:ext cx="8911687" cy="1280890"/>
          </a:xfrm>
        </p:spPr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60612" y="1109472"/>
            <a:ext cx="8915400" cy="2292096"/>
          </a:xfrm>
        </p:spPr>
        <p:txBody>
          <a:bodyPr/>
          <a:lstStyle/>
          <a:p>
            <a:pPr algn="just"/>
            <a:r>
              <a:rPr lang="pt-BR" dirty="0"/>
              <a:t>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é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 de ataque baseada na manipulação do código SQL</a:t>
            </a:r>
            <a:r>
              <a:rPr lang="pt-BR" dirty="0"/>
              <a:t>, que é a linguagem utilizada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troca de informações </a:t>
            </a:r>
            <a:r>
              <a:rPr lang="pt-BR" dirty="0"/>
              <a:t>entre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aplicativos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bancos de dados relacionais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É </a:t>
            </a:r>
            <a:r>
              <a:rPr lang="pt-BR" dirty="0"/>
              <a:t>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ataque </a:t>
            </a:r>
            <a:r>
              <a:rPr lang="pt-BR" dirty="0"/>
              <a:t>onde o "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Hacker</a:t>
            </a:r>
            <a:r>
              <a:rPr lang="pt-BR" dirty="0"/>
              <a:t>" consegue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inserir comandos maliciosos (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no banco de dados através dos campos de formulários ou de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uma aplicação vulnerável</a:t>
            </a:r>
            <a:r>
              <a:rPr lang="pt-BR" dirty="0"/>
              <a:t>, ambicionando extrair informações guardadas no banco de </a:t>
            </a:r>
            <a:r>
              <a:rPr lang="pt-BR" dirty="0" smtClean="0"/>
              <a:t>dados.</a:t>
            </a:r>
          </a:p>
          <a:p>
            <a:pPr algn="just"/>
            <a:endParaRPr lang="pt-BR" dirty="0"/>
          </a:p>
        </p:txBody>
      </p:sp>
      <p:pic>
        <p:nvPicPr>
          <p:cNvPr id="1026" name="Picture 2" descr="https://img.ibxk.com.br/2017/01/05/05164905230860.jpg?w=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28" y="3264408"/>
            <a:ext cx="6355079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0880" y="212630"/>
            <a:ext cx="8911687" cy="1280890"/>
          </a:xfrm>
        </p:spPr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pic>
        <p:nvPicPr>
          <p:cNvPr id="4" name="Picture 2" descr="https://img.ibxk.com.br/2017/01/05/05164905230860.jpg?w=3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76" y="1042416"/>
            <a:ext cx="9308591" cy="568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4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17320"/>
            <a:ext cx="8193023" cy="5102352"/>
          </a:xfrm>
        </p:spPr>
      </p:pic>
    </p:spTree>
    <p:extLst>
      <p:ext uri="{BB962C8B-B14F-4D97-AF65-F5344CB8AC3E}">
        <p14:creationId xmlns:p14="http://schemas.microsoft.com/office/powerpoint/2010/main" val="425485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Neste exemplo, o parâmetro é simplesmente colado junto ao </a:t>
            </a:r>
            <a:r>
              <a:rPr lang="pt-BR" sz="2400" dirty="0"/>
              <a:t>código </a:t>
            </a:r>
            <a:r>
              <a:rPr lang="pt-BR" sz="2400" dirty="0" smtClean="0"/>
              <a:t>SQL, sem qualquer preocupação com a segurança.</a:t>
            </a:r>
          </a:p>
          <a:p>
            <a:pPr algn="just"/>
            <a:r>
              <a:rPr lang="pt-BR" sz="2400" dirty="0" smtClean="0"/>
              <a:t>Tudo que fizemos aqui foi usar o operador || para concatenar </a:t>
            </a:r>
            <a:r>
              <a:rPr lang="pt-BR" sz="2400" dirty="0" err="1" smtClean="0"/>
              <a:t>strings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dirty="0" smtClean="0"/>
              <a:t>Isto funciona bem se alguém executar consultas normalmente.</a:t>
            </a:r>
          </a:p>
          <a:p>
            <a:pPr algn="just"/>
            <a:r>
              <a:rPr lang="pt-BR" sz="2400" dirty="0" smtClean="0"/>
              <a:t>Considere o exemplo a seguir.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1060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53" y="1490472"/>
            <a:ext cx="7959251" cy="5010912"/>
          </a:xfrm>
        </p:spPr>
      </p:pic>
    </p:spTree>
    <p:extLst>
      <p:ext uri="{BB962C8B-B14F-4D97-AF65-F5344CB8AC3E}">
        <p14:creationId xmlns:p14="http://schemas.microsoft.com/office/powerpoint/2010/main" val="278486441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884</TotalTime>
  <Words>1349</Words>
  <Application>Microsoft Office PowerPoint</Application>
  <PresentationFormat>Widescreen</PresentationFormat>
  <Paragraphs>80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Century Gothic</vt:lpstr>
      <vt:lpstr>DejaVu Sans</vt:lpstr>
      <vt:lpstr>Symbol</vt:lpstr>
      <vt:lpstr>Wingdings</vt:lpstr>
      <vt:lpstr>Wingdings 3</vt:lpstr>
      <vt:lpstr>Cacho</vt:lpstr>
      <vt:lpstr>Banco de Dados 2</vt:lpstr>
      <vt:lpstr>Apresentação do PowerPoint</vt:lpstr>
      <vt:lpstr>Apresentação do PowerPoint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PLPGSQL Avançado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Conta da Microsoft</dc:creator>
  <cp:lastModifiedBy>Conta da Microsoft</cp:lastModifiedBy>
  <cp:revision>79</cp:revision>
  <dcterms:created xsi:type="dcterms:W3CDTF">2021-04-08T17:20:38Z</dcterms:created>
  <dcterms:modified xsi:type="dcterms:W3CDTF">2021-04-25T20:19:31Z</dcterms:modified>
</cp:coreProperties>
</file>