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83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evmedia.com.br/um-exemplo-de-triggers-no-postgresql/6297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Banco de Dados 2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005 – Triggers e </a:t>
            </a:r>
            <a:r>
              <a:rPr lang="pt-BR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Rules</a:t>
            </a:r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pt-B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0190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Triggers (Gatilhos)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pt-BR" spc="-1" dirty="0">
                <a:latin typeface="Times New Roman"/>
              </a:rPr>
              <a:t>Vamos então entender como funciona a criação de uma </a:t>
            </a:r>
            <a:r>
              <a:rPr lang="pt-BR" b="1" i="1" spc="-1" dirty="0">
                <a:latin typeface="Times New Roman"/>
              </a:rPr>
              <a:t>trigger</a:t>
            </a:r>
            <a:r>
              <a:rPr lang="pt-BR" spc="-1" dirty="0">
                <a:latin typeface="Times New Roman"/>
              </a:rPr>
              <a:t>:</a:t>
            </a:r>
            <a:endParaRPr lang="pt-BR" spc="-1" dirty="0">
              <a:latin typeface="Times New Roman"/>
              <a:ea typeface="Times New Roman"/>
            </a:endParaRPr>
          </a:p>
          <a:p>
            <a:pPr>
              <a:lnSpc>
                <a:spcPct val="100000"/>
              </a:lnSpc>
            </a:pPr>
            <a:r>
              <a:rPr lang="pt-BR" spc="-1" dirty="0">
                <a:latin typeface="Times New Roman"/>
              </a:rPr>
              <a:t>        </a:t>
            </a:r>
            <a:r>
              <a:rPr lang="en-US" b="1" spc="-1" dirty="0">
                <a:solidFill>
                  <a:srgbClr val="21409A"/>
                </a:solidFill>
                <a:latin typeface="Times New Roman"/>
                <a:ea typeface="Courier New"/>
              </a:rPr>
              <a:t>CREATE OR REPLACE </a:t>
            </a:r>
            <a:r>
              <a:rPr lang="en-US" b="1" spc="-1" dirty="0" smtClean="0">
                <a:solidFill>
                  <a:srgbClr val="21409A"/>
                </a:solidFill>
                <a:latin typeface="Times New Roman"/>
                <a:ea typeface="Courier New"/>
              </a:rPr>
              <a:t>FUNCTION </a:t>
            </a:r>
            <a:r>
              <a:rPr lang="en-US" b="1" spc="-1" dirty="0" err="1" smtClean="0">
                <a:solidFill>
                  <a:srgbClr val="21409A"/>
                </a:solidFill>
                <a:latin typeface="Times New Roman"/>
                <a:ea typeface="Courier New"/>
              </a:rPr>
              <a:t>nome_da_funcao</a:t>
            </a:r>
            <a:r>
              <a:rPr lang="en-US" b="1" spc="-1" dirty="0">
                <a:solidFill>
                  <a:srgbClr val="21409A"/>
                </a:solidFill>
                <a:latin typeface="Times New Roman"/>
                <a:ea typeface="Courier New"/>
              </a:rPr>
              <a:t>( )</a:t>
            </a:r>
            <a:endParaRPr lang="pt-BR" spc="-1" dirty="0">
              <a:latin typeface="Times New Roman"/>
              <a:ea typeface="Courier New"/>
            </a:endParaRPr>
          </a:p>
          <a:p>
            <a:pPr>
              <a:lnSpc>
                <a:spcPct val="100000"/>
              </a:lnSpc>
            </a:pPr>
            <a:r>
              <a:rPr lang="en-US" b="1" spc="-1" dirty="0">
                <a:solidFill>
                  <a:srgbClr val="21409A"/>
                </a:solidFill>
                <a:latin typeface="Times New Roman"/>
                <a:ea typeface="Courier New"/>
              </a:rPr>
              <a:t>        </a:t>
            </a:r>
            <a:r>
              <a:rPr lang="pt-BR" b="1" spc="-1" dirty="0" err="1">
                <a:solidFill>
                  <a:srgbClr val="21409A"/>
                </a:solidFill>
                <a:latin typeface="Times New Roman"/>
                <a:ea typeface="Courier New"/>
              </a:rPr>
              <a:t>RETURNS</a:t>
            </a:r>
            <a:r>
              <a:rPr lang="pt-BR" b="1" spc="-1" dirty="0">
                <a:solidFill>
                  <a:srgbClr val="21409A"/>
                </a:solidFill>
                <a:latin typeface="Times New Roman"/>
                <a:ea typeface="Courier New"/>
              </a:rPr>
              <a:t> trigger  AS $$</a:t>
            </a:r>
            <a:endParaRPr lang="pt-BR" spc="-1" dirty="0">
              <a:latin typeface="Times New Roman"/>
              <a:ea typeface="Courier New"/>
            </a:endParaRPr>
          </a:p>
          <a:p>
            <a:pPr>
              <a:lnSpc>
                <a:spcPct val="100000"/>
              </a:lnSpc>
            </a:pPr>
            <a:r>
              <a:rPr lang="pt-BR" b="1" spc="-1" dirty="0">
                <a:solidFill>
                  <a:srgbClr val="21409A"/>
                </a:solidFill>
                <a:latin typeface="Times New Roman"/>
              </a:rPr>
              <a:t>            </a:t>
            </a:r>
            <a:r>
              <a:rPr lang="pt-BR" b="1" spc="-1" dirty="0" err="1">
                <a:solidFill>
                  <a:srgbClr val="21409A"/>
                </a:solidFill>
                <a:latin typeface="Times New Roman"/>
                <a:ea typeface="Courier New"/>
              </a:rPr>
              <a:t>begin</a:t>
            </a:r>
            <a:r>
              <a:rPr lang="pt-BR" b="1" spc="-1" dirty="0">
                <a:solidFill>
                  <a:srgbClr val="21409A"/>
                </a:solidFill>
                <a:latin typeface="Times New Roman"/>
                <a:ea typeface="Courier New"/>
              </a:rPr>
              <a:t> </a:t>
            </a:r>
            <a:endParaRPr lang="pt-BR" spc="-1" dirty="0">
              <a:latin typeface="Times New Roman"/>
              <a:ea typeface="Courier New"/>
            </a:endParaRPr>
          </a:p>
          <a:p>
            <a:pPr>
              <a:lnSpc>
                <a:spcPct val="100000"/>
              </a:lnSpc>
            </a:pPr>
            <a:r>
              <a:rPr lang="pt-BR" b="1" spc="-1" dirty="0">
                <a:solidFill>
                  <a:srgbClr val="21409A"/>
                </a:solidFill>
                <a:latin typeface="Times New Roman"/>
              </a:rPr>
              <a:t>                </a:t>
            </a:r>
            <a:r>
              <a:rPr lang="pt-BR" b="1" spc="-1" dirty="0">
                <a:solidFill>
                  <a:srgbClr val="21409A"/>
                </a:solidFill>
                <a:latin typeface="Times New Roman"/>
                <a:ea typeface="Courier New"/>
              </a:rPr>
              <a:t>--// CORPO DE AÇÕES DA FUNÇÃO</a:t>
            </a:r>
            <a:endParaRPr lang="pt-BR" spc="-1" dirty="0">
              <a:latin typeface="Times New Roman"/>
              <a:ea typeface="Courier New"/>
            </a:endParaRPr>
          </a:p>
          <a:p>
            <a:pPr>
              <a:lnSpc>
                <a:spcPct val="100000"/>
              </a:lnSpc>
            </a:pPr>
            <a:r>
              <a:rPr lang="pt-BR" b="1" spc="-1" dirty="0">
                <a:solidFill>
                  <a:srgbClr val="21409A"/>
                </a:solidFill>
                <a:latin typeface="Times New Roman"/>
              </a:rPr>
              <a:t>                </a:t>
            </a:r>
            <a:r>
              <a:rPr lang="en-US" b="1" spc="-1" dirty="0">
                <a:solidFill>
                  <a:srgbClr val="21409A"/>
                </a:solidFill>
                <a:latin typeface="Times New Roman"/>
                <a:ea typeface="Courier New"/>
              </a:rPr>
              <a:t>return new;</a:t>
            </a:r>
            <a:endParaRPr lang="pt-BR" spc="-1" dirty="0">
              <a:latin typeface="Times New Roman"/>
              <a:ea typeface="Courier New"/>
            </a:endParaRPr>
          </a:p>
          <a:p>
            <a:pPr>
              <a:lnSpc>
                <a:spcPct val="100000"/>
              </a:lnSpc>
            </a:pPr>
            <a:r>
              <a:rPr lang="en-US" b="1" spc="-1" dirty="0">
                <a:solidFill>
                  <a:srgbClr val="21409A"/>
                </a:solidFill>
                <a:latin typeface="Times New Roman"/>
              </a:rPr>
              <a:t>            </a:t>
            </a:r>
            <a:r>
              <a:rPr lang="en-US" b="1" spc="-1" dirty="0">
                <a:solidFill>
                  <a:srgbClr val="21409A"/>
                </a:solidFill>
                <a:latin typeface="Times New Roman"/>
                <a:ea typeface="Courier New"/>
              </a:rPr>
              <a:t>end;</a:t>
            </a:r>
            <a:endParaRPr lang="en-US" spc="-1" dirty="0">
              <a:latin typeface="Times New Roman"/>
              <a:ea typeface="Courier New"/>
            </a:endParaRPr>
          </a:p>
          <a:p>
            <a:pPr>
              <a:lnSpc>
                <a:spcPct val="100000"/>
              </a:lnSpc>
            </a:pPr>
            <a:r>
              <a:rPr lang="en-US" b="1" spc="-1" dirty="0">
                <a:solidFill>
                  <a:srgbClr val="21409A"/>
                </a:solidFill>
                <a:latin typeface="Times New Roman"/>
              </a:rPr>
              <a:t>        </a:t>
            </a:r>
            <a:r>
              <a:rPr lang="en-US" b="1" spc="-1" dirty="0">
                <a:solidFill>
                  <a:srgbClr val="21409A"/>
                </a:solidFill>
                <a:latin typeface="Times New Roman"/>
                <a:ea typeface="Courier New"/>
              </a:rPr>
              <a:t>$$ LANGUAGE </a:t>
            </a:r>
            <a:r>
              <a:rPr lang="en-US" b="1" spc="-1" dirty="0" err="1">
                <a:solidFill>
                  <a:srgbClr val="21409A"/>
                </a:solidFill>
                <a:latin typeface="Times New Roman"/>
                <a:ea typeface="Courier New"/>
              </a:rPr>
              <a:t>plpgsql</a:t>
            </a:r>
            <a:r>
              <a:rPr lang="en-US" b="1" spc="-1" dirty="0" smtClean="0">
                <a:solidFill>
                  <a:srgbClr val="21409A"/>
                </a:solidFill>
                <a:latin typeface="Times New Roman"/>
                <a:ea typeface="Courier New"/>
              </a:rPr>
              <a:t>;</a:t>
            </a:r>
            <a:endParaRPr lang="en-US" spc="-1" dirty="0">
              <a:latin typeface="Times New Roman"/>
              <a:ea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5658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Triggers (Gatilhos)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pt-BR" sz="2800" spc="-1" dirty="0">
                <a:latin typeface="Tahoma"/>
              </a:rPr>
              <a:t>Onde:</a:t>
            </a:r>
            <a:endParaRPr lang="pt-BR" sz="2800" spc="-1" dirty="0">
              <a:latin typeface="Tahoma"/>
              <a:ea typeface="Times New Roman"/>
            </a:endParaRPr>
          </a:p>
          <a:p>
            <a:pPr marL="457200" indent="-228600" algn="just">
              <a:lnSpc>
                <a:spcPct val="100000"/>
              </a:lnSpc>
            </a:pPr>
            <a:r>
              <a:rPr lang="pt-BR" sz="2800" spc="-1" dirty="0">
                <a:latin typeface="Tahoma"/>
              </a:rPr>
              <a:t> </a:t>
            </a:r>
            <a:r>
              <a:rPr lang="pt-BR" sz="2800" b="1" spc="-1" dirty="0">
                <a:latin typeface="Tahoma"/>
                <a:ea typeface="Times New Roman"/>
              </a:rPr>
              <a:t>"</a:t>
            </a:r>
            <a:r>
              <a:rPr lang="pt-BR" sz="2800" b="1" spc="-1" dirty="0" err="1">
                <a:latin typeface="Tahoma"/>
                <a:ea typeface="Times New Roman"/>
              </a:rPr>
              <a:t>Returns</a:t>
            </a:r>
            <a:r>
              <a:rPr lang="pt-BR" sz="2800" b="1" spc="-1" dirty="0">
                <a:latin typeface="Tahoma"/>
                <a:ea typeface="Times New Roman"/>
              </a:rPr>
              <a:t> trigger"</a:t>
            </a:r>
            <a:r>
              <a:rPr lang="pt-BR" sz="2800" spc="-1" dirty="0">
                <a:latin typeface="Tahoma"/>
                <a:ea typeface="Times New Roman"/>
              </a:rPr>
              <a:t> está diretamente declarando que sua função irá trabalhar com uma </a:t>
            </a:r>
            <a:r>
              <a:rPr lang="pt-BR" sz="2800" b="1" spc="-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ea typeface="Times New Roman"/>
              </a:rPr>
              <a:t>trigger</a:t>
            </a:r>
            <a:r>
              <a:rPr lang="pt-BR" sz="2800" spc="-1" dirty="0" smtClean="0">
                <a:latin typeface="Tahoma"/>
                <a:ea typeface="Times New Roman"/>
              </a:rPr>
              <a:t>.</a:t>
            </a:r>
            <a:endParaRPr lang="pt-BR" sz="2800" spc="-1" dirty="0">
              <a:latin typeface="Tahoma"/>
              <a:ea typeface="Times New Roman"/>
            </a:endParaRPr>
          </a:p>
          <a:p>
            <a:pPr marL="457200" indent="-228600" algn="just">
              <a:lnSpc>
                <a:spcPct val="100000"/>
              </a:lnSpc>
            </a:pPr>
            <a:r>
              <a:rPr lang="pt-BR" sz="2800" spc="-1" dirty="0">
                <a:latin typeface="Tahoma"/>
              </a:rPr>
              <a:t> </a:t>
            </a:r>
            <a:r>
              <a:rPr lang="pt-BR" sz="2800" b="1" spc="-1" dirty="0">
                <a:latin typeface="Tahoma"/>
                <a:ea typeface="Times New Roman"/>
              </a:rPr>
              <a:t>"$$"</a:t>
            </a:r>
            <a:r>
              <a:rPr lang="pt-BR" sz="2800" spc="-1" dirty="0">
                <a:latin typeface="Tahoma"/>
                <a:ea typeface="Times New Roman"/>
              </a:rPr>
              <a:t> </a:t>
            </a:r>
            <a:r>
              <a:rPr lang="pt-BR" sz="2800" spc="-1" dirty="0" smtClean="0">
                <a:latin typeface="Tahoma"/>
                <a:ea typeface="Times New Roman"/>
              </a:rPr>
              <a:t>delimita </a:t>
            </a:r>
            <a:r>
              <a:rPr lang="pt-BR" sz="2800" spc="-1" dirty="0">
                <a:latin typeface="Tahoma"/>
                <a:ea typeface="Times New Roman"/>
              </a:rPr>
              <a:t>o corpo da </a:t>
            </a:r>
            <a:r>
              <a:rPr lang="pt-BR" sz="2800" b="1" spc="-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ea typeface="Times New Roman"/>
              </a:rPr>
              <a:t>trigger</a:t>
            </a:r>
            <a:r>
              <a:rPr lang="pt-BR" sz="2800" spc="-1" dirty="0">
                <a:latin typeface="Tahoma"/>
                <a:ea typeface="Times New Roman"/>
              </a:rPr>
              <a:t>. Você pode trabalhar também com </a:t>
            </a:r>
            <a:r>
              <a:rPr lang="pt-BR" sz="2800" b="1" spc="-1" dirty="0">
                <a:latin typeface="Tahoma"/>
                <a:ea typeface="Times New Roman"/>
              </a:rPr>
              <a:t>$</a:t>
            </a:r>
            <a:r>
              <a:rPr lang="pt-BR" sz="2800" b="1" spc="-1" dirty="0" err="1">
                <a:latin typeface="Tahoma"/>
                <a:ea typeface="Times New Roman"/>
              </a:rPr>
              <a:t>BODY</a:t>
            </a:r>
            <a:r>
              <a:rPr lang="pt-BR" sz="2800" b="1" spc="-1" dirty="0">
                <a:latin typeface="Tahoma"/>
                <a:ea typeface="Times New Roman"/>
              </a:rPr>
              <a:t>$</a:t>
            </a:r>
            <a:r>
              <a:rPr lang="pt-BR" sz="2800" spc="-1" dirty="0">
                <a:latin typeface="Tahoma"/>
                <a:ea typeface="Times New Roman"/>
              </a:rPr>
              <a:t> (o </a:t>
            </a:r>
            <a:r>
              <a:rPr lang="pt-BR" sz="2800" b="1" spc="-1" dirty="0">
                <a:latin typeface="Tahoma"/>
                <a:ea typeface="Times New Roman"/>
              </a:rPr>
              <a:t>$$</a:t>
            </a:r>
            <a:r>
              <a:rPr lang="pt-BR" sz="2800" spc="-1" dirty="0">
                <a:latin typeface="Tahoma"/>
                <a:ea typeface="Times New Roman"/>
              </a:rPr>
              <a:t> é automaticamente convertido para </a:t>
            </a:r>
            <a:r>
              <a:rPr lang="pt-BR" sz="2800" b="1" spc="-1" dirty="0">
                <a:latin typeface="Tahoma"/>
                <a:ea typeface="Times New Roman"/>
              </a:rPr>
              <a:t>$</a:t>
            </a:r>
            <a:r>
              <a:rPr lang="pt-BR" sz="2800" b="1" spc="-1" dirty="0" err="1">
                <a:latin typeface="Tahoma"/>
                <a:ea typeface="Times New Roman"/>
              </a:rPr>
              <a:t>BODY</a:t>
            </a:r>
            <a:r>
              <a:rPr lang="pt-BR" sz="2800" b="1" spc="-1" dirty="0">
                <a:latin typeface="Tahoma"/>
                <a:ea typeface="Times New Roman"/>
              </a:rPr>
              <a:t>$</a:t>
            </a:r>
            <a:r>
              <a:rPr lang="pt-BR" sz="2800" spc="-1" dirty="0">
                <a:latin typeface="Tahoma"/>
                <a:ea typeface="Times New Roman"/>
              </a:rPr>
              <a:t> no momento da criação</a:t>
            </a:r>
            <a:r>
              <a:rPr lang="pt-BR" sz="2800" spc="-1" dirty="0" smtClean="0">
                <a:latin typeface="Tahoma"/>
                <a:ea typeface="Times New Roman"/>
              </a:rPr>
              <a:t>).</a:t>
            </a:r>
            <a:endParaRPr lang="pt-BR" sz="2800" spc="-1" dirty="0">
              <a:latin typeface="Tahoma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02892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Triggers (Gatilhos)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228600" algn="just">
              <a:lnSpc>
                <a:spcPct val="100000"/>
              </a:lnSpc>
            </a:pPr>
            <a:r>
              <a:rPr lang="pt-BR" sz="3200" b="1" spc="-1" dirty="0">
                <a:latin typeface="Tahoma"/>
                <a:ea typeface="Times New Roman"/>
              </a:rPr>
              <a:t>"</a:t>
            </a:r>
            <a:r>
              <a:rPr lang="pt-BR" sz="3200" b="1" spc="-1" dirty="0" err="1">
                <a:latin typeface="Tahoma"/>
                <a:ea typeface="Times New Roman"/>
              </a:rPr>
              <a:t>Return</a:t>
            </a:r>
            <a:r>
              <a:rPr lang="pt-BR" sz="3200" b="1" spc="-1" dirty="0">
                <a:latin typeface="Tahoma"/>
                <a:ea typeface="Times New Roman"/>
              </a:rPr>
              <a:t> new"</a:t>
            </a:r>
            <a:r>
              <a:rPr lang="pt-BR" sz="3200" spc="-1" dirty="0">
                <a:latin typeface="Tahoma"/>
                <a:ea typeface="Times New Roman"/>
              </a:rPr>
              <a:t> especifica qual o tipo de retorno da trigger você deseja trabalhar no corpo da procedure (</a:t>
            </a:r>
            <a:r>
              <a:rPr lang="pt-BR" sz="3200" b="1" spc="-1" dirty="0">
                <a:latin typeface="Tahoma"/>
                <a:ea typeface="Times New Roman"/>
              </a:rPr>
              <a:t>NEW</a:t>
            </a:r>
            <a:r>
              <a:rPr lang="pt-BR" sz="3200" spc="-1" dirty="0">
                <a:latin typeface="Tahoma"/>
                <a:ea typeface="Times New Roman"/>
              </a:rPr>
              <a:t> ou </a:t>
            </a:r>
            <a:r>
              <a:rPr lang="pt-BR" sz="3200" b="1" spc="-1" dirty="0" err="1">
                <a:latin typeface="Tahoma"/>
                <a:ea typeface="Times New Roman"/>
              </a:rPr>
              <a:t>OLD</a:t>
            </a:r>
            <a:r>
              <a:rPr lang="pt-BR" sz="3200" spc="-1" dirty="0" smtClean="0">
                <a:latin typeface="Tahoma"/>
                <a:ea typeface="Times New Roman"/>
              </a:rPr>
              <a:t>).</a:t>
            </a:r>
            <a:endParaRPr lang="pt-BR" sz="3200" spc="-1" dirty="0">
              <a:latin typeface="Tahoma"/>
              <a:ea typeface="Times New Roman"/>
            </a:endParaRPr>
          </a:p>
          <a:p>
            <a:pPr marL="457200" indent="-228600" algn="just">
              <a:lnSpc>
                <a:spcPct val="100000"/>
              </a:lnSpc>
              <a:spcBef>
                <a:spcPts val="1417"/>
              </a:spcBef>
            </a:pPr>
            <a:r>
              <a:rPr lang="pt-BR" sz="3200" spc="-1" dirty="0">
                <a:latin typeface="Tahoma"/>
              </a:rPr>
              <a:t> </a:t>
            </a:r>
            <a:r>
              <a:rPr lang="pt-BR" sz="3200" b="1" spc="-1" dirty="0" err="1">
                <a:latin typeface="Tahoma"/>
                <a:ea typeface="Times New Roman"/>
              </a:rPr>
              <a:t>plpgsql</a:t>
            </a:r>
            <a:r>
              <a:rPr lang="pt-BR" sz="3200" spc="-1" dirty="0">
                <a:latin typeface="Tahoma"/>
                <a:ea typeface="Times New Roman"/>
              </a:rPr>
              <a:t> é a linguagem nativa do </a:t>
            </a:r>
            <a:r>
              <a:rPr lang="pt-BR" sz="3200" spc="-1" dirty="0" err="1">
                <a:latin typeface="Tahoma"/>
                <a:ea typeface="Times New Roman"/>
              </a:rPr>
              <a:t>PostgreSQL</a:t>
            </a:r>
            <a:r>
              <a:rPr lang="pt-BR" sz="3200" spc="-1" dirty="0">
                <a:latin typeface="Tahoma"/>
                <a:ea typeface="Times New Roman"/>
              </a:rPr>
              <a:t>. Você também pode configurar outras linguagens para programar suas </a:t>
            </a:r>
            <a:r>
              <a:rPr lang="pt-BR" sz="3200" spc="-1" dirty="0" smtClean="0">
                <a:latin typeface="Tahoma"/>
                <a:ea typeface="Times New Roman"/>
              </a:rPr>
              <a:t>procedures.</a:t>
            </a:r>
            <a:endParaRPr lang="pt-BR" sz="3200" spc="-1" dirty="0">
              <a:latin typeface="Tahoma"/>
              <a:ea typeface="Times New Roman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4766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Triggers (Gatilhos)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600" y="1539711"/>
            <a:ext cx="8630798" cy="5125040"/>
          </a:xfrm>
        </p:spPr>
      </p:pic>
    </p:spTree>
    <p:extLst>
      <p:ext uri="{BB962C8B-B14F-4D97-AF65-F5344CB8AC3E}">
        <p14:creationId xmlns:p14="http://schemas.microsoft.com/office/powerpoint/2010/main" val="1329766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Triggers (Gatilhos)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922" y="1508289"/>
            <a:ext cx="9643620" cy="5156462"/>
          </a:xfrm>
        </p:spPr>
      </p:pic>
    </p:spTree>
    <p:extLst>
      <p:ext uri="{BB962C8B-B14F-4D97-AF65-F5344CB8AC3E}">
        <p14:creationId xmlns:p14="http://schemas.microsoft.com/office/powerpoint/2010/main" val="3519223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Triggers (Gatilhos)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568" y="1451728"/>
            <a:ext cx="9195044" cy="5071620"/>
          </a:xfrm>
        </p:spPr>
      </p:pic>
    </p:spTree>
    <p:extLst>
      <p:ext uri="{BB962C8B-B14F-4D97-AF65-F5344CB8AC3E}">
        <p14:creationId xmlns:p14="http://schemas.microsoft.com/office/powerpoint/2010/main" val="2120378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Triggers (Gatilhos)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788" y="1470581"/>
            <a:ext cx="9389097" cy="5165889"/>
          </a:xfrm>
        </p:spPr>
      </p:pic>
    </p:spTree>
    <p:extLst>
      <p:ext uri="{BB962C8B-B14F-4D97-AF65-F5344CB8AC3E}">
        <p14:creationId xmlns:p14="http://schemas.microsoft.com/office/powerpoint/2010/main" val="2177950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Triggers (Gatilhos)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897" y="1480008"/>
            <a:ext cx="9719035" cy="5137607"/>
          </a:xfrm>
        </p:spPr>
      </p:pic>
    </p:spTree>
    <p:extLst>
      <p:ext uri="{BB962C8B-B14F-4D97-AF65-F5344CB8AC3E}">
        <p14:creationId xmlns:p14="http://schemas.microsoft.com/office/powerpoint/2010/main" val="785054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Triggers (Gatilhos)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119" y="1404594"/>
            <a:ext cx="9954704" cy="5213021"/>
          </a:xfrm>
        </p:spPr>
      </p:pic>
    </p:spTree>
    <p:extLst>
      <p:ext uri="{BB962C8B-B14F-4D97-AF65-F5344CB8AC3E}">
        <p14:creationId xmlns:p14="http://schemas.microsoft.com/office/powerpoint/2010/main" val="161384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Triggers (Gatilhos)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544" y="1432873"/>
            <a:ext cx="9973559" cy="5213023"/>
          </a:xfrm>
        </p:spPr>
      </p:pic>
    </p:spTree>
    <p:extLst>
      <p:ext uri="{BB962C8B-B14F-4D97-AF65-F5344CB8AC3E}">
        <p14:creationId xmlns:p14="http://schemas.microsoft.com/office/powerpoint/2010/main" val="652033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1" dirty="0"/>
              <a:t>Nenhum homem desaparece antes do seu tempo - a não ser que o seu chefe saia primeiro</a:t>
            </a:r>
            <a:r>
              <a:rPr lang="pt-BR" b="1" dirty="0" smtClean="0"/>
              <a:t>.</a:t>
            </a:r>
          </a:p>
          <a:p>
            <a:pPr marL="0" indent="0" algn="r">
              <a:buNone/>
            </a:pPr>
            <a:r>
              <a:rPr lang="pt-BR" b="1" dirty="0" err="1" smtClean="0">
                <a:solidFill>
                  <a:srgbClr val="FF0000"/>
                </a:solidFill>
              </a:rPr>
              <a:t>Grouxo</a:t>
            </a:r>
            <a:r>
              <a:rPr lang="pt-BR" b="1" dirty="0" smtClean="0">
                <a:solidFill>
                  <a:srgbClr val="FF0000"/>
                </a:solidFill>
              </a:rPr>
              <a:t> Marx (Comediante)</a:t>
            </a:r>
          </a:p>
          <a:p>
            <a:pPr algn="just"/>
            <a:r>
              <a:rPr lang="pt-BR" b="1" dirty="0"/>
              <a:t>O humor é a razão a enlouquecer.</a:t>
            </a:r>
            <a:endParaRPr lang="pt-BR" b="1" dirty="0" smtClean="0"/>
          </a:p>
          <a:p>
            <a:pPr marL="0" indent="0" algn="r">
              <a:buNone/>
            </a:pPr>
            <a:r>
              <a:rPr lang="pt-BR" b="1" dirty="0" err="1">
                <a:solidFill>
                  <a:srgbClr val="FF0000"/>
                </a:solidFill>
              </a:rPr>
              <a:t>Grouxo</a:t>
            </a:r>
            <a:r>
              <a:rPr lang="pt-BR" b="1" dirty="0">
                <a:solidFill>
                  <a:srgbClr val="FF0000"/>
                </a:solidFill>
              </a:rPr>
              <a:t> Marx (Comediante</a:t>
            </a:r>
            <a:r>
              <a:rPr lang="pt-BR" b="1" dirty="0" smtClean="0">
                <a:solidFill>
                  <a:srgbClr val="FF0000"/>
                </a:solidFill>
              </a:rPr>
              <a:t>)</a:t>
            </a:r>
          </a:p>
          <a:p>
            <a:pPr algn="just"/>
            <a:r>
              <a:rPr lang="pt-BR" b="1" dirty="0"/>
              <a:t>Só há um forma de saber se um homem é honesto, pergunte-o. Se ele disser 'sim', então você sabe que ele é corrupto</a:t>
            </a:r>
            <a:r>
              <a:rPr lang="pt-BR" b="1" dirty="0" smtClean="0"/>
              <a:t>.</a:t>
            </a:r>
          </a:p>
          <a:p>
            <a:pPr marL="0" indent="0" algn="r">
              <a:buNone/>
            </a:pPr>
            <a:r>
              <a:rPr lang="pt-BR" b="1" dirty="0" err="1">
                <a:solidFill>
                  <a:srgbClr val="FF0000"/>
                </a:solidFill>
              </a:rPr>
              <a:t>Grouxo</a:t>
            </a:r>
            <a:r>
              <a:rPr lang="pt-BR" b="1" dirty="0">
                <a:solidFill>
                  <a:srgbClr val="FF0000"/>
                </a:solidFill>
              </a:rPr>
              <a:t> Marx (Comediante</a:t>
            </a:r>
            <a:r>
              <a:rPr lang="pt-BR" b="1" dirty="0" smtClean="0">
                <a:solidFill>
                  <a:srgbClr val="FF0000"/>
                </a:solidFill>
              </a:rPr>
              <a:t>)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429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Triggers (Gatilhos)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347" y="1395167"/>
            <a:ext cx="9473939" cy="5307291"/>
          </a:xfrm>
        </p:spPr>
      </p:pic>
    </p:spTree>
    <p:extLst>
      <p:ext uri="{BB962C8B-B14F-4D97-AF65-F5344CB8AC3E}">
        <p14:creationId xmlns:p14="http://schemas.microsoft.com/office/powerpoint/2010/main" val="1880110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Triggers (Gatilhos)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421" y="1470581"/>
            <a:ext cx="8540683" cy="5184743"/>
          </a:xfrm>
        </p:spPr>
      </p:pic>
    </p:spTree>
    <p:extLst>
      <p:ext uri="{BB962C8B-B14F-4D97-AF65-F5344CB8AC3E}">
        <p14:creationId xmlns:p14="http://schemas.microsoft.com/office/powerpoint/2010/main" val="17171142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Triggers (Gatilhos)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994" y="1555423"/>
            <a:ext cx="9096866" cy="5118754"/>
          </a:xfrm>
        </p:spPr>
      </p:pic>
    </p:spTree>
    <p:extLst>
      <p:ext uri="{BB962C8B-B14F-4D97-AF65-F5344CB8AC3E}">
        <p14:creationId xmlns:p14="http://schemas.microsoft.com/office/powerpoint/2010/main" val="7352305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Triggers (Gatilhos)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362" y="1511431"/>
            <a:ext cx="9719034" cy="5153320"/>
          </a:xfrm>
        </p:spPr>
      </p:pic>
    </p:spTree>
    <p:extLst>
      <p:ext uri="{BB962C8B-B14F-4D97-AF65-F5344CB8AC3E}">
        <p14:creationId xmlns:p14="http://schemas.microsoft.com/office/powerpoint/2010/main" val="13969342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Triggers (Gatilhos)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507" y="1527142"/>
            <a:ext cx="10011265" cy="5203596"/>
          </a:xfrm>
        </p:spPr>
      </p:pic>
    </p:spTree>
    <p:extLst>
      <p:ext uri="{BB962C8B-B14F-4D97-AF65-F5344CB8AC3E}">
        <p14:creationId xmlns:p14="http://schemas.microsoft.com/office/powerpoint/2010/main" val="15152032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Triggers (Gatilhos)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62" y="1366886"/>
            <a:ext cx="8361576" cy="5373279"/>
          </a:xfrm>
        </p:spPr>
      </p:pic>
      <p:sp>
        <p:nvSpPr>
          <p:cNvPr id="5" name="CaixaDeTexto 4"/>
          <p:cNvSpPr txBox="1"/>
          <p:nvPr/>
        </p:nvSpPr>
        <p:spPr>
          <a:xfrm>
            <a:off x="8757501" y="1432874"/>
            <a:ext cx="324282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/>
              <a:t>Note que o Trigger reduziu o estoque do produto de </a:t>
            </a:r>
            <a:r>
              <a:rPr lang="pt-BR" sz="2400" dirty="0" err="1" smtClean="0"/>
              <a:t>IDPRODUTO</a:t>
            </a:r>
            <a:r>
              <a:rPr lang="pt-BR" sz="2400" dirty="0" smtClean="0"/>
              <a:t> = 2 na exata quantidade que foi vendida (3).</a:t>
            </a:r>
          </a:p>
          <a:p>
            <a:pPr algn="just"/>
            <a:endParaRPr lang="pt-BR" sz="2400" dirty="0" smtClean="0"/>
          </a:p>
          <a:p>
            <a:pPr algn="just"/>
            <a:endParaRPr lang="pt-BR" sz="2400" dirty="0"/>
          </a:p>
          <a:p>
            <a:pPr algn="just"/>
            <a:r>
              <a:rPr lang="pt-BR" sz="2400" dirty="0" smtClean="0"/>
              <a:t>O Estoque era de 100 unidades e agora é de 97 unidades.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7955900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Triggers (Gatilhos)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103" y="1555423"/>
            <a:ext cx="8540685" cy="5081047"/>
          </a:xfrm>
        </p:spPr>
      </p:pic>
    </p:spTree>
    <p:extLst>
      <p:ext uri="{BB962C8B-B14F-4D97-AF65-F5344CB8AC3E}">
        <p14:creationId xmlns:p14="http://schemas.microsoft.com/office/powerpoint/2010/main" val="10731357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Triggers (Gatilhos)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542" y="1489435"/>
            <a:ext cx="9134573" cy="5184742"/>
          </a:xfrm>
        </p:spPr>
      </p:pic>
    </p:spTree>
    <p:extLst>
      <p:ext uri="{BB962C8B-B14F-4D97-AF65-F5344CB8AC3E}">
        <p14:creationId xmlns:p14="http://schemas.microsoft.com/office/powerpoint/2010/main" val="21214927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Triggers (Gatilhos)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775" y="1451727"/>
            <a:ext cx="9954705" cy="5213023"/>
          </a:xfrm>
        </p:spPr>
      </p:pic>
    </p:spTree>
    <p:extLst>
      <p:ext uri="{BB962C8B-B14F-4D97-AF65-F5344CB8AC3E}">
        <p14:creationId xmlns:p14="http://schemas.microsoft.com/office/powerpoint/2010/main" val="13000888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Triggers (Gatilhos)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043" y="1489435"/>
            <a:ext cx="9671901" cy="5147035"/>
          </a:xfrm>
        </p:spPr>
      </p:pic>
    </p:spTree>
    <p:extLst>
      <p:ext uri="{BB962C8B-B14F-4D97-AF65-F5344CB8AC3E}">
        <p14:creationId xmlns:p14="http://schemas.microsoft.com/office/powerpoint/2010/main" val="3793121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Triggers (Gatilhos)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00000"/>
              </a:lnSpc>
            </a:pPr>
            <a:r>
              <a:rPr lang="pt-BR" b="1" spc="-1" dirty="0">
                <a:solidFill>
                  <a:srgbClr val="FF0000"/>
                </a:solidFill>
                <a:latin typeface="Arial"/>
                <a:ea typeface="DejaVu Sans"/>
              </a:rPr>
              <a:t>Triggers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, em termos de </a:t>
            </a:r>
            <a:r>
              <a:rPr lang="pt-BR" b="1" spc="-1" dirty="0">
                <a:solidFill>
                  <a:srgbClr val="000000"/>
                </a:solidFill>
                <a:latin typeface="Arial"/>
                <a:ea typeface="DejaVu Sans"/>
              </a:rPr>
              <a:t>banco de dados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, são as </a:t>
            </a:r>
            <a:r>
              <a:rPr lang="pt-BR" b="1" spc="-1" dirty="0">
                <a:solidFill>
                  <a:srgbClr val="000000"/>
                </a:solidFill>
                <a:latin typeface="Arial"/>
                <a:ea typeface="DejaVu Sans"/>
              </a:rPr>
              <a:t>operações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 realizadas de </a:t>
            </a:r>
            <a:r>
              <a:rPr lang="pt-BR" b="1" spc="-1" dirty="0">
                <a:solidFill>
                  <a:srgbClr val="000000"/>
                </a:solidFill>
                <a:latin typeface="Arial"/>
                <a:ea typeface="DejaVu Sans"/>
              </a:rPr>
              <a:t>forma espontânea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para </a:t>
            </a:r>
            <a:r>
              <a:rPr lang="pt-BR" b="1" spc="-1" dirty="0">
                <a:solidFill>
                  <a:srgbClr val="000000"/>
                </a:solidFill>
                <a:latin typeface="Arial"/>
                <a:ea typeface="DejaVu Sans"/>
              </a:rPr>
              <a:t>eventos específicos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endParaRPr lang="pt-BR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pt-BR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Quando tratamos dos </a:t>
            </a:r>
            <a:r>
              <a:rPr lang="pt-BR" b="1" u="sng" spc="-1" dirty="0">
                <a:solidFill>
                  <a:srgbClr val="000000"/>
                </a:solidFill>
                <a:latin typeface="Arial"/>
                <a:ea typeface="DejaVu Sans"/>
              </a:rPr>
              <a:t>eventos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, estes podem ser tanto um </a:t>
            </a:r>
            <a:r>
              <a:rPr lang="pt-BR" b="1" spc="-1" dirty="0" err="1">
                <a:solidFill>
                  <a:srgbClr val="FF0000"/>
                </a:solidFill>
                <a:latin typeface="Arial"/>
                <a:ea typeface="DejaVu Sans"/>
              </a:rPr>
              <a:t>INSERT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 quanto um </a:t>
            </a:r>
            <a:r>
              <a:rPr lang="pt-BR" b="1" spc="-1" dirty="0">
                <a:solidFill>
                  <a:srgbClr val="FF0000"/>
                </a:solidFill>
                <a:latin typeface="Arial"/>
                <a:ea typeface="DejaVu Sans"/>
              </a:rPr>
              <a:t>UPDATE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lang="pt-BR" spc="-1" dirty="0" smtClean="0">
                <a:solidFill>
                  <a:srgbClr val="000000"/>
                </a:solidFill>
                <a:latin typeface="Arial"/>
                <a:ea typeface="DejaVu Sans"/>
              </a:rPr>
              <a:t>um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r>
              <a:rPr lang="pt-BR" b="1" spc="-1" dirty="0" smtClean="0">
                <a:solidFill>
                  <a:srgbClr val="FF0000"/>
                </a:solidFill>
                <a:latin typeface="Arial"/>
                <a:ea typeface="DejaVu Sans"/>
              </a:rPr>
              <a:t>DELETE,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ou mesmo </a:t>
            </a:r>
            <a:r>
              <a:rPr lang="pt-BR" spc="-1" dirty="0" smtClean="0">
                <a:solidFill>
                  <a:srgbClr val="000000"/>
                </a:solidFill>
                <a:latin typeface="Arial"/>
                <a:ea typeface="DejaVu Sans"/>
              </a:rPr>
              <a:t>um </a:t>
            </a:r>
            <a:r>
              <a:rPr lang="pt-BR" b="1" spc="-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TRUNCATE</a:t>
            </a:r>
            <a:r>
              <a:rPr lang="pt-BR" spc="-1" dirty="0" smtClean="0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endParaRPr lang="pt-BR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pt-BR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Assim, podemos definir determinadas operações que serão realizadas sempre que o evento ocorrer.</a:t>
            </a:r>
            <a:endParaRPr lang="pt-BR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pt-BR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Quando nos referirmos a uma </a:t>
            </a:r>
            <a:r>
              <a:rPr lang="pt-BR" b="1" spc="-1" dirty="0">
                <a:solidFill>
                  <a:srgbClr val="000000"/>
                </a:solidFill>
                <a:latin typeface="Arial"/>
                <a:ea typeface="DejaVu Sans"/>
              </a:rPr>
              <a:t>operação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 com uma </a:t>
            </a:r>
            <a:r>
              <a:rPr lang="pt-BR" b="1" u="sng" spc="-1" dirty="0">
                <a:solidFill>
                  <a:srgbClr val="0000FF"/>
                </a:solidFill>
                <a:latin typeface="Arial"/>
                <a:ea typeface="DejaVu Sans"/>
                <a:hlinkClick r:id="rId2"/>
              </a:rPr>
              <a:t>trigger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, esta é conhecida por </a:t>
            </a:r>
            <a:r>
              <a:rPr lang="pt-BR" b="1" spc="-1" dirty="0">
                <a:solidFill>
                  <a:srgbClr val="00B050"/>
                </a:solidFill>
                <a:latin typeface="Arial"/>
                <a:ea typeface="DejaVu Sans"/>
              </a:rPr>
              <a:t>trigger de função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ou </a:t>
            </a:r>
            <a:r>
              <a:rPr lang="pt-BR" b="1" spc="-1" dirty="0">
                <a:solidFill>
                  <a:srgbClr val="00B050"/>
                </a:solidFill>
                <a:latin typeface="Arial"/>
                <a:ea typeface="DejaVu Sans"/>
              </a:rPr>
              <a:t>trigger </a:t>
            </a:r>
            <a:r>
              <a:rPr lang="pt-BR" b="1" spc="-1" dirty="0" err="1">
                <a:solidFill>
                  <a:srgbClr val="00B050"/>
                </a:solidFill>
                <a:latin typeface="Arial"/>
                <a:ea typeface="DejaVu Sans"/>
              </a:rPr>
              <a:t>function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endParaRPr lang="pt-BR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79010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Triggers (Gatilhos)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520" y="1414021"/>
            <a:ext cx="9869863" cy="5250730"/>
          </a:xfrm>
        </p:spPr>
      </p:pic>
    </p:spTree>
    <p:extLst>
      <p:ext uri="{BB962C8B-B14F-4D97-AF65-F5344CB8AC3E}">
        <p14:creationId xmlns:p14="http://schemas.microsoft.com/office/powerpoint/2010/main" val="35505074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Triggers (Gatilhos)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263" y="1480008"/>
            <a:ext cx="9851010" cy="5175316"/>
          </a:xfrm>
        </p:spPr>
      </p:pic>
    </p:spTree>
    <p:extLst>
      <p:ext uri="{BB962C8B-B14F-4D97-AF65-F5344CB8AC3E}">
        <p14:creationId xmlns:p14="http://schemas.microsoft.com/office/powerpoint/2010/main" val="27713265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Triggers (Gatilhos)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433" y="1508289"/>
            <a:ext cx="9242179" cy="5184742"/>
          </a:xfrm>
        </p:spPr>
      </p:pic>
    </p:spTree>
    <p:extLst>
      <p:ext uri="{BB962C8B-B14F-4D97-AF65-F5344CB8AC3E}">
        <p14:creationId xmlns:p14="http://schemas.microsoft.com/office/powerpoint/2010/main" val="32286468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Triggers (Gatilhos)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301" y="1536569"/>
            <a:ext cx="10426045" cy="5099901"/>
          </a:xfrm>
        </p:spPr>
      </p:pic>
    </p:spTree>
    <p:extLst>
      <p:ext uri="{BB962C8B-B14F-4D97-AF65-F5344CB8AC3E}">
        <p14:creationId xmlns:p14="http://schemas.microsoft.com/office/powerpoint/2010/main" val="7260155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Triggers (Gatilhos)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239" y="1451727"/>
            <a:ext cx="9732373" cy="5175315"/>
          </a:xfrm>
        </p:spPr>
      </p:pic>
    </p:spTree>
    <p:extLst>
      <p:ext uri="{BB962C8B-B14F-4D97-AF65-F5344CB8AC3E}">
        <p14:creationId xmlns:p14="http://schemas.microsoft.com/office/powerpoint/2010/main" val="32001288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Triggers (Gatilhos)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703" y="1432873"/>
            <a:ext cx="9920909" cy="5279011"/>
          </a:xfrm>
        </p:spPr>
      </p:pic>
    </p:spTree>
    <p:extLst>
      <p:ext uri="{BB962C8B-B14F-4D97-AF65-F5344CB8AC3E}">
        <p14:creationId xmlns:p14="http://schemas.microsoft.com/office/powerpoint/2010/main" val="36707836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Triggers (Gatilhos)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374" y="1423447"/>
            <a:ext cx="10162094" cy="5099901"/>
          </a:xfrm>
        </p:spPr>
      </p:pic>
    </p:spTree>
    <p:extLst>
      <p:ext uri="{BB962C8B-B14F-4D97-AF65-F5344CB8AC3E}">
        <p14:creationId xmlns:p14="http://schemas.microsoft.com/office/powerpoint/2010/main" val="37443035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Triggers (Gatilhos)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959" y="1423447"/>
            <a:ext cx="9869864" cy="5213023"/>
          </a:xfrm>
        </p:spPr>
      </p:pic>
    </p:spTree>
    <p:extLst>
      <p:ext uri="{BB962C8B-B14F-4D97-AF65-F5344CB8AC3E}">
        <p14:creationId xmlns:p14="http://schemas.microsoft.com/office/powerpoint/2010/main" val="13226789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Triggers (Gatilhos)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1630837"/>
            <a:ext cx="8915400" cy="4939645"/>
          </a:xfrm>
        </p:spPr>
      </p:pic>
    </p:spTree>
    <p:extLst>
      <p:ext uri="{BB962C8B-B14F-4D97-AF65-F5344CB8AC3E}">
        <p14:creationId xmlns:p14="http://schemas.microsoft.com/office/powerpoint/2010/main" val="3192761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Triggers (Gatilhos)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654" y="1480008"/>
            <a:ext cx="10030120" cy="5062194"/>
          </a:xfrm>
        </p:spPr>
      </p:pic>
    </p:spTree>
    <p:extLst>
      <p:ext uri="{BB962C8B-B14F-4D97-AF65-F5344CB8AC3E}">
        <p14:creationId xmlns:p14="http://schemas.microsoft.com/office/powerpoint/2010/main" val="65499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Triggers (Gatilhos)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pt-BR" sz="2400" spc="-1" dirty="0">
                <a:solidFill>
                  <a:schemeClr val="tx1"/>
                </a:solidFill>
                <a:latin typeface="Arial"/>
                <a:ea typeface="DejaVu Sans"/>
              </a:rPr>
              <a:t>Lembre-se que </a:t>
            </a:r>
            <a:r>
              <a:rPr lang="pt-BR" sz="2400" b="1" spc="-1" dirty="0">
                <a:solidFill>
                  <a:srgbClr val="FF0000"/>
                </a:solidFill>
                <a:latin typeface="Arial"/>
                <a:ea typeface="DejaVu Sans"/>
              </a:rPr>
              <a:t>trigger</a:t>
            </a:r>
            <a:r>
              <a:rPr lang="pt-BR" sz="2400" spc="-1" dirty="0">
                <a:solidFill>
                  <a:schemeClr val="tx1"/>
                </a:solidFill>
                <a:latin typeface="Arial"/>
                <a:ea typeface="DejaVu Sans"/>
              </a:rPr>
              <a:t> e </a:t>
            </a:r>
            <a:r>
              <a:rPr lang="pt-BR" sz="2400" b="1" spc="-1" dirty="0">
                <a:solidFill>
                  <a:srgbClr val="00B050"/>
                </a:solidFill>
                <a:latin typeface="Arial"/>
                <a:ea typeface="DejaVu Sans"/>
              </a:rPr>
              <a:t>função de trigger </a:t>
            </a:r>
            <a:r>
              <a:rPr lang="pt-BR" sz="2400" spc="-1" dirty="0">
                <a:solidFill>
                  <a:schemeClr val="tx1"/>
                </a:solidFill>
                <a:latin typeface="Arial"/>
                <a:ea typeface="DejaVu Sans"/>
              </a:rPr>
              <a:t>são </a:t>
            </a:r>
            <a:r>
              <a:rPr lang="pt-BR" sz="2400" b="1" spc="-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duas coisas diferentes</a:t>
            </a:r>
            <a:r>
              <a:rPr lang="pt-BR" sz="2400" spc="-1" dirty="0">
                <a:solidFill>
                  <a:schemeClr val="tx1"/>
                </a:solidFill>
                <a:latin typeface="Arial"/>
                <a:ea typeface="DejaVu Sans"/>
              </a:rPr>
              <a:t>, onde a primeira pode ser criada utilizando a instrução </a:t>
            </a:r>
            <a:r>
              <a:rPr lang="pt-BR" sz="2400" b="1" spc="-1" dirty="0" err="1">
                <a:solidFill>
                  <a:srgbClr val="FF0000"/>
                </a:solidFill>
                <a:latin typeface="Arial"/>
                <a:ea typeface="DejaVu Sans"/>
              </a:rPr>
              <a:t>CREATE</a:t>
            </a:r>
            <a:r>
              <a:rPr lang="pt-BR" sz="2400" b="1" spc="-1" dirty="0">
                <a:solidFill>
                  <a:srgbClr val="FF0000"/>
                </a:solidFill>
                <a:latin typeface="Arial"/>
                <a:ea typeface="DejaVu Sans"/>
              </a:rPr>
              <a:t> TRIGGER</a:t>
            </a:r>
            <a:r>
              <a:rPr lang="pt-BR" sz="2400" spc="-1" dirty="0">
                <a:solidFill>
                  <a:schemeClr val="tx1"/>
                </a:solidFill>
                <a:latin typeface="Arial"/>
                <a:ea typeface="DejaVu Sans"/>
              </a:rPr>
              <a:t>, enquanto que a última é definida pelo comando </a:t>
            </a:r>
            <a:r>
              <a:rPr lang="pt-BR" sz="2400" b="1" spc="-1" dirty="0" err="1">
                <a:solidFill>
                  <a:srgbClr val="00B050"/>
                </a:solidFill>
                <a:latin typeface="Arial"/>
                <a:ea typeface="DejaVu Sans"/>
              </a:rPr>
              <a:t>CREATE</a:t>
            </a:r>
            <a:r>
              <a:rPr lang="pt-BR" sz="2400" b="1" spc="-1" dirty="0">
                <a:solidFill>
                  <a:srgbClr val="00B050"/>
                </a:solidFill>
                <a:latin typeface="Arial"/>
                <a:ea typeface="DejaVu Sans"/>
              </a:rPr>
              <a:t> </a:t>
            </a:r>
            <a:r>
              <a:rPr lang="pt-BR" sz="2400" b="1" spc="-1" dirty="0" err="1">
                <a:solidFill>
                  <a:srgbClr val="00B050"/>
                </a:solidFill>
                <a:latin typeface="Arial"/>
                <a:ea typeface="DejaVu Sans"/>
              </a:rPr>
              <a:t>FUNCTION</a:t>
            </a:r>
            <a:r>
              <a:rPr lang="pt-BR" sz="2400" spc="-1" dirty="0">
                <a:solidFill>
                  <a:schemeClr val="tx1"/>
                </a:solidFill>
                <a:latin typeface="Arial"/>
                <a:ea typeface="DejaVu Sans"/>
              </a:rPr>
              <a:t>. </a:t>
            </a:r>
            <a:endParaRPr lang="pt-BR" sz="2400" spc="-1" dirty="0">
              <a:solidFill>
                <a:schemeClr val="tx1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pt-BR" sz="2400" spc="-1" dirty="0">
              <a:solidFill>
                <a:schemeClr val="tx1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pt-BR" sz="2400" spc="-1" dirty="0">
                <a:solidFill>
                  <a:schemeClr val="tx1"/>
                </a:solidFill>
                <a:latin typeface="Arial"/>
                <a:ea typeface="DejaVu Sans"/>
              </a:rPr>
              <a:t>Em linhas gerais, com as </a:t>
            </a:r>
            <a:r>
              <a:rPr lang="pt-BR" sz="2400" b="1" spc="-1" dirty="0">
                <a:solidFill>
                  <a:srgbClr val="FF0000"/>
                </a:solidFill>
                <a:latin typeface="Arial"/>
                <a:ea typeface="DejaVu Sans"/>
              </a:rPr>
              <a:t>triggers</a:t>
            </a:r>
            <a:r>
              <a:rPr lang="pt-BR" sz="2400" spc="-1" dirty="0">
                <a:solidFill>
                  <a:schemeClr val="tx1"/>
                </a:solidFill>
                <a:latin typeface="Arial"/>
                <a:ea typeface="DejaVu Sans"/>
              </a:rPr>
              <a:t> </a:t>
            </a:r>
            <a:r>
              <a:rPr lang="pt-BR" sz="2400" b="1" spc="-1" dirty="0">
                <a:solidFill>
                  <a:schemeClr val="tx1"/>
                </a:solidFill>
                <a:latin typeface="Arial"/>
                <a:ea typeface="DejaVu Sans"/>
              </a:rPr>
              <a:t>definimos qual tarefa executar</a:t>
            </a:r>
            <a:r>
              <a:rPr lang="pt-BR" sz="2400" spc="-1" dirty="0">
                <a:solidFill>
                  <a:schemeClr val="tx1"/>
                </a:solidFill>
                <a:latin typeface="Arial"/>
                <a:ea typeface="DejaVu Sans"/>
              </a:rPr>
              <a:t>, e com as </a:t>
            </a:r>
            <a:r>
              <a:rPr lang="pt-BR" sz="2400" b="1" spc="-1" dirty="0">
                <a:solidFill>
                  <a:srgbClr val="00B050"/>
                </a:solidFill>
                <a:latin typeface="Arial"/>
                <a:ea typeface="DejaVu Sans"/>
              </a:rPr>
              <a:t>triggers de função </a:t>
            </a:r>
            <a:r>
              <a:rPr lang="pt-BR" sz="2400" b="1" spc="-1" dirty="0">
                <a:solidFill>
                  <a:schemeClr val="tx1"/>
                </a:solidFill>
                <a:latin typeface="Arial"/>
                <a:ea typeface="DejaVu Sans"/>
              </a:rPr>
              <a:t>definimos como essa tarefa será realizada</a:t>
            </a:r>
            <a:r>
              <a:rPr lang="pt-BR" sz="2400" spc="-1" dirty="0" smtClean="0">
                <a:solidFill>
                  <a:schemeClr val="tx1"/>
                </a:solidFill>
                <a:latin typeface="Arial"/>
                <a:ea typeface="DejaVu Sans"/>
              </a:rPr>
              <a:t>.</a:t>
            </a:r>
            <a:endParaRPr lang="pt-BR" sz="2400" spc="-1" dirty="0">
              <a:solidFill>
                <a:schemeClr val="tx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5410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Triggers (Gatilhos)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Observe que a </a:t>
            </a:r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Trigger</a:t>
            </a:r>
            <a:r>
              <a:rPr lang="pt-BR" dirty="0" smtClean="0"/>
              <a:t>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LOG_VENDA_DELETE</a:t>
            </a:r>
            <a:r>
              <a:rPr lang="pt-BR" dirty="0" smtClean="0"/>
              <a:t> invoca a mesma </a:t>
            </a:r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função de trigger</a:t>
            </a:r>
            <a:r>
              <a:rPr lang="pt-BR" dirty="0" smtClean="0"/>
              <a:t> que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LOG_VENDA_INSERT</a:t>
            </a:r>
            <a:r>
              <a:rPr lang="pt-BR" dirty="0" smtClean="0"/>
              <a:t>:  </a:t>
            </a:r>
            <a:r>
              <a:rPr lang="pt-BR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trig_log_venda</a:t>
            </a:r>
            <a:r>
              <a:rPr lang="pt-BR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</a:t>
            </a:r>
            <a:r>
              <a:rPr lang="pt-BR" dirty="0" smtClean="0"/>
              <a:t>.</a:t>
            </a:r>
          </a:p>
          <a:p>
            <a:pPr algn="just"/>
            <a:r>
              <a:rPr lang="pt-BR" dirty="0" smtClean="0"/>
              <a:t>A </a:t>
            </a:r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trigger</a:t>
            </a:r>
            <a:r>
              <a:rPr lang="pt-BR" dirty="0" smtClean="0"/>
              <a:t> seguinte (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LOG_VENDA_UPDATE</a:t>
            </a:r>
            <a:r>
              <a:rPr lang="pt-BR" dirty="0" smtClean="0"/>
              <a:t>) fará o mesmo.</a:t>
            </a:r>
          </a:p>
          <a:p>
            <a:pPr algn="just"/>
            <a:r>
              <a:rPr lang="pt-BR" dirty="0" smtClean="0"/>
              <a:t>Todas três chamam a mesma função de trigger, que foi preparada para tratar as três situações: </a:t>
            </a:r>
            <a:r>
              <a:rPr lang="pt-BR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</a:t>
            </a:r>
            <a:r>
              <a:rPr lang="pt-BR" dirty="0" smtClean="0"/>
              <a:t>, </a:t>
            </a:r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DELETE</a:t>
            </a:r>
            <a:r>
              <a:rPr lang="pt-BR" dirty="0" smtClean="0"/>
              <a:t> e </a:t>
            </a:r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UPDATE</a:t>
            </a:r>
            <a:r>
              <a:rPr lang="pt-BR" dirty="0" smtClean="0"/>
              <a:t>.</a:t>
            </a:r>
          </a:p>
          <a:p>
            <a:pPr algn="just"/>
            <a:r>
              <a:rPr lang="pt-BR" dirty="0" smtClean="0"/>
              <a:t>Ela apenas não trata da possibilidade de </a:t>
            </a:r>
            <a:r>
              <a:rPr lang="pt-BR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TRUNCATE</a:t>
            </a:r>
            <a:r>
              <a:rPr lang="pt-BR" dirty="0" smtClean="0"/>
              <a:t>.</a:t>
            </a:r>
          </a:p>
          <a:p>
            <a:pPr algn="just"/>
            <a:r>
              <a:rPr lang="pt-BR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TRUNCATE</a:t>
            </a:r>
            <a:r>
              <a:rPr lang="pt-BR" dirty="0" smtClean="0"/>
              <a:t> é um comando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</a:t>
            </a:r>
            <a:r>
              <a:rPr lang="pt-BR" dirty="0" smtClean="0"/>
              <a:t> que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 rapidamente todos os registros (linhas) de uma tabela</a:t>
            </a:r>
            <a:r>
              <a:rPr lang="pt-BR" dirty="0" smtClean="0"/>
              <a:t>.</a:t>
            </a:r>
          </a:p>
          <a:p>
            <a:pPr algn="just"/>
            <a:r>
              <a:rPr lang="pt-BR" dirty="0" smtClean="0"/>
              <a:t>Exemplo: </a:t>
            </a:r>
            <a:r>
              <a:rPr lang="pt-BR" b="1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TRUNCATE</a:t>
            </a:r>
            <a:r>
              <a:rPr lang="pt-BR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outraTabela</a:t>
            </a:r>
            <a:r>
              <a:rPr lang="pt-BR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CASCADE</a:t>
            </a:r>
            <a:r>
              <a:rPr lang="pt-BR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endParaRPr lang="pt-BR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91228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Triggers (Gatilhos)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630" y="1442301"/>
            <a:ext cx="9524982" cy="5147035"/>
          </a:xfrm>
        </p:spPr>
      </p:pic>
    </p:spTree>
    <p:extLst>
      <p:ext uri="{BB962C8B-B14F-4D97-AF65-F5344CB8AC3E}">
        <p14:creationId xmlns:p14="http://schemas.microsoft.com/office/powerpoint/2010/main" val="541302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Triggers (Gatilhos)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629" y="1527141"/>
            <a:ext cx="9524983" cy="5118755"/>
          </a:xfrm>
        </p:spPr>
      </p:pic>
    </p:spTree>
    <p:extLst>
      <p:ext uri="{BB962C8B-B14F-4D97-AF65-F5344CB8AC3E}">
        <p14:creationId xmlns:p14="http://schemas.microsoft.com/office/powerpoint/2010/main" val="22526311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Triggers (Gatilhos)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480" y="1611983"/>
            <a:ext cx="8568965" cy="4967925"/>
          </a:xfrm>
        </p:spPr>
      </p:pic>
    </p:spTree>
    <p:extLst>
      <p:ext uri="{BB962C8B-B14F-4D97-AF65-F5344CB8AC3E}">
        <p14:creationId xmlns:p14="http://schemas.microsoft.com/office/powerpoint/2010/main" val="17404715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Triggers (Gatilhos)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821" y="1706253"/>
            <a:ext cx="7598004" cy="4703974"/>
          </a:xfrm>
        </p:spPr>
      </p:pic>
    </p:spTree>
    <p:extLst>
      <p:ext uri="{BB962C8B-B14F-4D97-AF65-F5344CB8AC3E}">
        <p14:creationId xmlns:p14="http://schemas.microsoft.com/office/powerpoint/2010/main" val="41925782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Triggers (Gatilhos)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337" y="1574276"/>
            <a:ext cx="9379670" cy="4958499"/>
          </a:xfrm>
        </p:spPr>
      </p:pic>
    </p:spTree>
    <p:extLst>
      <p:ext uri="{BB962C8B-B14F-4D97-AF65-F5344CB8AC3E}">
        <p14:creationId xmlns:p14="http://schemas.microsoft.com/office/powerpoint/2010/main" val="36814361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Triggers (Gatilhos)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311" y="1498862"/>
            <a:ext cx="9445657" cy="5099901"/>
          </a:xfrm>
        </p:spPr>
      </p:pic>
    </p:spTree>
    <p:extLst>
      <p:ext uri="{BB962C8B-B14F-4D97-AF65-F5344CB8AC3E}">
        <p14:creationId xmlns:p14="http://schemas.microsoft.com/office/powerpoint/2010/main" val="31389306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Triggers (Gatilhos)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470" y="1489435"/>
            <a:ext cx="9737889" cy="5090474"/>
          </a:xfrm>
        </p:spPr>
      </p:pic>
    </p:spTree>
    <p:extLst>
      <p:ext uri="{BB962C8B-B14F-4D97-AF65-F5344CB8AC3E}">
        <p14:creationId xmlns:p14="http://schemas.microsoft.com/office/powerpoint/2010/main" val="1291560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Triggers (Gatilhos)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289" y="1414021"/>
            <a:ext cx="10190375" cy="5118754"/>
          </a:xfrm>
        </p:spPr>
      </p:pic>
    </p:spTree>
    <p:extLst>
      <p:ext uri="{BB962C8B-B14F-4D97-AF65-F5344CB8AC3E}">
        <p14:creationId xmlns:p14="http://schemas.microsoft.com/office/powerpoint/2010/main" val="29033559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Triggers (Gatilhos)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482" y="1404593"/>
            <a:ext cx="9700182" cy="5222449"/>
          </a:xfrm>
        </p:spPr>
      </p:pic>
    </p:spTree>
    <p:extLst>
      <p:ext uri="{BB962C8B-B14F-4D97-AF65-F5344CB8AC3E}">
        <p14:creationId xmlns:p14="http://schemas.microsoft.com/office/powerpoint/2010/main" val="1217383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Triggers (Gatilhos)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800" spc="-1" dirty="0">
                <a:solidFill>
                  <a:schemeClr val="tx1"/>
                </a:solidFill>
                <a:latin typeface="Arial"/>
                <a:ea typeface="DejaVu Sans"/>
              </a:rPr>
              <a:t>Ao </a:t>
            </a:r>
            <a:r>
              <a:rPr lang="pt-BR" sz="2800" spc="-1" dirty="0" smtClean="0">
                <a:solidFill>
                  <a:schemeClr val="tx1"/>
                </a:solidFill>
                <a:latin typeface="Arial"/>
                <a:ea typeface="DejaVu Sans"/>
              </a:rPr>
              <a:t>termos </a:t>
            </a:r>
            <a:r>
              <a:rPr lang="pt-BR" sz="2800" spc="-1" dirty="0">
                <a:solidFill>
                  <a:schemeClr val="tx1"/>
                </a:solidFill>
                <a:latin typeface="Arial"/>
                <a:ea typeface="DejaVu Sans"/>
              </a:rPr>
              <a:t>uma </a:t>
            </a:r>
            <a:r>
              <a:rPr lang="pt-BR" sz="2800" b="1" spc="-1" dirty="0">
                <a:solidFill>
                  <a:schemeClr val="tx1"/>
                </a:solidFill>
                <a:latin typeface="Arial"/>
                <a:ea typeface="DejaVu Sans"/>
              </a:rPr>
              <a:t>grande quantidade </a:t>
            </a:r>
            <a:r>
              <a:rPr lang="pt-BR" sz="2800" spc="-1" dirty="0">
                <a:solidFill>
                  <a:schemeClr val="tx1"/>
                </a:solidFill>
                <a:latin typeface="Arial"/>
                <a:ea typeface="DejaVu Sans"/>
              </a:rPr>
              <a:t>de </a:t>
            </a:r>
            <a:r>
              <a:rPr lang="pt-BR" sz="2800" b="1" spc="-1" dirty="0">
                <a:solidFill>
                  <a:schemeClr val="tx1"/>
                </a:solidFill>
                <a:latin typeface="Arial"/>
                <a:ea typeface="DejaVu Sans"/>
              </a:rPr>
              <a:t>acessos</a:t>
            </a:r>
            <a:r>
              <a:rPr lang="pt-BR" sz="2800" spc="-1" dirty="0">
                <a:solidFill>
                  <a:schemeClr val="tx1"/>
                </a:solidFill>
                <a:latin typeface="Arial"/>
                <a:ea typeface="DejaVu Sans"/>
              </a:rPr>
              <a:t> ao </a:t>
            </a:r>
            <a:r>
              <a:rPr lang="pt-BR" sz="2800" b="1" spc="-1" dirty="0">
                <a:solidFill>
                  <a:schemeClr val="tx1"/>
                </a:solidFill>
                <a:latin typeface="Arial"/>
                <a:ea typeface="DejaVu Sans"/>
              </a:rPr>
              <a:t>banco de dados </a:t>
            </a:r>
            <a:r>
              <a:rPr lang="pt-BR" sz="2800" spc="-1" dirty="0">
                <a:solidFill>
                  <a:schemeClr val="tx1"/>
                </a:solidFill>
                <a:latin typeface="Arial"/>
                <a:ea typeface="DejaVu Sans"/>
              </a:rPr>
              <a:t>por múltiplas aplicações, a utilização das </a:t>
            </a:r>
            <a:r>
              <a:rPr lang="pt-BR" sz="2800" b="1" spc="-1" dirty="0">
                <a:solidFill>
                  <a:srgbClr val="FF0000"/>
                </a:solidFill>
                <a:latin typeface="Arial"/>
                <a:ea typeface="DejaVu Sans"/>
              </a:rPr>
              <a:t>triggers</a:t>
            </a:r>
            <a:r>
              <a:rPr lang="pt-BR" sz="2800" spc="-1" dirty="0">
                <a:solidFill>
                  <a:schemeClr val="tx1"/>
                </a:solidFill>
                <a:latin typeface="Arial"/>
                <a:ea typeface="DejaVu Sans"/>
              </a:rPr>
              <a:t> é de grande utilidade, e com isso, podemos </a:t>
            </a:r>
            <a:r>
              <a:rPr lang="pt-BR" sz="2800" b="1" spc="-1" dirty="0">
                <a:solidFill>
                  <a:schemeClr val="tx1"/>
                </a:solidFill>
                <a:latin typeface="Arial"/>
                <a:ea typeface="DejaVu Sans"/>
              </a:rPr>
              <a:t>manter a integridade de dados complexos</a:t>
            </a:r>
            <a:r>
              <a:rPr lang="pt-BR" sz="2800" spc="-1" dirty="0">
                <a:solidFill>
                  <a:schemeClr val="tx1"/>
                </a:solidFill>
                <a:latin typeface="Arial"/>
                <a:ea typeface="DejaVu Sans"/>
              </a:rPr>
              <a:t>, além de </a:t>
            </a:r>
            <a:r>
              <a:rPr lang="pt-BR" sz="2800" b="1" spc="-1" dirty="0">
                <a:solidFill>
                  <a:schemeClr val="tx1"/>
                </a:solidFill>
                <a:latin typeface="Arial"/>
                <a:ea typeface="DejaVu Sans"/>
              </a:rPr>
              <a:t>podermos acompanhar as mudanças ou o log a cada modificação ocorrida nos dados </a:t>
            </a:r>
            <a:r>
              <a:rPr lang="pt-BR" sz="2800" spc="-1" dirty="0">
                <a:solidFill>
                  <a:schemeClr val="tx1"/>
                </a:solidFill>
                <a:latin typeface="Arial"/>
                <a:ea typeface="DejaVu Sans"/>
              </a:rPr>
              <a:t>presentes numa tabela.</a:t>
            </a:r>
            <a:endParaRPr lang="pt-BR" sz="2800" spc="-1" dirty="0">
              <a:solidFill>
                <a:schemeClr val="tx1"/>
              </a:solidFill>
              <a:latin typeface="Arial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66129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Triggers (Gatilhos)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105" y="1432873"/>
            <a:ext cx="9779507" cy="5213023"/>
          </a:xfrm>
        </p:spPr>
      </p:pic>
    </p:spTree>
    <p:extLst>
      <p:ext uri="{BB962C8B-B14F-4D97-AF65-F5344CB8AC3E}">
        <p14:creationId xmlns:p14="http://schemas.microsoft.com/office/powerpoint/2010/main" val="1625605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Triggers (Gatilhos)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788" y="1483151"/>
            <a:ext cx="9690754" cy="5191026"/>
          </a:xfrm>
        </p:spPr>
      </p:pic>
    </p:spTree>
    <p:extLst>
      <p:ext uri="{BB962C8B-B14F-4D97-AF65-F5344CB8AC3E}">
        <p14:creationId xmlns:p14="http://schemas.microsoft.com/office/powerpoint/2010/main" val="23294788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Rules</a:t>
            </a:r>
            <a:endParaRPr lang="pt-BR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286054"/>
          </a:xfrm>
        </p:spPr>
        <p:txBody>
          <a:bodyPr>
            <a:normAutofit lnSpcReduction="10000"/>
          </a:bodyPr>
          <a:lstStyle/>
          <a:p>
            <a:pPr marL="343080" indent="-34272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pt-BR" sz="3600" spc="-1" dirty="0">
                <a:solidFill>
                  <a:srgbClr val="000000"/>
                </a:solidFill>
                <a:latin typeface="Calibri"/>
              </a:rPr>
              <a:t>Muitas coisas que podem ser feitas como </a:t>
            </a:r>
            <a:r>
              <a:rPr lang="pt-BR" sz="3600" b="1" i="1" spc="-1" dirty="0">
                <a:solidFill>
                  <a:srgbClr val="CE181E"/>
                </a:solidFill>
                <a:latin typeface="Calibri"/>
              </a:rPr>
              <a:t>triggers</a:t>
            </a:r>
            <a:r>
              <a:rPr lang="pt-BR" sz="3600" spc="-1" dirty="0">
                <a:solidFill>
                  <a:srgbClr val="000000"/>
                </a:solidFill>
                <a:latin typeface="Calibri"/>
              </a:rPr>
              <a:t> também podem ser implementadas como um </a:t>
            </a:r>
            <a:r>
              <a:rPr lang="pt-BR" sz="3600" b="1" spc="-1" dirty="0">
                <a:solidFill>
                  <a:srgbClr val="CE181E"/>
                </a:solidFill>
                <a:latin typeface="Calibri"/>
              </a:rPr>
              <a:t>Sistema de Regras </a:t>
            </a:r>
            <a:r>
              <a:rPr lang="pt-BR" sz="3600" spc="-1" dirty="0">
                <a:solidFill>
                  <a:srgbClr val="000000"/>
                </a:solidFill>
                <a:latin typeface="Calibri"/>
              </a:rPr>
              <a:t>(</a:t>
            </a:r>
            <a:r>
              <a:rPr lang="pt-BR" sz="3600" b="1" i="1" spc="-1" dirty="0" err="1">
                <a:solidFill>
                  <a:srgbClr val="000000"/>
                </a:solidFill>
                <a:latin typeface="Calibri"/>
              </a:rPr>
              <a:t>Rules</a:t>
            </a:r>
            <a:r>
              <a:rPr lang="pt-BR" sz="3600" spc="-1" dirty="0">
                <a:solidFill>
                  <a:srgbClr val="000000"/>
                </a:solidFill>
                <a:latin typeface="Calibri"/>
              </a:rPr>
              <a:t>) do </a:t>
            </a:r>
            <a:r>
              <a:rPr lang="pt-BR" sz="3600" b="1" spc="-1" dirty="0" err="1">
                <a:solidFill>
                  <a:srgbClr val="000000"/>
                </a:solidFill>
                <a:latin typeface="Calibri"/>
              </a:rPr>
              <a:t>PostgreSQL</a:t>
            </a:r>
            <a:r>
              <a:rPr lang="pt-BR" sz="3600" spc="-1" dirty="0">
                <a:solidFill>
                  <a:srgbClr val="000000"/>
                </a:solidFill>
                <a:latin typeface="Calibri"/>
              </a:rPr>
              <a:t>.</a:t>
            </a:r>
          </a:p>
          <a:p>
            <a:pPr marL="343080" indent="-34272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pt-BR" sz="3600" spc="-1" dirty="0">
                <a:solidFill>
                  <a:srgbClr val="000000"/>
                </a:solidFill>
                <a:latin typeface="Calibri"/>
              </a:rPr>
              <a:t>Uma das coisas que </a:t>
            </a:r>
            <a:r>
              <a:rPr lang="pt-BR" sz="3600" b="1" spc="-1" dirty="0">
                <a:solidFill>
                  <a:srgbClr val="000000"/>
                </a:solidFill>
                <a:latin typeface="Calibri"/>
              </a:rPr>
              <a:t>não podem</a:t>
            </a:r>
            <a:r>
              <a:rPr lang="pt-BR" sz="3600" spc="-1" dirty="0">
                <a:solidFill>
                  <a:srgbClr val="000000"/>
                </a:solidFill>
                <a:latin typeface="Calibri"/>
              </a:rPr>
              <a:t> ser implementadas por </a:t>
            </a:r>
            <a:r>
              <a:rPr lang="pt-BR" sz="3600" b="1" spc="-1" dirty="0">
                <a:solidFill>
                  <a:srgbClr val="CE181E"/>
                </a:solidFill>
                <a:latin typeface="Calibri"/>
              </a:rPr>
              <a:t>regras</a:t>
            </a:r>
            <a:r>
              <a:rPr lang="pt-BR" sz="3600" spc="-1" dirty="0">
                <a:solidFill>
                  <a:srgbClr val="000000"/>
                </a:solidFill>
                <a:latin typeface="Calibri"/>
              </a:rPr>
              <a:t> são </a:t>
            </a:r>
            <a:r>
              <a:rPr lang="pt-BR" sz="3600" b="1" spc="-1" dirty="0">
                <a:solidFill>
                  <a:srgbClr val="000000"/>
                </a:solidFill>
                <a:latin typeface="Calibri"/>
              </a:rPr>
              <a:t>alguns tipos de</a:t>
            </a:r>
            <a:r>
              <a:rPr lang="pt-BR" sz="36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pt-BR" sz="3600" b="1" spc="-1" dirty="0">
                <a:solidFill>
                  <a:srgbClr val="000000"/>
                </a:solidFill>
                <a:latin typeface="Calibri"/>
              </a:rPr>
              <a:t>restrições</a:t>
            </a:r>
            <a:r>
              <a:rPr lang="pt-BR" sz="3600" spc="-1" dirty="0">
                <a:solidFill>
                  <a:srgbClr val="000000"/>
                </a:solidFill>
                <a:latin typeface="Calibri"/>
              </a:rPr>
              <a:t>, especialmente </a:t>
            </a:r>
            <a:r>
              <a:rPr lang="pt-BR" sz="3600" b="1" spc="-1" dirty="0">
                <a:solidFill>
                  <a:srgbClr val="CE181E"/>
                </a:solidFill>
                <a:latin typeface="Calibri"/>
              </a:rPr>
              <a:t>chaves estrangeiras</a:t>
            </a:r>
            <a:r>
              <a:rPr lang="pt-BR" sz="3600" spc="-1" dirty="0">
                <a:solidFill>
                  <a:srgbClr val="000000"/>
                </a:solidFill>
                <a:latin typeface="Calibri"/>
              </a:rPr>
              <a:t>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41682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Rules</a:t>
            </a:r>
            <a:endParaRPr lang="pt-BR" sz="4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3200" spc="-1" dirty="0">
                <a:solidFill>
                  <a:srgbClr val="000000"/>
                </a:solidFill>
                <a:latin typeface="Calibri"/>
              </a:rPr>
              <a:t>O sistema de regras (</a:t>
            </a:r>
            <a:r>
              <a:rPr lang="pt-BR" sz="3200" b="1" i="1" spc="-1" dirty="0" err="1">
                <a:solidFill>
                  <a:srgbClr val="00A65D"/>
                </a:solidFill>
                <a:latin typeface="Calibri"/>
              </a:rPr>
              <a:t>rule</a:t>
            </a:r>
            <a:r>
              <a:rPr lang="pt-BR" sz="3200" b="1" i="1" spc="-1" dirty="0">
                <a:solidFill>
                  <a:srgbClr val="00A65D"/>
                </a:solidFill>
                <a:latin typeface="Calibri"/>
              </a:rPr>
              <a:t> system</a:t>
            </a:r>
            <a:r>
              <a:rPr lang="pt-BR" sz="3200" spc="-1" dirty="0">
                <a:solidFill>
                  <a:srgbClr val="000000"/>
                </a:solidFill>
                <a:latin typeface="Calibri"/>
              </a:rPr>
              <a:t>) do </a:t>
            </a:r>
            <a:r>
              <a:rPr lang="pt-BR" sz="3200" b="1" spc="-1" dirty="0" err="1">
                <a:solidFill>
                  <a:srgbClr val="000000"/>
                </a:solidFill>
                <a:latin typeface="Calibri"/>
              </a:rPr>
              <a:t>PostgreSQL</a:t>
            </a:r>
            <a:r>
              <a:rPr lang="pt-BR" sz="3200" spc="-1" dirty="0">
                <a:solidFill>
                  <a:srgbClr val="000000"/>
                </a:solidFill>
                <a:latin typeface="Calibri"/>
              </a:rPr>
              <a:t> oferece grande flexibilidade quando é necessário implementar determinadas </a:t>
            </a:r>
            <a:r>
              <a:rPr lang="pt-BR" sz="3200" b="1" spc="-1" dirty="0">
                <a:solidFill>
                  <a:srgbClr val="000000"/>
                </a:solidFill>
                <a:latin typeface="Calibri"/>
              </a:rPr>
              <a:t>regras de negócio</a:t>
            </a:r>
            <a:r>
              <a:rPr lang="pt-BR" sz="3200" spc="-1" dirty="0">
                <a:solidFill>
                  <a:srgbClr val="000000"/>
                </a:solidFill>
                <a:latin typeface="Calibri"/>
              </a:rPr>
              <a:t>. Assim como os </a:t>
            </a:r>
            <a:r>
              <a:rPr lang="pt-BR" sz="3200" b="1" i="1" spc="-1" dirty="0">
                <a:solidFill>
                  <a:srgbClr val="000000"/>
                </a:solidFill>
                <a:latin typeface="Calibri"/>
              </a:rPr>
              <a:t>triggers</a:t>
            </a:r>
            <a:r>
              <a:rPr lang="pt-BR" sz="3200" spc="-1" dirty="0">
                <a:solidFill>
                  <a:srgbClr val="000000"/>
                </a:solidFill>
                <a:latin typeface="Calibri"/>
              </a:rPr>
              <a:t>, as </a:t>
            </a:r>
            <a:r>
              <a:rPr lang="pt-BR" sz="3200" b="1" i="1" spc="-1" dirty="0" err="1">
                <a:solidFill>
                  <a:srgbClr val="000000"/>
                </a:solidFill>
                <a:latin typeface="Calibri"/>
              </a:rPr>
              <a:t>rules</a:t>
            </a:r>
            <a:r>
              <a:rPr lang="pt-BR" sz="3200" spc="-1" dirty="0">
                <a:solidFill>
                  <a:srgbClr val="000000"/>
                </a:solidFill>
                <a:latin typeface="Calibri"/>
              </a:rPr>
              <a:t>, também chamadas de </a:t>
            </a:r>
            <a:r>
              <a:rPr lang="pt-BR" sz="3200" b="1" spc="-1" dirty="0">
                <a:solidFill>
                  <a:srgbClr val="000000"/>
                </a:solidFill>
                <a:latin typeface="Calibri"/>
              </a:rPr>
              <a:t>regras</a:t>
            </a:r>
            <a:r>
              <a:rPr lang="pt-BR" sz="3200" spc="-1" dirty="0">
                <a:solidFill>
                  <a:srgbClr val="000000"/>
                </a:solidFill>
                <a:latin typeface="Calibri"/>
              </a:rPr>
              <a:t>, são </a:t>
            </a:r>
            <a:r>
              <a:rPr lang="pt-BR" sz="3200" b="1" spc="-1" dirty="0">
                <a:solidFill>
                  <a:srgbClr val="000000"/>
                </a:solidFill>
                <a:latin typeface="Calibri"/>
              </a:rPr>
              <a:t>acionadas quando um determinado evento ocorrer em uma tabela. </a:t>
            </a:r>
            <a:endParaRPr lang="pt-BR" sz="32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48946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Rules</a:t>
            </a:r>
            <a:endParaRPr lang="pt-BR" sz="4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3080" indent="-34272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spc="-1" dirty="0">
                <a:solidFill>
                  <a:srgbClr val="000000"/>
                </a:solidFill>
                <a:latin typeface="Calibri"/>
              </a:rPr>
              <a:t>Esse </a:t>
            </a:r>
            <a:r>
              <a:rPr lang="pt-BR" sz="2400" b="1" spc="-1" dirty="0">
                <a:solidFill>
                  <a:srgbClr val="000000"/>
                </a:solidFill>
                <a:latin typeface="Calibri"/>
              </a:rPr>
              <a:t>evento</a:t>
            </a:r>
            <a:r>
              <a:rPr lang="pt-BR" sz="2400" spc="-1" dirty="0">
                <a:solidFill>
                  <a:srgbClr val="000000"/>
                </a:solidFill>
                <a:latin typeface="Calibri"/>
              </a:rPr>
              <a:t> pode ser: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400" b="1" spc="-1" dirty="0" err="1">
                <a:solidFill>
                  <a:srgbClr val="CE181E"/>
                </a:solidFill>
                <a:latin typeface="Calibri"/>
              </a:rPr>
              <a:t>INSERT</a:t>
            </a:r>
            <a:endParaRPr lang="pt-BR" sz="2400" spc="-1" dirty="0">
              <a:solidFill>
                <a:srgbClr val="000000"/>
              </a:solidFill>
              <a:latin typeface="Calibri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400" b="1" spc="-1" dirty="0">
                <a:solidFill>
                  <a:srgbClr val="CE181E"/>
                </a:solidFill>
                <a:latin typeface="Calibri"/>
              </a:rPr>
              <a:t>UPDATE</a:t>
            </a:r>
            <a:endParaRPr lang="pt-BR" sz="2400" spc="-1" dirty="0">
              <a:solidFill>
                <a:srgbClr val="000000"/>
              </a:solidFill>
              <a:latin typeface="Calibri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400" b="1" spc="-1" dirty="0">
                <a:solidFill>
                  <a:srgbClr val="CE181E"/>
                </a:solidFill>
                <a:latin typeface="Calibri"/>
              </a:rPr>
              <a:t>DELETE</a:t>
            </a:r>
            <a:endParaRPr lang="pt-BR" sz="2400" spc="-1" dirty="0">
              <a:solidFill>
                <a:srgbClr val="000000"/>
              </a:solidFill>
              <a:latin typeface="Calibri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400" b="1" spc="-1" dirty="0" err="1">
                <a:solidFill>
                  <a:srgbClr val="CE181E"/>
                </a:solidFill>
                <a:latin typeface="Calibri"/>
              </a:rPr>
              <a:t>SELECT</a:t>
            </a:r>
            <a:endParaRPr lang="pt-BR" sz="2400" spc="-1" dirty="0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1" spc="-1" dirty="0">
                <a:solidFill>
                  <a:srgbClr val="000000"/>
                </a:solidFill>
                <a:latin typeface="Calibri"/>
              </a:rPr>
              <a:t>As ações resultantes de uma </a:t>
            </a:r>
            <a:r>
              <a:rPr lang="pt-BR" sz="2400" b="1" spc="-1" dirty="0">
                <a:solidFill>
                  <a:srgbClr val="CE181E"/>
                </a:solidFill>
                <a:latin typeface="Calibri"/>
              </a:rPr>
              <a:t>regra</a:t>
            </a:r>
            <a:r>
              <a:rPr lang="pt-BR" sz="2400" b="1" spc="-1" dirty="0">
                <a:solidFill>
                  <a:srgbClr val="000000"/>
                </a:solidFill>
                <a:latin typeface="Calibri"/>
              </a:rPr>
              <a:t> podem ser </a:t>
            </a:r>
            <a:r>
              <a:rPr lang="pt-BR" sz="2400" b="1" spc="-1" dirty="0">
                <a:solidFill>
                  <a:srgbClr val="00A65D"/>
                </a:solidFill>
                <a:latin typeface="Calibri"/>
              </a:rPr>
              <a:t>complementares</a:t>
            </a:r>
            <a:r>
              <a:rPr lang="pt-BR" sz="2400" b="1" spc="-1" dirty="0">
                <a:solidFill>
                  <a:srgbClr val="000000"/>
                </a:solidFill>
                <a:latin typeface="Calibri"/>
              </a:rPr>
              <a:t> ou </a:t>
            </a:r>
            <a:r>
              <a:rPr lang="pt-BR" sz="2400" b="1" spc="-1" dirty="0">
                <a:solidFill>
                  <a:srgbClr val="00A65D"/>
                </a:solidFill>
                <a:latin typeface="Calibri"/>
              </a:rPr>
              <a:t>em substituição </a:t>
            </a:r>
            <a:r>
              <a:rPr lang="pt-BR" sz="2400" b="1" spc="-1" dirty="0">
                <a:solidFill>
                  <a:srgbClr val="000000"/>
                </a:solidFill>
                <a:latin typeface="Calibri"/>
              </a:rPr>
              <a:t>ao </a:t>
            </a:r>
            <a:r>
              <a:rPr lang="pt-BR" sz="2400" b="1" spc="-1" dirty="0">
                <a:solidFill>
                  <a:srgbClr val="ED1C24"/>
                </a:solidFill>
                <a:latin typeface="Calibri"/>
              </a:rPr>
              <a:t>comando</a:t>
            </a:r>
            <a:r>
              <a:rPr lang="pt-BR" sz="2400" b="1" spc="-1" dirty="0">
                <a:solidFill>
                  <a:srgbClr val="000000"/>
                </a:solidFill>
                <a:latin typeface="Calibri"/>
              </a:rPr>
              <a:t> que aciona uma regra</a:t>
            </a:r>
            <a:r>
              <a:rPr lang="pt-BR" sz="2400" b="1" spc="-1" dirty="0" smtClean="0">
                <a:solidFill>
                  <a:srgbClr val="000000"/>
                </a:solidFill>
                <a:latin typeface="Calibri"/>
              </a:rPr>
              <a:t>.</a:t>
            </a:r>
            <a:endParaRPr lang="pt-BR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081203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Rules</a:t>
            </a:r>
            <a:endParaRPr lang="pt-BR" sz="4400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/>
          <a:stretch/>
        </p:blipFill>
        <p:spPr>
          <a:xfrm>
            <a:off x="2187019" y="1366887"/>
            <a:ext cx="9317593" cy="522244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524023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Rules</a:t>
            </a:r>
            <a:endParaRPr lang="pt-BR" sz="4400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/>
          <a:stretch/>
        </p:blipFill>
        <p:spPr>
          <a:xfrm>
            <a:off x="2281286" y="1451728"/>
            <a:ext cx="9304256" cy="522244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59847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Rules</a:t>
            </a:r>
            <a:endParaRPr lang="pt-BR" sz="4400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/>
          <a:stretch/>
        </p:blipFill>
        <p:spPr>
          <a:xfrm>
            <a:off x="2262433" y="1498862"/>
            <a:ext cx="9242179" cy="498677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125932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Rules</a:t>
            </a:r>
            <a:endParaRPr lang="pt-BR" sz="4400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/>
          <a:stretch/>
        </p:blipFill>
        <p:spPr>
          <a:xfrm>
            <a:off x="2111604" y="1470581"/>
            <a:ext cx="8889476" cy="505276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745402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Rules</a:t>
            </a:r>
            <a:endParaRPr lang="pt-BR" sz="4400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/>
          <a:stretch/>
        </p:blipFill>
        <p:spPr>
          <a:xfrm>
            <a:off x="2696066" y="1564850"/>
            <a:ext cx="8267307" cy="499620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4226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Triggers (Gatilhos)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135225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1417"/>
              </a:spcBef>
            </a:pPr>
            <a:r>
              <a:rPr lang="pt-BR" sz="3200" spc="-1" dirty="0">
                <a:latin typeface="Times New Roman"/>
              </a:rPr>
              <a:t>As </a:t>
            </a:r>
            <a:r>
              <a:rPr lang="pt-BR" sz="3200" b="1" i="1" spc="-1" dirty="0">
                <a:latin typeface="Times New Roman"/>
              </a:rPr>
              <a:t>triggers</a:t>
            </a:r>
            <a:r>
              <a:rPr lang="pt-BR" sz="3200" spc="-1" dirty="0">
                <a:latin typeface="Times New Roman"/>
              </a:rPr>
              <a:t> ("</a:t>
            </a:r>
            <a:r>
              <a:rPr lang="pt-BR" sz="3200" b="1" spc="-1" dirty="0">
                <a:solidFill>
                  <a:srgbClr val="CE181E"/>
                </a:solidFill>
                <a:latin typeface="Times New Roman"/>
              </a:rPr>
              <a:t>gatilhos</a:t>
            </a:r>
            <a:r>
              <a:rPr lang="pt-BR" sz="3200" spc="-1" dirty="0">
                <a:latin typeface="Times New Roman"/>
              </a:rPr>
              <a:t>" no português literal) são </a:t>
            </a:r>
            <a:r>
              <a:rPr lang="pt-BR" sz="3200" b="1" spc="-1" dirty="0">
                <a:latin typeface="Times New Roman"/>
              </a:rPr>
              <a:t>procedures ativadas por determinada ação realizada em alguma tabela na base dados.</a:t>
            </a:r>
            <a:r>
              <a:rPr lang="pt-BR" sz="3200" spc="-1" dirty="0">
                <a:latin typeface="Times New Roman"/>
              </a:rPr>
              <a:t> </a:t>
            </a:r>
            <a:endParaRPr lang="pt-BR" sz="3200" spc="-1" dirty="0">
              <a:latin typeface="Times New Roman"/>
              <a:ea typeface="Times New Roman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</a:pPr>
            <a:r>
              <a:rPr lang="pt-BR" sz="3200" spc="-1" dirty="0">
                <a:latin typeface="Times New Roman"/>
              </a:rPr>
              <a:t>São </a:t>
            </a:r>
            <a:r>
              <a:rPr lang="pt-BR" sz="3200" b="1" spc="-1" dirty="0">
                <a:latin typeface="Times New Roman"/>
              </a:rPr>
              <a:t>funções</a:t>
            </a:r>
            <a:r>
              <a:rPr lang="pt-BR" sz="3200" spc="-1" dirty="0">
                <a:latin typeface="Times New Roman"/>
              </a:rPr>
              <a:t> de forma propriamente dita, que </a:t>
            </a:r>
            <a:r>
              <a:rPr lang="pt-BR" sz="3200" b="1" spc="-1" dirty="0">
                <a:latin typeface="Times New Roman"/>
              </a:rPr>
              <a:t>diferem de funções comuns apenas na forma de trabalhar com os dados e a forma na qual são "ativadas".</a:t>
            </a:r>
            <a:endParaRPr lang="pt-BR" sz="3200" spc="-1" dirty="0"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4729252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Rules</a:t>
            </a:r>
            <a:endParaRPr lang="pt-BR" sz="4400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/>
          <a:stretch/>
        </p:blipFill>
        <p:spPr>
          <a:xfrm>
            <a:off x="1734532" y="1647875"/>
            <a:ext cx="10199802" cy="495088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098143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Rules</a:t>
            </a:r>
            <a:endParaRPr lang="pt-BR" sz="4400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276" y="1511430"/>
            <a:ext cx="10322351" cy="509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12685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Rules</a:t>
            </a:r>
            <a:endParaRPr lang="pt-BR" sz="4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23447" y="1442301"/>
            <a:ext cx="10081165" cy="5326143"/>
          </a:xfrm>
        </p:spPr>
        <p:txBody>
          <a:bodyPr>
            <a:normAutofit fontScale="92500" lnSpcReduction="20000"/>
          </a:bodyPr>
          <a:lstStyle/>
          <a:p>
            <a:r>
              <a:rPr lang="pt-BR" b="1" spc="-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CREATE</a:t>
            </a:r>
            <a:r>
              <a:rPr lang="pt-BR" b="1" spc="-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 </a:t>
            </a:r>
            <a:r>
              <a:rPr lang="pt-BR" b="1" spc="-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TABLE</a:t>
            </a:r>
            <a:r>
              <a:rPr lang="pt-BR" b="1" spc="-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 </a:t>
            </a:r>
            <a:r>
              <a:rPr lang="pt-BR" b="1" spc="-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FUNCIONARIO</a:t>
            </a:r>
            <a:r>
              <a:rPr lang="pt-BR" b="1" spc="-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 (</a:t>
            </a:r>
          </a:p>
          <a:p>
            <a:r>
              <a:rPr lang="pt-BR" b="1" spc="-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  MATRICULA SERIAL </a:t>
            </a:r>
            <a:r>
              <a:rPr lang="pt-BR" b="1" spc="-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NOT</a:t>
            </a:r>
            <a:r>
              <a:rPr lang="pt-BR" b="1" spc="-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 </a:t>
            </a:r>
            <a:r>
              <a:rPr lang="pt-BR" b="1" spc="-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NULL</a:t>
            </a:r>
            <a:r>
              <a:rPr lang="pt-BR" b="1" spc="-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 </a:t>
            </a:r>
            <a:r>
              <a:rPr lang="pt-BR" b="1" spc="-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PRIMARY</a:t>
            </a:r>
            <a:r>
              <a:rPr lang="pt-BR" b="1" spc="-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 KEY,</a:t>
            </a:r>
          </a:p>
          <a:p>
            <a:r>
              <a:rPr lang="pt-BR" b="1" spc="-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  NOME </a:t>
            </a:r>
            <a:r>
              <a:rPr lang="pt-BR" b="1" spc="-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VARCHAR</a:t>
            </a:r>
            <a:r>
              <a:rPr lang="pt-BR" b="1" spc="-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(40) </a:t>
            </a:r>
            <a:r>
              <a:rPr lang="pt-BR" b="1" spc="-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NOT</a:t>
            </a:r>
            <a:r>
              <a:rPr lang="pt-BR" b="1" spc="-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 </a:t>
            </a:r>
            <a:r>
              <a:rPr lang="pt-BR" b="1" spc="-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NULL</a:t>
            </a:r>
            <a:r>
              <a:rPr lang="pt-BR" b="1" spc="-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,</a:t>
            </a:r>
          </a:p>
          <a:p>
            <a:r>
              <a:rPr lang="pt-BR" b="1" spc="-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  SEXO CHAR(1) </a:t>
            </a:r>
            <a:r>
              <a:rPr lang="pt-BR" b="1" spc="-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NOT</a:t>
            </a:r>
            <a:r>
              <a:rPr lang="pt-BR" b="1" spc="-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 </a:t>
            </a:r>
            <a:r>
              <a:rPr lang="pt-BR" b="1" spc="-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NULL</a:t>
            </a:r>
            <a:endParaRPr lang="pt-BR" b="1" spc="-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r>
              <a:rPr lang="pt-BR" b="1" spc="-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);</a:t>
            </a:r>
          </a:p>
          <a:p>
            <a:endParaRPr lang="pt-BR" spc="-1" dirty="0">
              <a:solidFill>
                <a:srgbClr val="000000"/>
              </a:solidFill>
              <a:latin typeface="Calibri"/>
            </a:endParaRPr>
          </a:p>
          <a:p>
            <a:r>
              <a:rPr lang="pt-BR" b="1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INSERT</a:t>
            </a:r>
            <a:r>
              <a:rPr lang="pt-BR" b="1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 </a:t>
            </a:r>
            <a:r>
              <a:rPr lang="pt-BR" b="1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INTO</a:t>
            </a:r>
            <a:r>
              <a:rPr lang="pt-BR" b="1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 </a:t>
            </a:r>
            <a:r>
              <a:rPr lang="pt-BR" b="1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FUNCIONARIO</a:t>
            </a:r>
            <a:r>
              <a:rPr lang="pt-BR" b="1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 (</a:t>
            </a:r>
            <a:r>
              <a:rPr lang="pt-BR" b="1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NOME,SEXO</a:t>
            </a:r>
            <a:r>
              <a:rPr lang="pt-BR" b="1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) </a:t>
            </a:r>
            <a:r>
              <a:rPr lang="pt-BR" b="1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VALUES</a:t>
            </a:r>
            <a:r>
              <a:rPr lang="pt-BR" b="1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 ('JOSE </a:t>
            </a:r>
            <a:r>
              <a:rPr lang="pt-BR" b="1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SILVA','M</a:t>
            </a:r>
            <a:r>
              <a:rPr lang="pt-BR" b="1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'), ('</a:t>
            </a:r>
            <a:r>
              <a:rPr lang="pt-BR" b="1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MARIANA','F</a:t>
            </a:r>
            <a:r>
              <a:rPr lang="pt-BR" b="1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'),('</a:t>
            </a:r>
            <a:r>
              <a:rPr lang="pt-BR" b="1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LINDOLFO','M</a:t>
            </a:r>
            <a:r>
              <a:rPr lang="pt-BR" b="1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');</a:t>
            </a:r>
          </a:p>
          <a:p>
            <a:endParaRPr lang="pt-BR" spc="-1" dirty="0">
              <a:solidFill>
                <a:srgbClr val="000000"/>
              </a:solidFill>
              <a:latin typeface="Calibri"/>
            </a:endParaRPr>
          </a:p>
          <a:p>
            <a:pPr algn="just"/>
            <a:r>
              <a:rPr lang="pt-BR" b="1" spc="-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CREATE</a:t>
            </a:r>
            <a:r>
              <a:rPr lang="pt-BR" b="1" spc="-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 </a:t>
            </a:r>
            <a:r>
              <a:rPr lang="pt-BR" b="1" spc="-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OR</a:t>
            </a:r>
            <a:r>
              <a:rPr lang="pt-BR" b="1" spc="-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 </a:t>
            </a:r>
            <a:r>
              <a:rPr lang="pt-BR" b="1" spc="-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REPLACE</a:t>
            </a:r>
            <a:r>
              <a:rPr lang="pt-BR" b="1" spc="-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 </a:t>
            </a:r>
            <a:r>
              <a:rPr lang="pt-BR" b="1" spc="-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RULE</a:t>
            </a:r>
            <a:r>
              <a:rPr lang="pt-BR" b="1" spc="-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 </a:t>
            </a:r>
            <a:r>
              <a:rPr lang="pt-BR" b="1" spc="-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REGRA_FUN_001</a:t>
            </a:r>
            <a:r>
              <a:rPr lang="pt-BR" b="1" spc="-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 AS </a:t>
            </a:r>
            <a:r>
              <a:rPr lang="pt-BR" b="1" spc="-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ON</a:t>
            </a:r>
            <a:r>
              <a:rPr lang="pt-BR" b="1" spc="-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 </a:t>
            </a:r>
            <a:r>
              <a:rPr lang="pt-BR" b="1" spc="-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INSERT</a:t>
            </a:r>
            <a:r>
              <a:rPr lang="pt-BR" b="1" spc="-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 TO </a:t>
            </a:r>
            <a:r>
              <a:rPr lang="pt-BR" b="1" spc="-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FUNCIONARIO</a:t>
            </a:r>
            <a:endParaRPr lang="pt-BR" b="1" spc="-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just"/>
            <a:r>
              <a:rPr lang="pt-BR" b="1" spc="-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WHERE</a:t>
            </a:r>
            <a:r>
              <a:rPr lang="pt-BR" b="1" spc="-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 </a:t>
            </a:r>
            <a:r>
              <a:rPr lang="pt-BR" b="1" spc="-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NEW.SEXO</a:t>
            </a:r>
            <a:r>
              <a:rPr lang="pt-BR" b="1" spc="-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 </a:t>
            </a:r>
            <a:r>
              <a:rPr lang="pt-BR" b="1" spc="-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NOT</a:t>
            </a:r>
            <a:r>
              <a:rPr lang="pt-BR" b="1" spc="-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 IN ('M','F')</a:t>
            </a:r>
          </a:p>
          <a:p>
            <a:pPr algn="just"/>
            <a:r>
              <a:rPr lang="pt-BR" b="1" spc="-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DO </a:t>
            </a:r>
            <a:r>
              <a:rPr lang="pt-BR" b="1" spc="-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INSTEAD</a:t>
            </a:r>
            <a:r>
              <a:rPr lang="pt-BR" b="1" spc="-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 </a:t>
            </a:r>
            <a:r>
              <a:rPr lang="pt-BR" b="1" spc="-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NOTHING</a:t>
            </a:r>
            <a:r>
              <a:rPr lang="pt-BR" b="1" spc="-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;</a:t>
            </a:r>
          </a:p>
          <a:p>
            <a:endParaRPr lang="pt-BR" spc="-1" dirty="0">
              <a:solidFill>
                <a:srgbClr val="000000"/>
              </a:solidFill>
              <a:latin typeface="Calibri"/>
            </a:endParaRPr>
          </a:p>
          <a:p>
            <a:r>
              <a:rPr lang="pt-BR" b="1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INSERT</a:t>
            </a:r>
            <a:r>
              <a:rPr lang="pt-BR" b="1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 </a:t>
            </a:r>
            <a:r>
              <a:rPr lang="pt-BR" b="1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INTO</a:t>
            </a:r>
            <a:r>
              <a:rPr lang="pt-BR" b="1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 </a:t>
            </a:r>
            <a:r>
              <a:rPr lang="pt-BR" b="1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FUNCIONARIO</a:t>
            </a:r>
            <a:r>
              <a:rPr lang="pt-BR" b="1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 (</a:t>
            </a:r>
            <a:r>
              <a:rPr lang="pt-BR" b="1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NOME,SEXO</a:t>
            </a:r>
            <a:r>
              <a:rPr lang="pt-BR" b="1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) </a:t>
            </a:r>
            <a:r>
              <a:rPr lang="pt-BR" b="1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VALUES</a:t>
            </a:r>
            <a:r>
              <a:rPr lang="pt-BR" b="1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 ('PAULO </a:t>
            </a:r>
            <a:r>
              <a:rPr lang="pt-BR" b="1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SILVESTRE','N</a:t>
            </a:r>
            <a:r>
              <a:rPr lang="pt-BR" b="1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');</a:t>
            </a:r>
          </a:p>
          <a:p>
            <a:endParaRPr lang="pt-BR" spc="-1" dirty="0">
              <a:solidFill>
                <a:srgbClr val="000000"/>
              </a:solidFill>
              <a:latin typeface="Calibri"/>
            </a:endParaRPr>
          </a:p>
          <a:p>
            <a:r>
              <a:rPr lang="pt-BR" b="1" spc="-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SELECT</a:t>
            </a:r>
            <a:r>
              <a:rPr lang="pt-BR" b="1" spc="-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 * </a:t>
            </a:r>
            <a:r>
              <a:rPr lang="pt-BR" b="1" spc="-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FROM</a:t>
            </a:r>
            <a:r>
              <a:rPr lang="pt-BR" b="1" spc="-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 </a:t>
            </a:r>
            <a:r>
              <a:rPr lang="pt-BR" b="1" spc="-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FUNCIONARIO</a:t>
            </a:r>
            <a:r>
              <a:rPr lang="pt-BR" b="1" spc="-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819662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Rules</a:t>
            </a:r>
            <a:endParaRPr lang="pt-BR" sz="4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4400" spc="-1" dirty="0">
                <a:solidFill>
                  <a:srgbClr val="000000"/>
                </a:solidFill>
                <a:latin typeface="Calibri"/>
              </a:rPr>
              <a:t>A </a:t>
            </a:r>
            <a:r>
              <a:rPr lang="pt-BR" sz="4400" spc="-1" dirty="0" err="1">
                <a:solidFill>
                  <a:srgbClr val="000000"/>
                </a:solidFill>
                <a:latin typeface="Calibri"/>
              </a:rPr>
              <a:t>rule</a:t>
            </a:r>
            <a:r>
              <a:rPr lang="pt-BR" sz="4400" spc="-1" dirty="0">
                <a:solidFill>
                  <a:srgbClr val="000000"/>
                </a:solidFill>
                <a:latin typeface="Calibri"/>
              </a:rPr>
              <a:t> criada (</a:t>
            </a:r>
            <a:r>
              <a:rPr lang="pt-BR" sz="4400" spc="-1" dirty="0" err="1">
                <a:solidFill>
                  <a:srgbClr val="000000"/>
                </a:solidFill>
                <a:latin typeface="Calibri"/>
              </a:rPr>
              <a:t>Regra_FUN_001</a:t>
            </a:r>
            <a:r>
              <a:rPr lang="pt-BR" sz="4400" spc="-1" dirty="0">
                <a:solidFill>
                  <a:srgbClr val="000000"/>
                </a:solidFill>
                <a:latin typeface="Calibri"/>
              </a:rPr>
              <a:t>) impede que um registro seja inserido na tabela </a:t>
            </a:r>
            <a:r>
              <a:rPr lang="pt-BR" sz="4400" spc="-1" dirty="0" err="1">
                <a:solidFill>
                  <a:srgbClr val="000000"/>
                </a:solidFill>
                <a:latin typeface="Calibri"/>
              </a:rPr>
              <a:t>FUNCIONARIO</a:t>
            </a:r>
            <a:r>
              <a:rPr lang="pt-BR" sz="4400" spc="-1" dirty="0">
                <a:solidFill>
                  <a:srgbClr val="000000"/>
                </a:solidFill>
                <a:latin typeface="Calibri"/>
              </a:rPr>
              <a:t> quando o SEXO informado não for “M” ou “F</a:t>
            </a:r>
            <a:r>
              <a:rPr lang="pt-BR" sz="4400" spc="-1" dirty="0" smtClean="0">
                <a:solidFill>
                  <a:srgbClr val="000000"/>
                </a:solidFill>
                <a:latin typeface="Calibri"/>
              </a:rPr>
              <a:t>”.</a:t>
            </a:r>
            <a:endParaRPr lang="pt-BR" sz="4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724619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 Laboratorial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32000" indent="-32292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1" spc="-1" dirty="0">
                <a:solidFill>
                  <a:schemeClr val="tx1"/>
                </a:solidFill>
                <a:latin typeface="Arial"/>
                <a:ea typeface="DejaVu Sans"/>
              </a:rPr>
              <a:t>Modelando</a:t>
            </a:r>
            <a:r>
              <a:rPr lang="pt-BR" sz="3200" spc="-1" dirty="0">
                <a:solidFill>
                  <a:schemeClr val="tx1"/>
                </a:solidFill>
                <a:latin typeface="Arial"/>
                <a:ea typeface="DejaVu Sans"/>
              </a:rPr>
              <a:t> um </a:t>
            </a:r>
            <a:r>
              <a:rPr lang="pt-BR" sz="3200" b="1" spc="-1" dirty="0">
                <a:solidFill>
                  <a:schemeClr val="tx1"/>
                </a:solidFill>
                <a:latin typeface="Arial"/>
                <a:ea typeface="DejaVu Sans"/>
              </a:rPr>
              <a:t>Laboratório de Análises Clínicas</a:t>
            </a:r>
            <a:r>
              <a:rPr lang="pt-BR" sz="3200" spc="-1" dirty="0">
                <a:solidFill>
                  <a:schemeClr val="tx1"/>
                </a:solidFill>
                <a:latin typeface="Arial"/>
                <a:ea typeface="DejaVu Sans"/>
              </a:rPr>
              <a:t>.</a:t>
            </a:r>
            <a:endParaRPr lang="pt-BR" sz="3200" spc="-1" dirty="0">
              <a:solidFill>
                <a:schemeClr val="tx1"/>
              </a:solidFill>
              <a:latin typeface="Arial"/>
            </a:endParaRPr>
          </a:p>
          <a:p>
            <a:pPr marL="432000" indent="-32292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spc="-1" dirty="0">
                <a:solidFill>
                  <a:schemeClr val="tx1"/>
                </a:solidFill>
                <a:latin typeface="Arial"/>
                <a:ea typeface="DejaVu Sans"/>
              </a:rPr>
              <a:t>Que realiza mais de </a:t>
            </a:r>
            <a:r>
              <a:rPr lang="pt-BR" sz="3200" b="1" spc="-1" dirty="0">
                <a:solidFill>
                  <a:schemeClr val="tx1"/>
                </a:solidFill>
                <a:latin typeface="Arial"/>
                <a:ea typeface="DejaVu Sans"/>
              </a:rPr>
              <a:t>2.000</a:t>
            </a:r>
            <a:r>
              <a:rPr lang="pt-BR" sz="3200" spc="-1" dirty="0">
                <a:solidFill>
                  <a:schemeClr val="tx1"/>
                </a:solidFill>
                <a:latin typeface="Arial"/>
                <a:ea typeface="DejaVu Sans"/>
              </a:rPr>
              <a:t> tipos de  </a:t>
            </a:r>
            <a:r>
              <a:rPr lang="pt-BR" sz="3200" b="1" spc="-1" dirty="0">
                <a:solidFill>
                  <a:schemeClr val="tx1"/>
                </a:solidFill>
                <a:latin typeface="Arial"/>
                <a:ea typeface="DejaVu Sans"/>
              </a:rPr>
              <a:t>exames laboratoriais</a:t>
            </a:r>
            <a:r>
              <a:rPr lang="pt-BR" sz="3200" spc="-1" dirty="0">
                <a:solidFill>
                  <a:schemeClr val="tx1"/>
                </a:solidFill>
                <a:latin typeface="Arial"/>
                <a:ea typeface="DejaVu Sans"/>
              </a:rPr>
              <a:t> (</a:t>
            </a:r>
            <a:r>
              <a:rPr lang="pt-BR" sz="3200" b="1" u="sng" spc="-1" dirty="0">
                <a:solidFill>
                  <a:schemeClr val="tx1"/>
                </a:solidFill>
                <a:latin typeface="Arial"/>
                <a:ea typeface="DejaVu Sans"/>
              </a:rPr>
              <a:t>sangue</a:t>
            </a:r>
            <a:r>
              <a:rPr lang="pt-BR" sz="3200" spc="-1" dirty="0">
                <a:solidFill>
                  <a:schemeClr val="tx1"/>
                </a:solidFill>
                <a:latin typeface="Arial"/>
                <a:ea typeface="DejaVu Sans"/>
              </a:rPr>
              <a:t>, </a:t>
            </a:r>
            <a:r>
              <a:rPr lang="pt-BR" sz="3200" b="1" u="sng" spc="-1" dirty="0">
                <a:solidFill>
                  <a:schemeClr val="tx1"/>
                </a:solidFill>
                <a:latin typeface="Arial"/>
                <a:ea typeface="DejaVu Sans"/>
              </a:rPr>
              <a:t>fezes</a:t>
            </a:r>
            <a:r>
              <a:rPr lang="pt-BR" sz="3200" spc="-1" dirty="0">
                <a:solidFill>
                  <a:schemeClr val="tx1"/>
                </a:solidFill>
                <a:latin typeface="Arial"/>
                <a:ea typeface="DejaVu Sans"/>
              </a:rPr>
              <a:t> e </a:t>
            </a:r>
            <a:r>
              <a:rPr lang="pt-BR" sz="3200" b="1" u="sng" spc="-1" dirty="0">
                <a:solidFill>
                  <a:schemeClr val="tx1"/>
                </a:solidFill>
                <a:latin typeface="Arial"/>
                <a:ea typeface="DejaVu Sans"/>
              </a:rPr>
              <a:t>urina</a:t>
            </a:r>
            <a:r>
              <a:rPr lang="pt-BR" sz="3200" spc="-1" dirty="0">
                <a:solidFill>
                  <a:schemeClr val="tx1"/>
                </a:solidFill>
                <a:latin typeface="Arial"/>
                <a:ea typeface="DejaVu Sans"/>
              </a:rPr>
              <a:t>) nas áreas de </a:t>
            </a:r>
            <a:r>
              <a:rPr lang="pt-BR" sz="3200" b="1" spc="-1" dirty="0">
                <a:solidFill>
                  <a:schemeClr val="tx1"/>
                </a:solidFill>
                <a:latin typeface="Arial"/>
                <a:ea typeface="DejaVu Sans"/>
              </a:rPr>
              <a:t>microbiologia</a:t>
            </a:r>
            <a:r>
              <a:rPr lang="pt-BR" sz="3200" spc="-1" dirty="0">
                <a:solidFill>
                  <a:schemeClr val="tx1"/>
                </a:solidFill>
                <a:latin typeface="Arial"/>
                <a:ea typeface="DejaVu Sans"/>
              </a:rPr>
              <a:t>, </a:t>
            </a:r>
            <a:r>
              <a:rPr lang="pt-BR" sz="3200" b="1" spc="-1" dirty="0">
                <a:solidFill>
                  <a:schemeClr val="tx1"/>
                </a:solidFill>
                <a:latin typeface="Arial"/>
                <a:ea typeface="DejaVu Sans"/>
              </a:rPr>
              <a:t>imunologia</a:t>
            </a:r>
            <a:r>
              <a:rPr lang="pt-BR" sz="3200" spc="-1" dirty="0">
                <a:solidFill>
                  <a:schemeClr val="tx1"/>
                </a:solidFill>
                <a:latin typeface="Arial"/>
                <a:ea typeface="DejaVu Sans"/>
              </a:rPr>
              <a:t>, </a:t>
            </a:r>
            <a:r>
              <a:rPr lang="pt-BR" sz="3200" b="1" spc="-1" dirty="0">
                <a:solidFill>
                  <a:schemeClr val="tx1"/>
                </a:solidFill>
                <a:latin typeface="Arial"/>
                <a:ea typeface="DejaVu Sans"/>
              </a:rPr>
              <a:t>hormônios</a:t>
            </a:r>
            <a:r>
              <a:rPr lang="pt-BR" sz="3200" spc="-1" dirty="0">
                <a:solidFill>
                  <a:schemeClr val="tx1"/>
                </a:solidFill>
                <a:latin typeface="Arial"/>
                <a:ea typeface="DejaVu Sans"/>
              </a:rPr>
              <a:t>, </a:t>
            </a:r>
            <a:r>
              <a:rPr lang="pt-BR" sz="3200" b="1" spc="-1" dirty="0">
                <a:solidFill>
                  <a:schemeClr val="tx1"/>
                </a:solidFill>
                <a:latin typeface="Arial"/>
                <a:ea typeface="DejaVu Sans"/>
              </a:rPr>
              <a:t>bioquímica</a:t>
            </a:r>
            <a:r>
              <a:rPr lang="pt-BR" sz="3200" spc="-1" dirty="0">
                <a:solidFill>
                  <a:schemeClr val="tx1"/>
                </a:solidFill>
                <a:latin typeface="Arial"/>
                <a:ea typeface="DejaVu Sans"/>
              </a:rPr>
              <a:t>, </a:t>
            </a:r>
            <a:r>
              <a:rPr lang="pt-BR" sz="3200" b="1" spc="-1" dirty="0">
                <a:solidFill>
                  <a:schemeClr val="tx1"/>
                </a:solidFill>
                <a:latin typeface="Arial"/>
                <a:ea typeface="DejaVu Sans"/>
              </a:rPr>
              <a:t>hematologia</a:t>
            </a:r>
            <a:r>
              <a:rPr lang="pt-BR" sz="3200" spc="-1" dirty="0">
                <a:solidFill>
                  <a:schemeClr val="tx1"/>
                </a:solidFill>
                <a:latin typeface="Arial"/>
                <a:ea typeface="DejaVu Sans"/>
              </a:rPr>
              <a:t>, </a:t>
            </a:r>
            <a:r>
              <a:rPr lang="pt-BR" sz="3200" b="1" spc="-1" dirty="0" err="1">
                <a:solidFill>
                  <a:schemeClr val="tx1"/>
                </a:solidFill>
                <a:latin typeface="Arial"/>
                <a:ea typeface="DejaVu Sans"/>
              </a:rPr>
              <a:t>uranálise</a:t>
            </a:r>
            <a:r>
              <a:rPr lang="pt-BR" sz="3200" spc="-1" dirty="0">
                <a:solidFill>
                  <a:schemeClr val="tx1"/>
                </a:solidFill>
                <a:latin typeface="Arial"/>
                <a:ea typeface="DejaVu Sans"/>
              </a:rPr>
              <a:t> e </a:t>
            </a:r>
            <a:r>
              <a:rPr lang="pt-BR" sz="3200" b="1" spc="-1" dirty="0">
                <a:solidFill>
                  <a:schemeClr val="tx1"/>
                </a:solidFill>
                <a:latin typeface="Arial"/>
                <a:ea typeface="DejaVu Sans"/>
              </a:rPr>
              <a:t>parasitologia</a:t>
            </a:r>
            <a:r>
              <a:rPr lang="pt-BR" sz="3200" spc="-1" dirty="0">
                <a:solidFill>
                  <a:schemeClr val="tx1"/>
                </a:solidFill>
                <a:latin typeface="Arial"/>
                <a:ea typeface="DejaVu Sans"/>
              </a:rPr>
              <a:t>.</a:t>
            </a:r>
            <a:endParaRPr lang="pt-BR" sz="3200" spc="-1" dirty="0">
              <a:solidFill>
                <a:schemeClr val="tx1"/>
              </a:solidFill>
              <a:latin typeface="Arial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959675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 Laboratorial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32000" indent="-32292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spc="-1" dirty="0">
                <a:solidFill>
                  <a:srgbClr val="000000"/>
                </a:solidFill>
                <a:latin typeface="Arial"/>
                <a:ea typeface="DejaVu Sans"/>
              </a:rPr>
              <a:t>O </a:t>
            </a:r>
            <a:r>
              <a:rPr lang="pt-BR" sz="2800" b="1" spc="-1" dirty="0">
                <a:solidFill>
                  <a:srgbClr val="000000"/>
                </a:solidFill>
                <a:latin typeface="Arial"/>
                <a:ea typeface="DejaVu Sans"/>
              </a:rPr>
              <a:t>Laboratório</a:t>
            </a:r>
            <a:r>
              <a:rPr lang="pt-BR" sz="2800" spc="-1" dirty="0">
                <a:solidFill>
                  <a:srgbClr val="000000"/>
                </a:solidFill>
                <a:latin typeface="Arial"/>
                <a:ea typeface="DejaVu Sans"/>
              </a:rPr>
              <a:t> disponibiliza </a:t>
            </a:r>
            <a:r>
              <a:rPr lang="pt-BR" sz="2800" b="1" spc="-1" dirty="0">
                <a:solidFill>
                  <a:srgbClr val="000000"/>
                </a:solidFill>
                <a:latin typeface="Arial"/>
                <a:ea typeface="DejaVu Sans"/>
              </a:rPr>
              <a:t>36 postos</a:t>
            </a:r>
            <a:r>
              <a:rPr lang="pt-BR" sz="2800" spc="-1" dirty="0">
                <a:solidFill>
                  <a:srgbClr val="000000"/>
                </a:solidFill>
                <a:latin typeface="Arial"/>
                <a:ea typeface="DejaVu Sans"/>
              </a:rPr>
              <a:t> de coleta espalhados pelo </a:t>
            </a:r>
            <a:r>
              <a:rPr lang="pt-BR" sz="2800" b="1" spc="-1" dirty="0">
                <a:solidFill>
                  <a:srgbClr val="000000"/>
                </a:solidFill>
                <a:latin typeface="Arial"/>
                <a:ea typeface="DejaVu Sans"/>
              </a:rPr>
              <a:t>Estado</a:t>
            </a:r>
            <a:r>
              <a:rPr lang="pt-BR" sz="2800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pt-BR" sz="2800" spc="-1" dirty="0">
              <a:latin typeface="Arial"/>
            </a:endParaRPr>
          </a:p>
          <a:p>
            <a:pPr marL="432000" indent="-32292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spc="-1" dirty="0">
                <a:solidFill>
                  <a:srgbClr val="000000"/>
                </a:solidFill>
                <a:latin typeface="Arial"/>
                <a:ea typeface="DejaVu Sans"/>
              </a:rPr>
              <a:t>Nosso </a:t>
            </a:r>
            <a:r>
              <a:rPr lang="pt-BR" sz="2800" b="1" spc="-1" dirty="0">
                <a:solidFill>
                  <a:srgbClr val="000000"/>
                </a:solidFill>
                <a:latin typeface="Arial"/>
                <a:ea typeface="DejaVu Sans"/>
              </a:rPr>
              <a:t>modelo</a:t>
            </a:r>
            <a:r>
              <a:rPr lang="pt-BR" sz="2800" spc="-1" dirty="0">
                <a:solidFill>
                  <a:srgbClr val="000000"/>
                </a:solidFill>
                <a:latin typeface="Arial"/>
                <a:ea typeface="DejaVu Sans"/>
              </a:rPr>
              <a:t> será </a:t>
            </a:r>
            <a:r>
              <a:rPr lang="pt-BR" sz="2800" b="1" spc="-1" dirty="0">
                <a:solidFill>
                  <a:srgbClr val="000000"/>
                </a:solidFill>
                <a:latin typeface="Arial"/>
                <a:ea typeface="DejaVu Sans"/>
              </a:rPr>
              <a:t>simplificado</a:t>
            </a:r>
            <a:r>
              <a:rPr lang="pt-BR" sz="2800" spc="-1" dirty="0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lang="pt-BR" sz="2800" b="1" spc="-1" dirty="0">
                <a:solidFill>
                  <a:srgbClr val="CE181E"/>
                </a:solidFill>
                <a:latin typeface="Arial"/>
                <a:ea typeface="DejaVu Sans"/>
              </a:rPr>
              <a:t>não</a:t>
            </a:r>
            <a:r>
              <a:rPr lang="pt-BR" sz="2800" spc="-1" dirty="0">
                <a:solidFill>
                  <a:srgbClr val="000000"/>
                </a:solidFill>
                <a:latin typeface="Arial"/>
                <a:ea typeface="DejaVu Sans"/>
              </a:rPr>
              <a:t> se responsabilizando, por exemplo, pela </a:t>
            </a:r>
            <a:r>
              <a:rPr lang="pt-BR" sz="2800" b="1" spc="-1" dirty="0">
                <a:solidFill>
                  <a:srgbClr val="000000"/>
                </a:solidFill>
                <a:latin typeface="Arial"/>
                <a:ea typeface="DejaVu Sans"/>
              </a:rPr>
              <a:t>geração dos resultados de exames</a:t>
            </a:r>
            <a:r>
              <a:rPr lang="pt-BR" sz="2800" spc="-1" dirty="0">
                <a:solidFill>
                  <a:srgbClr val="000000"/>
                </a:solidFill>
                <a:latin typeface="Arial"/>
                <a:ea typeface="DejaVu Sans"/>
              </a:rPr>
              <a:t> nem pelo </a:t>
            </a:r>
            <a:r>
              <a:rPr lang="pt-BR" sz="2800" b="1" spc="-1" dirty="0">
                <a:solidFill>
                  <a:srgbClr val="000000"/>
                </a:solidFill>
                <a:latin typeface="Arial"/>
                <a:ea typeface="DejaVu Sans"/>
              </a:rPr>
              <a:t>completo controle financeiro</a:t>
            </a:r>
            <a:r>
              <a:rPr lang="pt-BR" sz="2800" spc="-1" dirty="0">
                <a:solidFill>
                  <a:srgbClr val="000000"/>
                </a:solidFill>
                <a:latin typeface="Arial"/>
                <a:ea typeface="DejaVu Sans"/>
              </a:rPr>
              <a:t> da organização.</a:t>
            </a:r>
            <a:endParaRPr lang="pt-BR" sz="2800" spc="-1" dirty="0">
              <a:latin typeface="Arial"/>
            </a:endParaRPr>
          </a:p>
          <a:p>
            <a:pPr marL="432000" indent="-32292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spc="-1" dirty="0">
                <a:solidFill>
                  <a:srgbClr val="000000"/>
                </a:solidFill>
                <a:latin typeface="Arial"/>
                <a:ea typeface="DejaVu Sans"/>
              </a:rPr>
              <a:t>O </a:t>
            </a:r>
            <a:r>
              <a:rPr lang="pt-BR" sz="2800" b="1" spc="-1" dirty="0">
                <a:solidFill>
                  <a:srgbClr val="000000"/>
                </a:solidFill>
                <a:latin typeface="Arial"/>
                <a:ea typeface="DejaVu Sans"/>
              </a:rPr>
              <a:t>sistema modelado</a:t>
            </a:r>
            <a:r>
              <a:rPr lang="pt-BR" sz="2800" spc="-1" dirty="0">
                <a:solidFill>
                  <a:srgbClr val="000000"/>
                </a:solidFill>
                <a:latin typeface="Arial"/>
                <a:ea typeface="DejaVu Sans"/>
              </a:rPr>
              <a:t> deverá </a:t>
            </a:r>
            <a:r>
              <a:rPr lang="pt-BR" sz="2800" b="1" spc="-1" dirty="0">
                <a:solidFill>
                  <a:srgbClr val="000000"/>
                </a:solidFill>
                <a:latin typeface="Arial"/>
                <a:ea typeface="DejaVu Sans"/>
              </a:rPr>
              <a:t>gerenciar</a:t>
            </a:r>
            <a:r>
              <a:rPr lang="pt-BR" sz="2800" spc="-1" dirty="0">
                <a:solidFill>
                  <a:srgbClr val="000000"/>
                </a:solidFill>
                <a:latin typeface="Arial"/>
                <a:ea typeface="DejaVu Sans"/>
              </a:rPr>
              <a:t> a </a:t>
            </a:r>
            <a:r>
              <a:rPr lang="pt-BR" sz="2800" b="1" spc="-1" dirty="0">
                <a:solidFill>
                  <a:srgbClr val="00AAAD"/>
                </a:solidFill>
                <a:latin typeface="Arial"/>
                <a:ea typeface="DejaVu Sans"/>
              </a:rPr>
              <a:t>coleta de exames</a:t>
            </a:r>
            <a:r>
              <a:rPr lang="pt-BR" sz="2800" spc="-1" dirty="0">
                <a:solidFill>
                  <a:srgbClr val="000000"/>
                </a:solidFill>
                <a:latin typeface="Arial"/>
                <a:ea typeface="DejaVu Sans"/>
              </a:rPr>
              <a:t>, o </a:t>
            </a:r>
            <a:r>
              <a:rPr lang="pt-BR" sz="2800" b="1" spc="-1" dirty="0">
                <a:solidFill>
                  <a:srgbClr val="000000"/>
                </a:solidFill>
                <a:latin typeface="Arial"/>
                <a:ea typeface="DejaVu Sans"/>
              </a:rPr>
              <a:t>recebimento de pagamentos dos clientes</a:t>
            </a:r>
            <a:r>
              <a:rPr lang="pt-BR" sz="2800" spc="-1" dirty="0">
                <a:solidFill>
                  <a:srgbClr val="000000"/>
                </a:solidFill>
                <a:latin typeface="Arial"/>
                <a:ea typeface="DejaVu Sans"/>
              </a:rPr>
              <a:t> e a </a:t>
            </a:r>
            <a:r>
              <a:rPr lang="pt-BR" sz="2800" b="1" spc="-1" dirty="0">
                <a:solidFill>
                  <a:srgbClr val="00AAAD"/>
                </a:solidFill>
                <a:latin typeface="Arial"/>
                <a:ea typeface="DejaVu Sans"/>
              </a:rPr>
              <a:t>emissão de faturas para cobrança dos planos de saúde conveniados</a:t>
            </a:r>
            <a:r>
              <a:rPr lang="pt-BR" sz="2800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pt-BR" sz="2800" spc="-1" dirty="0">
              <a:latin typeface="Arial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551269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 Laboratorial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3600" spc="-1" dirty="0">
                <a:solidFill>
                  <a:srgbClr val="000000"/>
                </a:solidFill>
                <a:latin typeface="Arial"/>
                <a:ea typeface="DejaVu Sans"/>
              </a:rPr>
              <a:t>Comecemos pelo </a:t>
            </a:r>
            <a:r>
              <a:rPr lang="pt-BR" sz="3600" b="1" spc="-1" dirty="0">
                <a:solidFill>
                  <a:srgbClr val="CE181E"/>
                </a:solidFill>
                <a:latin typeface="Arial"/>
                <a:ea typeface="DejaVu Sans"/>
              </a:rPr>
              <a:t>cliente</a:t>
            </a:r>
            <a:r>
              <a:rPr lang="pt-BR" sz="3600" spc="-1" dirty="0">
                <a:solidFill>
                  <a:srgbClr val="000000"/>
                </a:solidFill>
                <a:latin typeface="Arial"/>
                <a:ea typeface="DejaVu Sans"/>
              </a:rPr>
              <a:t> do </a:t>
            </a:r>
            <a:r>
              <a:rPr lang="pt-BR" sz="3600" b="1" spc="-1" dirty="0">
                <a:solidFill>
                  <a:srgbClr val="000000"/>
                </a:solidFill>
                <a:latin typeface="Arial"/>
                <a:ea typeface="DejaVu Sans"/>
              </a:rPr>
              <a:t>laboratório</a:t>
            </a:r>
            <a:r>
              <a:rPr lang="pt-BR" sz="3600" spc="-1" dirty="0">
                <a:solidFill>
                  <a:srgbClr val="000000"/>
                </a:solidFill>
                <a:latin typeface="Arial"/>
                <a:ea typeface="DejaVu Sans"/>
              </a:rPr>
              <a:t> que pode </a:t>
            </a:r>
            <a:r>
              <a:rPr lang="pt-BR" sz="3600" b="1" spc="-1" dirty="0">
                <a:solidFill>
                  <a:srgbClr val="000000"/>
                </a:solidFill>
                <a:latin typeface="Arial"/>
                <a:ea typeface="DejaVu Sans"/>
              </a:rPr>
              <a:t>requisitar qualquer exame,</a:t>
            </a:r>
            <a:r>
              <a:rPr lang="pt-BR" sz="3600" spc="-1" dirty="0">
                <a:solidFill>
                  <a:srgbClr val="000000"/>
                </a:solidFill>
                <a:latin typeface="Arial"/>
                <a:ea typeface="DejaVu Sans"/>
              </a:rPr>
              <a:t> dentre os que o </a:t>
            </a:r>
            <a:r>
              <a:rPr lang="pt-BR" sz="3600" b="1" spc="-1" dirty="0">
                <a:solidFill>
                  <a:srgbClr val="000000"/>
                </a:solidFill>
                <a:latin typeface="Arial"/>
                <a:ea typeface="DejaVu Sans"/>
              </a:rPr>
              <a:t>Laboratório</a:t>
            </a:r>
            <a:r>
              <a:rPr lang="pt-BR" sz="3600" spc="-1" dirty="0">
                <a:solidFill>
                  <a:srgbClr val="000000"/>
                </a:solidFill>
                <a:latin typeface="Arial"/>
                <a:ea typeface="DejaVu Sans"/>
              </a:rPr>
              <a:t> está habilitado para efetuar.</a:t>
            </a:r>
            <a:endParaRPr lang="pt-BR" sz="3600" spc="-1" dirty="0">
              <a:latin typeface="Arial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09876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 Laboratorial</a:t>
            </a:r>
            <a:endParaRPr lang="pt-BR" dirty="0"/>
          </a:p>
        </p:txBody>
      </p:sp>
      <p:sp>
        <p:nvSpPr>
          <p:cNvPr id="4" name="CustomShape 2"/>
          <p:cNvSpPr/>
          <p:nvPr/>
        </p:nvSpPr>
        <p:spPr>
          <a:xfrm>
            <a:off x="5131200" y="1866789"/>
            <a:ext cx="5155920" cy="480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500" lnSpcReduction="20000"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2000" indent="-32292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Cada CLIENTE será identificado por uma MATRÍCULA interna.</a:t>
            </a:r>
            <a:endParaRPr lang="pt-BR" sz="3200" b="0" strike="noStrike" spc="-1">
              <a:latin typeface="Arial"/>
            </a:endParaRPr>
          </a:p>
          <a:p>
            <a:pPr marL="432000" indent="-32292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O Sistema deverá armazenar ainda:</a:t>
            </a:r>
            <a:endParaRPr lang="pt-BR" sz="3200" b="0" strike="noStrike" spc="-1">
              <a:latin typeface="Arial"/>
            </a:endParaRPr>
          </a:p>
          <a:p>
            <a:pPr marL="864000" lvl="1" indent="-322920" algn="just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Nome,</a:t>
            </a:r>
            <a:endParaRPr lang="pt-BR" sz="2800" b="0" strike="noStrike" spc="-1">
              <a:latin typeface="Arial"/>
            </a:endParaRPr>
          </a:p>
          <a:p>
            <a:pPr marL="864000" lvl="1" indent="-322920" algn="just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Data de Nascimento,</a:t>
            </a:r>
            <a:endParaRPr lang="pt-BR" sz="2800" b="0" strike="noStrike" spc="-1">
              <a:latin typeface="Arial"/>
            </a:endParaRPr>
          </a:p>
          <a:p>
            <a:pPr marL="864000" lvl="1" indent="-322920" algn="just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Telefone, Celular e E-Mail para contato.</a:t>
            </a:r>
            <a:endParaRPr lang="pt-BR" sz="2800" b="0" strike="noStrike" spc="-1">
              <a:latin typeface="Arial"/>
            </a:endParaRPr>
          </a:p>
          <a:p>
            <a:pPr marL="864000" lvl="1" indent="-322920" algn="just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CPF e RG para devida identificação legal.</a:t>
            </a:r>
            <a:endParaRPr lang="pt-BR" sz="2800" b="0" strike="noStrike" spc="-1">
              <a:latin typeface="Arial"/>
            </a:endParaRPr>
          </a:p>
        </p:txBody>
      </p:sp>
      <p:pic>
        <p:nvPicPr>
          <p:cNvPr id="5" name="Imagem 4"/>
          <p:cNvPicPr/>
          <p:nvPr/>
        </p:nvPicPr>
        <p:blipFill>
          <a:blip r:embed="rId2"/>
          <a:stretch/>
        </p:blipFill>
        <p:spPr>
          <a:xfrm>
            <a:off x="1904880" y="2062269"/>
            <a:ext cx="3081240" cy="46069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420706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 Laboratorial</a:t>
            </a:r>
            <a:endParaRPr lang="pt-BR" dirty="0"/>
          </a:p>
        </p:txBody>
      </p:sp>
      <p:sp>
        <p:nvSpPr>
          <p:cNvPr id="4" name="CustomShape 2"/>
          <p:cNvSpPr/>
          <p:nvPr/>
        </p:nvSpPr>
        <p:spPr>
          <a:xfrm>
            <a:off x="8099220" y="1359877"/>
            <a:ext cx="3806834" cy="540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endParaRPr lang="pt-BR" sz="2200" b="1" strike="noStrike" spc="-1" dirty="0" smtClean="0">
              <a:solidFill>
                <a:srgbClr val="000000"/>
              </a:solidFill>
              <a:latin typeface="Arial"/>
              <a:ea typeface="DejaVu Sans"/>
            </a:endParaRPr>
          </a:p>
          <a:p>
            <a:pPr algn="just">
              <a:lnSpc>
                <a:spcPct val="100000"/>
              </a:lnSpc>
            </a:pPr>
            <a:endParaRPr lang="pt-BR" sz="2200" b="1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algn="just">
              <a:lnSpc>
                <a:spcPct val="100000"/>
              </a:lnSpc>
            </a:pPr>
            <a:r>
              <a:rPr lang="pt-BR" sz="2200" b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Um </a:t>
            </a:r>
            <a:r>
              <a:rPr lang="pt-BR" sz="2200" b="1" strike="noStrike" spc="-1" dirty="0">
                <a:solidFill>
                  <a:srgbClr val="CE181E"/>
                </a:solidFill>
                <a:latin typeface="Arial"/>
                <a:ea typeface="DejaVu Sans"/>
              </a:rPr>
              <a:t>CLIENTE</a:t>
            </a:r>
            <a:r>
              <a:rPr lang="pt-BR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pode efetuar inúmeros </a:t>
            </a:r>
            <a:r>
              <a:rPr lang="pt-BR" sz="2200" b="1" strike="noStrike" spc="-1" dirty="0" err="1">
                <a:solidFill>
                  <a:srgbClr val="CE181E"/>
                </a:solidFill>
                <a:latin typeface="Arial"/>
                <a:ea typeface="DejaVu Sans"/>
              </a:rPr>
              <a:t>PEDIDOs</a:t>
            </a:r>
            <a:r>
              <a:rPr lang="pt-BR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de </a:t>
            </a:r>
            <a:r>
              <a:rPr lang="pt-BR" sz="2200" b="1" strike="noStrike" spc="-1" dirty="0" err="1">
                <a:solidFill>
                  <a:srgbClr val="CE181E"/>
                </a:solidFill>
                <a:latin typeface="Arial"/>
                <a:ea typeface="DejaVu Sans"/>
              </a:rPr>
              <a:t>EXAMEs</a:t>
            </a:r>
            <a:r>
              <a:rPr lang="pt-BR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ao longo do tempo.</a:t>
            </a:r>
            <a:endParaRPr lang="pt-BR" sz="22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pt-BR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Cada </a:t>
            </a:r>
            <a:r>
              <a:rPr lang="pt-BR" sz="2200" b="1" strike="noStrike" spc="-1" dirty="0">
                <a:solidFill>
                  <a:srgbClr val="CE181E"/>
                </a:solidFill>
                <a:latin typeface="Arial"/>
                <a:ea typeface="DejaVu Sans"/>
              </a:rPr>
              <a:t>PEDIDO</a:t>
            </a:r>
            <a:r>
              <a:rPr lang="pt-BR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foi coletado em um </a:t>
            </a:r>
            <a:r>
              <a:rPr lang="pt-BR" sz="2200" b="1" strike="noStrike" spc="-1" dirty="0">
                <a:solidFill>
                  <a:srgbClr val="CE181E"/>
                </a:solidFill>
                <a:latin typeface="Arial"/>
                <a:ea typeface="DejaVu Sans"/>
              </a:rPr>
              <a:t>POSTO</a:t>
            </a:r>
            <a:r>
              <a:rPr lang="pt-BR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específico do </a:t>
            </a:r>
            <a:r>
              <a:rPr lang="pt-BR" sz="2200" b="1" strike="noStrike" spc="-1" dirty="0">
                <a:solidFill>
                  <a:srgbClr val="CE181E"/>
                </a:solidFill>
                <a:latin typeface="Arial"/>
                <a:ea typeface="DejaVu Sans"/>
              </a:rPr>
              <a:t>LABORATÓRIO</a:t>
            </a:r>
            <a:r>
              <a:rPr lang="pt-BR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pt-BR" sz="22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</p:txBody>
      </p:sp>
      <p:pic>
        <p:nvPicPr>
          <p:cNvPr id="5" name="Imagem 4"/>
          <p:cNvPicPr/>
          <p:nvPr/>
        </p:nvPicPr>
        <p:blipFill>
          <a:blip r:embed="rId2"/>
          <a:stretch/>
        </p:blipFill>
        <p:spPr>
          <a:xfrm>
            <a:off x="1789859" y="1516477"/>
            <a:ext cx="6321079" cy="47221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02435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 Laboratorial</a:t>
            </a:r>
            <a:endParaRPr lang="pt-BR" dirty="0"/>
          </a:p>
        </p:txBody>
      </p:sp>
      <p:sp>
        <p:nvSpPr>
          <p:cNvPr id="4" name="CustomShape 2"/>
          <p:cNvSpPr/>
          <p:nvPr/>
        </p:nvSpPr>
        <p:spPr>
          <a:xfrm>
            <a:off x="6578040" y="1989351"/>
            <a:ext cx="5431708" cy="458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2000" indent="-32292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Cada </a:t>
            </a:r>
            <a:r>
              <a:rPr lang="pt-BR" sz="3200" b="1" strike="noStrike" spc="-1" dirty="0">
                <a:solidFill>
                  <a:srgbClr val="CE181E"/>
                </a:solidFill>
                <a:latin typeface="Arial"/>
                <a:ea typeface="DejaVu Sans"/>
              </a:rPr>
              <a:t>PEDIDO</a:t>
            </a:r>
            <a:r>
              <a:rPr lang="pt-BR" sz="3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de </a:t>
            </a:r>
            <a:r>
              <a:rPr lang="pt-BR" sz="3200" b="1" strike="noStrike" spc="-1" dirty="0">
                <a:solidFill>
                  <a:srgbClr val="CE181E"/>
                </a:solidFill>
                <a:latin typeface="Arial"/>
                <a:ea typeface="DejaVu Sans"/>
              </a:rPr>
              <a:t>EXAME</a:t>
            </a:r>
            <a:r>
              <a:rPr lang="pt-BR" sz="3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pode ser pago segundo os critérios de um </a:t>
            </a:r>
            <a:r>
              <a:rPr lang="pt-BR" sz="3200" b="1" strike="noStrike" spc="-1" dirty="0">
                <a:solidFill>
                  <a:srgbClr val="CE181E"/>
                </a:solidFill>
                <a:latin typeface="Arial"/>
                <a:ea typeface="DejaVu Sans"/>
              </a:rPr>
              <a:t>PLANO DE SAÚDE</a:t>
            </a:r>
            <a:r>
              <a:rPr lang="pt-BR" sz="3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conveniado ao </a:t>
            </a:r>
            <a:r>
              <a:rPr lang="pt-BR" sz="3200" b="1" strike="noStrike" spc="-1" dirty="0">
                <a:solidFill>
                  <a:srgbClr val="CE181E"/>
                </a:solidFill>
                <a:latin typeface="Arial"/>
                <a:ea typeface="DejaVu Sans"/>
              </a:rPr>
              <a:t>LABORATÓRIO</a:t>
            </a:r>
            <a:r>
              <a:rPr lang="pt-BR" sz="3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pt-BR" sz="3200" b="0" strike="noStrike" spc="-1" dirty="0">
              <a:latin typeface="Arial"/>
            </a:endParaRPr>
          </a:p>
        </p:txBody>
      </p:sp>
      <p:pic>
        <p:nvPicPr>
          <p:cNvPr id="5" name="Imagem 4"/>
          <p:cNvPicPr/>
          <p:nvPr/>
        </p:nvPicPr>
        <p:blipFill>
          <a:blip r:embed="rId2"/>
          <a:stretch/>
        </p:blipFill>
        <p:spPr>
          <a:xfrm>
            <a:off x="1898040" y="1752831"/>
            <a:ext cx="4382640" cy="48229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3089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Triggers (Gatilhos)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sz="3600" spc="-1" dirty="0">
                <a:latin typeface="Times New Roman"/>
                <a:ea typeface="Times New Roman"/>
              </a:rPr>
              <a:t>Enquanto em </a:t>
            </a:r>
            <a:r>
              <a:rPr lang="pt-BR" sz="3600" b="1" spc="-1" dirty="0">
                <a:latin typeface="Times New Roman"/>
                <a:ea typeface="Times New Roman"/>
              </a:rPr>
              <a:t>funções comuns</a:t>
            </a:r>
            <a:r>
              <a:rPr lang="pt-BR" sz="3600" spc="-1" dirty="0">
                <a:latin typeface="Times New Roman"/>
                <a:ea typeface="Times New Roman"/>
              </a:rPr>
              <a:t> você pode programar para que sejam recebidos valores e armazenados em variáveis para serem trabalhados no corpo da função, a </a:t>
            </a:r>
            <a:r>
              <a:rPr lang="pt-BR" sz="3600" b="1" spc="-1" dirty="0">
                <a:latin typeface="Times New Roman"/>
                <a:ea typeface="Times New Roman"/>
              </a:rPr>
              <a:t>trigger</a:t>
            </a:r>
            <a:r>
              <a:rPr lang="pt-BR" sz="3600" spc="-1" dirty="0">
                <a:latin typeface="Times New Roman"/>
                <a:ea typeface="Times New Roman"/>
              </a:rPr>
              <a:t> vai trabalhar com os </a:t>
            </a:r>
            <a:r>
              <a:rPr lang="pt-BR" sz="3600" b="1" spc="-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objetos</a:t>
            </a:r>
            <a:r>
              <a:rPr lang="pt-BR" sz="3600" spc="-1" dirty="0">
                <a:latin typeface="Times New Roman"/>
                <a:ea typeface="Times New Roman"/>
              </a:rPr>
              <a:t> (variáveis) que armazenam os dados de acordo com determinada ação programada na </a:t>
            </a:r>
            <a:r>
              <a:rPr lang="pt-BR" sz="3600" b="1" spc="-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trigger</a:t>
            </a:r>
            <a:r>
              <a:rPr lang="pt-BR" sz="3600" spc="-1" dirty="0">
                <a:latin typeface="Times New Roman"/>
                <a:ea typeface="Times New Roman"/>
              </a:rPr>
              <a:t>.</a:t>
            </a:r>
            <a:endParaRPr lang="pt-BR" sz="3600" spc="-1" dirty="0">
              <a:latin typeface="Arial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47919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433633"/>
            <a:ext cx="8915400" cy="5477589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pt-BR" sz="3200" spc="-1" dirty="0">
                <a:solidFill>
                  <a:srgbClr val="000000"/>
                </a:solidFill>
                <a:latin typeface="Arial"/>
                <a:ea typeface="DejaVu Sans"/>
              </a:rPr>
              <a:t>O CLIENTE pode utilizar um PLANO DE SAÚDE como </a:t>
            </a:r>
            <a:r>
              <a:rPr lang="pt-BR" sz="3200" spc="-1" dirty="0" err="1">
                <a:solidFill>
                  <a:srgbClr val="000000"/>
                </a:solidFill>
                <a:latin typeface="Arial"/>
                <a:ea typeface="DejaVu Sans"/>
              </a:rPr>
              <a:t>UniMed</a:t>
            </a:r>
            <a:r>
              <a:rPr lang="pt-BR" sz="3200" spc="-1" dirty="0">
                <a:solidFill>
                  <a:srgbClr val="000000"/>
                </a:solidFill>
                <a:latin typeface="Arial"/>
                <a:ea typeface="DejaVu Sans"/>
              </a:rPr>
              <a:t> ou São Bernardo, mas também pode solicitar os EXAMES de um PEDIDO sem possuir qualquer PLANO.</a:t>
            </a:r>
            <a:endParaRPr lang="pt-BR" sz="3200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pt-BR" sz="3200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pt-BR" sz="3200" spc="-1" dirty="0">
                <a:solidFill>
                  <a:srgbClr val="000000"/>
                </a:solidFill>
                <a:latin typeface="Arial"/>
                <a:ea typeface="DejaVu Sans"/>
              </a:rPr>
              <a:t>A tabela PLANO conterá um registro para “PARTICULAR” onde todo o pagamento será efetuado pelo próprio CLIENTE.</a:t>
            </a:r>
            <a:endParaRPr lang="pt-BR" sz="3200" spc="-1" dirty="0">
              <a:latin typeface="Arial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648558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spc="-1" dirty="0">
                <a:solidFill>
                  <a:srgbClr val="CE181E"/>
                </a:solidFill>
                <a:latin typeface="Arial"/>
                <a:ea typeface="DejaVu Sans"/>
              </a:rPr>
              <a:t>Laboratório de Análises Clínicas</a:t>
            </a:r>
            <a:r>
              <a:rPr lang="pt-BR" spc="-1" dirty="0">
                <a:latin typeface="Arial"/>
              </a:rPr>
              <a:t/>
            </a:r>
            <a:br>
              <a:rPr lang="pt-BR" spc="-1" dirty="0">
                <a:latin typeface="Arial"/>
              </a:rPr>
            </a:br>
            <a:endParaRPr lang="pt-BR" dirty="0"/>
          </a:p>
        </p:txBody>
      </p:sp>
      <p:sp>
        <p:nvSpPr>
          <p:cNvPr id="4" name="CustomShape 2"/>
          <p:cNvSpPr/>
          <p:nvPr/>
        </p:nvSpPr>
        <p:spPr>
          <a:xfrm>
            <a:off x="3076149" y="5362750"/>
            <a:ext cx="8226720" cy="122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Cada </a:t>
            </a:r>
            <a:r>
              <a:rPr lang="pt-BR" sz="3200" b="1" strike="noStrike" spc="-1">
                <a:solidFill>
                  <a:srgbClr val="000000"/>
                </a:solidFill>
                <a:latin typeface="Arial"/>
                <a:ea typeface="DejaVu Sans"/>
              </a:rPr>
              <a:t>PLANO</a:t>
            </a: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 pode estabelecer um </a:t>
            </a:r>
            <a:r>
              <a:rPr lang="pt-BR" sz="3200" b="1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percentual</a:t>
            </a: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 a ser cobrado do </a:t>
            </a:r>
            <a:r>
              <a:rPr lang="pt-BR" sz="3200" b="1" strike="noStrike" spc="-1">
                <a:solidFill>
                  <a:srgbClr val="000000"/>
                </a:solidFill>
                <a:latin typeface="Arial"/>
                <a:ea typeface="DejaVu Sans"/>
              </a:rPr>
              <a:t>CLIENTE</a:t>
            </a: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pt-BR" sz="3200" b="0" strike="noStrike" spc="-1">
              <a:latin typeface="Arial"/>
            </a:endParaRPr>
          </a:p>
        </p:txBody>
      </p:sp>
      <p:pic>
        <p:nvPicPr>
          <p:cNvPr id="5" name="Imagem 4"/>
          <p:cNvPicPr/>
          <p:nvPr/>
        </p:nvPicPr>
        <p:blipFill>
          <a:blip r:embed="rId2"/>
          <a:stretch/>
        </p:blipFill>
        <p:spPr>
          <a:xfrm>
            <a:off x="4022589" y="1441270"/>
            <a:ext cx="5829120" cy="36190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7142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spc="-1" dirty="0">
                <a:solidFill>
                  <a:srgbClr val="CE181E"/>
                </a:solidFill>
                <a:latin typeface="Arial"/>
                <a:ea typeface="DejaVu Sans"/>
              </a:rPr>
              <a:t>Laboratório de Análises Clínicas</a:t>
            </a:r>
            <a:r>
              <a:rPr lang="pt-BR" spc="-1" dirty="0">
                <a:latin typeface="Arial"/>
              </a:rPr>
              <a:t/>
            </a:r>
            <a:br>
              <a:rPr lang="pt-BR" spc="-1" dirty="0">
                <a:latin typeface="Arial"/>
              </a:rPr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1" y="2133600"/>
            <a:ext cx="9118879" cy="4474590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pt-BR" sz="3200" spc="-1" dirty="0">
                <a:solidFill>
                  <a:srgbClr val="000000"/>
                </a:solidFill>
                <a:latin typeface="Arial"/>
                <a:ea typeface="DejaVu Sans"/>
              </a:rPr>
              <a:t>Logicamente, o </a:t>
            </a:r>
            <a:r>
              <a:rPr lang="pt-BR" sz="3200" b="1" spc="-1" dirty="0">
                <a:solidFill>
                  <a:srgbClr val="000000"/>
                </a:solidFill>
                <a:latin typeface="Arial"/>
                <a:ea typeface="DejaVu Sans"/>
              </a:rPr>
              <a:t>PLANO</a:t>
            </a:r>
            <a:r>
              <a:rPr lang="pt-BR" sz="3200" spc="-1" dirty="0">
                <a:solidFill>
                  <a:srgbClr val="000000"/>
                </a:solidFill>
                <a:latin typeface="Arial"/>
                <a:ea typeface="DejaVu Sans"/>
              </a:rPr>
              <a:t> “</a:t>
            </a:r>
            <a:r>
              <a:rPr lang="pt-BR" sz="3200" b="1" spc="-1" dirty="0">
                <a:solidFill>
                  <a:srgbClr val="FF0000"/>
                </a:solidFill>
                <a:latin typeface="Arial"/>
                <a:ea typeface="DejaVu Sans"/>
              </a:rPr>
              <a:t>PARTICULAR</a:t>
            </a:r>
            <a:r>
              <a:rPr lang="pt-BR" sz="3200" spc="-1" dirty="0">
                <a:solidFill>
                  <a:srgbClr val="000000"/>
                </a:solidFill>
                <a:latin typeface="Arial"/>
                <a:ea typeface="DejaVu Sans"/>
              </a:rPr>
              <a:t>” terá um </a:t>
            </a:r>
            <a:r>
              <a:rPr lang="pt-BR" sz="3200" b="1" spc="-1" dirty="0">
                <a:solidFill>
                  <a:srgbClr val="000000"/>
                </a:solidFill>
                <a:latin typeface="Arial"/>
                <a:ea typeface="DejaVu Sans"/>
              </a:rPr>
              <a:t>percentual de </a:t>
            </a:r>
            <a:r>
              <a:rPr lang="pt-BR" sz="3200" b="1" spc="-1" dirty="0">
                <a:solidFill>
                  <a:srgbClr val="FF0000"/>
                </a:solidFill>
                <a:latin typeface="Arial"/>
                <a:ea typeface="DejaVu Sans"/>
              </a:rPr>
              <a:t>100%</a:t>
            </a:r>
            <a:r>
              <a:rPr lang="pt-BR" sz="3200" b="1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3200" spc="-1" dirty="0">
                <a:solidFill>
                  <a:srgbClr val="000000"/>
                </a:solidFill>
                <a:latin typeface="Arial"/>
                <a:ea typeface="DejaVu Sans"/>
              </a:rPr>
              <a:t>a ser </a:t>
            </a:r>
            <a:r>
              <a:rPr lang="pt-BR" sz="3200" b="1" u="sng" spc="-1" dirty="0">
                <a:solidFill>
                  <a:srgbClr val="000000"/>
                </a:solidFill>
                <a:latin typeface="Arial"/>
                <a:ea typeface="DejaVu Sans"/>
              </a:rPr>
              <a:t>cobrado</a:t>
            </a:r>
            <a:r>
              <a:rPr lang="pt-BR" sz="3200" spc="-1" dirty="0">
                <a:solidFill>
                  <a:srgbClr val="000000"/>
                </a:solidFill>
                <a:latin typeface="Arial"/>
                <a:ea typeface="DejaVu Sans"/>
              </a:rPr>
              <a:t> do </a:t>
            </a:r>
            <a:r>
              <a:rPr lang="pt-BR" sz="3200" b="1" spc="-1" dirty="0">
                <a:solidFill>
                  <a:srgbClr val="000000"/>
                </a:solidFill>
                <a:latin typeface="Arial"/>
                <a:ea typeface="DejaVu Sans"/>
              </a:rPr>
              <a:t>CLIENTE</a:t>
            </a:r>
            <a:r>
              <a:rPr lang="pt-BR" sz="3200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pt-BR" sz="3200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pt-BR" sz="3200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pt-BR" sz="3200" spc="-1" dirty="0">
                <a:solidFill>
                  <a:srgbClr val="000000"/>
                </a:solidFill>
                <a:latin typeface="Arial"/>
                <a:ea typeface="DejaVu Sans"/>
              </a:rPr>
              <a:t>Contudo, um </a:t>
            </a:r>
            <a:r>
              <a:rPr lang="pt-BR" sz="3200" b="1" spc="-1" dirty="0">
                <a:solidFill>
                  <a:srgbClr val="000000"/>
                </a:solidFill>
                <a:latin typeface="Arial"/>
                <a:ea typeface="DejaVu Sans"/>
              </a:rPr>
              <a:t>PLANO</a:t>
            </a:r>
            <a:r>
              <a:rPr lang="pt-BR" sz="3200" spc="-1" dirty="0">
                <a:solidFill>
                  <a:srgbClr val="000000"/>
                </a:solidFill>
                <a:latin typeface="Arial"/>
                <a:ea typeface="DejaVu Sans"/>
              </a:rPr>
              <a:t> “</a:t>
            </a:r>
            <a:r>
              <a:rPr lang="pt-BR" sz="3200" b="1" spc="-1" dirty="0">
                <a:solidFill>
                  <a:srgbClr val="FF0000"/>
                </a:solidFill>
                <a:latin typeface="Arial"/>
                <a:ea typeface="DejaVu Sans"/>
              </a:rPr>
              <a:t>Morte Bem-Aventurada Participações</a:t>
            </a:r>
            <a:r>
              <a:rPr lang="pt-BR" sz="3200" spc="-1" dirty="0">
                <a:solidFill>
                  <a:srgbClr val="000000"/>
                </a:solidFill>
                <a:latin typeface="Arial"/>
                <a:ea typeface="DejaVu Sans"/>
              </a:rPr>
              <a:t>”, por exemplo, pode – por contrato – estabelecer que o </a:t>
            </a:r>
            <a:r>
              <a:rPr lang="pt-BR" sz="3200" b="1" spc="-1" dirty="0">
                <a:solidFill>
                  <a:srgbClr val="000000"/>
                </a:solidFill>
                <a:latin typeface="Arial"/>
                <a:ea typeface="DejaVu Sans"/>
              </a:rPr>
              <a:t>CLIENTE</a:t>
            </a:r>
            <a:r>
              <a:rPr lang="pt-BR" sz="3200" spc="-1" dirty="0">
                <a:solidFill>
                  <a:srgbClr val="000000"/>
                </a:solidFill>
                <a:latin typeface="Arial"/>
                <a:ea typeface="DejaVu Sans"/>
              </a:rPr>
              <a:t> paga </a:t>
            </a:r>
            <a:r>
              <a:rPr lang="pt-BR" sz="3200" b="1" spc="-1" dirty="0">
                <a:solidFill>
                  <a:srgbClr val="FF0000"/>
                </a:solidFill>
                <a:latin typeface="Arial"/>
                <a:ea typeface="DejaVu Sans"/>
              </a:rPr>
              <a:t>40%</a:t>
            </a:r>
            <a:r>
              <a:rPr lang="pt-BR" sz="3200" b="1" spc="-1" dirty="0">
                <a:solidFill>
                  <a:srgbClr val="000000"/>
                </a:solidFill>
                <a:latin typeface="Arial"/>
                <a:ea typeface="DejaVu Sans"/>
              </a:rPr>
              <a:t> do valor dos EXAMES</a:t>
            </a:r>
            <a:r>
              <a:rPr lang="pt-BR" sz="3200" spc="-1" dirty="0" smtClean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pt-BR" sz="32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979381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spc="-1" dirty="0">
                <a:solidFill>
                  <a:srgbClr val="CE181E"/>
                </a:solidFill>
                <a:latin typeface="Arial"/>
                <a:ea typeface="DejaVu Sans"/>
              </a:rPr>
              <a:t>Laboratório de Análises Clínicas</a:t>
            </a:r>
            <a:r>
              <a:rPr lang="pt-BR" spc="-1" dirty="0">
                <a:latin typeface="Arial"/>
              </a:rPr>
              <a:t/>
            </a:r>
            <a:br>
              <a:rPr lang="pt-BR" spc="-1" dirty="0">
                <a:latin typeface="Arial"/>
              </a:rPr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pt-BR" sz="2800" spc="-1" dirty="0">
                <a:solidFill>
                  <a:srgbClr val="000000"/>
                </a:solidFill>
                <a:latin typeface="Arial"/>
                <a:ea typeface="DejaVu Sans"/>
              </a:rPr>
              <a:t>Claro que se o CLIENTE paga 40% os restantes 60% ficam por conta do referido PLANO.</a:t>
            </a:r>
            <a:endParaRPr lang="pt-BR" sz="2800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pt-BR" sz="2800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pt-BR" sz="2800" spc="-1" dirty="0">
                <a:solidFill>
                  <a:srgbClr val="000000"/>
                </a:solidFill>
                <a:latin typeface="Arial"/>
                <a:ea typeface="DejaVu Sans"/>
              </a:rPr>
              <a:t>Mensalmente o LABORATÓRIO deverá enviar uma FATURA de cobrança para o PLANO com a relação de todos os EXAMES realizados sob sua autorização nesse período de tempo</a:t>
            </a:r>
            <a:r>
              <a:rPr lang="pt-BR" sz="2800" spc="-1" dirty="0" smtClean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pt-BR" sz="28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517071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79804" y="106188"/>
            <a:ext cx="8911687" cy="1280890"/>
          </a:xfrm>
        </p:spPr>
        <p:txBody>
          <a:bodyPr/>
          <a:lstStyle/>
          <a:p>
            <a:pPr algn="ctr"/>
            <a:r>
              <a:rPr lang="pt-BR" b="1" spc="-1" dirty="0">
                <a:solidFill>
                  <a:srgbClr val="CE181E"/>
                </a:solidFill>
                <a:latin typeface="Arial"/>
                <a:ea typeface="DejaVu Sans"/>
              </a:rPr>
              <a:t>Laboratório de Análises Clínicas</a:t>
            </a:r>
            <a:r>
              <a:rPr lang="pt-BR" spc="-1" dirty="0">
                <a:latin typeface="Arial"/>
              </a:rPr>
              <a:t/>
            </a:r>
            <a:br>
              <a:rPr lang="pt-BR" spc="-1" dirty="0">
                <a:latin typeface="Arial"/>
              </a:rPr>
            </a:br>
            <a:endParaRPr lang="pt-BR" dirty="0"/>
          </a:p>
        </p:txBody>
      </p:sp>
      <p:sp>
        <p:nvSpPr>
          <p:cNvPr id="4" name="CustomShape 2"/>
          <p:cNvSpPr/>
          <p:nvPr/>
        </p:nvSpPr>
        <p:spPr>
          <a:xfrm>
            <a:off x="2592925" y="6080109"/>
            <a:ext cx="82267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Também precisaremos de uma Tabela de EXAME onde estarão registrados todos os exames possíveis de serem realizados pelo LABORATÓRIO.</a:t>
            </a:r>
            <a:endParaRPr lang="pt-BR" sz="1800" b="0" strike="noStrike" spc="-1">
              <a:latin typeface="Arial"/>
            </a:endParaRPr>
          </a:p>
        </p:txBody>
      </p:sp>
      <p:pic>
        <p:nvPicPr>
          <p:cNvPr id="5" name="Imagem 4"/>
          <p:cNvPicPr/>
          <p:nvPr/>
        </p:nvPicPr>
        <p:blipFill>
          <a:blip r:embed="rId2"/>
          <a:stretch/>
        </p:blipFill>
        <p:spPr>
          <a:xfrm>
            <a:off x="2861125" y="1327389"/>
            <a:ext cx="8001000" cy="47048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34425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spc="-1" dirty="0">
                <a:solidFill>
                  <a:srgbClr val="CE181E"/>
                </a:solidFill>
                <a:latin typeface="Arial"/>
                <a:ea typeface="DejaVu Sans"/>
              </a:rPr>
              <a:t>Laboratório de Análises Clínicas</a:t>
            </a:r>
            <a:r>
              <a:rPr lang="pt-BR" spc="-1" dirty="0">
                <a:latin typeface="Arial"/>
              </a:rPr>
              <a:t/>
            </a:r>
            <a:br>
              <a:rPr lang="pt-BR" spc="-1" dirty="0">
                <a:latin typeface="Arial"/>
              </a:rPr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Cada EXAME será realizado a partir de um dado tipo de MATERIAL (“</a:t>
            </a:r>
            <a:r>
              <a:rPr lang="pt-BR" spc="-1" dirty="0" err="1">
                <a:solidFill>
                  <a:srgbClr val="000000"/>
                </a:solidFill>
                <a:latin typeface="Arial"/>
                <a:ea typeface="DejaVu Sans"/>
              </a:rPr>
              <a:t>SANGUE”,”FEZES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”, “URINA”, “SALIVA”, “ESPERMA” etc.).</a:t>
            </a:r>
            <a:endParaRPr lang="pt-BR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Não confunda essa tabela de EXAME com a tabela que relaciona os </a:t>
            </a:r>
            <a:r>
              <a:rPr lang="pt-BR" spc="-1" dirty="0" err="1">
                <a:solidFill>
                  <a:srgbClr val="000000"/>
                </a:solidFill>
                <a:latin typeface="Arial"/>
                <a:ea typeface="DejaVu Sans"/>
              </a:rPr>
              <a:t>EXAMES_PEDIDOS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 por um CLIENTE.</a:t>
            </a:r>
            <a:endParaRPr lang="pt-BR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pt-BR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EXAME armazena todos os exames que o LABORATÓRIO oferece.</a:t>
            </a:r>
            <a:endParaRPr lang="pt-BR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pt-BR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pt-BR" spc="-1" dirty="0" err="1">
                <a:solidFill>
                  <a:srgbClr val="000000"/>
                </a:solidFill>
                <a:latin typeface="Arial"/>
                <a:ea typeface="DejaVu Sans"/>
              </a:rPr>
              <a:t>EXAMES_PEDIDOS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 armazena os </a:t>
            </a:r>
            <a:r>
              <a:rPr lang="pt-BR" spc="-1" dirty="0" err="1">
                <a:solidFill>
                  <a:srgbClr val="000000"/>
                </a:solidFill>
                <a:latin typeface="Arial"/>
                <a:ea typeface="DejaVu Sans"/>
              </a:rPr>
              <a:t>EXAMEs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 que um CLIENTE solicitou em um PEDIDO</a:t>
            </a:r>
            <a:r>
              <a:rPr lang="pt-BR" spc="-1" dirty="0" smtClean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pt-BR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95034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spc="-1" dirty="0">
                <a:solidFill>
                  <a:srgbClr val="CE181E"/>
                </a:solidFill>
                <a:latin typeface="Arial"/>
                <a:ea typeface="DejaVu Sans"/>
              </a:rPr>
              <a:t>Laboratório de Análises Clínicas</a:t>
            </a:r>
            <a:r>
              <a:rPr lang="pt-BR" spc="-1" dirty="0">
                <a:latin typeface="Arial"/>
              </a:rPr>
              <a:t/>
            </a:r>
            <a:br>
              <a:rPr lang="pt-BR" spc="-1" dirty="0">
                <a:latin typeface="Arial"/>
              </a:rPr>
            </a:br>
            <a:endParaRPr lang="pt-BR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/>
          <a:stretch/>
        </p:blipFill>
        <p:spPr>
          <a:xfrm>
            <a:off x="1791094" y="1432873"/>
            <a:ext cx="9605912" cy="521302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460410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spc="-1" dirty="0">
                <a:solidFill>
                  <a:srgbClr val="CE181E"/>
                </a:solidFill>
                <a:latin typeface="Arial"/>
                <a:ea typeface="DejaVu Sans"/>
              </a:rPr>
              <a:t>Laboratório de Análises Clínicas</a:t>
            </a:r>
            <a:r>
              <a:rPr lang="pt-BR" spc="-1" dirty="0">
                <a:latin typeface="Arial"/>
              </a:rPr>
              <a:t/>
            </a:r>
            <a:br>
              <a:rPr lang="pt-BR" spc="-1" dirty="0">
                <a:latin typeface="Arial"/>
              </a:rPr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Por contrato, todo PLANO pode definir um conjunto de </a:t>
            </a:r>
            <a:r>
              <a:rPr lang="pt-BR" spc="-1" dirty="0" err="1">
                <a:solidFill>
                  <a:srgbClr val="000000"/>
                </a:solidFill>
                <a:latin typeface="Arial"/>
                <a:ea typeface="DejaVu Sans"/>
              </a:rPr>
              <a:t>EXAMEs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 que exigem prévia AUTORIZAÇÃO para sua realização.</a:t>
            </a:r>
            <a:endParaRPr lang="pt-BR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pt-BR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Mas onde isto está definido? Como saber quais </a:t>
            </a:r>
            <a:r>
              <a:rPr lang="pt-BR" spc="-1" dirty="0" err="1">
                <a:solidFill>
                  <a:srgbClr val="000000"/>
                </a:solidFill>
                <a:latin typeface="Arial"/>
                <a:ea typeface="DejaVu Sans"/>
              </a:rPr>
              <a:t>EXAMEs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, para quais </a:t>
            </a:r>
            <a:r>
              <a:rPr lang="pt-BR" spc="-1" dirty="0" err="1">
                <a:solidFill>
                  <a:srgbClr val="000000"/>
                </a:solidFill>
                <a:latin typeface="Arial"/>
                <a:ea typeface="DejaVu Sans"/>
              </a:rPr>
              <a:t>PLANOs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, exigem essa AUTORIZAÇÃO?</a:t>
            </a:r>
            <a:endParaRPr lang="pt-BR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pt-BR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Notou a coluna VALOR na tabela </a:t>
            </a:r>
            <a:r>
              <a:rPr lang="pt-BR" spc="-1" dirty="0" err="1">
                <a:solidFill>
                  <a:srgbClr val="000000"/>
                </a:solidFill>
                <a:latin typeface="Arial"/>
                <a:ea typeface="DejaVu Sans"/>
              </a:rPr>
              <a:t>EXAME_PEDIDO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?</a:t>
            </a:r>
            <a:endParaRPr lang="pt-BR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pt-BR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De onde vem esse valor? Como é calculado</a:t>
            </a:r>
            <a:r>
              <a:rPr lang="pt-BR" spc="-1" dirty="0" smtClean="0">
                <a:solidFill>
                  <a:srgbClr val="000000"/>
                </a:solidFill>
                <a:latin typeface="Arial"/>
                <a:ea typeface="DejaVu Sans"/>
              </a:rPr>
              <a:t>?</a:t>
            </a:r>
            <a:endParaRPr lang="pt-BR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953351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spc="-1" dirty="0">
                <a:solidFill>
                  <a:srgbClr val="CE181E"/>
                </a:solidFill>
                <a:latin typeface="Arial"/>
                <a:ea typeface="DejaVu Sans"/>
              </a:rPr>
              <a:t>Laboratório de Análises Clínicas</a:t>
            </a:r>
            <a:r>
              <a:rPr lang="pt-BR" spc="-1" dirty="0">
                <a:latin typeface="Arial"/>
              </a:rPr>
              <a:t/>
            </a:r>
            <a:br>
              <a:rPr lang="pt-BR" spc="-1" dirty="0">
                <a:latin typeface="Arial"/>
              </a:rPr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pt-BR" sz="2400" spc="-1" dirty="0">
                <a:solidFill>
                  <a:srgbClr val="000000"/>
                </a:solidFill>
                <a:latin typeface="Arial"/>
                <a:ea typeface="DejaVu Sans"/>
              </a:rPr>
              <a:t>Na prática, cada PLANO possui uma lista de </a:t>
            </a:r>
            <a:r>
              <a:rPr lang="pt-BR" sz="2400" spc="-1" dirty="0" err="1">
                <a:solidFill>
                  <a:srgbClr val="000000"/>
                </a:solidFill>
                <a:latin typeface="Arial"/>
                <a:ea typeface="DejaVu Sans"/>
              </a:rPr>
              <a:t>EXAMEs</a:t>
            </a:r>
            <a:r>
              <a:rPr lang="pt-BR" sz="2400" spc="-1" dirty="0">
                <a:solidFill>
                  <a:srgbClr val="000000"/>
                </a:solidFill>
                <a:latin typeface="Arial"/>
                <a:ea typeface="DejaVu Sans"/>
              </a:rPr>
              <a:t> que AUTORIZA seus associados realizarem. </a:t>
            </a:r>
            <a:endParaRPr lang="pt-BR" sz="2400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pt-BR" sz="2400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pt-BR" sz="2400" spc="-1" dirty="0">
                <a:solidFill>
                  <a:srgbClr val="000000"/>
                </a:solidFill>
                <a:latin typeface="Arial"/>
                <a:ea typeface="DejaVu Sans"/>
              </a:rPr>
              <a:t>Chamaremos de </a:t>
            </a:r>
            <a:r>
              <a:rPr lang="pt-BR" sz="2400" spc="-1" dirty="0" err="1">
                <a:solidFill>
                  <a:srgbClr val="000000"/>
                </a:solidFill>
                <a:latin typeface="Arial"/>
                <a:ea typeface="DejaVu Sans"/>
              </a:rPr>
              <a:t>EXAME_AUTORIZADO</a:t>
            </a:r>
            <a:r>
              <a:rPr lang="pt-BR" sz="2400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pt-BR" sz="2400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pt-BR" sz="2400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pt-BR" sz="2400" spc="-1" dirty="0">
                <a:solidFill>
                  <a:srgbClr val="000000"/>
                </a:solidFill>
                <a:latin typeface="Arial"/>
                <a:ea typeface="DejaVu Sans"/>
              </a:rPr>
              <a:t>Ele conterá como colunas:</a:t>
            </a:r>
            <a:endParaRPr lang="pt-BR" sz="2400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pt-BR" sz="2400" spc="-1" dirty="0">
                <a:solidFill>
                  <a:srgbClr val="000000"/>
                </a:solidFill>
                <a:latin typeface="Arial"/>
                <a:ea typeface="DejaVu Sans"/>
              </a:rPr>
              <a:t>     - </a:t>
            </a:r>
            <a:r>
              <a:rPr lang="pt-BR" sz="2400" spc="-1" dirty="0" err="1">
                <a:solidFill>
                  <a:srgbClr val="000000"/>
                </a:solidFill>
                <a:latin typeface="Arial"/>
                <a:ea typeface="DejaVu Sans"/>
              </a:rPr>
              <a:t>Necessidade_Autorizacao_Previa</a:t>
            </a:r>
            <a:endParaRPr lang="pt-BR" sz="2400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pt-BR" sz="2400" spc="-1" dirty="0">
                <a:solidFill>
                  <a:srgbClr val="000000"/>
                </a:solidFill>
                <a:latin typeface="Arial"/>
                <a:ea typeface="DejaVu Sans"/>
              </a:rPr>
              <a:t>     - CH (Coeficiente de Honorários</a:t>
            </a:r>
            <a:r>
              <a:rPr lang="pt-BR" sz="2400" spc="-1" dirty="0" smtClean="0">
                <a:solidFill>
                  <a:srgbClr val="000000"/>
                </a:solidFill>
                <a:latin typeface="Arial"/>
                <a:ea typeface="DejaVu Sans"/>
              </a:rPr>
              <a:t>).</a:t>
            </a:r>
            <a:endParaRPr lang="pt-BR" sz="24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633423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spc="-1" dirty="0">
                <a:solidFill>
                  <a:srgbClr val="CE181E"/>
                </a:solidFill>
                <a:latin typeface="Arial"/>
                <a:ea typeface="DejaVu Sans"/>
              </a:rPr>
              <a:t>Laboratório de Análises Clínicas</a:t>
            </a:r>
            <a:r>
              <a:rPr lang="pt-BR" spc="-1" dirty="0">
                <a:latin typeface="Arial"/>
              </a:rPr>
              <a:t/>
            </a:r>
            <a:br>
              <a:rPr lang="pt-BR" spc="-1" dirty="0">
                <a:latin typeface="Arial"/>
              </a:rPr>
            </a:b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/>
          <a:stretch/>
        </p:blipFill>
        <p:spPr>
          <a:xfrm>
            <a:off x="1631999" y="339365"/>
            <a:ext cx="9793287" cy="629710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2662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Triggers (Gatilhos)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00000"/>
              </a:lnSpc>
              <a:spcBef>
                <a:spcPts val="1417"/>
              </a:spcBef>
            </a:pPr>
            <a:r>
              <a:rPr lang="pt-BR" sz="2000" b="1" spc="-1" dirty="0">
                <a:latin typeface="Times New Roman"/>
              </a:rPr>
              <a:t>As ações são:</a:t>
            </a:r>
            <a:endParaRPr lang="pt-BR" sz="2000" b="1" spc="-1" dirty="0">
              <a:latin typeface="Times New Roman"/>
              <a:ea typeface="Times New Roman"/>
            </a:endParaRPr>
          </a:p>
          <a:p>
            <a:pPr marL="457200" indent="-228600" algn="just">
              <a:lnSpc>
                <a:spcPct val="100000"/>
              </a:lnSpc>
            </a:pPr>
            <a:r>
              <a:rPr lang="pt-BR" sz="2000" b="1" spc="-1" dirty="0">
                <a:latin typeface="Times New Roman"/>
              </a:rPr>
              <a:t> </a:t>
            </a:r>
            <a:r>
              <a:rPr lang="pt-BR" sz="2000" b="1" spc="-1" dirty="0" err="1">
                <a:solidFill>
                  <a:srgbClr val="CE181E"/>
                </a:solidFill>
                <a:latin typeface="Times New Roman"/>
                <a:ea typeface="Times New Roman"/>
              </a:rPr>
              <a:t>Insert</a:t>
            </a:r>
            <a:r>
              <a:rPr lang="pt-BR" sz="2000" b="1" spc="-1" dirty="0">
                <a:solidFill>
                  <a:srgbClr val="CE181E"/>
                </a:solidFill>
                <a:latin typeface="Times New Roman"/>
                <a:ea typeface="Times New Roman"/>
              </a:rPr>
              <a:t>;</a:t>
            </a:r>
            <a:endParaRPr lang="pt-BR" sz="2000" b="1" spc="-1" dirty="0">
              <a:latin typeface="Times New Roman"/>
              <a:ea typeface="Times New Roman"/>
            </a:endParaRPr>
          </a:p>
          <a:p>
            <a:pPr marL="457200" indent="-228600" algn="just">
              <a:lnSpc>
                <a:spcPct val="100000"/>
              </a:lnSpc>
            </a:pPr>
            <a:r>
              <a:rPr lang="pt-BR" sz="2000" b="1" spc="-1" dirty="0">
                <a:solidFill>
                  <a:srgbClr val="CE181E"/>
                </a:solidFill>
                <a:latin typeface="Times New Roman"/>
              </a:rPr>
              <a:t> </a:t>
            </a:r>
            <a:r>
              <a:rPr lang="pt-BR" sz="2000" b="1" spc="-1" dirty="0">
                <a:solidFill>
                  <a:srgbClr val="CE181E"/>
                </a:solidFill>
                <a:latin typeface="Times New Roman"/>
                <a:ea typeface="Times New Roman"/>
              </a:rPr>
              <a:t>Update;</a:t>
            </a:r>
            <a:endParaRPr lang="pt-BR" sz="2000" b="1" spc="-1" dirty="0">
              <a:latin typeface="Times New Roman"/>
              <a:ea typeface="Times New Roman"/>
            </a:endParaRPr>
          </a:p>
          <a:p>
            <a:pPr marL="457200" indent="-228600" algn="just">
              <a:lnSpc>
                <a:spcPct val="100000"/>
              </a:lnSpc>
              <a:spcBef>
                <a:spcPts val="1417"/>
              </a:spcBef>
            </a:pPr>
            <a:r>
              <a:rPr lang="pt-BR" sz="2000" b="1" spc="-1" dirty="0">
                <a:solidFill>
                  <a:srgbClr val="CE181E"/>
                </a:solidFill>
                <a:latin typeface="Times New Roman"/>
              </a:rPr>
              <a:t> </a:t>
            </a:r>
            <a:r>
              <a:rPr lang="pt-BR" sz="2000" b="1" spc="-1" dirty="0">
                <a:solidFill>
                  <a:srgbClr val="CE181E"/>
                </a:solidFill>
                <a:latin typeface="Times New Roman"/>
                <a:ea typeface="Times New Roman"/>
              </a:rPr>
              <a:t>Delete</a:t>
            </a:r>
            <a:r>
              <a:rPr lang="pt-BR" sz="2000" b="1" spc="-1" dirty="0" smtClean="0">
                <a:solidFill>
                  <a:srgbClr val="CE181E"/>
                </a:solidFill>
                <a:latin typeface="Times New Roman"/>
                <a:ea typeface="Times New Roman"/>
              </a:rPr>
              <a:t>;</a:t>
            </a:r>
          </a:p>
          <a:p>
            <a:pPr marL="457200" indent="-228600" algn="just">
              <a:lnSpc>
                <a:spcPct val="100000"/>
              </a:lnSpc>
              <a:spcBef>
                <a:spcPts val="1417"/>
              </a:spcBef>
            </a:pPr>
            <a:r>
              <a:rPr lang="pt-BR" sz="2000" b="1" spc="-1" dirty="0" err="1" smtClean="0">
                <a:solidFill>
                  <a:srgbClr val="CE181E"/>
                </a:solidFill>
                <a:latin typeface="Times New Roman"/>
                <a:ea typeface="Times New Roman"/>
              </a:rPr>
              <a:t>Truncate</a:t>
            </a:r>
            <a:r>
              <a:rPr lang="pt-BR" sz="2000" b="1" spc="-1" dirty="0" smtClean="0">
                <a:solidFill>
                  <a:srgbClr val="CE181E"/>
                </a:solidFill>
                <a:latin typeface="Times New Roman"/>
                <a:ea typeface="Times New Roman"/>
              </a:rPr>
              <a:t>.</a:t>
            </a:r>
            <a:endParaRPr lang="pt-BR" sz="2000" b="1" spc="-1" dirty="0">
              <a:latin typeface="Times New Roman"/>
              <a:ea typeface="Times New Roman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</a:pPr>
            <a:r>
              <a:rPr lang="pt-BR" sz="2000" b="1" spc="-1" dirty="0">
                <a:latin typeface="Times New Roman"/>
              </a:rPr>
              <a:t>Para cada ação os objetos que ficam disponíveis são:</a:t>
            </a:r>
            <a:endParaRPr lang="pt-BR" sz="2000" b="1" spc="-1" dirty="0">
              <a:latin typeface="Times New Roman"/>
              <a:ea typeface="Times New Roman"/>
            </a:endParaRPr>
          </a:p>
          <a:p>
            <a:pPr marL="457200" indent="-228600" algn="just">
              <a:lnSpc>
                <a:spcPct val="100000"/>
              </a:lnSpc>
            </a:pPr>
            <a:r>
              <a:rPr lang="pt-BR" sz="2000" b="1" spc="-1" dirty="0">
                <a:solidFill>
                  <a:srgbClr val="00A65D"/>
                </a:solidFill>
                <a:latin typeface="Times New Roman"/>
              </a:rPr>
              <a:t> </a:t>
            </a:r>
            <a:r>
              <a:rPr lang="pt-BR" sz="2000" b="1" spc="-1" dirty="0" err="1">
                <a:solidFill>
                  <a:srgbClr val="00A65D"/>
                </a:solidFill>
                <a:latin typeface="Times New Roman"/>
                <a:ea typeface="Times New Roman"/>
              </a:rPr>
              <a:t>Insert</a:t>
            </a:r>
            <a:r>
              <a:rPr lang="pt-BR" sz="2000" b="1" spc="-1" dirty="0">
                <a:solidFill>
                  <a:srgbClr val="00A65D"/>
                </a:solidFill>
                <a:latin typeface="Times New Roman"/>
                <a:ea typeface="Times New Roman"/>
              </a:rPr>
              <a:t>: NEW;</a:t>
            </a:r>
            <a:endParaRPr lang="pt-BR" sz="2000" b="1" spc="-1" dirty="0">
              <a:latin typeface="Times New Roman"/>
              <a:ea typeface="Times New Roman"/>
            </a:endParaRPr>
          </a:p>
          <a:p>
            <a:pPr marL="457200" indent="-228600" algn="just">
              <a:lnSpc>
                <a:spcPct val="100000"/>
              </a:lnSpc>
            </a:pPr>
            <a:r>
              <a:rPr lang="pt-BR" sz="2000" b="1" spc="-1" dirty="0">
                <a:solidFill>
                  <a:srgbClr val="00A65D"/>
                </a:solidFill>
                <a:latin typeface="Times New Roman"/>
              </a:rPr>
              <a:t> </a:t>
            </a:r>
            <a:r>
              <a:rPr lang="pt-BR" sz="2000" b="1" spc="-1" dirty="0">
                <a:solidFill>
                  <a:srgbClr val="00A65D"/>
                </a:solidFill>
                <a:latin typeface="Times New Roman"/>
                <a:ea typeface="Times New Roman"/>
              </a:rPr>
              <a:t>Update: NEW e </a:t>
            </a:r>
            <a:r>
              <a:rPr lang="pt-BR" sz="2000" b="1" spc="-1" dirty="0" err="1">
                <a:solidFill>
                  <a:srgbClr val="00A65D"/>
                </a:solidFill>
                <a:latin typeface="Times New Roman"/>
                <a:ea typeface="Times New Roman"/>
              </a:rPr>
              <a:t>OLD</a:t>
            </a:r>
            <a:r>
              <a:rPr lang="pt-BR" sz="2000" b="1" spc="-1" dirty="0">
                <a:solidFill>
                  <a:srgbClr val="00A65D"/>
                </a:solidFill>
                <a:latin typeface="Times New Roman"/>
                <a:ea typeface="Times New Roman"/>
              </a:rPr>
              <a:t>;</a:t>
            </a:r>
            <a:endParaRPr lang="pt-BR" sz="2000" b="1" spc="-1" dirty="0">
              <a:latin typeface="Times New Roman"/>
              <a:ea typeface="Times New Roman"/>
            </a:endParaRPr>
          </a:p>
          <a:p>
            <a:pPr marL="457200" indent="-228600" algn="just">
              <a:lnSpc>
                <a:spcPct val="100000"/>
              </a:lnSpc>
              <a:spcBef>
                <a:spcPts val="1417"/>
              </a:spcBef>
            </a:pPr>
            <a:r>
              <a:rPr lang="pt-BR" sz="2000" b="1" spc="-1" dirty="0">
                <a:solidFill>
                  <a:srgbClr val="00A65D"/>
                </a:solidFill>
                <a:latin typeface="Times New Roman"/>
              </a:rPr>
              <a:t> </a:t>
            </a:r>
            <a:r>
              <a:rPr lang="pt-BR" sz="2000" b="1" spc="-1" dirty="0">
                <a:solidFill>
                  <a:srgbClr val="00A65D"/>
                </a:solidFill>
                <a:latin typeface="Times New Roman"/>
                <a:ea typeface="Times New Roman"/>
              </a:rPr>
              <a:t>Delete: </a:t>
            </a:r>
            <a:r>
              <a:rPr lang="pt-BR" sz="2000" b="1" spc="-1" dirty="0" err="1">
                <a:solidFill>
                  <a:srgbClr val="00A65D"/>
                </a:solidFill>
                <a:latin typeface="Times New Roman"/>
                <a:ea typeface="Times New Roman"/>
              </a:rPr>
              <a:t>OLD</a:t>
            </a:r>
            <a:r>
              <a:rPr lang="pt-BR" sz="2000" b="1" spc="-1" dirty="0" smtClean="0">
                <a:solidFill>
                  <a:srgbClr val="00A65D"/>
                </a:solidFill>
                <a:latin typeface="Times New Roman"/>
                <a:ea typeface="Times New Roman"/>
              </a:rPr>
              <a:t>;</a:t>
            </a:r>
            <a:endParaRPr lang="pt-BR" sz="2000" b="1" spc="-1" dirty="0"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1139948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spc="-1" dirty="0">
                <a:solidFill>
                  <a:srgbClr val="CE181E"/>
                </a:solidFill>
                <a:latin typeface="Arial"/>
                <a:ea typeface="DejaVu Sans"/>
              </a:rPr>
              <a:t>Laboratório de Análises Clínicas</a:t>
            </a:r>
            <a:r>
              <a:rPr lang="pt-BR" spc="-1" dirty="0">
                <a:latin typeface="Arial"/>
              </a:rPr>
              <a:t/>
            </a:r>
            <a:br>
              <a:rPr lang="pt-BR" spc="-1" dirty="0">
                <a:latin typeface="Arial"/>
              </a:rPr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428957" y="1407735"/>
            <a:ext cx="8915400" cy="5238161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pt-BR" sz="2000" spc="-1" dirty="0">
                <a:solidFill>
                  <a:srgbClr val="000000"/>
                </a:solidFill>
                <a:latin typeface="Arial"/>
                <a:ea typeface="DejaVu Sans"/>
              </a:rPr>
              <a:t>O Coeficiente de Honorários (CH) é uma unidade utilizada para o cálculo do preço do EXAME.</a:t>
            </a:r>
            <a:endParaRPr lang="pt-BR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000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pt-BR" sz="2000" spc="-1" dirty="0">
                <a:solidFill>
                  <a:srgbClr val="000000"/>
                </a:solidFill>
                <a:latin typeface="Arial"/>
                <a:ea typeface="DejaVu Sans"/>
              </a:rPr>
              <a:t>Cada </a:t>
            </a:r>
            <a:r>
              <a:rPr lang="pt-BR" sz="2000" spc="-1" dirty="0" err="1">
                <a:solidFill>
                  <a:srgbClr val="000000"/>
                </a:solidFill>
                <a:latin typeface="Arial"/>
                <a:ea typeface="DejaVu Sans"/>
              </a:rPr>
              <a:t>EXAME_AUTORIZADO</a:t>
            </a:r>
            <a:r>
              <a:rPr lang="pt-BR" sz="2000" spc="-1" dirty="0">
                <a:solidFill>
                  <a:srgbClr val="000000"/>
                </a:solidFill>
                <a:latin typeface="Arial"/>
                <a:ea typeface="DejaVu Sans"/>
              </a:rPr>
              <a:t> pelo PLANO possui uma quantidade específica de CH determinado no contrato pela OPERADORA do referido PLANO.</a:t>
            </a:r>
            <a:endParaRPr lang="pt-BR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000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pt-BR" sz="2000" spc="-1" dirty="0">
                <a:solidFill>
                  <a:srgbClr val="000000"/>
                </a:solidFill>
                <a:latin typeface="Arial"/>
                <a:ea typeface="DejaVu Sans"/>
              </a:rPr>
              <a:t>Contudo, o CH não constitui exatamente o preço do EXAME.</a:t>
            </a:r>
            <a:endParaRPr lang="pt-BR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000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pt-BR" sz="2000" spc="-1" dirty="0">
                <a:solidFill>
                  <a:srgbClr val="000000"/>
                </a:solidFill>
                <a:latin typeface="Arial"/>
                <a:ea typeface="DejaVu Sans"/>
              </a:rPr>
              <a:t>Ele deve ser multiplicado pelo Valor da Unidade de Serviço (US) que periodicamente pode ser revisada como forma de atualização dos preços.</a:t>
            </a:r>
            <a:endParaRPr lang="pt-BR" sz="2000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pt-BR" sz="2000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pt-BR" sz="2000" spc="-1" dirty="0">
                <a:solidFill>
                  <a:srgbClr val="000000"/>
                </a:solidFill>
                <a:latin typeface="Arial"/>
                <a:ea typeface="DejaVu Sans"/>
              </a:rPr>
              <a:t>O CH permanece fixo, mas a US varia ao longo do tempo</a:t>
            </a:r>
            <a:r>
              <a:rPr lang="pt-BR" sz="2000" spc="-1" dirty="0" smtClean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pt-BR" sz="20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380223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spc="-1" dirty="0">
                <a:solidFill>
                  <a:srgbClr val="CE181E"/>
                </a:solidFill>
                <a:latin typeface="Arial"/>
                <a:ea typeface="DejaVu Sans"/>
              </a:rPr>
              <a:t>Laboratório de Análises Clínicas</a:t>
            </a:r>
            <a:r>
              <a:rPr lang="pt-BR" spc="-1" dirty="0">
                <a:latin typeface="Arial"/>
              </a:rPr>
              <a:t/>
            </a:r>
            <a:br>
              <a:rPr lang="pt-BR" spc="-1" dirty="0">
                <a:latin typeface="Arial"/>
              </a:rPr>
            </a:b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/>
          <a:stretch/>
        </p:blipFill>
        <p:spPr>
          <a:xfrm>
            <a:off x="1632000" y="282804"/>
            <a:ext cx="10132652" cy="635366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265419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spc="-1" dirty="0">
                <a:solidFill>
                  <a:srgbClr val="CE181E"/>
                </a:solidFill>
                <a:latin typeface="Arial"/>
                <a:ea typeface="DejaVu Sans"/>
              </a:rPr>
              <a:t>Laboratório de Análises Clínicas</a:t>
            </a:r>
            <a:r>
              <a:rPr lang="pt-BR" spc="-1" dirty="0">
                <a:latin typeface="Arial"/>
              </a:rPr>
              <a:t/>
            </a:r>
            <a:br>
              <a:rPr lang="pt-BR" spc="-1" dirty="0">
                <a:latin typeface="Arial"/>
              </a:rPr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Recapitulando</a:t>
            </a:r>
            <a:r>
              <a:rPr lang="pt-BR" spc="-1" dirty="0" smtClean="0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lang="pt-BR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     - O </a:t>
            </a:r>
            <a:r>
              <a:rPr lang="pt-BR" b="1" spc="-1" dirty="0">
                <a:solidFill>
                  <a:srgbClr val="FF0000"/>
                </a:solidFill>
                <a:latin typeface="Arial"/>
                <a:ea typeface="DejaVu Sans"/>
              </a:rPr>
              <a:t>preço do </a:t>
            </a:r>
            <a:r>
              <a:rPr lang="pt-BR" b="1" spc="-1" dirty="0" err="1">
                <a:solidFill>
                  <a:srgbClr val="FF0000"/>
                </a:solidFill>
                <a:latin typeface="Arial"/>
                <a:ea typeface="DejaVu Sans"/>
              </a:rPr>
              <a:t>EXAME_PEDIDO</a:t>
            </a:r>
            <a:r>
              <a:rPr lang="pt-BR" b="1" spc="-1" dirty="0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FF0000"/>
                </a:solidFill>
                <a:latin typeface="Arial"/>
                <a:ea typeface="DejaVu Sans"/>
              </a:rPr>
              <a:t>(coluna VALOR) é determinado da seguinte </a:t>
            </a:r>
            <a:endParaRPr lang="pt-BR" spc="-1" dirty="0">
              <a:latin typeface="Arial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pt-BR" spc="-1" dirty="0">
                <a:solidFill>
                  <a:srgbClr val="FF0000"/>
                </a:solidFill>
                <a:latin typeface="Arial"/>
                <a:ea typeface="DejaVu Sans"/>
              </a:rPr>
              <a:t>        maneira: </a:t>
            </a:r>
            <a:endParaRPr lang="pt-BR" spc="-1" dirty="0">
              <a:latin typeface="Arial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pt-BR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pt-BR" spc="-1" dirty="0">
                <a:solidFill>
                  <a:srgbClr val="FF0000"/>
                </a:solidFill>
                <a:latin typeface="Arial"/>
                <a:ea typeface="DejaVu Sans"/>
              </a:rPr>
              <a:t>        </a:t>
            </a:r>
            <a:r>
              <a:rPr lang="pt-BR" b="1" spc="-1" dirty="0">
                <a:solidFill>
                  <a:srgbClr val="92D050"/>
                </a:solidFill>
                <a:latin typeface="Arial"/>
                <a:ea typeface="DejaVu Sans"/>
              </a:rPr>
              <a:t>valor da US vigente para o PLANO x valor CH do </a:t>
            </a:r>
            <a:r>
              <a:rPr lang="pt-BR" b="1" spc="-1" dirty="0" smtClean="0">
                <a:solidFill>
                  <a:srgbClr val="92D050"/>
                </a:solidFill>
                <a:latin typeface="Arial"/>
                <a:ea typeface="DejaVu Sans"/>
              </a:rPr>
              <a:t>        </a:t>
            </a:r>
            <a:r>
              <a:rPr lang="pt-BR" b="1" spc="-1" dirty="0" err="1" smtClean="0">
                <a:solidFill>
                  <a:srgbClr val="92D050"/>
                </a:solidFill>
                <a:latin typeface="Arial"/>
                <a:ea typeface="DejaVu Sans"/>
              </a:rPr>
              <a:t>EXAME_AUTORIZADO</a:t>
            </a:r>
            <a:r>
              <a:rPr lang="pt-BR" b="1" spc="-1" dirty="0" smtClean="0">
                <a:solidFill>
                  <a:srgbClr val="92D050"/>
                </a:solidFill>
                <a:latin typeface="Arial"/>
                <a:ea typeface="DejaVu Sans"/>
              </a:rPr>
              <a:t>.</a:t>
            </a:r>
            <a:endParaRPr lang="pt-BR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pt-BR" spc="-1" dirty="0" smtClean="0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- O </a:t>
            </a:r>
            <a:r>
              <a:rPr lang="pt-BR" b="1" spc="-1" dirty="0">
                <a:solidFill>
                  <a:srgbClr val="000000"/>
                </a:solidFill>
                <a:latin typeface="Arial"/>
                <a:ea typeface="DejaVu Sans"/>
              </a:rPr>
              <a:t>valor da US vigente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será aquele que possuir a </a:t>
            </a:r>
            <a:r>
              <a:rPr lang="pt-BR" b="1" spc="-1" dirty="0" err="1">
                <a:solidFill>
                  <a:srgbClr val="002060"/>
                </a:solidFill>
                <a:latin typeface="Arial"/>
                <a:ea typeface="DejaVu Sans"/>
              </a:rPr>
              <a:t>idPlano_Saude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 smtClean="0">
                <a:solidFill>
                  <a:srgbClr val="000000"/>
                </a:solidFill>
                <a:latin typeface="Arial"/>
                <a:ea typeface="DejaVu Sans"/>
              </a:rPr>
              <a:t>do </a:t>
            </a:r>
            <a:endParaRPr lang="pt-BR" spc="-1" dirty="0">
              <a:latin typeface="Arial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       </a:t>
            </a:r>
            <a:r>
              <a:rPr lang="pt-BR" b="1" spc="-1" dirty="0">
                <a:solidFill>
                  <a:srgbClr val="000000"/>
                </a:solidFill>
                <a:latin typeface="Arial"/>
                <a:ea typeface="DejaVu Sans"/>
              </a:rPr>
              <a:t>PLANO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 em questão e possuir </a:t>
            </a:r>
            <a:r>
              <a:rPr lang="pt-BR" b="1" spc="-1" dirty="0" err="1">
                <a:solidFill>
                  <a:srgbClr val="000000"/>
                </a:solidFill>
                <a:latin typeface="Arial"/>
                <a:ea typeface="DejaVu Sans"/>
              </a:rPr>
              <a:t>DT_Fim_Vigência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b="1" spc="-1" dirty="0">
                <a:solidFill>
                  <a:srgbClr val="FF0000"/>
                </a:solidFill>
                <a:latin typeface="Arial"/>
                <a:ea typeface="DejaVu Sans"/>
              </a:rPr>
              <a:t>NULO</a:t>
            </a:r>
            <a:r>
              <a:rPr lang="pt-BR" spc="-1" dirty="0" smtClean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pt-BR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144084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r>
              <a:rPr lang="pt-BR" b="1" spc="-1" dirty="0">
                <a:solidFill>
                  <a:srgbClr val="CE181E"/>
                </a:solidFill>
                <a:latin typeface="Arial"/>
                <a:ea typeface="DejaVu Sans"/>
              </a:rPr>
              <a:t>Laboratório de Análises Clínicas</a:t>
            </a:r>
            <a:endParaRPr lang="pt-BR" spc="-1" dirty="0">
              <a:latin typeface="Arial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Estamos chegando ao fim de nosso Modelo.</a:t>
            </a:r>
            <a:endParaRPr lang="pt-BR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Falta ainda armazenar o valor pago pelo CLIENTE e o valor a ser cobrado do PLANO.</a:t>
            </a:r>
            <a:endParaRPr lang="pt-BR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Também precisamos gerenciar:</a:t>
            </a:r>
            <a:endParaRPr lang="pt-BR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     - O que o PLANO deve ao LABORATÓRIO.</a:t>
            </a:r>
            <a:endParaRPr lang="pt-BR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     - O que já foi pago pelo PLANO</a:t>
            </a:r>
            <a:r>
              <a:rPr lang="pt-BR" spc="-1" dirty="0" smtClean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pt-BR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249353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spc="-1" dirty="0">
                <a:solidFill>
                  <a:srgbClr val="CE181E"/>
                </a:solidFill>
                <a:latin typeface="Arial"/>
                <a:ea typeface="DejaVu Sans"/>
              </a:rPr>
              <a:t>Laboratório de Análises Clínicas</a:t>
            </a:r>
            <a:r>
              <a:rPr lang="pt-BR" spc="-1" dirty="0">
                <a:latin typeface="Arial"/>
              </a:rPr>
              <a:t/>
            </a:r>
            <a:br>
              <a:rPr lang="pt-BR" spc="-1" dirty="0">
                <a:latin typeface="Arial"/>
              </a:rPr>
            </a:b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/>
          <a:stretch/>
        </p:blipFill>
        <p:spPr>
          <a:xfrm>
            <a:off x="2379499" y="1264555"/>
            <a:ext cx="8928000" cy="54716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530247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r>
              <a:rPr lang="pt-BR" b="1" spc="-1" dirty="0">
                <a:solidFill>
                  <a:srgbClr val="CE181E"/>
                </a:solidFill>
                <a:latin typeface="Arial"/>
                <a:ea typeface="DejaVu Sans"/>
              </a:rPr>
              <a:t>Laboratório de Análises Clínicas</a:t>
            </a:r>
            <a:endParaRPr lang="pt-BR" spc="-1" dirty="0">
              <a:latin typeface="Arial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005070" y="1597446"/>
            <a:ext cx="9499542" cy="488047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2400" spc="-1" dirty="0">
                <a:solidFill>
                  <a:srgbClr val="000000"/>
                </a:solidFill>
                <a:latin typeface="Arial"/>
                <a:ea typeface="DejaVu Sans"/>
              </a:rPr>
              <a:t>A Tabela PEDIDO recebeu uma nova coluna: </a:t>
            </a:r>
            <a:r>
              <a:rPr lang="pt-BR" sz="2400" spc="-1" dirty="0" err="1">
                <a:solidFill>
                  <a:srgbClr val="000000"/>
                </a:solidFill>
                <a:latin typeface="Arial"/>
                <a:ea typeface="DejaVu Sans"/>
              </a:rPr>
              <a:t>VALOR_PAGO_CLIENTE</a:t>
            </a:r>
            <a:r>
              <a:rPr lang="pt-BR" sz="2400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pt-BR" sz="24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4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400" spc="-1" dirty="0">
                <a:solidFill>
                  <a:srgbClr val="000000"/>
                </a:solidFill>
                <a:latin typeface="Arial"/>
                <a:ea typeface="DejaVu Sans"/>
              </a:rPr>
              <a:t>Criamos também a Tabela FATURA, que se relaciona diretamente com </a:t>
            </a:r>
            <a:r>
              <a:rPr lang="pt-BR" sz="2400" spc="-1" dirty="0" err="1">
                <a:solidFill>
                  <a:srgbClr val="000000"/>
                </a:solidFill>
                <a:latin typeface="Arial"/>
                <a:ea typeface="DejaVu Sans"/>
              </a:rPr>
              <a:t>EXAME_PEDIDO</a:t>
            </a:r>
            <a:r>
              <a:rPr lang="pt-BR" sz="2400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pt-BR" sz="24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400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pt-BR" sz="2400" spc="-1" dirty="0">
                <a:solidFill>
                  <a:srgbClr val="000000"/>
                </a:solidFill>
                <a:latin typeface="Arial"/>
                <a:ea typeface="DejaVu Sans"/>
              </a:rPr>
              <a:t>Afinal, um PLANO pode condicionar o pagamento da FATURA à exclusão de um determinado </a:t>
            </a:r>
            <a:r>
              <a:rPr lang="pt-BR" sz="2400" spc="-1" dirty="0" err="1">
                <a:solidFill>
                  <a:srgbClr val="000000"/>
                </a:solidFill>
                <a:latin typeface="Arial"/>
                <a:ea typeface="DejaVu Sans"/>
              </a:rPr>
              <a:t>EXAME_PEDIDO</a:t>
            </a:r>
            <a:r>
              <a:rPr lang="pt-BR" sz="2400" spc="-1" dirty="0">
                <a:solidFill>
                  <a:srgbClr val="000000"/>
                </a:solidFill>
                <a:latin typeface="Arial"/>
                <a:ea typeface="DejaVu Sans"/>
              </a:rPr>
              <a:t> da mesma (o conteúdo da coluna </a:t>
            </a:r>
            <a:r>
              <a:rPr lang="pt-BR" sz="2400" b="1" spc="-1" dirty="0" err="1">
                <a:solidFill>
                  <a:srgbClr val="000000"/>
                </a:solidFill>
                <a:latin typeface="Arial"/>
                <a:ea typeface="DejaVu Sans"/>
              </a:rPr>
              <a:t>Fatura_Nr_Fatura</a:t>
            </a:r>
            <a:r>
              <a:rPr lang="pt-BR" sz="2400" b="1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400" spc="-1" dirty="0">
                <a:solidFill>
                  <a:srgbClr val="000000"/>
                </a:solidFill>
                <a:latin typeface="Arial"/>
                <a:ea typeface="DejaVu Sans"/>
              </a:rPr>
              <a:t>é tornado </a:t>
            </a:r>
            <a:r>
              <a:rPr lang="pt-BR" sz="2400" b="1" spc="-1" dirty="0">
                <a:solidFill>
                  <a:srgbClr val="00B050"/>
                </a:solidFill>
                <a:latin typeface="Arial"/>
                <a:ea typeface="DejaVu Sans"/>
              </a:rPr>
              <a:t>NULO</a:t>
            </a:r>
            <a:r>
              <a:rPr lang="pt-BR" sz="2400" spc="-1" dirty="0" smtClean="0">
                <a:solidFill>
                  <a:srgbClr val="00B050"/>
                </a:solidFill>
                <a:latin typeface="Arial"/>
                <a:ea typeface="DejaVu Sans"/>
              </a:rPr>
              <a:t>).</a:t>
            </a:r>
            <a:endParaRPr lang="pt-BR" sz="24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703049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37841" y="205469"/>
            <a:ext cx="8911687" cy="1280890"/>
          </a:xfrm>
        </p:spPr>
        <p:txBody>
          <a:bodyPr/>
          <a:lstStyle/>
          <a:p>
            <a:pPr algn="ctr"/>
            <a:r>
              <a:rPr lang="pt-BR" b="1" spc="-1" dirty="0">
                <a:solidFill>
                  <a:srgbClr val="CE181E"/>
                </a:solidFill>
                <a:latin typeface="Arial"/>
                <a:ea typeface="DejaVu Sans"/>
              </a:rPr>
              <a:t>Laboratório de Análises Clínicas</a:t>
            </a:r>
            <a:r>
              <a:rPr lang="pt-BR" spc="-1" dirty="0">
                <a:latin typeface="Arial"/>
              </a:rPr>
              <a:t/>
            </a:r>
            <a:br>
              <a:rPr lang="pt-BR" spc="-1" dirty="0">
                <a:latin typeface="Arial"/>
              </a:rPr>
            </a:b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/>
          <a:stretch/>
        </p:blipFill>
        <p:spPr>
          <a:xfrm>
            <a:off x="1465243" y="848299"/>
            <a:ext cx="10311788" cy="588789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418676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spc="-1" dirty="0">
                <a:solidFill>
                  <a:srgbClr val="CE181E"/>
                </a:solidFill>
                <a:latin typeface="Arial"/>
                <a:ea typeface="DejaVu Sans"/>
              </a:rPr>
              <a:t>Laboratório de Análises Clínicas</a:t>
            </a:r>
            <a:r>
              <a:rPr lang="pt-BR" spc="-1" dirty="0">
                <a:latin typeface="Arial"/>
              </a:rPr>
              <a:t/>
            </a:r>
            <a:br>
              <a:rPr lang="pt-BR" spc="-1" dirty="0">
                <a:latin typeface="Arial"/>
              </a:rPr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641796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spc="-1" dirty="0">
                <a:solidFill>
                  <a:srgbClr val="CE181E"/>
                </a:solidFill>
                <a:latin typeface="Arial"/>
                <a:ea typeface="DejaVu Sans"/>
              </a:rPr>
              <a:t>Laboratório de Análises Clínicas</a:t>
            </a:r>
            <a:r>
              <a:rPr lang="pt-BR" spc="-1" dirty="0">
                <a:latin typeface="Arial"/>
              </a:rPr>
              <a:t/>
            </a:r>
            <a:br>
              <a:rPr lang="pt-BR" spc="-1" dirty="0">
                <a:latin typeface="Arial"/>
              </a:rPr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0076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Triggers (Gatilhos)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32000" indent="-3240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1" spc="-1" dirty="0">
                <a:latin typeface="Times New Roman"/>
                <a:ea typeface="Times New Roman"/>
              </a:rPr>
              <a:t>Os objetos trabalham da seguinte forma:</a:t>
            </a:r>
            <a:endParaRPr lang="pt-BR" sz="2400" spc="-1" dirty="0">
              <a:latin typeface="Arial"/>
            </a:endParaRPr>
          </a:p>
          <a:p>
            <a:pPr marL="864000" lvl="1" indent="-324000" algn="just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400" b="1" spc="-1" dirty="0">
                <a:solidFill>
                  <a:srgbClr val="CE181E"/>
                </a:solidFill>
                <a:latin typeface="Times New Roman"/>
                <a:ea typeface="Times New Roman"/>
              </a:rPr>
              <a:t>NEW</a:t>
            </a:r>
            <a:r>
              <a:rPr lang="pt-BR" sz="2400" b="1" spc="-1" dirty="0">
                <a:latin typeface="Times New Roman"/>
                <a:ea typeface="Times New Roman"/>
              </a:rPr>
              <a:t>: Todos os dados que foram inseridos ou atualizados (</a:t>
            </a:r>
            <a:r>
              <a:rPr lang="pt-BR" sz="2400" b="1" spc="-1" dirty="0" err="1">
                <a:latin typeface="Times New Roman"/>
                <a:ea typeface="Times New Roman"/>
              </a:rPr>
              <a:t>insert</a:t>
            </a:r>
            <a:r>
              <a:rPr lang="pt-BR" sz="2400" b="1" spc="-1" dirty="0">
                <a:latin typeface="Times New Roman"/>
                <a:ea typeface="Times New Roman"/>
              </a:rPr>
              <a:t> e </a:t>
            </a:r>
            <a:r>
              <a:rPr lang="pt-BR" sz="2400" b="1" spc="-1" dirty="0" err="1">
                <a:latin typeface="Times New Roman"/>
                <a:ea typeface="Times New Roman"/>
              </a:rPr>
              <a:t>update</a:t>
            </a:r>
            <a:r>
              <a:rPr lang="pt-BR" sz="2400" b="1" spc="-1" dirty="0">
                <a:latin typeface="Times New Roman"/>
                <a:ea typeface="Times New Roman"/>
              </a:rPr>
              <a:t>, respectivamente);</a:t>
            </a:r>
            <a:endParaRPr lang="pt-BR" sz="2400" spc="-1" dirty="0">
              <a:latin typeface="Arial"/>
            </a:endParaRPr>
          </a:p>
          <a:p>
            <a:pPr marL="864000" lvl="1" indent="-324000" algn="just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400" b="1" spc="-1" dirty="0" err="1">
                <a:solidFill>
                  <a:srgbClr val="CE181E"/>
                </a:solidFill>
                <a:latin typeface="Times New Roman"/>
                <a:ea typeface="Times New Roman"/>
              </a:rPr>
              <a:t>OLD</a:t>
            </a:r>
            <a:r>
              <a:rPr lang="pt-BR" sz="2400" b="1" spc="-1" dirty="0">
                <a:latin typeface="Times New Roman"/>
                <a:ea typeface="Times New Roman"/>
              </a:rPr>
              <a:t>: Todos os dados que foram deletados ou sobrescritos (delete e </a:t>
            </a:r>
            <a:r>
              <a:rPr lang="pt-BR" sz="2400" b="1" spc="-1" dirty="0" err="1">
                <a:latin typeface="Times New Roman"/>
                <a:ea typeface="Times New Roman"/>
              </a:rPr>
              <a:t>update</a:t>
            </a:r>
            <a:r>
              <a:rPr lang="pt-BR" sz="2400" b="1" spc="-1" dirty="0">
                <a:latin typeface="Times New Roman"/>
                <a:ea typeface="Times New Roman"/>
              </a:rPr>
              <a:t>, respectivamente);</a:t>
            </a:r>
            <a:endParaRPr lang="pt-BR" sz="2400" spc="-1" dirty="0"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1" spc="-1" dirty="0">
                <a:latin typeface="Times New Roman"/>
                <a:ea typeface="Times New Roman"/>
              </a:rPr>
              <a:t>Existem ainda outras variáveis que podem ser utilizadas na TRIGGER</a:t>
            </a:r>
            <a:r>
              <a:rPr lang="pt-BR" sz="2400" b="1" spc="-1" dirty="0" smtClean="0">
                <a:latin typeface="Times New Roman"/>
                <a:ea typeface="Times New Roman"/>
              </a:rPr>
              <a:t>.</a:t>
            </a:r>
            <a:endParaRPr lang="pt-BR" sz="24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6293722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769</TotalTime>
  <Words>1821</Words>
  <Application>Microsoft Office PowerPoint</Application>
  <PresentationFormat>Widescreen</PresentationFormat>
  <Paragraphs>246</Paragraphs>
  <Slides>88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88</vt:i4>
      </vt:variant>
    </vt:vector>
  </HeadingPairs>
  <TitlesOfParts>
    <vt:vector size="99" baseType="lpstr">
      <vt:lpstr>Arial</vt:lpstr>
      <vt:lpstr>Calibri</vt:lpstr>
      <vt:lpstr>Century Gothic</vt:lpstr>
      <vt:lpstr>Courier New</vt:lpstr>
      <vt:lpstr>DejaVu Sans</vt:lpstr>
      <vt:lpstr>Symbol</vt:lpstr>
      <vt:lpstr>Tahoma</vt:lpstr>
      <vt:lpstr>Times New Roman</vt:lpstr>
      <vt:lpstr>Wingdings</vt:lpstr>
      <vt:lpstr>Wingdings 3</vt:lpstr>
      <vt:lpstr>Cacho</vt:lpstr>
      <vt:lpstr>Banco de Dados 2</vt:lpstr>
      <vt:lpstr>Apresentação do PowerPoint</vt:lpstr>
      <vt:lpstr>Triggers (Gatilhos)</vt:lpstr>
      <vt:lpstr>Triggers (Gatilhos)</vt:lpstr>
      <vt:lpstr>Triggers (Gatilhos)</vt:lpstr>
      <vt:lpstr>Triggers (Gatilhos)</vt:lpstr>
      <vt:lpstr>Triggers (Gatilhos)</vt:lpstr>
      <vt:lpstr>Triggers (Gatilhos)</vt:lpstr>
      <vt:lpstr>Triggers (Gatilhos)</vt:lpstr>
      <vt:lpstr>Triggers (Gatilhos)</vt:lpstr>
      <vt:lpstr>Triggers (Gatilhos)</vt:lpstr>
      <vt:lpstr>Triggers (Gatilhos)</vt:lpstr>
      <vt:lpstr>Triggers (Gatilhos)</vt:lpstr>
      <vt:lpstr>Triggers (Gatilhos)</vt:lpstr>
      <vt:lpstr>Triggers (Gatilhos)</vt:lpstr>
      <vt:lpstr>Triggers (Gatilhos)</vt:lpstr>
      <vt:lpstr>Triggers (Gatilhos)</vt:lpstr>
      <vt:lpstr>Triggers (Gatilhos)</vt:lpstr>
      <vt:lpstr>Triggers (Gatilhos)</vt:lpstr>
      <vt:lpstr>Triggers (Gatilhos)</vt:lpstr>
      <vt:lpstr>Triggers (Gatilhos)</vt:lpstr>
      <vt:lpstr>Triggers (Gatilhos)</vt:lpstr>
      <vt:lpstr>Triggers (Gatilhos)</vt:lpstr>
      <vt:lpstr>Triggers (Gatilhos)</vt:lpstr>
      <vt:lpstr>Triggers (Gatilhos)</vt:lpstr>
      <vt:lpstr>Triggers (Gatilhos)</vt:lpstr>
      <vt:lpstr>Triggers (Gatilhos)</vt:lpstr>
      <vt:lpstr>Triggers (Gatilhos)</vt:lpstr>
      <vt:lpstr>Triggers (Gatilhos)</vt:lpstr>
      <vt:lpstr>Triggers (Gatilhos)</vt:lpstr>
      <vt:lpstr>Triggers (Gatilhos)</vt:lpstr>
      <vt:lpstr>Triggers (Gatilhos)</vt:lpstr>
      <vt:lpstr>Triggers (Gatilhos)</vt:lpstr>
      <vt:lpstr>Triggers (Gatilhos)</vt:lpstr>
      <vt:lpstr>Triggers (Gatilhos)</vt:lpstr>
      <vt:lpstr>Triggers (Gatilhos)</vt:lpstr>
      <vt:lpstr>Triggers (Gatilhos)</vt:lpstr>
      <vt:lpstr>Triggers (Gatilhos)</vt:lpstr>
      <vt:lpstr>Triggers (Gatilhos)</vt:lpstr>
      <vt:lpstr>Triggers (Gatilhos)</vt:lpstr>
      <vt:lpstr>Triggers (Gatilhos)</vt:lpstr>
      <vt:lpstr>Triggers (Gatilhos)</vt:lpstr>
      <vt:lpstr>Triggers (Gatilhos)</vt:lpstr>
      <vt:lpstr>Triggers (Gatilhos)</vt:lpstr>
      <vt:lpstr>Triggers (Gatilhos)</vt:lpstr>
      <vt:lpstr>Triggers (Gatilhos)</vt:lpstr>
      <vt:lpstr>Triggers (Gatilhos)</vt:lpstr>
      <vt:lpstr>Triggers (Gatilhos)</vt:lpstr>
      <vt:lpstr>Triggers (Gatilhos)</vt:lpstr>
      <vt:lpstr>Triggers (Gatilhos)</vt:lpstr>
      <vt:lpstr>Triggers (Gatilhos)</vt:lpstr>
      <vt:lpstr>Rules</vt:lpstr>
      <vt:lpstr>Rules</vt:lpstr>
      <vt:lpstr>Rules</vt:lpstr>
      <vt:lpstr>Rules</vt:lpstr>
      <vt:lpstr>Rules</vt:lpstr>
      <vt:lpstr>Rules</vt:lpstr>
      <vt:lpstr>Rules</vt:lpstr>
      <vt:lpstr>Rules</vt:lpstr>
      <vt:lpstr>Rules</vt:lpstr>
      <vt:lpstr>Rules</vt:lpstr>
      <vt:lpstr>Rules</vt:lpstr>
      <vt:lpstr>Rules</vt:lpstr>
      <vt:lpstr>Sistema Laboratorial</vt:lpstr>
      <vt:lpstr>Sistema Laboratorial</vt:lpstr>
      <vt:lpstr>Sistema Laboratorial</vt:lpstr>
      <vt:lpstr>Sistema Laboratorial</vt:lpstr>
      <vt:lpstr>Sistema Laboratorial</vt:lpstr>
      <vt:lpstr>Sistema Laboratorial</vt:lpstr>
      <vt:lpstr>Apresentação do PowerPoint</vt:lpstr>
      <vt:lpstr>Laboratório de Análises Clínicas </vt:lpstr>
      <vt:lpstr>Laboratório de Análises Clínicas </vt:lpstr>
      <vt:lpstr>Laboratório de Análises Clínicas </vt:lpstr>
      <vt:lpstr>Laboratório de Análises Clínicas </vt:lpstr>
      <vt:lpstr>Laboratório de Análises Clínicas </vt:lpstr>
      <vt:lpstr>Laboratório de Análises Clínicas </vt:lpstr>
      <vt:lpstr>Laboratório de Análises Clínicas </vt:lpstr>
      <vt:lpstr>Laboratório de Análises Clínicas </vt:lpstr>
      <vt:lpstr>Laboratório de Análises Clínicas </vt:lpstr>
      <vt:lpstr>Laboratório de Análises Clínicas </vt:lpstr>
      <vt:lpstr>Laboratório de Análises Clínicas </vt:lpstr>
      <vt:lpstr>Laboratório de Análises Clínicas </vt:lpstr>
      <vt:lpstr>Laboratório de Análises Clínicas</vt:lpstr>
      <vt:lpstr>Laboratório de Análises Clínicas </vt:lpstr>
      <vt:lpstr>Laboratório de Análises Clínicas</vt:lpstr>
      <vt:lpstr>Laboratório de Análises Clínicas </vt:lpstr>
      <vt:lpstr>Laboratório de Análises Clínicas </vt:lpstr>
      <vt:lpstr>Laboratório de Análises Clínicas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 2</dc:title>
  <dc:creator>Conta da Microsoft</dc:creator>
  <cp:lastModifiedBy>Conta da Microsoft</cp:lastModifiedBy>
  <cp:revision>108</cp:revision>
  <dcterms:created xsi:type="dcterms:W3CDTF">2021-05-01T13:50:47Z</dcterms:created>
  <dcterms:modified xsi:type="dcterms:W3CDTF">2021-05-02T22:17:42Z</dcterms:modified>
</cp:coreProperties>
</file>