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423" r:id="rId11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Banco de Dados II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8B8B8B"/>
                </a:solidFill>
                <a:latin typeface="Calibri"/>
              </a:rPr>
              <a:t>1 – Indexação e PostGreSQL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Hashing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Quando você busca algo em um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livro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, antes olha no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índice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para ver em que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página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está a informação que você precisa. </a:t>
            </a:r>
            <a:endParaRPr lang="pt-BR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Após, dirige-se diretamente para a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página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desejada. </a:t>
            </a:r>
            <a:endParaRPr lang="pt-BR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Nos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índices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baseados em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Hashs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, a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busca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 pela página da informação é feita pelo resumo e não pelo dado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.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83" name="Espaço Reservado para Conteúdo 3"/>
          <p:cNvPicPr/>
          <p:nvPr/>
        </p:nvPicPr>
        <p:blipFill>
          <a:blip r:embed="rId2"/>
          <a:stretch/>
        </p:blipFill>
        <p:spPr>
          <a:xfrm>
            <a:off x="323640" y="1600200"/>
            <a:ext cx="8496360" cy="49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85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556640"/>
            <a:ext cx="871236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 algn="just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Char char="•"/>
            </a:pPr>
            <a:r>
              <a:rPr lang="pt-BR" sz="4000" b="1" strike="noStrike" spc="-1">
                <a:solidFill>
                  <a:srgbClr val="C00000"/>
                </a:solidFill>
                <a:latin typeface="Calibri"/>
              </a:rPr>
              <a:t>Exclusão que causa redistribuição:</a:t>
            </a:r>
            <a:endParaRPr lang="pt-BR" sz="40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99"/>
              </a:spcBef>
              <a:buClr>
                <a:srgbClr val="404040"/>
              </a:buClr>
              <a:buFont typeface="Arial"/>
              <a:buChar char="–"/>
            </a:pPr>
            <a:r>
              <a:rPr lang="pt-BR" sz="4000" b="0" strike="noStrike" spc="-1">
                <a:solidFill>
                  <a:srgbClr val="404040"/>
                </a:solidFill>
                <a:latin typeface="Calibri"/>
              </a:rPr>
              <a:t>Exclusões que causem </a:t>
            </a:r>
            <a:r>
              <a:rPr lang="pt-BR" sz="4000" b="0" u="sng" strike="noStrike" spc="-1">
                <a:solidFill>
                  <a:srgbClr val="404040"/>
                </a:solidFill>
                <a:uFillTx/>
                <a:latin typeface="Calibri"/>
              </a:rPr>
              <a:t>redistribuição dos registros nas folhas</a:t>
            </a:r>
            <a:r>
              <a:rPr lang="pt-BR" sz="4000" b="0" strike="noStrike" spc="-1">
                <a:solidFill>
                  <a:srgbClr val="404040"/>
                </a:solidFill>
                <a:latin typeface="Calibri"/>
              </a:rPr>
              <a:t> provocam </a:t>
            </a:r>
            <a:r>
              <a:rPr lang="pt-BR" sz="4000" b="0" u="sng" strike="noStrike" spc="-1">
                <a:solidFill>
                  <a:srgbClr val="404040"/>
                </a:solidFill>
                <a:uFillTx/>
                <a:latin typeface="Calibri"/>
              </a:rPr>
              <a:t>mudanças no conteúdo do índice</a:t>
            </a:r>
            <a:r>
              <a:rPr lang="pt-BR" sz="40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4000" b="0" u="sng" strike="noStrike" spc="-1">
                <a:solidFill>
                  <a:srgbClr val="404040"/>
                </a:solidFill>
                <a:uFillTx/>
                <a:latin typeface="Calibri"/>
              </a:rPr>
              <a:t>mas não na estrutura </a:t>
            </a:r>
            <a:r>
              <a:rPr lang="pt-BR" sz="4000" b="0" strike="noStrike" spc="-1">
                <a:solidFill>
                  <a:srgbClr val="404040"/>
                </a:solidFill>
                <a:latin typeface="Calibri"/>
              </a:rPr>
              <a:t>(não se propagam).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89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28640"/>
            <a:ext cx="871236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91" name="Espaço Reservado para Conteúdo 3"/>
          <p:cNvPicPr/>
          <p:nvPr/>
        </p:nvPicPr>
        <p:blipFill>
          <a:blip r:embed="rId2"/>
          <a:stretch/>
        </p:blipFill>
        <p:spPr>
          <a:xfrm>
            <a:off x="395640" y="1600200"/>
            <a:ext cx="829044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93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640360" cy="514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95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568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97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600200"/>
            <a:ext cx="822888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Hashing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Em geral,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calcula-se o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resumo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 do dado 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e, com o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resumo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, sabe-se em que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página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o dado está. </a:t>
            </a:r>
            <a:endParaRPr lang="pt-BR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Não precisa-se varrer todo o índice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para descobrir a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página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em que o dado se encontra.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Hashing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99" name="Picture 2"/>
          <p:cNvPicPr/>
          <p:nvPr/>
        </p:nvPicPr>
        <p:blipFill>
          <a:blip r:embed="rId2"/>
          <a:stretch/>
        </p:blipFill>
        <p:spPr>
          <a:xfrm>
            <a:off x="755640" y="1628640"/>
            <a:ext cx="7632000" cy="48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Hashing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01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628640"/>
            <a:ext cx="822888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Hashing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03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484640"/>
            <a:ext cx="822888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FF0000"/>
                </a:solidFill>
                <a:latin typeface="Calibri"/>
              </a:rPr>
              <a:t> Índice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 é uma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estrutura de dados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que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serve para localizar registros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no arquivo de dados (tabela).</a:t>
            </a:r>
            <a:endParaRPr lang="pt-BR" sz="24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 Cada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entrada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 do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índice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 contém:</a:t>
            </a:r>
            <a:endParaRPr lang="pt-BR" sz="24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–"/>
            </a:pP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Valor da chave</a:t>
            </a:r>
            <a:endParaRPr lang="pt-BR" sz="24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–"/>
            </a:pP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Ponteiro para o arquivo de dados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 Pode-se pensar então em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dois arquivos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:</a:t>
            </a:r>
            <a:endParaRPr lang="pt-BR" sz="2400" b="0" strike="noStrike" spc="-1">
              <a:latin typeface="Arial"/>
            </a:endParaRPr>
          </a:p>
          <a:p>
            <a:pPr marL="292680" algn="just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 Um de índice</a:t>
            </a:r>
            <a:endParaRPr lang="pt-BR" sz="2400" b="0" strike="noStrike" spc="-1">
              <a:latin typeface="Arial"/>
            </a:endParaRPr>
          </a:p>
          <a:p>
            <a:pPr marL="201240" algn="just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  Um de dados</a:t>
            </a:r>
            <a:endParaRPr lang="pt-BR" sz="24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C00000"/>
                </a:solidFill>
                <a:latin typeface="Calibri"/>
              </a:rPr>
              <a:t>Isso é eficiente?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07" name="Espaço Reservado para Conteúdo 3"/>
          <p:cNvPicPr/>
          <p:nvPr/>
        </p:nvPicPr>
        <p:blipFill>
          <a:blip r:embed="rId2"/>
          <a:stretch/>
        </p:blipFill>
        <p:spPr>
          <a:xfrm>
            <a:off x="755640" y="1556640"/>
            <a:ext cx="783360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404040"/>
                </a:solidFill>
                <a:latin typeface="Calibri"/>
              </a:rPr>
              <a:t>Indexação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Índice Denso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09" name="Espaço Reservado para Conteúdo 3"/>
          <p:cNvPicPr/>
          <p:nvPr/>
        </p:nvPicPr>
        <p:blipFill>
          <a:blip r:embed="rId2"/>
          <a:stretch/>
        </p:blipFill>
        <p:spPr>
          <a:xfrm>
            <a:off x="594720" y="1643400"/>
            <a:ext cx="7953840" cy="44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404040"/>
                </a:solidFill>
                <a:latin typeface="Calibri"/>
              </a:rPr>
              <a:t>Indexação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Índice Esparso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11" name="Espaço Reservado para Conteúdo 3"/>
          <p:cNvPicPr/>
          <p:nvPr/>
        </p:nvPicPr>
        <p:blipFill>
          <a:blip r:embed="rId2"/>
          <a:stretch/>
        </p:blipFill>
        <p:spPr>
          <a:xfrm>
            <a:off x="683640" y="1600200"/>
            <a:ext cx="7848000" cy="49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Se tivermos que percorrer o </a:t>
            </a:r>
            <a:r>
              <a:rPr lang="pt-BR" sz="2800" b="1" strike="noStrike" spc="-1">
                <a:solidFill>
                  <a:srgbClr val="C00000"/>
                </a:solidFill>
                <a:latin typeface="Calibri"/>
              </a:rPr>
              <a:t>arquivo de índice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sequencialmente para encontrar uma determinada chave, o </a:t>
            </a:r>
            <a:r>
              <a:rPr lang="pt-BR" sz="2800" b="1" strike="noStrike" spc="-1">
                <a:solidFill>
                  <a:srgbClr val="C00000"/>
                </a:solidFill>
                <a:latin typeface="Calibri"/>
              </a:rPr>
              <a:t>índice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 não terá muita utilidade: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0070C0"/>
              </a:buClr>
              <a:buFont typeface="Arial"/>
              <a:buChar char="–"/>
            </a:pP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 Pode-se fazer busca um pouco mais eficiente (ex. busca binária), se o arquivo de índice estiver ordenado.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0070C0"/>
              </a:buClr>
              <a:buFont typeface="Arial"/>
              <a:buChar char="–"/>
            </a:pP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 Mas mesmo assim isso não é o ideal.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A importância da Indexação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404040"/>
                </a:solidFill>
                <a:latin typeface="Calibri"/>
              </a:rPr>
              <a:t>Quando os </a:t>
            </a:r>
            <a:r>
              <a:rPr lang="pt-BR" sz="2800" b="1" strike="noStrike" spc="-1" dirty="0">
                <a:solidFill>
                  <a:srgbClr val="404040"/>
                </a:solidFill>
                <a:latin typeface="Calibri"/>
              </a:rPr>
              <a:t>dados são grandes demais </a:t>
            </a:r>
            <a:r>
              <a:rPr lang="pt-BR" sz="2800" b="0" strike="noStrike" spc="-1" dirty="0">
                <a:solidFill>
                  <a:srgbClr val="404040"/>
                </a:solidFill>
                <a:latin typeface="Calibri"/>
              </a:rPr>
              <a:t>para caber na </a:t>
            </a:r>
            <a:r>
              <a:rPr lang="pt-BR" sz="2800" b="1" strike="noStrike" spc="-1" dirty="0">
                <a:solidFill>
                  <a:srgbClr val="FF0000"/>
                </a:solidFill>
                <a:latin typeface="Calibri"/>
              </a:rPr>
              <a:t>memória principal</a:t>
            </a:r>
            <a:r>
              <a:rPr lang="pt-BR" sz="2800" b="0" strike="noStrike" spc="-1" dirty="0">
                <a:solidFill>
                  <a:srgbClr val="404040"/>
                </a:solidFill>
                <a:latin typeface="Calibri"/>
              </a:rPr>
              <a:t>, o </a:t>
            </a:r>
            <a:r>
              <a:rPr lang="pt-BR" sz="2800" b="1" strike="noStrike" spc="-1" dirty="0">
                <a:solidFill>
                  <a:srgbClr val="404040"/>
                </a:solidFill>
                <a:latin typeface="Calibri"/>
              </a:rPr>
              <a:t>número de acessos a disco </a:t>
            </a:r>
            <a:r>
              <a:rPr lang="pt-BR" sz="2800" b="0" strike="noStrike" spc="-1" dirty="0">
                <a:solidFill>
                  <a:srgbClr val="404040"/>
                </a:solidFill>
                <a:latin typeface="Calibri"/>
              </a:rPr>
              <a:t>(memória secundária) se torna importante.</a:t>
            </a:r>
            <a:endParaRPr lang="pt-BR" sz="2800" b="0" strike="noStrike" spc="-1" dirty="0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404040"/>
                </a:solidFill>
                <a:latin typeface="Calibri"/>
              </a:rPr>
              <a:t>O </a:t>
            </a:r>
            <a:r>
              <a:rPr lang="pt-BR" sz="2800" b="1" strike="noStrike" spc="-1" dirty="0">
                <a:solidFill>
                  <a:srgbClr val="404040"/>
                </a:solidFill>
                <a:latin typeface="Calibri"/>
              </a:rPr>
              <a:t>acesso a disco é mais demorado e caro </a:t>
            </a:r>
            <a:r>
              <a:rPr lang="pt-BR" sz="2800" b="0" strike="noStrike" spc="-1" dirty="0">
                <a:solidFill>
                  <a:srgbClr val="404040"/>
                </a:solidFill>
                <a:latin typeface="Calibri"/>
              </a:rPr>
              <a:t>se comparado ao acesso à memória principal.</a:t>
            </a:r>
            <a:endParaRPr lang="pt-BR" sz="2800" b="0" strike="noStrike" spc="-1" dirty="0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Atualmente o 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armazenamento estável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é feito em </a:t>
            </a:r>
            <a:r>
              <a:rPr lang="pt-BR" sz="2800" b="1" strike="noStrike" spc="-1" dirty="0">
                <a:solidFill>
                  <a:srgbClr val="0070C0"/>
                </a:solidFill>
                <a:latin typeface="Calibri"/>
              </a:rPr>
              <a:t>discos magnéticos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 e o custo de cada acesso (da ordem de </a:t>
            </a:r>
            <a:r>
              <a:rPr lang="pt-BR" sz="2800" b="1" strike="noStrike" spc="-1" dirty="0" err="1">
                <a:solidFill>
                  <a:srgbClr val="0070C0"/>
                </a:solidFill>
                <a:latin typeface="Calibri"/>
              </a:rPr>
              <a:t>mili</a:t>
            </a:r>
            <a:r>
              <a:rPr lang="pt-BR" sz="2800" b="1" strike="noStrike" spc="-1" dirty="0">
                <a:solidFill>
                  <a:srgbClr val="0070C0"/>
                </a:solidFill>
                <a:latin typeface="Calibri"/>
              </a:rPr>
              <a:t> segundos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 é muito alto quando comparado ao acesso à </a:t>
            </a:r>
            <a:r>
              <a:rPr lang="pt-BR" sz="2800" b="1" strike="noStrike" spc="-1" dirty="0">
                <a:solidFill>
                  <a:srgbClr val="FF0000"/>
                </a:solidFill>
                <a:latin typeface="Calibri"/>
              </a:rPr>
              <a:t>memória RAM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(ordem de </a:t>
            </a:r>
            <a:r>
              <a:rPr lang="pt-BR" sz="2800" b="1" strike="noStrike" spc="-1" dirty="0">
                <a:solidFill>
                  <a:srgbClr val="FF0000"/>
                </a:solidFill>
                <a:latin typeface="Calibri"/>
              </a:rPr>
              <a:t>nano segundos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).</a:t>
            </a: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Para resolver este problema:</a:t>
            </a:r>
            <a:endParaRPr lang="pt-BR" sz="32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641"/>
              </a:spcBef>
              <a:buClr>
                <a:srgbClr val="0070C0"/>
              </a:buClr>
              <a:buFont typeface="Arial"/>
              <a:buChar char="–"/>
            </a:pP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os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índices</a:t>
            </a: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 não são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estruturas sequenciais</a:t>
            </a: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, e sim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hierárquicas</a:t>
            </a: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641"/>
              </a:spcBef>
              <a:buClr>
                <a:srgbClr val="0070C0"/>
              </a:buClr>
              <a:buFont typeface="Arial"/>
              <a:buChar char="–"/>
            </a:pP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os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índices</a:t>
            </a: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 não apontam para um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registro específico</a:t>
            </a: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, mas para um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bloco de registros </a:t>
            </a: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(e dentro do bloco é feita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busca sequencial</a:t>
            </a: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) – exige que os registros dentro de um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bloco</a:t>
            </a: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 estejam ordenados.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17" name="Espaço Reservado para Conteúdo 3"/>
          <p:cNvPicPr/>
          <p:nvPr/>
        </p:nvPicPr>
        <p:blipFill>
          <a:blip r:embed="rId2"/>
          <a:stretch/>
        </p:blipFill>
        <p:spPr>
          <a:xfrm>
            <a:off x="971640" y="1268640"/>
            <a:ext cx="7920000" cy="514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•"/>
            </a:pP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A maioria das estruturas de índice é implementada por árvores de busca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 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Árvores Binárias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Árvores AVL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Árvores de Múltiplos Caminhos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21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268640"/>
            <a:ext cx="8568360" cy="54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de Múltiplos Caminhos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91440" indent="-9072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•"/>
            </a:pP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Características: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 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Cada nó contém </a:t>
            </a:r>
            <a:r>
              <a:rPr lang="pt-BR" sz="3600" b="1" i="1" strike="noStrike" spc="-1">
                <a:solidFill>
                  <a:srgbClr val="0070C0"/>
                </a:solidFill>
                <a:latin typeface="Calibri"/>
              </a:rPr>
              <a:t>n-1 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chaves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 Cada nó contém </a:t>
            </a:r>
            <a:r>
              <a:rPr lang="pt-BR" sz="3600" b="1" i="1" strike="noStrike" spc="-1">
                <a:solidFill>
                  <a:srgbClr val="0070C0"/>
                </a:solidFill>
                <a:latin typeface="Calibri"/>
              </a:rPr>
              <a:t>n 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filhos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 As chaves dentro do nó estão ordenadas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 As chaves dentro do nó funcionam como separadores para os ponteiros para os filhos do nó.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de Múltiplos Caminhos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25" name="Espaço Reservado para Conteúdo 3"/>
          <p:cNvPicPr/>
          <p:nvPr/>
        </p:nvPicPr>
        <p:blipFill>
          <a:blip r:embed="rId2"/>
          <a:stretch/>
        </p:blipFill>
        <p:spPr>
          <a:xfrm>
            <a:off x="287640" y="1556640"/>
            <a:ext cx="8568360" cy="51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de Múltiplos Caminhos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27" name="Espaço Reservado para Conteúdo 3"/>
          <p:cNvPicPr/>
          <p:nvPr/>
        </p:nvPicPr>
        <p:blipFill>
          <a:blip r:embed="rId2"/>
          <a:stretch/>
        </p:blipFill>
        <p:spPr>
          <a:xfrm>
            <a:off x="838800" y="1600200"/>
            <a:ext cx="7465680" cy="452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de Múltiplos Caminhos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91440" indent="-9072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•"/>
            </a:pP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Vantagens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Têm altura bem menor que as árvores binárias.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Ideais para uso como índice de arquivos em disco.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Como as árvores são baixas, são necessários poucos acessos em disco até chegar ao ponteiro para o bloco que contém o registro desejado.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As </a:t>
            </a:r>
            <a:r>
              <a:rPr lang="pt-BR" sz="3600" b="1" strike="noStrike" spc="-1">
                <a:solidFill>
                  <a:srgbClr val="C00000"/>
                </a:solidFill>
                <a:latin typeface="Calibri"/>
              </a:rPr>
              <a:t>árvores AVL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, apesar de </a:t>
            </a:r>
            <a:r>
              <a:rPr lang="pt-BR" sz="3600" b="1" strike="noStrike" spc="-1">
                <a:solidFill>
                  <a:srgbClr val="C00000"/>
                </a:solidFill>
                <a:latin typeface="Calibri"/>
              </a:rPr>
              <a:t>balanceadas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, são </a:t>
            </a:r>
            <a:r>
              <a:rPr lang="pt-BR" sz="3600" b="1" strike="noStrike" spc="-1">
                <a:solidFill>
                  <a:srgbClr val="C00000"/>
                </a:solidFill>
                <a:latin typeface="Calibri"/>
              </a:rPr>
              <a:t>excessivamente altas 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para </a:t>
            </a:r>
            <a:r>
              <a:rPr lang="pt-BR" sz="3600" b="1" strike="noStrike" spc="-1">
                <a:solidFill>
                  <a:srgbClr val="C00000"/>
                </a:solidFill>
                <a:latin typeface="Calibri"/>
              </a:rPr>
              <a:t>uso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3600" b="1" strike="noStrike" spc="-1">
                <a:solidFill>
                  <a:srgbClr val="C00000"/>
                </a:solidFill>
                <a:latin typeface="Calibri"/>
              </a:rPr>
              <a:t>eficiente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 como </a:t>
            </a:r>
            <a:r>
              <a:rPr lang="pt-BR" sz="3600" b="1" strike="noStrike" spc="-1">
                <a:solidFill>
                  <a:srgbClr val="C00000"/>
                </a:solidFill>
                <a:latin typeface="Calibri"/>
              </a:rPr>
              <a:t>índice</a:t>
            </a: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.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Indexação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de Múltiplos Caminhos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 algn="just">
              <a:lnSpc>
                <a:spcPct val="100000"/>
              </a:lnSpc>
              <a:spcBef>
                <a:spcPts val="799"/>
              </a:spcBef>
              <a:buClr>
                <a:srgbClr val="404040"/>
              </a:buClr>
              <a:buFont typeface="Arial"/>
              <a:buChar char="•"/>
            </a:pPr>
            <a:r>
              <a:rPr lang="pt-BR" sz="4000" b="1" strike="noStrike" spc="-1">
                <a:solidFill>
                  <a:srgbClr val="404040"/>
                </a:solidFill>
                <a:latin typeface="Calibri"/>
              </a:rPr>
              <a:t>Exemplos de Árvores Múltiplos Caminhos:</a:t>
            </a:r>
            <a:endParaRPr lang="pt-BR" sz="40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99"/>
              </a:spcBef>
              <a:buClr>
                <a:srgbClr val="0070C0"/>
              </a:buClr>
              <a:buFont typeface="Arial"/>
              <a:buChar char="–"/>
            </a:pPr>
            <a:r>
              <a:rPr lang="pt-BR" sz="4000" b="1" strike="noStrike" spc="-1">
                <a:solidFill>
                  <a:srgbClr val="0070C0"/>
                </a:solidFill>
                <a:latin typeface="Calibri"/>
              </a:rPr>
              <a:t> Árvore B</a:t>
            </a:r>
            <a:endParaRPr lang="pt-BR" sz="40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99"/>
              </a:spcBef>
              <a:buClr>
                <a:srgbClr val="0070C0"/>
              </a:buClr>
              <a:buFont typeface="Arial"/>
              <a:buChar char="–"/>
            </a:pPr>
            <a:r>
              <a:rPr lang="pt-BR" sz="4000" b="1" strike="noStrike" spc="-1">
                <a:solidFill>
                  <a:srgbClr val="0070C0"/>
                </a:solidFill>
                <a:latin typeface="Calibri"/>
              </a:rPr>
              <a:t> Árvore B*</a:t>
            </a:r>
            <a:endParaRPr lang="pt-BR" sz="40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99"/>
              </a:spcBef>
              <a:buClr>
                <a:srgbClr val="0070C0"/>
              </a:buClr>
              <a:buFont typeface="Arial"/>
              <a:buChar char="–"/>
            </a:pPr>
            <a:r>
              <a:rPr lang="pt-BR" sz="4000" b="1" strike="noStrike" spc="-1">
                <a:solidFill>
                  <a:srgbClr val="0070C0"/>
                </a:solidFill>
                <a:latin typeface="Calibri"/>
              </a:rPr>
              <a:t> Árvore B+</a:t>
            </a:r>
            <a:endParaRPr lang="pt-BR" sz="40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99"/>
              </a:spcBef>
              <a:buClr>
                <a:srgbClr val="0070C0"/>
              </a:buClr>
              <a:buFont typeface="Arial"/>
              <a:buChar char="–"/>
            </a:pPr>
            <a:r>
              <a:rPr lang="pt-BR" sz="4000" b="1" strike="noStrike" spc="-1">
                <a:solidFill>
                  <a:srgbClr val="0070C0"/>
                </a:solidFill>
                <a:latin typeface="Calibri"/>
              </a:rPr>
              <a:t> Tries</a:t>
            </a:r>
            <a:endParaRPr lang="pt-BR" sz="4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Busca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busca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em uma </a:t>
            </a:r>
            <a:r>
              <a:rPr lang="pt-BR" sz="3200" b="1" strike="noStrike" spc="-1">
                <a:solidFill>
                  <a:srgbClr val="0070C0"/>
                </a:solidFill>
                <a:latin typeface="Calibri"/>
              </a:rPr>
              <a:t>árvore-B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é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similar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à busca em uma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árvore binária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, só que ao invés de uma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bifurcação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em cada nó, temos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vários caminhos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a seguir de acordo com o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número de filhos do nó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.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A importância da Indexação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lang="pt-BR" sz="3200" b="1" u="sng" strike="noStrike" spc="-1">
                <a:solidFill>
                  <a:srgbClr val="FF0000"/>
                </a:solidFill>
                <a:uFillTx/>
                <a:latin typeface="Calibri"/>
              </a:rPr>
              <a:t>Tempo de Resposta 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corresponde ao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tempo decorrido ou atraso médio entre o início de uma transação e os resultados da transação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Em um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Banco de Dados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 que armazene um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volume significativo de registros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, o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tempo de resposta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 é uma preocupação importante.</a:t>
            </a:r>
            <a:endParaRPr lang="pt-BR" sz="32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Consultas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 a uma ou mais tabelas simultaneamente, por exemplo,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não devem apresentar um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tempo de resposta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 elevado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. Esperar minutos ou muitos segundos pela apresentação dos registros recuperados por uma consulta é algo impensável para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usuários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 e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administradores de banco de dados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Busca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395640" y="1484640"/>
            <a:ext cx="5780880" cy="302364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588240" y="4581000"/>
            <a:ext cx="83401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Considere a busca pelo elemento 38 na árvore acima.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busca, como de praxe, começa pelo nó raiz.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Diferente de uma árvore binária, qualquer nó de uma árvore-b pode apresentar mais de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 valor. Nesse exemplo, temos dois valores (mas poderíamos ter até 4): 10 e 20.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Busca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4221000"/>
            <a:ext cx="8228880" cy="23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A busca sempre começa por uma visita no valor mais à esquerda do nó.</a:t>
            </a:r>
            <a:endParaRPr lang="pt-BR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Como 38 é maior que 10 e existe um outro valor à direita de 10, comparamos também 38 com 20.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9" name="Picture 2"/>
          <p:cNvPicPr/>
          <p:nvPr/>
        </p:nvPicPr>
        <p:blipFill>
          <a:blip r:embed="rId2"/>
          <a:stretch/>
        </p:blipFill>
        <p:spPr>
          <a:xfrm>
            <a:off x="1583640" y="1412640"/>
            <a:ext cx="5895360" cy="285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Busca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4365000"/>
            <a:ext cx="8228880" cy="17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Como 38 é maior que 20 “descemos” pelo ponteiro mais à direita de 20.</a:t>
            </a:r>
            <a:endParaRPr lang="pt-BR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Em seguida, iniciamos a busca pelo elemento 38 no outro nó.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42" name="Picture 2"/>
          <p:cNvPicPr/>
          <p:nvPr/>
        </p:nvPicPr>
        <p:blipFill>
          <a:blip r:embed="rId2"/>
          <a:stretch/>
        </p:blipFill>
        <p:spPr>
          <a:xfrm>
            <a:off x="1907640" y="1484640"/>
            <a:ext cx="5542920" cy="28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Busca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44" name="Picture 2"/>
          <p:cNvPicPr/>
          <p:nvPr/>
        </p:nvPicPr>
        <p:blipFill>
          <a:blip r:embed="rId2"/>
          <a:stretch/>
        </p:blipFill>
        <p:spPr>
          <a:xfrm>
            <a:off x="1907640" y="1556640"/>
            <a:ext cx="555228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Busca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4653000"/>
            <a:ext cx="8228880" cy="14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Elemento 38 encontrado!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743120" y="1628640"/>
            <a:ext cx="5657040" cy="28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Inserção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3789000"/>
            <a:ext cx="8228880" cy="233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Inserção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do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elemento 50 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em um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nó folha 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(que também é a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raiz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e está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lotado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): não há a possibilidade de inclusão de um quinto elemento no nó.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50" name="Picture 2"/>
          <p:cNvPicPr/>
          <p:nvPr/>
        </p:nvPicPr>
        <p:blipFill>
          <a:blip r:embed="rId2"/>
          <a:stretch/>
        </p:blipFill>
        <p:spPr>
          <a:xfrm>
            <a:off x="1979640" y="1484640"/>
            <a:ext cx="4511520" cy="21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Inserção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3501000"/>
            <a:ext cx="8228880" cy="26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O nó em questão é percorrido e descobre-se que o elemento 50 deveria ser inserido na quinta posição do nó (inexistente).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53" name="Picture 2"/>
          <p:cNvPicPr/>
          <p:nvPr/>
        </p:nvPicPr>
        <p:blipFill>
          <a:blip r:embed="rId2"/>
          <a:stretch/>
        </p:blipFill>
        <p:spPr>
          <a:xfrm>
            <a:off x="2339640" y="1542960"/>
            <a:ext cx="3808800" cy="188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Inserção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4005000"/>
            <a:ext cx="822888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O conteúdo do nó originário é distribuído igualitariamente entre este e um nó recém criado.</a:t>
            </a:r>
            <a:endParaRPr lang="pt-BR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10 e 20 ficam no nó original enquanto 40 e 50 vão para o novo nó. O elemento do meio (terceira posição), o 30, é guardado para outro uso.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56" name="Picture 2"/>
          <p:cNvPicPr/>
          <p:nvPr/>
        </p:nvPicPr>
        <p:blipFill>
          <a:blip r:embed="rId2"/>
          <a:stretch/>
        </p:blipFill>
        <p:spPr>
          <a:xfrm>
            <a:off x="1691640" y="1556640"/>
            <a:ext cx="5201280" cy="23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Inserção</a:t>
            </a: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 em </a:t>
            </a:r>
            <a:r>
              <a:t/>
            </a:r>
            <a:br/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3895920"/>
            <a:ext cx="8228880" cy="270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Um terceiro nó, posicionado hierarquicamente em uma camada acima, torna-se a nova raiz e recebe o elemento 30.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59" name="Picture 2"/>
          <p:cNvPicPr/>
          <p:nvPr/>
        </p:nvPicPr>
        <p:blipFill>
          <a:blip r:embed="rId2"/>
          <a:stretch/>
        </p:blipFill>
        <p:spPr>
          <a:xfrm>
            <a:off x="2205000" y="1628640"/>
            <a:ext cx="4733280" cy="226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61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43444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A importância da Indexação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Métricas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de avaliação do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Tempo de Resposta 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em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Bancos de Dados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pt-BR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Tempo de Acesso;</a:t>
            </a:r>
            <a:endParaRPr lang="pt-BR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Tempo de Inserção;</a:t>
            </a:r>
            <a:endParaRPr lang="pt-BR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Tempo de Eliminação de Registros;</a:t>
            </a:r>
            <a:endParaRPr lang="pt-BR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Sobrecarga (Overhead) de espaço de armazenamento.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63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600200"/>
            <a:ext cx="800244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65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280360" cy="49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67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700640"/>
            <a:ext cx="84344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69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496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71" name="Espaço Reservado para Conteúdo 3"/>
          <p:cNvPicPr/>
          <p:nvPr/>
        </p:nvPicPr>
        <p:blipFill>
          <a:blip r:embed="rId2"/>
          <a:stretch/>
        </p:blipFill>
        <p:spPr>
          <a:xfrm>
            <a:off x="323640" y="1600200"/>
            <a:ext cx="836244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73" name="Espaço Reservado para Conteúdo 3"/>
          <p:cNvPicPr/>
          <p:nvPr/>
        </p:nvPicPr>
        <p:blipFill>
          <a:blip r:embed="rId2"/>
          <a:stretch/>
        </p:blipFill>
        <p:spPr>
          <a:xfrm>
            <a:off x="395640" y="1600200"/>
            <a:ext cx="8290440" cy="49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75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56836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0070C0"/>
                </a:solidFill>
                <a:latin typeface="Calibri"/>
              </a:rPr>
              <a:t>Árvores B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77" name="Espaço Reservado para Conteúdo 3"/>
          <p:cNvPicPr/>
          <p:nvPr/>
        </p:nvPicPr>
        <p:blipFill>
          <a:blip r:embed="rId2"/>
          <a:stretch/>
        </p:blipFill>
        <p:spPr>
          <a:xfrm>
            <a:off x="107640" y="1600200"/>
            <a:ext cx="8856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Font typeface="Arial"/>
              <a:buChar char="•"/>
            </a:pPr>
            <a:r>
              <a:rPr lang="pt-BR" sz="3600" b="1" strike="noStrike" spc="-1">
                <a:solidFill>
                  <a:srgbClr val="FF0000"/>
                </a:solidFill>
                <a:latin typeface="Calibri"/>
              </a:rPr>
              <a:t>Exclusão</a:t>
            </a:r>
            <a:endParaRPr lang="pt-BR" sz="3600" b="0" strike="noStrike" spc="-1"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Duas situações possíveis:</a:t>
            </a:r>
            <a:endParaRPr lang="pt-BR" sz="24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–"/>
            </a:pP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[1] -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A entrada x está em um nó folha: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Neste caso, simplesmente remover a entrada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x</a:t>
            </a:r>
            <a:endParaRPr lang="pt-BR" sz="24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–"/>
            </a:pP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[2] -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 A entrada x </a:t>
            </a:r>
            <a:r>
              <a:rPr lang="pt-BR" sz="2400" b="1" strike="noStrike" spc="-1">
                <a:solidFill>
                  <a:srgbClr val="C00000"/>
                </a:solidFill>
                <a:latin typeface="Calibri"/>
              </a:rPr>
              <a:t>não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 está em um nó folha: </a:t>
            </a:r>
            <a:endParaRPr lang="pt-BR" sz="2400" b="0" strike="noStrike" spc="-1">
              <a:latin typeface="Arial"/>
            </a:endParaRPr>
          </a:p>
          <a:p>
            <a:pPr marL="567000" lvl="2" indent="-182160" algn="just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Substituir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x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pela chave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y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imediatamente maior.</a:t>
            </a:r>
            <a:endParaRPr lang="pt-BR" sz="2400" b="0" strike="noStrike" spc="-1">
              <a:latin typeface="Arial"/>
            </a:endParaRPr>
          </a:p>
          <a:p>
            <a:pPr marL="567000" lvl="2" indent="-182160" algn="just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Note que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y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necessariamente pertence a uma folha, pela forma como a árvore B é estruturada.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81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2049840"/>
            <a:ext cx="8506440" cy="433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A importância da Indexação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Leitura Sequencial de Registros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85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2098080"/>
            <a:ext cx="8228880" cy="40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83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2043000"/>
            <a:ext cx="8434440" cy="448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85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2106720"/>
            <a:ext cx="8434440" cy="434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87" name="Espaço Reservado para Conteúdo 3"/>
          <p:cNvPicPr/>
          <p:nvPr/>
        </p:nvPicPr>
        <p:blipFill>
          <a:blip r:embed="rId2"/>
          <a:stretch/>
        </p:blipFill>
        <p:spPr>
          <a:xfrm>
            <a:off x="546480" y="1600200"/>
            <a:ext cx="84171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89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00200"/>
            <a:ext cx="878436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91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709640"/>
            <a:ext cx="8640360" cy="481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>
              <a:lnSpc>
                <a:spcPct val="100000"/>
              </a:lnSpc>
              <a:spcBef>
                <a:spcPts val="1080"/>
              </a:spcBef>
              <a:buClr>
                <a:srgbClr val="0070C0"/>
              </a:buClr>
              <a:buFont typeface="Arial"/>
              <a:buChar char="•"/>
            </a:pPr>
            <a:r>
              <a:rPr lang="pt-BR" sz="5400" b="1" strike="noStrike" spc="-1">
                <a:solidFill>
                  <a:srgbClr val="0070C0"/>
                </a:solidFill>
                <a:latin typeface="Calibri"/>
              </a:rPr>
              <a:t>Solução:</a:t>
            </a:r>
            <a:endParaRPr lang="pt-BR" sz="54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1080"/>
              </a:spcBef>
              <a:buClr>
                <a:srgbClr val="404040"/>
              </a:buClr>
              <a:buFont typeface="Arial"/>
              <a:buChar char="–"/>
            </a:pPr>
            <a:r>
              <a:rPr lang="pt-BR" sz="5400" b="1" strike="noStrike" spc="-1">
                <a:solidFill>
                  <a:srgbClr val="404040"/>
                </a:solidFill>
                <a:latin typeface="Calibri"/>
              </a:rPr>
              <a:t>Concatenação</a:t>
            </a:r>
            <a:r>
              <a:rPr lang="pt-BR" sz="5400" b="0" strike="noStrike" spc="-1">
                <a:solidFill>
                  <a:srgbClr val="404040"/>
                </a:solidFill>
                <a:latin typeface="Calibri"/>
              </a:rPr>
              <a:t> ou </a:t>
            </a:r>
            <a:endParaRPr lang="pt-BR" sz="54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1080"/>
              </a:spcBef>
              <a:buClr>
                <a:srgbClr val="404040"/>
              </a:buClr>
              <a:buFont typeface="Arial"/>
              <a:buChar char="–"/>
            </a:pPr>
            <a:r>
              <a:rPr lang="pt-BR" sz="5400" b="1" strike="noStrike" spc="-1">
                <a:solidFill>
                  <a:srgbClr val="404040"/>
                </a:solidFill>
                <a:latin typeface="Calibri"/>
              </a:rPr>
              <a:t>Redistribuição</a:t>
            </a:r>
            <a:endParaRPr lang="pt-BR" sz="5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•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Concatenação:</a:t>
            </a:r>
            <a:endParaRPr lang="pt-BR" sz="36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Duas páginas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P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e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Q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são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irmãs adjacentes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se têm o mesmo pai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W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e são apontadas por dois ponteiros adjacentes em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W.</a:t>
            </a:r>
            <a:endParaRPr lang="pt-BR" sz="36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P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e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Q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podem ser concatenadas se:</a:t>
            </a:r>
            <a:endParaRPr lang="pt-BR" sz="3600" b="0" strike="noStrike" spc="-1">
              <a:latin typeface="Arial"/>
            </a:endParaRPr>
          </a:p>
          <a:p>
            <a:pPr marL="749880" lvl="3" indent="-182160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 são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irmãs adjacentes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; e</a:t>
            </a:r>
            <a:endParaRPr lang="pt-BR" sz="3600" b="0" strike="noStrike" spc="-1">
              <a:latin typeface="Arial"/>
            </a:endParaRPr>
          </a:p>
          <a:p>
            <a:pPr marL="749880" lvl="3" indent="-182160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 juntas possuem menos de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2d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chaves</a:t>
            </a: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•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Operação de concatenação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de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P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 e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Q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:</a:t>
            </a:r>
            <a:endParaRPr lang="pt-BR" sz="36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 Agrupar as entradas de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Q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em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P.</a:t>
            </a:r>
            <a:endParaRPr lang="pt-BR" sz="36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 Em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W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, pegar a chave que está entre os ponteiros que apontam para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P 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e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Q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, e transferi-la para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P.</a:t>
            </a:r>
            <a:endParaRPr lang="pt-BR" sz="36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Em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W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, eliminar o ponteiro que ficava junto à chave que foi transferida.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99" name="Espaço Reservado para Conteúdo 3"/>
          <p:cNvPicPr/>
          <p:nvPr/>
        </p:nvPicPr>
        <p:blipFill>
          <a:blip r:embed="rId2"/>
          <a:stretch/>
        </p:blipFill>
        <p:spPr>
          <a:xfrm>
            <a:off x="323640" y="1628640"/>
            <a:ext cx="8496360" cy="48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01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568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A importância da Indexação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Leitura Sequencial de Registros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1) - 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A leitura começa pelo primeiro registro (nome = “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Ana Júlia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”).</a:t>
            </a:r>
            <a:endParaRPr lang="pt-BR" sz="32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(2) – 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Como “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Ana Júlia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” é diferente de “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Elvira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” (nosso argumento de pesquisa), o </a:t>
            </a:r>
            <a:r>
              <a:rPr lang="pt-BR" sz="3200" b="1" u="sng" strike="noStrike" spc="-1">
                <a:solidFill>
                  <a:srgbClr val="404040"/>
                </a:solidFill>
                <a:uFillTx/>
                <a:latin typeface="Calibri"/>
              </a:rPr>
              <a:t>cursor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 move-se para o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registro seguinte 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(nome = “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Jambira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”).</a:t>
            </a:r>
            <a:endParaRPr lang="pt-BR" sz="32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(3) – Enquanto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não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 for o final da tabela 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(após o último registro existente) e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nome for diferente de “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Elvira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”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, o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cursor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 continuará a mover-se de registro a registro.</a:t>
            </a:r>
            <a:endParaRPr lang="pt-BR" sz="32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Note que, em uma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Leitura Sequencial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buscando do primeiro ao último registro pelo valor de um argumento de pesquisa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, o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tempo de resposta 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é determinado pela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posição física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 do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registro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 procurado.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03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00200"/>
            <a:ext cx="8784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05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568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07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607040"/>
            <a:ext cx="8434440" cy="491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09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568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404040"/>
                </a:solidFill>
                <a:latin typeface="Calibri"/>
              </a:rPr>
              <a:t>Indexação</a:t>
            </a:r>
            <a:r>
              <a:t/>
            </a:r>
            <a:br/>
            <a:r>
              <a:rPr lang="pt-BR" sz="4400" b="1" strike="noStrike" spc="-1">
                <a:solidFill>
                  <a:srgbClr val="404040"/>
                </a:solidFill>
                <a:latin typeface="Calibri"/>
              </a:rPr>
              <a:t>Árvores B - </a:t>
            </a:r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Exclusão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11" name="Espaço Reservado para Conteúdo 3"/>
          <p:cNvPicPr/>
          <p:nvPr/>
        </p:nvPicPr>
        <p:blipFill>
          <a:blip r:embed="rId2"/>
          <a:stretch/>
        </p:blipFill>
        <p:spPr>
          <a:xfrm>
            <a:off x="231120" y="1556640"/>
            <a:ext cx="8454960" cy="49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13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640360" cy="49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15" name="Espaço Reservado para Conteúdo 3"/>
          <p:cNvPicPr/>
          <p:nvPr/>
        </p:nvPicPr>
        <p:blipFill>
          <a:blip r:embed="rId2"/>
          <a:stretch/>
        </p:blipFill>
        <p:spPr>
          <a:xfrm>
            <a:off x="323640" y="1600200"/>
            <a:ext cx="8496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17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26840"/>
            <a:ext cx="8640360" cy="48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19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00200"/>
            <a:ext cx="8784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91440" indent="-90720">
              <a:lnSpc>
                <a:spcPct val="100000"/>
              </a:lnSpc>
              <a:spcBef>
                <a:spcPts val="561"/>
              </a:spcBef>
              <a:buClr>
                <a:srgbClr val="0070C0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Redistribuição:</a:t>
            </a:r>
            <a:endParaRPr lang="pt-BR" sz="28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 Ocorre quando a soma das entradas de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P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 de seu irmão adjacente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Q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é maior ou igual a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2d.</a:t>
            </a:r>
            <a:endParaRPr lang="pt-BR" sz="28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Concatenar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P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Q :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Isso resulta em um nó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P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com mais de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2d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chaves, o que não é permitido.</a:t>
            </a:r>
            <a:endParaRPr lang="pt-BR" sz="28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Particionar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 o nó concatenado, usando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Q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como novo nó .</a:t>
            </a:r>
            <a:endParaRPr lang="pt-BR" sz="28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Essa operação não é propagável.</a:t>
            </a:r>
            <a:endParaRPr lang="pt-BR" sz="28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O nó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W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, pai de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P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Q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, é alterado, mas seu número de chaves não é modificado.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A importância da Indexação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Leitura Sequencial de Registros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91440" indent="-9072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O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tempo de resposta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da busca pelo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nome = “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Asdrúbal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” é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menor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 que o da busca pelo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nome = “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Solomano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”.</a:t>
            </a:r>
            <a:endParaRPr lang="pt-BR" sz="28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Em consequência, as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consultas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 tornam-se 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ineficientes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28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Duas soluções foram propostas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em termos de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alternativas de acesso a registros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que substituam a simples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leitura sequencial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: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Acesso por meio de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cálculo do endereço de registros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(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hashing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);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Acesso por intermédio de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estruturas de dados auxiliares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(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índices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).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23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628640"/>
            <a:ext cx="8578440" cy="48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25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556640"/>
            <a:ext cx="8228880" cy="49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27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556640"/>
            <a:ext cx="843444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29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556640"/>
            <a:ext cx="871236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B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Remoção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91440" indent="-90720">
              <a:lnSpc>
                <a:spcPct val="100000"/>
              </a:lnSpc>
              <a:spcBef>
                <a:spcPts val="720"/>
              </a:spcBef>
              <a:buClr>
                <a:srgbClr val="0070C0"/>
              </a:buClr>
              <a:buFont typeface="Arial"/>
              <a:buChar char="•"/>
            </a:pPr>
            <a:r>
              <a:rPr lang="pt-BR" sz="3600" b="1" strike="noStrike" spc="-1">
                <a:solidFill>
                  <a:srgbClr val="0070C0"/>
                </a:solidFill>
                <a:latin typeface="Calibri"/>
              </a:rPr>
              <a:t>E quando as duas alternativas são possíveis?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Quando for possível usar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concatenação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 ou </a:t>
            </a:r>
            <a:r>
              <a:rPr lang="pt-BR" sz="3600" b="1" strike="noStrike" spc="-1">
                <a:solidFill>
                  <a:srgbClr val="404040"/>
                </a:solidFill>
                <a:latin typeface="Calibri"/>
              </a:rPr>
              <a:t>redistribuição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 (porque o nó possui 2 nós adjacentes, cada um levando a uma solução diferente), optar pela </a:t>
            </a:r>
            <a:r>
              <a:rPr lang="pt-BR" sz="3600" b="1" u="sng" strike="noStrike" spc="-1">
                <a:solidFill>
                  <a:srgbClr val="404040"/>
                </a:solidFill>
                <a:uFillTx/>
                <a:latin typeface="Calibri"/>
              </a:rPr>
              <a:t>redistribuição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Ela é </a:t>
            </a:r>
            <a:r>
              <a:rPr lang="pt-BR" sz="3600" b="0" u="sng" strike="noStrike" spc="-1">
                <a:solidFill>
                  <a:srgbClr val="404040"/>
                </a:solidFill>
                <a:uFillTx/>
                <a:latin typeface="Calibri"/>
              </a:rPr>
              <a:t>menos custosa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, pois </a:t>
            </a:r>
            <a:r>
              <a:rPr lang="pt-BR" sz="3600" b="0" u="sng" strike="noStrike" spc="-1">
                <a:solidFill>
                  <a:srgbClr val="404040"/>
                </a:solidFill>
                <a:uFillTx/>
                <a:latin typeface="Calibri"/>
              </a:rPr>
              <a:t>não se propaga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Ela </a:t>
            </a:r>
            <a:r>
              <a:rPr lang="pt-BR" sz="3600" b="0" u="sng" strike="noStrike" spc="-1">
                <a:solidFill>
                  <a:srgbClr val="404040"/>
                </a:solidFill>
                <a:uFillTx/>
                <a:latin typeface="Calibri"/>
              </a:rPr>
              <a:t>evita que o nó fique cheio</a:t>
            </a: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, deixando espaço para futuras inserções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B*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91440" indent="-9072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Árvores B*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É uma variação da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árvore B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Todos os nós, exceto a raiz, precisam estar 2/3 cheios (em contraste com 1/2 exigido pela árvore B).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Para manter esta propriedade, os nós não são particionados logo que ficam cheios. Ao invés disso, suas chaves são compartilhadas com o nó vizinho, até que ambos fiquem cheios. Neste ponto, os dois nós são divididos em 3 nós.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Na prática, não é muito utilizada.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32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641"/>
              </a:spcBef>
              <a:buClr>
                <a:srgbClr val="404040"/>
              </a:buClr>
              <a:buFont typeface="Arial"/>
              <a:buChar char="–"/>
            </a:pP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É semelhante à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árvore B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, exceto por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duas características 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muito importantes:</a:t>
            </a:r>
            <a:endParaRPr lang="pt-BR" sz="3200" b="0" strike="noStrike" spc="-1">
              <a:latin typeface="Arial"/>
            </a:endParaRPr>
          </a:p>
          <a:p>
            <a:pPr marL="567000" lvl="2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1 -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Armazena dados somente nas folhas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– os nós internos servem apenas de ponteiros.</a:t>
            </a:r>
            <a:endParaRPr lang="pt-BR" sz="2800" b="0" strike="noStrike" spc="-1">
              <a:latin typeface="Arial"/>
            </a:endParaRPr>
          </a:p>
          <a:p>
            <a:pPr marL="567000" lvl="2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2 -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As folhas são encadeadas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: Isso permite o armazenamento dos dados em um arquivo, e do índice em outro arquivo separado.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 são muito importantes por sua eficiência, e muito utilizadas na prática:</a:t>
            </a:r>
            <a:endParaRPr lang="pt-BR" sz="24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–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Os sistemas de arquivo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NTFS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ReiserFS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NSS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XFS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e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JFS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utilizam este tipo de árvore para indexação.</a:t>
            </a:r>
            <a:endParaRPr lang="pt-BR" sz="24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–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Sistemas de Gerência de Banco de Dados como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IBM DB2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Informix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Microsoft SQL Server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Oracle 8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Sybase ASE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PostgreSQL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Firebird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e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SQLite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suportam este tipo de árvore para indexar tabelas.</a:t>
            </a:r>
            <a:endParaRPr lang="pt-BR" sz="24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–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Outros sistemas de gerência de dados como o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CouchDB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,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Tokyo Cabinet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e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Tokyo Tyrant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suportam este tipo de árvore para acesso a dados.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39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484640"/>
            <a:ext cx="8712360" cy="511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41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28640"/>
            <a:ext cx="878436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Hashing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função Hash 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Resumo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) é qualquer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algoritmo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que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mapeie dados grandes e de tamanho variável para pequenos dados de tamanho fixo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De uma maneira geral, as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funções Hash 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são largamente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utilizadas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para:</a:t>
            </a:r>
            <a:endParaRPr lang="pt-BR" sz="32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 buscar elementos em bases de dados, </a:t>
            </a:r>
            <a:endParaRPr lang="pt-BR" sz="28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verificar a integridade de arquivos baixados ou</a:t>
            </a:r>
            <a:endParaRPr lang="pt-BR" sz="28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armazenar e transmitir senhas de usuários. 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43" name="Espaço Reservado para Conteúdo 3"/>
          <p:cNvPicPr/>
          <p:nvPr/>
        </p:nvPicPr>
        <p:blipFill>
          <a:blip r:embed="rId2"/>
          <a:stretch/>
        </p:blipFill>
        <p:spPr>
          <a:xfrm>
            <a:off x="221040" y="1700640"/>
            <a:ext cx="8670600" cy="49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45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64036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Busca: 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Só se pode ter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certeza de que o registro foi encontrado 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quando se chega em uma </a:t>
            </a:r>
            <a:r>
              <a:rPr lang="pt-BR" sz="3200" b="1" strike="noStrike" spc="-1">
                <a:solidFill>
                  <a:srgbClr val="404040"/>
                </a:solidFill>
                <a:latin typeface="Calibri"/>
              </a:rPr>
              <a:t>folha</a:t>
            </a:r>
            <a:r>
              <a:rPr lang="pt-BR" sz="32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Inserção: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Quando for necessário particionar um nó durante uma inserção, o mesmo raciocínio é utilizado.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A diferença é que para a página pai sobe somente a chave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. O registro fica na folha, juntamente com a sua chave.</a:t>
            </a:r>
            <a:endParaRPr lang="pt-BR" sz="28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ATENÇÃO: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isso vale apenas se o nó que está sendo particionado for uma folha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. Se não for folha, o procedimento é o mesmo utilizado na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árvore B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51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861920"/>
            <a:ext cx="8784360" cy="473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53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90200"/>
            <a:ext cx="8712360" cy="497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55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568360" cy="49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57" name="Espaço Reservado para Conteúdo 3"/>
          <p:cNvPicPr/>
          <p:nvPr/>
        </p:nvPicPr>
        <p:blipFill>
          <a:blip r:embed="rId2"/>
          <a:stretch/>
        </p:blipFill>
        <p:spPr>
          <a:xfrm>
            <a:off x="323640" y="1600200"/>
            <a:ext cx="836244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 algn="just">
              <a:lnSpc>
                <a:spcPct val="100000"/>
              </a:lnSpc>
              <a:spcBef>
                <a:spcPts val="720"/>
              </a:spcBef>
              <a:buClr>
                <a:srgbClr val="C00000"/>
              </a:buClr>
              <a:buFont typeface="Arial"/>
              <a:buChar char="•"/>
            </a:pPr>
            <a:r>
              <a:rPr lang="pt-BR" sz="3600" b="1" strike="noStrike" spc="-1">
                <a:solidFill>
                  <a:srgbClr val="C00000"/>
                </a:solidFill>
                <a:latin typeface="Calibri"/>
              </a:rPr>
              <a:t>Exclusão: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Excluir apenas no nó folha.</a:t>
            </a:r>
            <a:endParaRPr lang="pt-BR" sz="36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Arial"/>
              <a:buChar char="–"/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</a:rPr>
              <a:t>Chaves excluídas continuam nos nós intermediários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61" name="Espaço Reservado para Conteúdo 3"/>
          <p:cNvPicPr/>
          <p:nvPr/>
        </p:nvPicPr>
        <p:blipFill>
          <a:blip r:embed="rId2"/>
          <a:stretch/>
        </p:blipFill>
        <p:spPr>
          <a:xfrm>
            <a:off x="457200" y="1628640"/>
            <a:ext cx="84344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Hashing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busca de elementos 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baseado em </a:t>
            </a:r>
            <a:r>
              <a:rPr lang="pt-BR" sz="3200" b="1" strike="noStrike" spc="-1">
                <a:solidFill>
                  <a:srgbClr val="FF0000"/>
                </a:solidFill>
                <a:latin typeface="Calibri"/>
              </a:rPr>
              <a:t>hash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 é usada tanto em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bancos de dados 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quanto em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estruturas de dados em memória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. </a:t>
            </a:r>
            <a:endParaRPr lang="pt-BR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O funcionamento se baseia na construção de índices, que funcionam de forma semelhante ao </a:t>
            </a:r>
            <a:r>
              <a:rPr lang="pt-BR" sz="3200" b="1" strike="noStrike" spc="-1">
                <a:solidFill>
                  <a:srgbClr val="000000"/>
                </a:solidFill>
                <a:latin typeface="Calibri"/>
              </a:rPr>
              <a:t>índice de livros</a:t>
            </a: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63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00200"/>
            <a:ext cx="871236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72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C00000"/>
                </a:solidFill>
                <a:latin typeface="Calibri"/>
              </a:rPr>
              <a:t>Exclusão que causa concatenação:</a:t>
            </a:r>
            <a:endParaRPr lang="pt-BR" sz="28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Exclusões que causem concatenação de folhas podem se propagar para os nós internos da árvore.</a:t>
            </a:r>
            <a:endParaRPr lang="pt-BR" sz="2800" b="0" strike="noStrike" spc="-1">
              <a:latin typeface="Arial"/>
            </a:endParaRPr>
          </a:p>
          <a:p>
            <a:pPr marL="384120" lvl="1" indent="-182160">
              <a:lnSpc>
                <a:spcPct val="100000"/>
              </a:lnSpc>
              <a:spcBef>
                <a:spcPts val="561"/>
              </a:spcBef>
              <a:buClr>
                <a:srgbClr val="404040"/>
              </a:buClr>
              <a:buFont typeface="Arial"/>
              <a:buChar char="–"/>
            </a:pPr>
            <a:r>
              <a:rPr lang="pt-BR" sz="2800" b="1" strike="noStrike" spc="-1">
                <a:solidFill>
                  <a:srgbClr val="404040"/>
                </a:solidFill>
                <a:latin typeface="Calibri"/>
              </a:rPr>
              <a:t>Importante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: </a:t>
            </a:r>
            <a:endParaRPr lang="pt-BR" sz="2800" b="0" strike="noStrike" spc="-1">
              <a:latin typeface="Arial"/>
            </a:endParaRPr>
          </a:p>
          <a:p>
            <a:pPr marL="567000" lvl="2" indent="-182160" algn="just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Se a concatenação ocorrer na folha: a chave do nó pai não desce para o nó concatenado, pois ele não carrega dados com ele. Ele é simplesmente apagado.</a:t>
            </a:r>
            <a:endParaRPr lang="pt-BR" sz="2400" b="0" strike="noStrike" spc="-1">
              <a:latin typeface="Arial"/>
            </a:endParaRPr>
          </a:p>
          <a:p>
            <a:pPr marL="567000" lvl="2" indent="-182160" algn="just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Se a concatenação ocorrer em nó interno: usar a mesma lógica utilizada na </a:t>
            </a:r>
            <a:r>
              <a:rPr lang="pt-BR" sz="2400" b="1" strike="noStrike" spc="-1">
                <a:solidFill>
                  <a:srgbClr val="404040"/>
                </a:solidFill>
                <a:latin typeface="Calibri"/>
              </a:rPr>
              <a:t>árvore B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67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556640"/>
            <a:ext cx="8784360" cy="511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69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00200"/>
            <a:ext cx="864036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71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71236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73" name="Espaço Reservado para Conteúdo 3"/>
          <p:cNvPicPr/>
          <p:nvPr/>
        </p:nvPicPr>
        <p:blipFill>
          <a:blip r:embed="rId2"/>
          <a:stretch/>
        </p:blipFill>
        <p:spPr>
          <a:xfrm>
            <a:off x="251640" y="1600200"/>
            <a:ext cx="8712360" cy="49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75" name="Espaço Reservado para Conteúdo 3"/>
          <p:cNvPicPr/>
          <p:nvPr/>
        </p:nvPicPr>
        <p:blipFill>
          <a:blip r:embed="rId2"/>
          <a:stretch/>
        </p:blipFill>
        <p:spPr>
          <a:xfrm>
            <a:off x="532440" y="1600200"/>
            <a:ext cx="8359200" cy="49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77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00200"/>
            <a:ext cx="8712360" cy="49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79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00200"/>
            <a:ext cx="864036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Árvores de Múltiplos Caminhos</a:t>
            </a:r>
            <a:r>
              <a:t/>
            </a:r>
            <a:br/>
            <a:r>
              <a:rPr lang="pt-BR" sz="4400" b="1" strike="noStrike" spc="-1">
                <a:solidFill>
                  <a:srgbClr val="FF0000"/>
                </a:solidFill>
                <a:latin typeface="Calibri"/>
              </a:rPr>
              <a:t>Árvores B+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81" name="Espaço Reservado para Conteúdo 3"/>
          <p:cNvPicPr/>
          <p:nvPr/>
        </p:nvPicPr>
        <p:blipFill>
          <a:blip r:embed="rId2"/>
          <a:stretch/>
        </p:blipFill>
        <p:spPr>
          <a:xfrm>
            <a:off x="179640" y="1600200"/>
            <a:ext cx="864036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2262</Words>
  <Application>Microsoft Office PowerPoint</Application>
  <PresentationFormat>Apresentação na tela (4:3)</PresentationFormat>
  <Paragraphs>246</Paragraphs>
  <Slides>108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dc:subject/>
  <dc:creator>1173010</dc:creator>
  <dc:description/>
  <cp:lastModifiedBy>Conta da Microsoft</cp:lastModifiedBy>
  <cp:revision>266</cp:revision>
  <dcterms:created xsi:type="dcterms:W3CDTF">2020-02-05T17:22:37Z</dcterms:created>
  <dcterms:modified xsi:type="dcterms:W3CDTF">2021-05-06T18:50:54Z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152</vt:i4>
  </property>
</Properties>
</file>