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305" r:id="rId6"/>
    <p:sldId id="307" r:id="rId7"/>
    <p:sldId id="306" r:id="rId8"/>
    <p:sldId id="308" r:id="rId9"/>
    <p:sldId id="309" r:id="rId10"/>
    <p:sldId id="310" r:id="rId11"/>
    <p:sldId id="313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88" r:id="rId54"/>
    <p:sldId id="299" r:id="rId55"/>
    <p:sldId id="300" r:id="rId56"/>
    <p:sldId id="301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1D63E-59B6-446E-B39F-67C6BC59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0A47A-6435-4AC2-BD7A-D65580AA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3B8A1-8E98-479B-88EA-AB2335B8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44465-D829-46E5-971C-DF3FA7A6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54816-CE27-45EF-A941-DE52D8D0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4783-832E-4738-9587-8A64160F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29E3BC-E74B-42B7-9B2E-9A702983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271C4-99FB-4D3E-A689-A515506D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C69F9-E857-4ED9-BD6F-B8500F68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8B130-22B9-4082-9A5F-FAD0E10B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77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AA0FC-030D-46E4-B8A5-435BE3A44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A0C6FE-BFA5-4FB6-A3B3-45DF4161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CBD72-91F6-40C2-A211-9F6EC7F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B94520-2BBE-4C2D-B0C8-C3EEAEE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3506C-DDE0-4E9E-8130-C3BA5AD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4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7C5A9-B5B0-464B-B2D2-3A23088E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9F97E-DBA2-4F4F-9139-9457ABB8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49B9F-FDE5-4FA1-86A5-5F4A6DD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F17ED-0ADC-4951-B76D-35D04FA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4249C-9C44-45C3-90ED-058CCE54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2DBDF-1FED-439C-B25B-DC338A86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74692-C52E-476B-8118-28FA9130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30073-0B91-4648-BAA8-05855A7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08539-94A4-44E1-81DD-A288A6D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A2A37-E8F4-447C-A4A2-6D6E0E0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1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9E9E8-10A6-402C-98CE-E21CB45B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A7BA5-A18E-4D14-A881-14C3239EB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149562-5478-4CED-AA4A-2CC90AA8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84A77-0E25-415A-8334-DC4BBB1F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9D096D-CE2D-4347-9178-AE8F3EF0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DF373C-0660-4537-A1D0-EEFF566D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7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92A1-E865-41AA-80E7-03DB7C85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BFBE0-94AD-4E7F-AD58-057B5E40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1C8818-9408-4AAB-A3C1-B2E73573E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818232-F628-4A9B-96EC-63220D0B6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35037D-1E8A-4BA8-B661-4BFE4794C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A5CDA7-81FF-4EF2-90D2-FABA0A36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4D1A96-8480-4127-AA5F-4D2C6AC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C63482-E044-4BC9-A94B-1DB2B358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F13FC-3C34-40D6-B679-CA5A50AC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4858C3-8D43-4440-A339-EAFFE443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271C6B-4549-4DC2-B1C3-F6C1DE4F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F241AF-5C11-4795-9B04-6BD321F9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FB9876-5546-47A4-9E42-7B601D7F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F1CB62-0E67-4B61-83A0-F4755AD8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457B02-C66D-4BB5-AD8F-0033A98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3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288F9-A482-49AA-B217-323F88F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FF9E8-0332-4F7E-A1B4-447AEA0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45F31E-1C33-4DF6-85E5-32EE2CDC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D27DBF-FFFF-401F-89B9-42F8EDD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EF0393-8F34-4BC9-BD4E-08F7BD8F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7953E7-C3E8-428F-A38F-B314EFD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8E231-6D22-45D1-8FE5-DA7B7E34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FA74C1-2844-4FC5-8BC5-33B5B83DB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D7B69-3DE9-4C57-981B-CEED196A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470DF-E501-44D3-9379-E9935348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984F2-E2C7-40CA-8DCD-5120A4B0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EEDFD6-11F4-4DC0-838F-E7E72D50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15A7BB-03C6-4D86-9BED-0D17364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ADD91-8F4D-4931-B5A1-D38A4023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C9818-B384-410E-BA0B-EC3C41EE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62FE-35E8-4E4C-8A53-6B2559236169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A044C4-D4CE-4C09-B63B-632B29D90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464FA-CCD4-4C50-B42B-21716250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B693-604B-41A1-B4F7-B621622A4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6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05109-84C4-4B45-B5F6-2A15EE358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2FF870-981A-4E2A-8CF8-E8677FE87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007 - Indexação – Parte 2</a:t>
            </a:r>
          </a:p>
        </p:txBody>
      </p:sp>
    </p:spTree>
    <p:extLst>
      <p:ext uri="{BB962C8B-B14F-4D97-AF65-F5344CB8AC3E}">
        <p14:creationId xmlns:p14="http://schemas.microsoft.com/office/powerpoint/2010/main" val="112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E2BCA-67DA-4939-8423-0E03D0B1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654B5-A37B-4BF9-8E0C-E5CD85C2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6"/>
          </a:xfrm>
        </p:spPr>
        <p:txBody>
          <a:bodyPr numCol="1">
            <a:noAutofit/>
          </a:bodyPr>
          <a:lstStyle/>
          <a:p>
            <a:pPr algn="just"/>
            <a:r>
              <a:rPr lang="pt-BR" sz="2000" dirty="0"/>
              <a:t>Os </a:t>
            </a:r>
            <a:r>
              <a:rPr lang="pt-B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 </a:t>
            </a:r>
            <a:r>
              <a:rPr lang="pt-B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GiST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são um único tipo de índice</a:t>
            </a:r>
            <a:r>
              <a:rPr lang="pt-BR" sz="2000" dirty="0"/>
              <a:t>, mas sim uma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infraestrutura na qual muitas estratégias de indexação diferentes podem ser implementadas</a:t>
            </a:r>
            <a:r>
              <a:rPr lang="pt-BR" sz="2000" dirty="0"/>
              <a:t>. </a:t>
            </a:r>
          </a:p>
          <a:p>
            <a:pPr algn="just"/>
            <a:r>
              <a:rPr lang="pt-BR" sz="2000" dirty="0" err="1"/>
              <a:t>Conseqüentemente</a:t>
            </a:r>
            <a:r>
              <a:rPr lang="pt-BR" sz="2000" dirty="0"/>
              <a:t>, os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específicos</a:t>
            </a:r>
            <a:r>
              <a:rPr lang="pt-BR" sz="2000" dirty="0"/>
              <a:t> com os quais um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índice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GiST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dirty="0"/>
              <a:t>pode ser usado 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variam</a:t>
            </a:r>
            <a:r>
              <a:rPr lang="pt-BR" sz="2000" dirty="0"/>
              <a:t>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dependendo da estratégia de indexação</a:t>
            </a:r>
            <a:r>
              <a:rPr lang="pt-BR" sz="2000" dirty="0"/>
              <a:t> (a classe de operador). </a:t>
            </a:r>
          </a:p>
          <a:p>
            <a:pPr algn="just"/>
            <a:r>
              <a:rPr lang="pt-BR" sz="2000" dirty="0"/>
              <a:t>Como exemplo, a distribuição padrão do PostgreSQL inclui classes de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GiST</a:t>
            </a:r>
            <a:r>
              <a:rPr lang="pt-BR" sz="2000" dirty="0"/>
              <a:t> para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vários tipos de dados geométricos bidimensionais</a:t>
            </a:r>
            <a:r>
              <a:rPr lang="pt-BR" sz="2000" dirty="0"/>
              <a:t>, que oferecem suporte a consultas indexadas usando estes operadores: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A2DB1E-1855-413B-BCDF-A8116EEC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01" y="4267201"/>
            <a:ext cx="1409908" cy="22256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10F3FA-3B7F-49DE-8334-72D8C20C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36" y="4267201"/>
            <a:ext cx="1053755" cy="2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2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E0EE-B188-4578-8000-0D815646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466B8-E122-4E3E-B7CC-60C07486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53"/>
            <a:ext cx="10515600" cy="4351338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413474-8398-467A-98DE-4942450E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574"/>
            <a:ext cx="9839325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CB7D9-CE04-40F0-B0E6-9388F965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8CF425-EE67-4E53-A988-E37D1BF5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75" y="1690688"/>
            <a:ext cx="8683698" cy="4787210"/>
          </a:xfrm>
        </p:spPr>
      </p:pic>
    </p:spTree>
    <p:extLst>
      <p:ext uri="{BB962C8B-B14F-4D97-AF65-F5344CB8AC3E}">
        <p14:creationId xmlns:p14="http://schemas.microsoft.com/office/powerpoint/2010/main" val="240977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C2C9A-A0CA-4F7F-9812-928DC0C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5FBE2D-085C-468F-A5BD-E30F8044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177" y="1690688"/>
            <a:ext cx="8613645" cy="4866722"/>
          </a:xfrm>
        </p:spPr>
      </p:pic>
    </p:spTree>
    <p:extLst>
      <p:ext uri="{BB962C8B-B14F-4D97-AF65-F5344CB8AC3E}">
        <p14:creationId xmlns:p14="http://schemas.microsoft.com/office/powerpoint/2010/main" val="311067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9612-5091-4A81-BCC6-633CA531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2C6447-CDAD-416A-9A3B-FAD2A761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829593"/>
            <a:ext cx="9117495" cy="4822997"/>
          </a:xfrm>
        </p:spPr>
      </p:pic>
    </p:spTree>
    <p:extLst>
      <p:ext uri="{BB962C8B-B14F-4D97-AF65-F5344CB8AC3E}">
        <p14:creationId xmlns:p14="http://schemas.microsoft.com/office/powerpoint/2010/main" val="177600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49A5-D2CD-4592-9C1F-12080C9A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E6981C-17DC-4DEF-A73E-92317CA0A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08" y="1690688"/>
            <a:ext cx="9471991" cy="4800462"/>
          </a:xfrm>
        </p:spPr>
      </p:pic>
    </p:spTree>
    <p:extLst>
      <p:ext uri="{BB962C8B-B14F-4D97-AF65-F5344CB8AC3E}">
        <p14:creationId xmlns:p14="http://schemas.microsoft.com/office/powerpoint/2010/main" val="1847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8139-39B9-4EFE-AF9B-36FAB08B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F9E069-C31C-49C7-901A-6156772B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604513" cy="5001659"/>
          </a:xfrm>
        </p:spPr>
      </p:pic>
    </p:spTree>
    <p:extLst>
      <p:ext uri="{BB962C8B-B14F-4D97-AF65-F5344CB8AC3E}">
        <p14:creationId xmlns:p14="http://schemas.microsoft.com/office/powerpoint/2010/main" val="88972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16FE-E953-46A6-9918-AC877D13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121253-715F-408D-86F5-529BB181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244"/>
            <a:ext cx="10015330" cy="5115340"/>
          </a:xfrm>
        </p:spPr>
      </p:pic>
    </p:spTree>
    <p:extLst>
      <p:ext uri="{BB962C8B-B14F-4D97-AF65-F5344CB8AC3E}">
        <p14:creationId xmlns:p14="http://schemas.microsoft.com/office/powerpoint/2010/main" val="427480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29B35-D0C6-4659-BBEF-9A16DDF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428A49-FC27-4EC8-A361-3F4D62049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08" y="1577009"/>
            <a:ext cx="10296939" cy="5075582"/>
          </a:xfrm>
        </p:spPr>
      </p:pic>
    </p:spTree>
    <p:extLst>
      <p:ext uri="{BB962C8B-B14F-4D97-AF65-F5344CB8AC3E}">
        <p14:creationId xmlns:p14="http://schemas.microsoft.com/office/powerpoint/2010/main" val="201158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7967-4746-4273-A2FC-A216DA2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B49328-14B9-4909-9C43-5B6DF9F7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444488"/>
            <a:ext cx="10959547" cy="5274364"/>
          </a:xfrm>
        </p:spPr>
      </p:pic>
    </p:spTree>
    <p:extLst>
      <p:ext uri="{BB962C8B-B14F-4D97-AF65-F5344CB8AC3E}">
        <p14:creationId xmlns:p14="http://schemas.microsoft.com/office/powerpoint/2010/main" val="15302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EFA05-1291-4C93-81E2-5DA36A31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Desempenho do PostgreSQL 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837A9-87B4-4709-84C8-EEA3A997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O </a:t>
            </a:r>
            <a:r>
              <a:rPr lang="pt-BR" b="1" i="0" dirty="0">
                <a:solidFill>
                  <a:srgbClr val="FF0000"/>
                </a:solidFill>
                <a:effectLst/>
                <a:latin typeface="Open Sans" panose="020B0604020202020204" pitchFamily="34" charset="0"/>
              </a:rPr>
              <a:t>PostgreSQL 12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 fornece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aprimoramentos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 significativos de desempenho e manutenção no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sistema de indexação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 e no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particionamento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just"/>
            <a:r>
              <a:rPr lang="pt-BR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Índices B-</a:t>
            </a:r>
            <a:r>
              <a:rPr lang="pt-BR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Tree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, o tipo padrão de indexação no PostgreSQL, foram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otimizados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 no PostgreSQL 12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para lidar melhor com as cargas de trabalho onde os índices são frequentemente modificados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615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24F40-65DB-4D92-B483-03B39B30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ADF72C-9E41-48DC-BC63-36D0D0EA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" y="1417984"/>
            <a:ext cx="10760766" cy="5300868"/>
          </a:xfrm>
        </p:spPr>
      </p:pic>
    </p:spTree>
    <p:extLst>
      <p:ext uri="{BB962C8B-B14F-4D97-AF65-F5344CB8AC3E}">
        <p14:creationId xmlns:p14="http://schemas.microsoft.com/office/powerpoint/2010/main" val="398572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DF78F-4B18-4AB5-B5D4-9ECC1304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D6FCF-384A-4C07-846D-23FAB68DB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417983"/>
            <a:ext cx="9551503" cy="5208104"/>
          </a:xfrm>
        </p:spPr>
      </p:pic>
    </p:spTree>
    <p:extLst>
      <p:ext uri="{BB962C8B-B14F-4D97-AF65-F5344CB8AC3E}">
        <p14:creationId xmlns:p14="http://schemas.microsoft.com/office/powerpoint/2010/main" val="285323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71DE9-481D-4615-90AC-69DA2FEA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39A5A2-C930-4E05-AD8F-FC46948DC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" y="1391478"/>
            <a:ext cx="10515600" cy="5261113"/>
          </a:xfrm>
        </p:spPr>
      </p:pic>
    </p:spTree>
    <p:extLst>
      <p:ext uri="{BB962C8B-B14F-4D97-AF65-F5344CB8AC3E}">
        <p14:creationId xmlns:p14="http://schemas.microsoft.com/office/powerpoint/2010/main" val="858157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B6124-CA16-4970-8A4E-8015564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7E35673E-7905-4290-BA6C-AE2B962E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404730"/>
            <a:ext cx="10876722" cy="5234609"/>
          </a:xfrm>
        </p:spPr>
      </p:pic>
    </p:spTree>
    <p:extLst>
      <p:ext uri="{BB962C8B-B14F-4D97-AF65-F5344CB8AC3E}">
        <p14:creationId xmlns:p14="http://schemas.microsoft.com/office/powerpoint/2010/main" val="262839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5D1D-9EF7-4C1C-976F-229D8AE0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DF3AF2-45B3-44AB-A66C-E06587C4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863" y="1562893"/>
            <a:ext cx="10118449" cy="5089697"/>
          </a:xfrm>
        </p:spPr>
      </p:pic>
    </p:spTree>
    <p:extLst>
      <p:ext uri="{BB962C8B-B14F-4D97-AF65-F5344CB8AC3E}">
        <p14:creationId xmlns:p14="http://schemas.microsoft.com/office/powerpoint/2010/main" val="289595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CA000-4464-41A0-A2DB-44055E4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E3433C2-73AE-4A2F-A969-594B85241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9" y="1364974"/>
            <a:ext cx="11357113" cy="5261113"/>
          </a:xfrm>
        </p:spPr>
      </p:pic>
    </p:spTree>
    <p:extLst>
      <p:ext uri="{BB962C8B-B14F-4D97-AF65-F5344CB8AC3E}">
        <p14:creationId xmlns:p14="http://schemas.microsoft.com/office/powerpoint/2010/main" val="189767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9CC5D-939B-48BD-929D-24E4D1B0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583430-6630-4805-AD03-5D806D2E2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1391478"/>
            <a:ext cx="10919791" cy="5327374"/>
          </a:xfrm>
        </p:spPr>
      </p:pic>
    </p:spTree>
    <p:extLst>
      <p:ext uri="{BB962C8B-B14F-4D97-AF65-F5344CB8AC3E}">
        <p14:creationId xmlns:p14="http://schemas.microsoft.com/office/powerpoint/2010/main" val="7080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2711-0AD0-41A1-97D5-5607C60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6B80AD-931D-490E-B186-4993B56E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484244"/>
            <a:ext cx="10098157" cy="5102086"/>
          </a:xfrm>
        </p:spPr>
      </p:pic>
    </p:spTree>
    <p:extLst>
      <p:ext uri="{BB962C8B-B14F-4D97-AF65-F5344CB8AC3E}">
        <p14:creationId xmlns:p14="http://schemas.microsoft.com/office/powerpoint/2010/main" val="364169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67416-5C4B-4849-B23E-4A9A32F5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054DDD-EA22-43E4-A71A-51A69DDD7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431235"/>
            <a:ext cx="10515600" cy="5194851"/>
          </a:xfrm>
        </p:spPr>
      </p:pic>
    </p:spTree>
    <p:extLst>
      <p:ext uri="{BB962C8B-B14F-4D97-AF65-F5344CB8AC3E}">
        <p14:creationId xmlns:p14="http://schemas.microsoft.com/office/powerpoint/2010/main" val="62469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03A0-92ED-4C3E-8938-833DAD26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E1C159-A2F2-4445-AF5C-B34FC9DC8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1404730"/>
            <a:ext cx="10757452" cy="5287617"/>
          </a:xfrm>
        </p:spPr>
      </p:pic>
    </p:spTree>
    <p:extLst>
      <p:ext uri="{BB962C8B-B14F-4D97-AF65-F5344CB8AC3E}">
        <p14:creationId xmlns:p14="http://schemas.microsoft.com/office/powerpoint/2010/main" val="26213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259FC-D557-4F9A-96E2-6B8FDF53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Desempenho do PostgreSQL 12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F5E40-12DE-4459-80F5-712ADA84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Usando uma implementação justa do benchmark TPC-C, o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PostgreSQL 12 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demonstrou,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em média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, uma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redução de 40% na utilização do espaço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 e um ganho geral no </a:t>
            </a:r>
            <a:r>
              <a:rPr lang="pt-BR" b="1" i="0" dirty="0">
                <a:solidFill>
                  <a:srgbClr val="0D0A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4020202020204" pitchFamily="34" charset="0"/>
              </a:rPr>
              <a:t>desempenho de consultas</a:t>
            </a:r>
            <a:r>
              <a:rPr lang="pt-BR" b="0" i="0" dirty="0">
                <a:solidFill>
                  <a:srgbClr val="0D0A0B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633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4E424-F88D-4974-B0E0-98509E90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276B39-091F-459F-A94B-E587C2DC0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6" y="1444487"/>
            <a:ext cx="10770704" cy="5194851"/>
          </a:xfrm>
        </p:spPr>
      </p:pic>
    </p:spTree>
    <p:extLst>
      <p:ext uri="{BB962C8B-B14F-4D97-AF65-F5344CB8AC3E}">
        <p14:creationId xmlns:p14="http://schemas.microsoft.com/office/powerpoint/2010/main" val="16912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6DE3D-5915-45BB-A6FB-0B7C181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F1E9640-DC6C-4629-8A05-6C6F5036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1378226"/>
            <a:ext cx="10757451" cy="5300870"/>
          </a:xfrm>
        </p:spPr>
      </p:pic>
    </p:spTree>
    <p:extLst>
      <p:ext uri="{BB962C8B-B14F-4D97-AF65-F5344CB8AC3E}">
        <p14:creationId xmlns:p14="http://schemas.microsoft.com/office/powerpoint/2010/main" val="344056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B18F2-4DDB-4DEC-A7F0-32EB6439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7ED4F83-57D2-46FE-B87F-FBBE6038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65" y="1391478"/>
            <a:ext cx="10515599" cy="5261113"/>
          </a:xfrm>
        </p:spPr>
      </p:pic>
    </p:spTree>
    <p:extLst>
      <p:ext uri="{BB962C8B-B14F-4D97-AF65-F5344CB8AC3E}">
        <p14:creationId xmlns:p14="http://schemas.microsoft.com/office/powerpoint/2010/main" val="3815895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6E86-C31D-4819-9D96-7CFF28D0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AB89EFC-511A-4C29-9702-414638C9A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74" y="1510748"/>
            <a:ext cx="10654748" cy="5128591"/>
          </a:xfrm>
        </p:spPr>
      </p:pic>
    </p:spTree>
    <p:extLst>
      <p:ext uri="{BB962C8B-B14F-4D97-AF65-F5344CB8AC3E}">
        <p14:creationId xmlns:p14="http://schemas.microsoft.com/office/powerpoint/2010/main" val="223227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CE98C-FFC4-41C8-BF39-1E2AC368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D58EC0-BA06-42F8-BA23-DA599F3C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338470"/>
            <a:ext cx="10515600" cy="5327373"/>
          </a:xfrm>
        </p:spPr>
      </p:pic>
    </p:spTree>
    <p:extLst>
      <p:ext uri="{BB962C8B-B14F-4D97-AF65-F5344CB8AC3E}">
        <p14:creationId xmlns:p14="http://schemas.microsoft.com/office/powerpoint/2010/main" val="333725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42B17-7085-47B7-8998-D70781F9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53E51F-1E7A-40F4-B4EE-1AF564A87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982"/>
            <a:ext cx="10515600" cy="5168347"/>
          </a:xfrm>
        </p:spPr>
      </p:pic>
    </p:spTree>
    <p:extLst>
      <p:ext uri="{BB962C8B-B14F-4D97-AF65-F5344CB8AC3E}">
        <p14:creationId xmlns:p14="http://schemas.microsoft.com/office/powerpoint/2010/main" val="419693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4B473-5F1E-4E0A-8B62-F7DB41D2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EFCE6E-4A05-478A-AE66-01ED969B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8226"/>
            <a:ext cx="10515599" cy="5300870"/>
          </a:xfrm>
        </p:spPr>
      </p:pic>
    </p:spTree>
    <p:extLst>
      <p:ext uri="{BB962C8B-B14F-4D97-AF65-F5344CB8AC3E}">
        <p14:creationId xmlns:p14="http://schemas.microsoft.com/office/powerpoint/2010/main" val="1154410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091E8-C64F-4A22-8852-6FC79A3C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B196530-1FF0-476B-95DF-DEBA95727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497496"/>
            <a:ext cx="10515599" cy="5088833"/>
          </a:xfrm>
        </p:spPr>
      </p:pic>
    </p:spTree>
    <p:extLst>
      <p:ext uri="{BB962C8B-B14F-4D97-AF65-F5344CB8AC3E}">
        <p14:creationId xmlns:p14="http://schemas.microsoft.com/office/powerpoint/2010/main" val="209027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B4C9-6F29-4FA8-8C0C-2141D8A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7AA9B4-6681-4B70-B54F-67AFC58CA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484243"/>
            <a:ext cx="11410122" cy="5141843"/>
          </a:xfrm>
        </p:spPr>
      </p:pic>
    </p:spTree>
    <p:extLst>
      <p:ext uri="{BB962C8B-B14F-4D97-AF65-F5344CB8AC3E}">
        <p14:creationId xmlns:p14="http://schemas.microsoft.com/office/powerpoint/2010/main" val="1584465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A6A6-48D7-4EB9-AC95-CE54E8D9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66627B-61A9-4C6B-AB13-29F6B5F5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84243"/>
            <a:ext cx="10515600" cy="5008632"/>
          </a:xfrm>
        </p:spPr>
      </p:pic>
    </p:spTree>
    <p:extLst>
      <p:ext uri="{BB962C8B-B14F-4D97-AF65-F5344CB8AC3E}">
        <p14:creationId xmlns:p14="http://schemas.microsoft.com/office/powerpoint/2010/main" val="16250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7CCF-4288-4901-BE7C-BAC0885F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Índices (Exemplo)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F623680-3CB5-4F51-8F21-A4A3D3119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27" y="1690688"/>
            <a:ext cx="3717443" cy="2417486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A662DA1-6B8D-4B24-A04C-E152E3BE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67" y="4824411"/>
            <a:ext cx="8080307" cy="15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93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04CF4-0466-47CE-95A2-02AD5750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117501-E695-4536-8A21-8E673FF5F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378226"/>
            <a:ext cx="10624930" cy="5261113"/>
          </a:xfrm>
        </p:spPr>
      </p:pic>
    </p:spTree>
    <p:extLst>
      <p:ext uri="{BB962C8B-B14F-4D97-AF65-F5344CB8AC3E}">
        <p14:creationId xmlns:p14="http://schemas.microsoft.com/office/powerpoint/2010/main" val="3481559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C2B0-91CA-440C-B97E-15D3B8C3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A4EE24-AAA8-4B46-A325-39358FAC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364974"/>
            <a:ext cx="10359886" cy="5221356"/>
          </a:xfrm>
        </p:spPr>
      </p:pic>
    </p:spTree>
    <p:extLst>
      <p:ext uri="{BB962C8B-B14F-4D97-AF65-F5344CB8AC3E}">
        <p14:creationId xmlns:p14="http://schemas.microsoft.com/office/powerpoint/2010/main" val="209848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35BA9-369F-4D75-86F4-7F3616E7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A3CBEA4-4527-495D-852C-B3D9ECAC9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730"/>
            <a:ext cx="10515600" cy="5221357"/>
          </a:xfrm>
        </p:spPr>
      </p:pic>
    </p:spTree>
    <p:extLst>
      <p:ext uri="{BB962C8B-B14F-4D97-AF65-F5344CB8AC3E}">
        <p14:creationId xmlns:p14="http://schemas.microsoft.com/office/powerpoint/2010/main" val="443884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2D36C-2D09-4EC6-AA76-02D9383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E98673-B2AF-4C7C-B569-CC1861F4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7496"/>
            <a:ext cx="10515600" cy="5088833"/>
          </a:xfrm>
        </p:spPr>
      </p:pic>
    </p:spTree>
    <p:extLst>
      <p:ext uri="{BB962C8B-B14F-4D97-AF65-F5344CB8AC3E}">
        <p14:creationId xmlns:p14="http://schemas.microsoft.com/office/powerpoint/2010/main" val="924477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0CDD2-A01B-468E-8C32-4271D80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36BDE8-27AD-43C4-94B7-FB12B111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12" y="1391477"/>
            <a:ext cx="10969487" cy="5208105"/>
          </a:xfrm>
        </p:spPr>
      </p:pic>
    </p:spTree>
    <p:extLst>
      <p:ext uri="{BB962C8B-B14F-4D97-AF65-F5344CB8AC3E}">
        <p14:creationId xmlns:p14="http://schemas.microsoft.com/office/powerpoint/2010/main" val="370606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971D-4AA1-434A-91C9-97DE0F5F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3B4EC8-D3A7-4E3B-815A-694676C7B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0991"/>
            <a:ext cx="10108096" cy="5141844"/>
          </a:xfrm>
        </p:spPr>
      </p:pic>
    </p:spTree>
    <p:extLst>
      <p:ext uri="{BB962C8B-B14F-4D97-AF65-F5344CB8AC3E}">
        <p14:creationId xmlns:p14="http://schemas.microsoft.com/office/powerpoint/2010/main" val="3914012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CDDDA-10CB-4D4F-978E-53C9E98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11B90D5-1DF9-45D4-8769-B02F4D712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7739"/>
            <a:ext cx="10823713" cy="5208103"/>
          </a:xfrm>
        </p:spPr>
      </p:pic>
    </p:spTree>
    <p:extLst>
      <p:ext uri="{BB962C8B-B14F-4D97-AF65-F5344CB8AC3E}">
        <p14:creationId xmlns:p14="http://schemas.microsoft.com/office/powerpoint/2010/main" val="3765739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3D2BC-179E-4F9D-9E4B-FB0865E5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4C02D3-33B2-45E4-B6F9-F4E6B081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91" y="1364974"/>
            <a:ext cx="11396869" cy="5274365"/>
          </a:xfrm>
        </p:spPr>
      </p:pic>
    </p:spTree>
    <p:extLst>
      <p:ext uri="{BB962C8B-B14F-4D97-AF65-F5344CB8AC3E}">
        <p14:creationId xmlns:p14="http://schemas.microsoft.com/office/powerpoint/2010/main" val="4106358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29D8C-28AB-4A65-B514-8C021D99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F55522-EDA2-45F2-A1A6-58F9151A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6" y="1404730"/>
            <a:ext cx="11264348" cy="5234609"/>
          </a:xfrm>
        </p:spPr>
      </p:pic>
    </p:spTree>
    <p:extLst>
      <p:ext uri="{BB962C8B-B14F-4D97-AF65-F5344CB8AC3E}">
        <p14:creationId xmlns:p14="http://schemas.microsoft.com/office/powerpoint/2010/main" val="3209929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A400D-F4E8-4523-88F3-E3050E7B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5406886-5C06-40D8-A305-CD7641AB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1" y="1470992"/>
            <a:ext cx="10999303" cy="5168348"/>
          </a:xfrm>
        </p:spPr>
      </p:pic>
    </p:spTree>
    <p:extLst>
      <p:ext uri="{BB962C8B-B14F-4D97-AF65-F5344CB8AC3E}">
        <p14:creationId xmlns:p14="http://schemas.microsoft.com/office/powerpoint/2010/main" val="11296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950B3-7852-4651-B3CF-DDFF8246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9E15F-D6D7-4C11-B2CA-461A08CE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pt-BR" dirty="0"/>
              <a:t> fornece vários tipos de índice: 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GiST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 e </a:t>
            </a:r>
          </a:p>
          <a:p>
            <a:pPr lvl="1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BRIN.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Cada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índice </a:t>
            </a:r>
            <a:r>
              <a:rPr lang="pt-BR" dirty="0"/>
              <a:t>usa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diferente</a:t>
            </a:r>
            <a:r>
              <a:rPr lang="pt-BR" dirty="0"/>
              <a:t> que é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adequado para diferentes tipos de consultas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Por padrão, o comando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INDEX</a:t>
            </a:r>
            <a:r>
              <a:rPr lang="pt-BR" dirty="0"/>
              <a:t> cria índices de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 B</a:t>
            </a:r>
            <a:r>
              <a:rPr lang="pt-BR" dirty="0"/>
              <a:t>, que se ajustam às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situações mais comuns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696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AA730-C3DB-4AEC-8FFC-EA190F3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8D9D31-32FA-4937-BA7A-F5C39C22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" y="1524000"/>
            <a:ext cx="10959547" cy="5102087"/>
          </a:xfrm>
        </p:spPr>
      </p:pic>
    </p:spTree>
    <p:extLst>
      <p:ext uri="{BB962C8B-B14F-4D97-AF65-F5344CB8AC3E}">
        <p14:creationId xmlns:p14="http://schemas.microsoft.com/office/powerpoint/2010/main" val="1068232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6CFDE-E2A7-4259-8640-6C99E95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480CDE-3FDD-4A8E-AEEF-F3661474E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6" y="1431235"/>
            <a:ext cx="10823713" cy="5208104"/>
          </a:xfrm>
        </p:spPr>
      </p:pic>
    </p:spTree>
    <p:extLst>
      <p:ext uri="{BB962C8B-B14F-4D97-AF65-F5344CB8AC3E}">
        <p14:creationId xmlns:p14="http://schemas.microsoft.com/office/powerpoint/2010/main" val="101266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498FB-76C6-4C40-AD2E-3489646F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BCCB87-A950-4B58-9FA2-96921A35E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29" y="1431235"/>
            <a:ext cx="11025809" cy="5061640"/>
          </a:xfrm>
        </p:spPr>
      </p:pic>
    </p:spTree>
    <p:extLst>
      <p:ext uri="{BB962C8B-B14F-4D97-AF65-F5344CB8AC3E}">
        <p14:creationId xmlns:p14="http://schemas.microsoft.com/office/powerpoint/2010/main" val="2189914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E0C1-B700-4F62-BD0D-FF99E13F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5D5E0A-CB81-4816-8606-F6AC9FA3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431235"/>
            <a:ext cx="10515599" cy="5061640"/>
          </a:xfrm>
        </p:spPr>
      </p:pic>
    </p:spTree>
    <p:extLst>
      <p:ext uri="{BB962C8B-B14F-4D97-AF65-F5344CB8AC3E}">
        <p14:creationId xmlns:p14="http://schemas.microsoft.com/office/powerpoint/2010/main" val="2936144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5F03E-1570-4DCC-A42C-4F0FF91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AAC8D8-32F8-4574-9D9C-4C725E5D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243"/>
            <a:ext cx="10253870" cy="5008632"/>
          </a:xfrm>
        </p:spPr>
      </p:pic>
    </p:spTree>
    <p:extLst>
      <p:ext uri="{BB962C8B-B14F-4D97-AF65-F5344CB8AC3E}">
        <p14:creationId xmlns:p14="http://schemas.microsoft.com/office/powerpoint/2010/main" val="1763207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9B17-C3C7-4113-AE69-E756C241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CC4262-97A9-4700-A7B6-6394F7F7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6" y="1417983"/>
            <a:ext cx="11396870" cy="5208104"/>
          </a:xfrm>
        </p:spPr>
      </p:pic>
    </p:spTree>
    <p:extLst>
      <p:ext uri="{BB962C8B-B14F-4D97-AF65-F5344CB8AC3E}">
        <p14:creationId xmlns:p14="http://schemas.microsoft.com/office/powerpoint/2010/main" val="2722387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B5F8A-9B31-47DC-9AEF-95E96DF4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1BC51F-F2B1-4A8D-8E1D-4CFB4D33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1690688"/>
            <a:ext cx="11025807" cy="4392060"/>
          </a:xfrm>
        </p:spPr>
      </p:pic>
    </p:spTree>
    <p:extLst>
      <p:ext uri="{BB962C8B-B14F-4D97-AF65-F5344CB8AC3E}">
        <p14:creationId xmlns:p14="http://schemas.microsoft.com/office/powerpoint/2010/main" val="285578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5BC8E-D58B-419F-AF7C-F39BC27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D2145-CDC1-4984-B1AE-B2BF55C8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Árvores B</a:t>
            </a:r>
            <a:r>
              <a:rPr lang="pt-BR" dirty="0"/>
              <a:t> podem lidar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 de igualdade e intervalo em dados que podem ser classificados em alguma ordem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Em particular, 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planejador de consulta do PostgreSQL</a:t>
            </a:r>
            <a:r>
              <a:rPr lang="pt-BR" dirty="0"/>
              <a:t> considerará o uso de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 árvore B</a:t>
            </a:r>
            <a:r>
              <a:rPr lang="pt-BR" dirty="0"/>
              <a:t> sempre que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 indexada</a:t>
            </a:r>
            <a:r>
              <a:rPr lang="pt-BR" dirty="0"/>
              <a:t> estiver envolvida 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comparação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</a:t>
            </a:r>
            <a:r>
              <a:rPr lang="pt-BR" dirty="0"/>
              <a:t> um destes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pt-BR" dirty="0"/>
              <a:t>:</a:t>
            </a:r>
          </a:p>
          <a:p>
            <a:pPr lvl="1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  <a:p>
            <a:pPr lvl="1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</a:t>
            </a:r>
          </a:p>
          <a:p>
            <a:pPr lvl="1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  <a:p>
            <a:pPr lvl="1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=</a:t>
            </a:r>
          </a:p>
          <a:p>
            <a:pPr lvl="1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43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CF1F5-C3C4-4116-B814-203D5813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B8CFA-FBC0-4D6D-8756-B7694B49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Construções equivalentes a combinações desses operadores, como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pt-BR" dirty="0"/>
              <a:t>, também podem ser implementadas com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índice B-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(Árvore B)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Além disso,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condição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NULL</a:t>
            </a:r>
            <a:r>
              <a:rPr lang="pt-BR" dirty="0"/>
              <a:t> ou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NULL</a:t>
            </a:r>
            <a:r>
              <a:rPr lang="pt-BR" dirty="0"/>
              <a:t> em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 de índice</a:t>
            </a:r>
            <a:r>
              <a:rPr lang="pt-BR" dirty="0"/>
              <a:t> pode ser usada com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B-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otimizador</a:t>
            </a:r>
            <a:r>
              <a:rPr lang="pt-BR" dirty="0"/>
              <a:t> também pode usar um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B-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consultas</a:t>
            </a:r>
            <a:r>
              <a:rPr lang="pt-BR" dirty="0"/>
              <a:t> envolvendo 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correspondência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padrões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pt-BR" dirty="0"/>
              <a:t> se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</a:t>
            </a:r>
            <a:r>
              <a:rPr lang="pt-BR" dirty="0"/>
              <a:t> for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constante</a:t>
            </a:r>
            <a:r>
              <a:rPr lang="pt-BR" dirty="0"/>
              <a:t> e estiver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ancorado</a:t>
            </a:r>
            <a:r>
              <a:rPr lang="pt-BR" dirty="0"/>
              <a:t> no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da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/>
              <a:t> - por exemplo,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LIKE '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%'</a:t>
            </a:r>
            <a:r>
              <a:rPr lang="pt-BR" dirty="0"/>
              <a:t> ou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 '^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pt-BR" dirty="0"/>
              <a:t>, mas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</a:t>
            </a:r>
            <a:r>
              <a:rPr 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LIKE'% bar '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55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34921-02F1-45AA-A450-05B31C19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44563-323F-4F5F-9F6B-91A1E773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entanto, se seu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r>
              <a:rPr lang="pt-BR" dirty="0"/>
              <a:t> não usa 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localidade C</a:t>
            </a:r>
            <a:r>
              <a:rPr lang="pt-BR" dirty="0"/>
              <a:t>, você precisará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o índice com uma classe de operador especial para suportar a indexação de consultas de correspondência de padrões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Também é possível usar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 de árvore B</a:t>
            </a:r>
            <a:r>
              <a:rPr lang="pt-BR" dirty="0"/>
              <a:t>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ILIKE</a:t>
            </a:r>
            <a:r>
              <a:rPr lang="pt-BR" dirty="0"/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 *</a:t>
            </a:r>
            <a:r>
              <a:rPr lang="pt-BR" dirty="0"/>
              <a:t>, mas apenas se 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</a:t>
            </a:r>
            <a:r>
              <a:rPr lang="pt-BR" dirty="0"/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começar</a:t>
            </a:r>
            <a:r>
              <a:rPr lang="pt-BR" dirty="0"/>
              <a:t>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caracteres não alfabéticos</a:t>
            </a:r>
            <a:r>
              <a:rPr lang="pt-BR" dirty="0"/>
              <a:t>, ou seja, caracteres que não são afetados pela conversão de maiúsculas / minúsculas.</a:t>
            </a:r>
          </a:p>
        </p:txBody>
      </p:sp>
    </p:spTree>
    <p:extLst>
      <p:ext uri="{BB962C8B-B14F-4D97-AF65-F5344CB8AC3E}">
        <p14:creationId xmlns:p14="http://schemas.microsoft.com/office/powerpoint/2010/main" val="62110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8BBCB-6E18-4BC1-BEF4-2FD63112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Índices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0603D-AA38-4F3C-A972-2DC5BF45D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862"/>
          </a:xfrm>
        </p:spPr>
        <p:txBody>
          <a:bodyPr/>
          <a:lstStyle/>
          <a:p>
            <a:pPr algn="just"/>
            <a:r>
              <a:rPr lang="pt-BR" dirty="0"/>
              <a:t>Os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dirty="0"/>
              <a:t> só podem lidar com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comparações de igualdade simples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planejador de consulta</a:t>
            </a:r>
            <a:r>
              <a:rPr lang="pt-BR" dirty="0"/>
              <a:t> irá considerar o uso de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dirty="0"/>
              <a:t> sempre que uma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 indexada estiver envolvida em uma comparação usando o operador =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O seguinte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</a:t>
            </a:r>
            <a:r>
              <a:rPr lang="pt-BR" dirty="0"/>
              <a:t> é usado para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</a:t>
            </a:r>
            <a:r>
              <a:rPr lang="pt-BR" dirty="0"/>
              <a:t> um 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just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0E1D2F-A6B7-4110-9556-A4EAEE48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4716330"/>
            <a:ext cx="7951303" cy="13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7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692</Words>
  <Application>Microsoft Office PowerPoint</Application>
  <PresentationFormat>Widescreen</PresentationFormat>
  <Paragraphs>87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Open Sans</vt:lpstr>
      <vt:lpstr>Tema do Office</vt:lpstr>
      <vt:lpstr>Banco de Dados 2</vt:lpstr>
      <vt:lpstr>Desempenho do PostgreSQL 12</vt:lpstr>
      <vt:lpstr>Desempenho do PostgreSQL 12</vt:lpstr>
      <vt:lpstr>Criação de Índices (Exemplo)</vt:lpstr>
      <vt:lpstr>Tipos de Índices</vt:lpstr>
      <vt:lpstr>Tipos de Índices</vt:lpstr>
      <vt:lpstr>Tipos de Índices</vt:lpstr>
      <vt:lpstr>Tipos de Índices</vt:lpstr>
      <vt:lpstr>Tipos de Índices</vt:lpstr>
      <vt:lpstr>Tipos de Índices</vt:lpstr>
      <vt:lpstr>Tipos de Índices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  <vt:lpstr>Testando a Indexação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</dc:title>
  <dc:creator>Vanderson Jose Ildefonso Silva</dc:creator>
  <cp:lastModifiedBy>Vanderson Jose Ildefonso Silva</cp:lastModifiedBy>
  <cp:revision>76</cp:revision>
  <dcterms:created xsi:type="dcterms:W3CDTF">2021-05-16T11:35:21Z</dcterms:created>
  <dcterms:modified xsi:type="dcterms:W3CDTF">2021-05-16T19:14:31Z</dcterms:modified>
</cp:coreProperties>
</file>