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4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7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5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7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0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7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3114-FFBE-4516-9880-3D5FD157F064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4B68-F388-4D0D-A1ED-0967BEBA6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0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0/static/passwordcheck.html" TargetMode="External"/><Relationship Id="rId2" Type="http://schemas.openxmlformats.org/officeDocument/2006/relationships/hyperlink" Target="https://www.postgresql.org/docs/10/static/auth-dela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0/static/pgcrypt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07 – Segurança da 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25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r>
              <a:rPr lang="pt-BR" dirty="0" smtClean="0"/>
              <a:t> asseguram, portanto, a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integridade</a:t>
            </a:r>
            <a:r>
              <a:rPr lang="pt-BR" dirty="0" smtClean="0"/>
              <a:t>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 smtClean="0"/>
              <a:t>.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do servidor:</a:t>
            </a:r>
          </a:p>
          <a:p>
            <a:pPr lvl="2" algn="just"/>
            <a:r>
              <a:rPr lang="pt-BR" dirty="0" smtClean="0"/>
              <a:t>Filosofia do “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Menos é Mais</a:t>
            </a:r>
            <a:r>
              <a:rPr lang="pt-BR" dirty="0" smtClean="0"/>
              <a:t>”.</a:t>
            </a:r>
          </a:p>
          <a:p>
            <a:pPr lvl="2"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Instale somente o necessário</a:t>
            </a:r>
            <a:r>
              <a:rPr lang="pt-BR" dirty="0"/>
              <a:t>. Crie um servidor dedicado apenas com o essencial. </a:t>
            </a:r>
            <a:endParaRPr lang="pt-BR" dirty="0" smtClean="0"/>
          </a:p>
          <a:p>
            <a:pPr lvl="2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não for absolutamente necessário deve ser removido. </a:t>
            </a:r>
            <a:r>
              <a:rPr lang="pt-BR" dirty="0"/>
              <a:t>Isso inclui serviços de compartilhamento de arquivos, impressão e até a interface </a:t>
            </a:r>
            <a:r>
              <a:rPr lang="pt-BR" dirty="0" smtClean="0"/>
              <a:t>gráfica (mesmo </a:t>
            </a:r>
            <a:r>
              <a:rPr lang="pt-BR" dirty="0"/>
              <a:t>que o seu servidor </a:t>
            </a:r>
            <a:r>
              <a:rPr lang="pt-BR" dirty="0" smtClean="0"/>
              <a:t>seja Windows). </a:t>
            </a:r>
          </a:p>
          <a:p>
            <a:pPr lvl="2" algn="just"/>
            <a:r>
              <a:rPr lang="pt-BR" dirty="0" smtClean="0"/>
              <a:t>Além </a:t>
            </a:r>
            <a:r>
              <a:rPr lang="pt-BR" dirty="0"/>
              <a:t>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economizar</a:t>
            </a:r>
            <a:r>
              <a:rPr lang="pt-BR" dirty="0"/>
              <a:t> um pouco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espaço em disco</a:t>
            </a:r>
            <a:r>
              <a:rPr lang="pt-BR" dirty="0"/>
              <a:t>, economizar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</a:t>
            </a:r>
            <a:r>
              <a:rPr lang="pt-BR" dirty="0"/>
              <a:t> 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abre um número menor de portas no seu servidor </a:t>
            </a:r>
            <a:r>
              <a:rPr lang="pt-BR" dirty="0"/>
              <a:t>e tem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menos softwares com possíveis falhas de segurança instalados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6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Mantenha as atualizações de segurança em dia:</a:t>
            </a:r>
          </a:p>
          <a:p>
            <a:pPr lvl="2"/>
            <a:r>
              <a:rPr lang="pt-BR" dirty="0" smtClean="0"/>
              <a:t>Faça </a:t>
            </a:r>
            <a:r>
              <a:rPr lang="pt-BR" dirty="0"/>
              <a:t>atualizações de segurança do seu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operacional </a:t>
            </a:r>
            <a:r>
              <a:rPr lang="pt-BR" dirty="0"/>
              <a:t>com frequência. </a:t>
            </a:r>
            <a:endParaRPr lang="pt-BR" dirty="0" smtClean="0"/>
          </a:p>
          <a:p>
            <a:pPr lvl="2"/>
            <a:r>
              <a:rPr lang="pt-BR" dirty="0" smtClean="0"/>
              <a:t>Muitas </a:t>
            </a:r>
            <a:r>
              <a:rPr lang="pt-BR" dirty="0"/>
              <a:t>invasões exploram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falhas de segurança </a:t>
            </a:r>
            <a:r>
              <a:rPr lang="pt-BR" dirty="0"/>
              <a:t>conhecidas e já corrigidas. </a:t>
            </a:r>
            <a:endParaRPr lang="pt-BR" dirty="0" smtClean="0"/>
          </a:p>
          <a:p>
            <a:pPr lvl="2"/>
            <a:r>
              <a:rPr lang="pt-BR" dirty="0" smtClean="0"/>
              <a:t>Mas </a:t>
            </a:r>
            <a:r>
              <a:rPr lang="pt-BR" dirty="0"/>
              <a:t>você precisa atualizar o seu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Operacional </a:t>
            </a:r>
            <a:r>
              <a:rPr lang="pt-BR" dirty="0" smtClean="0"/>
              <a:t>e </a:t>
            </a:r>
            <a:r>
              <a:rPr lang="pt-BR" dirty="0"/>
              <a:t>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, </a:t>
            </a:r>
            <a:r>
              <a:rPr lang="pt-BR" dirty="0"/>
              <a:t>senão o trabalho dos </a:t>
            </a:r>
            <a:r>
              <a:rPr lang="pt-BR" dirty="0" smtClean="0"/>
              <a:t>desenvolvedores </a:t>
            </a:r>
            <a:r>
              <a:rPr lang="pt-BR" dirty="0"/>
              <a:t>para corrigir as falhas de segurança não adiantam nada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Restringir o acesso físico:</a:t>
            </a:r>
          </a:p>
          <a:p>
            <a:pPr lvl="2" algn="just"/>
            <a:r>
              <a:rPr lang="pt-BR" dirty="0"/>
              <a:t>Cuide do acesso físico ao </a:t>
            </a:r>
            <a:r>
              <a:rPr lang="pt-BR" dirty="0" smtClean="0"/>
              <a:t>servidor: guarde seu servidor em um local seguro. </a:t>
            </a:r>
          </a:p>
          <a:p>
            <a:pPr lvl="2" algn="just"/>
            <a:r>
              <a:rPr lang="pt-BR" dirty="0" smtClean="0"/>
              <a:t>Caso contrário, </a:t>
            </a:r>
            <a:r>
              <a:rPr lang="pt-BR" dirty="0"/>
              <a:t>qualquer pessoa que tenha acesso físico ao servidor </a:t>
            </a:r>
            <a:r>
              <a:rPr lang="pt-BR" dirty="0" smtClean="0"/>
              <a:t>pode:</a:t>
            </a:r>
          </a:p>
          <a:p>
            <a:pPr lvl="3" algn="just"/>
            <a:r>
              <a:rPr lang="pt-BR" dirty="0" smtClean="0"/>
              <a:t>Retirá-lo </a:t>
            </a:r>
            <a:r>
              <a:rPr lang="pt-BR" dirty="0"/>
              <a:t>da </a:t>
            </a:r>
            <a:r>
              <a:rPr lang="pt-BR" dirty="0" smtClean="0"/>
              <a:t>tomada (intencionalmente ou não).</a:t>
            </a:r>
          </a:p>
          <a:p>
            <a:pPr lvl="3" algn="just"/>
            <a:r>
              <a:rPr lang="pt-BR" dirty="0"/>
              <a:t>C</a:t>
            </a:r>
            <a:r>
              <a:rPr lang="pt-BR" dirty="0" smtClean="0"/>
              <a:t>om </a:t>
            </a:r>
            <a:r>
              <a:rPr lang="pt-BR" dirty="0"/>
              <a:t>um pouco de conhecimento a pessoa pode dar um boot num pen drive com um Linux qualquer e ter acesso TOTAL ao seu </a:t>
            </a:r>
            <a:r>
              <a:rPr lang="pt-BR" dirty="0" smtClean="0"/>
              <a:t>servidor para fazer </a:t>
            </a:r>
            <a:r>
              <a:rPr lang="pt-BR" dirty="0"/>
              <a:t>o que </a:t>
            </a:r>
            <a:r>
              <a:rPr lang="pt-BR" dirty="0" smtClean="0"/>
              <a:t>quiser</a:t>
            </a:r>
            <a:r>
              <a:rPr lang="pt-BR" dirty="0"/>
              <a:t>. </a:t>
            </a:r>
            <a:endParaRPr lang="pt-BR" dirty="0" smtClean="0"/>
          </a:p>
          <a:p>
            <a:pPr lvl="2" algn="just"/>
            <a:r>
              <a:rPr lang="pt-BR" dirty="0" smtClean="0"/>
              <a:t>Servidores </a:t>
            </a:r>
            <a:r>
              <a:rPr lang="pt-BR" dirty="0"/>
              <a:t>devem ficar numa sala </a:t>
            </a:r>
            <a:r>
              <a:rPr lang="pt-BR" dirty="0" smtClean="0"/>
              <a:t>escondida. Somente </a:t>
            </a:r>
            <a:r>
              <a:rPr lang="pt-BR" dirty="0"/>
              <a:t>quem precisa </a:t>
            </a:r>
            <a:r>
              <a:rPr lang="pt-BR" dirty="0" smtClean="0"/>
              <a:t>deve saber sua localização física.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52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Limitar o Acesso Privilegiado Remoto:</a:t>
            </a:r>
          </a:p>
          <a:p>
            <a:pPr lvl="2"/>
            <a:r>
              <a:rPr lang="pt-BR" dirty="0" smtClean="0"/>
              <a:t>Limitar </a:t>
            </a:r>
            <a:r>
              <a:rPr lang="pt-BR" dirty="0"/>
              <a:t>o número de pessoas que vão ter </a:t>
            </a:r>
            <a:r>
              <a:rPr lang="pt-BR" dirty="0" smtClean="0"/>
              <a:t>acesso remoto.</a:t>
            </a:r>
          </a:p>
          <a:p>
            <a:pPr lvl="2" algn="just"/>
            <a:r>
              <a:rPr lang="pt-BR" dirty="0" smtClean="0"/>
              <a:t>Criar </a:t>
            </a:r>
            <a:r>
              <a:rPr lang="pt-BR" dirty="0"/>
              <a:t>usuários únicos para cada </a:t>
            </a:r>
            <a:r>
              <a:rPr lang="pt-BR" dirty="0" smtClean="0"/>
              <a:t>uma das pessoas com acesso remoto no Sistema Operacional.</a:t>
            </a:r>
          </a:p>
          <a:p>
            <a:pPr lvl="2" algn="just"/>
            <a:r>
              <a:rPr lang="pt-BR" dirty="0" smtClean="0"/>
              <a:t>Criar </a:t>
            </a:r>
            <a:r>
              <a:rPr lang="pt-BR" dirty="0"/>
              <a:t>uma senha diferente para cada uma delas. </a:t>
            </a:r>
            <a:endParaRPr lang="pt-BR" dirty="0" smtClean="0"/>
          </a:p>
          <a:p>
            <a:pPr lvl="2" algn="just"/>
            <a:r>
              <a:rPr lang="pt-BR" dirty="0" smtClean="0"/>
              <a:t>Rastreie </a:t>
            </a:r>
            <a:r>
              <a:rPr lang="pt-BR" dirty="0"/>
              <a:t>a conexão das pessoas no servidor. </a:t>
            </a:r>
            <a:endParaRPr lang="pt-BR" dirty="0" smtClean="0"/>
          </a:p>
          <a:p>
            <a:pPr lvl="2" algn="just"/>
            <a:r>
              <a:rPr lang="pt-BR" dirty="0" smtClean="0"/>
              <a:t>Não </a:t>
            </a:r>
            <a:r>
              <a:rPr lang="pt-BR" dirty="0"/>
              <a:t>confie apenas em senhas para o acesso. Exija que os usuários tenham certificados para poder acessar o servidor.</a:t>
            </a:r>
          </a:p>
        </p:txBody>
      </p:sp>
    </p:spTree>
    <p:extLst>
      <p:ext uri="{BB962C8B-B14F-4D97-AF65-F5344CB8AC3E}">
        <p14:creationId xmlns:p14="http://schemas.microsoft.com/office/powerpoint/2010/main" val="11358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Empregar Conexões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Encriptadas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SSL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/>
            <a:r>
              <a:rPr lang="pt-BR" dirty="0" smtClean="0"/>
              <a:t>É muito arriscado permitir que sua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conexão</a:t>
            </a:r>
            <a:r>
              <a:rPr lang="pt-BR" dirty="0"/>
              <a:t> </a:t>
            </a:r>
            <a:r>
              <a:rPr lang="pt-BR" dirty="0" smtClean="0"/>
              <a:t>trafegue </a:t>
            </a:r>
            <a:r>
              <a:rPr lang="pt-BR" dirty="0"/>
              <a:t>pela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pública </a:t>
            </a:r>
            <a:r>
              <a:rPr lang="pt-BR" dirty="0"/>
              <a:t>sem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encriptação</a:t>
            </a:r>
            <a:r>
              <a:rPr lang="pt-BR" dirty="0" smtClean="0"/>
              <a:t>.</a:t>
            </a:r>
          </a:p>
          <a:p>
            <a:pPr lvl="2" algn="just"/>
            <a:r>
              <a:rPr lang="pt-BR" dirty="0" smtClean="0"/>
              <a:t>Se os </a:t>
            </a:r>
            <a:r>
              <a:rPr lang="pt-BR" dirty="0"/>
              <a:t>seus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/>
              <a:t> não trafegam numa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segura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isolada</a:t>
            </a:r>
            <a:r>
              <a:rPr lang="pt-BR" dirty="0"/>
              <a:t>, configure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minimizar a chance </a:t>
            </a:r>
            <a:r>
              <a:rPr lang="pt-BR" dirty="0"/>
              <a:t>ter seus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roubados inadvertidamente</a:t>
            </a:r>
            <a:r>
              <a:rPr lang="pt-BR" dirty="0"/>
              <a:t>, inclusive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senhas</a:t>
            </a:r>
            <a:r>
              <a:rPr lang="pt-BR" dirty="0" smtClean="0"/>
              <a:t>.</a:t>
            </a:r>
          </a:p>
          <a:p>
            <a:pPr lvl="1" algn="just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Proteja o IP do Servidor:</a:t>
            </a:r>
          </a:p>
          <a:p>
            <a:pPr lvl="2" algn="just"/>
            <a:r>
              <a:rPr lang="pt-BR" dirty="0"/>
              <a:t>Seu servidor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jamais deve ter um IP válido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pt-BR" dirty="0" smtClean="0"/>
              <a:t>: Isso </a:t>
            </a:r>
            <a:r>
              <a:rPr lang="pt-BR" dirty="0"/>
              <a:t>é um erro imperdoável. </a:t>
            </a:r>
            <a:endParaRPr lang="pt-BR" dirty="0" smtClean="0"/>
          </a:p>
          <a:p>
            <a:pPr lvl="2" algn="just"/>
            <a:r>
              <a:rPr lang="pt-BR" dirty="0" smtClean="0"/>
              <a:t>Para </a:t>
            </a:r>
            <a:r>
              <a:rPr lang="pt-BR" dirty="0"/>
              <a:t>chegar ao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pt-BR" dirty="0"/>
              <a:t> você deve primeiro acessar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intermediário</a:t>
            </a:r>
            <a:r>
              <a:rPr lang="pt-BR" dirty="0"/>
              <a:t>, através 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</a:t>
            </a:r>
            <a:r>
              <a:rPr lang="pt-BR" dirty="0"/>
              <a:t> e ou uma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VPN</a:t>
            </a:r>
            <a:r>
              <a:rPr lang="pt-BR" dirty="0" smtClean="0"/>
              <a:t>.</a:t>
            </a:r>
          </a:p>
          <a:p>
            <a:pPr lvl="2" algn="just"/>
            <a:r>
              <a:rPr lang="pt-BR" dirty="0" smtClean="0"/>
              <a:t> </a:t>
            </a:r>
            <a:r>
              <a:rPr lang="pt-BR" dirty="0"/>
              <a:t>Jamais deixe seu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exposto numa rede pública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04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Limitar o Acesso das Aplicações:</a:t>
            </a:r>
          </a:p>
          <a:p>
            <a:pPr lvl="2" algn="just"/>
            <a:r>
              <a:rPr lang="pt-BR" dirty="0"/>
              <a:t>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possui um mecanismo sofisticado e simples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</a:t>
            </a:r>
            <a:r>
              <a:rPr lang="pt-BR" dirty="0"/>
              <a:t>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conexões</a:t>
            </a:r>
            <a:r>
              <a:rPr lang="pt-BR" dirty="0"/>
              <a:t> antes de chegarem ao seu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/>
              <a:t>. Ele se chama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pg_hba.conf</a:t>
            </a:r>
            <a:r>
              <a:rPr lang="pt-BR" dirty="0"/>
              <a:t> </a:t>
            </a:r>
            <a:r>
              <a:rPr lang="pt-BR" dirty="0" smtClean="0"/>
              <a:t>.</a:t>
            </a:r>
          </a:p>
          <a:p>
            <a:pPr lvl="2" algn="just"/>
            <a:r>
              <a:rPr lang="pt-BR" dirty="0" smtClean="0"/>
              <a:t>Se </a:t>
            </a:r>
            <a:r>
              <a:rPr lang="pt-BR" dirty="0"/>
              <a:t>você utiliza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alguns poucos servidores de aplicação</a:t>
            </a:r>
            <a:r>
              <a:rPr lang="pt-BR" dirty="0"/>
              <a:t>, então você deve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limitar</a:t>
            </a:r>
            <a:r>
              <a:rPr lang="pt-BR" dirty="0"/>
              <a:t>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</a:t>
            </a:r>
            <a:r>
              <a:rPr lang="pt-BR" dirty="0"/>
              <a:t> a estes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específicos individualmente</a:t>
            </a:r>
            <a:r>
              <a:rPr lang="pt-BR" dirty="0"/>
              <a:t>. </a:t>
            </a:r>
            <a:endParaRPr lang="pt-BR" dirty="0" smtClean="0"/>
          </a:p>
          <a:p>
            <a:pPr lvl="2" algn="just"/>
            <a:r>
              <a:rPr lang="pt-BR" dirty="0" smtClean="0"/>
              <a:t>Se </a:t>
            </a:r>
            <a:r>
              <a:rPr lang="pt-BR" dirty="0"/>
              <a:t>você tem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/server</a:t>
            </a:r>
            <a:r>
              <a:rPr lang="pt-BR" dirty="0"/>
              <a:t>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</a:t>
            </a:r>
            <a:r>
              <a:rPr lang="pt-BR" dirty="0"/>
              <a:t>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</a:t>
            </a:r>
            <a:r>
              <a:rPr lang="pt-BR" dirty="0"/>
              <a:t> a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faixa de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</a:t>
            </a:r>
            <a:r>
              <a:rPr lang="pt-BR" dirty="0"/>
              <a:t>. </a:t>
            </a:r>
            <a:endParaRPr lang="pt-BR" dirty="0" smtClean="0"/>
          </a:p>
          <a:p>
            <a:pPr lvl="2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Jamais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libere tudo.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</a:t>
            </a:r>
            <a:r>
              <a:rPr lang="pt-BR" dirty="0" smtClean="0"/>
              <a:t> </a:t>
            </a:r>
            <a:r>
              <a:rPr lang="pt-BR" dirty="0"/>
              <a:t>também qual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/>
              <a:t> 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pt-BR" dirty="0"/>
              <a:t> pode utilizar qual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dados</a:t>
            </a:r>
            <a:r>
              <a:rPr lang="pt-BR" dirty="0" smtClean="0"/>
              <a:t>. </a:t>
            </a:r>
          </a:p>
          <a:p>
            <a:pPr lvl="2" algn="just"/>
            <a:r>
              <a:rPr lang="pt-BR" dirty="0" smtClean="0"/>
              <a:t>Você </a:t>
            </a:r>
            <a:r>
              <a:rPr lang="pt-BR" dirty="0"/>
              <a:t>pode utilizar também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opções</a:t>
            </a:r>
            <a:r>
              <a:rPr lang="pt-BR" dirty="0"/>
              <a:t> </a:t>
            </a:r>
            <a:r>
              <a:rPr lang="pt-B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sameuser</a:t>
            </a:r>
            <a:r>
              <a:rPr lang="pt-BR" dirty="0"/>
              <a:t> se tiver uma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dados </a:t>
            </a:r>
            <a:r>
              <a:rPr lang="pt-BR" dirty="0"/>
              <a:t>para cada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pt-BR" dirty="0"/>
              <a:t> por exemplo. </a:t>
            </a:r>
            <a:endParaRPr lang="pt-BR" dirty="0" smtClean="0"/>
          </a:p>
          <a:p>
            <a:pPr lvl="2" algn="just"/>
            <a:r>
              <a:rPr lang="pt-BR" dirty="0" smtClean="0"/>
              <a:t>Se </a:t>
            </a:r>
            <a:r>
              <a:rPr lang="pt-BR" dirty="0"/>
              <a:t>você tem uma aplicação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/server,</a:t>
            </a:r>
            <a:r>
              <a:rPr lang="pt-BR" dirty="0"/>
              <a:t> pode optar também por utilizar uma autenticação via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LDAP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07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fontAlgn="base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Cuide de suas SENHAS:</a:t>
            </a:r>
          </a:p>
          <a:p>
            <a:pPr lvl="1" fontAlgn="base"/>
            <a:r>
              <a:rPr lang="pt-BR" dirty="0" smtClean="0"/>
              <a:t>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oferece algumas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pt-BR" dirty="0"/>
              <a:t> para te ajudar:</a:t>
            </a:r>
          </a:p>
          <a:p>
            <a:pPr lvl="1" algn="just" fontAlgn="base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Senhas fáceis </a:t>
            </a:r>
            <a:r>
              <a:rPr lang="pt-BR" dirty="0"/>
              <a:t>são um problema contra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ataques de força bruta</a:t>
            </a:r>
            <a:r>
              <a:rPr lang="pt-BR" dirty="0"/>
              <a:t>. 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possui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</a:t>
            </a:r>
            <a:r>
              <a:rPr lang="pt-BR" dirty="0"/>
              <a:t> 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</a:t>
            </a:r>
            <a:r>
              <a:rPr lang="pt-BR" dirty="0"/>
              <a:t> chamado 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auth_delay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dirty="0"/>
              <a:t>para te ajudar a </a:t>
            </a:r>
            <a:r>
              <a:rPr lang="pt-BR" dirty="0" smtClean="0"/>
              <a:t> criar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atraso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autenticação</a:t>
            </a:r>
            <a:r>
              <a:rPr lang="pt-BR" dirty="0"/>
              <a:t>, dificultando bastante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ataques de força bruta</a:t>
            </a:r>
            <a:r>
              <a:rPr lang="pt-BR" dirty="0"/>
              <a:t>. Não é algo muito elegante mas pode te ajudar se perceber que está sofrendo ataques desse tipo.</a:t>
            </a:r>
          </a:p>
          <a:p>
            <a:pPr lvl="1" algn="just" fontAlgn="base"/>
            <a:r>
              <a:rPr lang="pt-BR" dirty="0"/>
              <a:t>Outro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</a:t>
            </a:r>
            <a:r>
              <a:rPr lang="pt-BR" dirty="0"/>
              <a:t> mais elegante é o uso 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passwordcheck</a:t>
            </a:r>
            <a:r>
              <a:rPr lang="pt-BR" dirty="0"/>
              <a:t>. Este faz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checagem automática </a:t>
            </a:r>
            <a:r>
              <a:rPr lang="pt-BR" dirty="0"/>
              <a:t>toda vez que 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um usuário com senha </a:t>
            </a:r>
            <a:r>
              <a:rPr lang="pt-BR" dirty="0"/>
              <a:t>ou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tentar alterar a senha</a:t>
            </a:r>
            <a:r>
              <a:rPr lang="pt-BR" dirty="0"/>
              <a:t>. Se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dirty="0"/>
              <a:t> for considerada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fraca</a:t>
            </a:r>
            <a:r>
              <a:rPr lang="pt-BR" dirty="0"/>
              <a:t> o comando </a:t>
            </a:r>
            <a:r>
              <a:rPr lang="pt-BR" dirty="0" smtClean="0"/>
              <a:t>gera 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rejeita a senha</a:t>
            </a:r>
            <a:r>
              <a:rPr lang="pt-BR" dirty="0"/>
              <a:t>. Ele tem um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algorítimo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próprio </a:t>
            </a:r>
            <a:r>
              <a:rPr lang="pt-BR" dirty="0"/>
              <a:t>para definir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r>
              <a:rPr lang="pt-BR" dirty="0"/>
              <a:t> sobre o que é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 ruim</a:t>
            </a:r>
            <a:r>
              <a:rPr lang="pt-BR" dirty="0"/>
              <a:t>. Você pode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alterar o código fonte </a:t>
            </a:r>
            <a:r>
              <a:rPr lang="pt-BR" dirty="0"/>
              <a:t>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mudar as regras</a:t>
            </a:r>
            <a:r>
              <a:rPr lang="pt-BR" dirty="0"/>
              <a:t> se quiser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04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pt-BR" dirty="0" smtClean="0"/>
              <a:t>Utilize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outro método de autenticação </a:t>
            </a:r>
            <a:r>
              <a:rPr lang="pt-BR" dirty="0" smtClean="0"/>
              <a:t>que não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</a:t>
            </a:r>
            <a:r>
              <a:rPr lang="pt-BR" dirty="0" smtClean="0"/>
              <a:t> ou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</a:t>
            </a:r>
            <a:r>
              <a:rPr lang="pt-BR" dirty="0" smtClean="0"/>
              <a:t> (o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SCRAM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-256</a:t>
            </a:r>
            <a:r>
              <a:rPr lang="pt-BR" dirty="0" smtClean="0"/>
              <a:t> for introduzido no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a partir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 10</a:t>
            </a:r>
            <a:r>
              <a:rPr lang="pt-BR" dirty="0" smtClean="0"/>
              <a:t>). </a:t>
            </a:r>
          </a:p>
          <a:p>
            <a:pPr lvl="1" fontAlgn="base"/>
            <a:r>
              <a:rPr lang="pt-BR" dirty="0" smtClean="0"/>
              <a:t>O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 fornece várias alternativas como:</a:t>
            </a:r>
          </a:p>
          <a:p>
            <a:pPr lvl="2" fontAlgn="base"/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GSSAPI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base"/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SSPI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base"/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base"/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LDAP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base"/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</a:t>
            </a:r>
            <a:endParaRPr lang="pt-BR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fontAlgn="base"/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Certificado SS</a:t>
            </a:r>
          </a:p>
          <a:p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68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 algn="just"/>
            <a:r>
              <a:rPr lang="pt-BR" dirty="0"/>
              <a:t>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/>
              <a:t> deve ser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</a:t>
            </a:r>
            <a:r>
              <a:rPr lang="pt-BR" dirty="0"/>
              <a:t> 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seus objetos</a:t>
            </a:r>
            <a:r>
              <a:rPr lang="pt-BR" dirty="0"/>
              <a:t>. Você vai utilizar este usuário apenas para </a:t>
            </a:r>
            <a:r>
              <a:rPr lang="pt-BR" dirty="0" smtClean="0"/>
              <a:t>a criação e o gerenciamento desses objetos.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aplicação jamais deve utilizar este usuário</a:t>
            </a:r>
            <a:r>
              <a:rPr lang="pt-BR" dirty="0"/>
              <a:t>.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dono</a:t>
            </a:r>
            <a:r>
              <a:rPr lang="pt-BR" dirty="0"/>
              <a:t> (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r>
              <a:rPr lang="pt-BR" dirty="0"/>
              <a:t>) 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objetos</a:t>
            </a:r>
            <a:r>
              <a:rPr lang="pt-BR" dirty="0"/>
              <a:t> pode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destruir</a:t>
            </a:r>
            <a:r>
              <a:rPr lang="pt-BR" dirty="0"/>
              <a:t> qualquer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 no banco de dados</a:t>
            </a:r>
            <a:r>
              <a:rPr lang="pt-BR" dirty="0"/>
              <a:t>, logo, por uma questão de segurança,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 ficar protegido e longe da aplicação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Se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/>
              <a:t> deve utilizar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entrar na aplicação </a:t>
            </a:r>
            <a:r>
              <a:rPr lang="pt-BR" dirty="0"/>
              <a:t>e ele tiver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 no banco de dados</a:t>
            </a:r>
            <a:r>
              <a:rPr lang="pt-BR" dirty="0"/>
              <a:t>, lembre-se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 do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pode ser a mesma da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pt-BR" dirty="0"/>
              <a:t>. </a:t>
            </a:r>
            <a:endParaRPr lang="pt-BR" dirty="0" smtClean="0"/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47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 algn="just"/>
            <a:r>
              <a:rPr lang="pt-BR" dirty="0"/>
              <a:t>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usuários da aplicação no banco de dados não são donos dos objetos</a:t>
            </a:r>
            <a:r>
              <a:rPr lang="pt-BR" dirty="0"/>
              <a:t>, você vai ter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conceder privilégios </a:t>
            </a:r>
            <a:r>
              <a:rPr lang="pt-BR" dirty="0"/>
              <a:t>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tabela/função/visão/sequencia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individualmente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/>
              <a:t>Se você tem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/>
              <a:t>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realmente importantes</a:t>
            </a:r>
            <a:r>
              <a:rPr lang="pt-BR" dirty="0"/>
              <a:t>, </a:t>
            </a:r>
            <a:r>
              <a:rPr lang="pt-BR" dirty="0" smtClean="0"/>
              <a:t>não </a:t>
            </a:r>
            <a:r>
              <a:rPr lang="pt-BR" dirty="0"/>
              <a:t>deveria deixar a sua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</a:t>
            </a:r>
            <a:r>
              <a:rPr lang="pt-BR" dirty="0"/>
              <a:t> fazer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UPDATE, DELETE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diretamente</a:t>
            </a:r>
            <a:r>
              <a:rPr lang="pt-BR" dirty="0"/>
              <a:t>. Ao invés disso, crie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visões</a:t>
            </a:r>
            <a:r>
              <a:rPr lang="pt-BR" dirty="0"/>
              <a:t> (</a:t>
            </a:r>
            <a:r>
              <a:rPr lang="pt-BR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r>
              <a:rPr lang="pt-BR" dirty="0"/>
              <a:t>)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dirty="0"/>
              <a:t>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filtrem o acesso aos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dirty="0" smtClean="0"/>
              <a:t>. </a:t>
            </a:r>
            <a:r>
              <a:rPr lang="pt-BR" dirty="0"/>
              <a:t>Assim você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impede um UPDATE sem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pt-BR" dirty="0" smtClean="0"/>
              <a:t> </a:t>
            </a:r>
            <a:r>
              <a:rPr lang="pt-BR" dirty="0"/>
              <a:t>por exemplo ou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à todas as linhas de uma tabela que tem restrições de privacidade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importantes:</a:t>
            </a:r>
          </a:p>
          <a:p>
            <a:pPr lvl="1" algn="just"/>
            <a:r>
              <a:rPr lang="pt-BR" dirty="0"/>
              <a:t>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</a:t>
            </a:r>
            <a:r>
              <a:rPr lang="pt-BR" dirty="0" smtClean="0"/>
              <a:t> 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sensíveis </a:t>
            </a:r>
            <a:r>
              <a:rPr lang="pt-BR" dirty="0"/>
              <a:t>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números de cartão de crédito </a:t>
            </a:r>
            <a:r>
              <a:rPr lang="pt-BR" dirty="0" smtClean="0"/>
              <a:t>então </a:t>
            </a:r>
            <a:r>
              <a:rPr lang="pt-BR" dirty="0"/>
              <a:t>deve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encriptar</a:t>
            </a:r>
            <a:r>
              <a:rPr lang="pt-BR" dirty="0"/>
              <a:t>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</a:t>
            </a:r>
            <a:r>
              <a:rPr lang="pt-BR" dirty="0"/>
              <a:t> nestas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colunas</a:t>
            </a:r>
            <a:r>
              <a:rPr lang="pt-BR" dirty="0"/>
              <a:t>. O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tem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</a:t>
            </a:r>
            <a:r>
              <a:rPr lang="pt-BR" dirty="0"/>
              <a:t> do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</a:t>
            </a:r>
            <a:r>
              <a:rPr lang="pt-BR" dirty="0"/>
              <a:t> chamado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pgcrypto</a:t>
            </a:r>
            <a:r>
              <a:rPr lang="pt-BR" dirty="0"/>
              <a:t> que faz isso. </a:t>
            </a:r>
            <a:r>
              <a:rPr lang="pt-BR" dirty="0" smtClean="0"/>
              <a:t>Nem </a:t>
            </a:r>
            <a:r>
              <a:rPr lang="pt-BR" dirty="0"/>
              <a:t>o seu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DBA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Database</a:t>
            </a:r>
            <a:r>
              <a:rPr lang="pt-BR" dirty="0" smtClean="0"/>
              <a:t> Administrator) deve </a:t>
            </a:r>
            <a:r>
              <a:rPr lang="pt-BR" dirty="0"/>
              <a:t>poder ver as informações nessas </a:t>
            </a:r>
            <a:r>
              <a:rPr lang="pt-BR" dirty="0" smtClean="0"/>
              <a:t>colunas.</a:t>
            </a:r>
          </a:p>
          <a:p>
            <a:pPr algn="just"/>
            <a:r>
              <a:rPr lang="pt-BR" dirty="0" smtClean="0"/>
              <a:t>Estas foram 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recomendações do lado servidor.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lado da aplicação </a:t>
            </a:r>
            <a:r>
              <a:rPr lang="pt-BR" dirty="0"/>
              <a:t>é </a:t>
            </a:r>
            <a:r>
              <a:rPr lang="pt-BR" dirty="0" smtClean="0"/>
              <a:t>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 frágil </a:t>
            </a:r>
            <a:r>
              <a:rPr lang="pt-BR" dirty="0"/>
              <a:t>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corrente</a:t>
            </a:r>
            <a:r>
              <a:rPr lang="pt-BR" dirty="0"/>
              <a:t> em termos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3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empresas necessitam </a:t>
            </a:r>
          </a:p>
          <a:p>
            <a:pPr lvl="1"/>
            <a:r>
              <a:rPr lang="pt-BR" dirty="0" smtClean="0"/>
              <a:t>captar, </a:t>
            </a:r>
          </a:p>
          <a:p>
            <a:pPr lvl="1"/>
            <a:r>
              <a:rPr lang="pt-BR" dirty="0" smtClean="0"/>
              <a:t>processar, </a:t>
            </a:r>
          </a:p>
          <a:p>
            <a:pPr lvl="1"/>
            <a:r>
              <a:rPr lang="pt-BR" dirty="0" smtClean="0"/>
              <a:t>armazenar e </a:t>
            </a:r>
          </a:p>
          <a:p>
            <a:pPr lvl="1"/>
            <a:r>
              <a:rPr lang="pt-BR" dirty="0" smtClean="0"/>
              <a:t>disseminar um volume crescente de informações. </a:t>
            </a:r>
          </a:p>
          <a:p>
            <a:pPr algn="just"/>
            <a:r>
              <a:rPr lang="pt-BR" dirty="0" smtClean="0"/>
              <a:t>A </a:t>
            </a:r>
            <a:r>
              <a:rPr lang="pt-BR" b="1" dirty="0" smtClean="0"/>
              <a:t>segurança em banco de dados</a:t>
            </a:r>
            <a:r>
              <a:rPr lang="pt-BR" dirty="0" smtClean="0"/>
              <a:t>: é a proteção de informações valiosas de uma organização. Essa proteção é:</a:t>
            </a:r>
          </a:p>
          <a:p>
            <a:pPr lvl="1" algn="just"/>
            <a:r>
              <a:rPr lang="pt-BR" dirty="0"/>
              <a:t>C</a:t>
            </a:r>
            <a:r>
              <a:rPr lang="pt-BR" dirty="0" smtClean="0"/>
              <a:t>ontra defeitos lógicos ou de hardware, </a:t>
            </a:r>
          </a:p>
          <a:p>
            <a:pPr lvl="1" algn="just"/>
            <a:r>
              <a:rPr lang="pt-BR" dirty="0" smtClean="0"/>
              <a:t>Contra o acesso e manipulação não autorizados. </a:t>
            </a:r>
          </a:p>
        </p:txBody>
      </p:sp>
    </p:spTree>
    <p:extLst>
      <p:ext uri="{BB962C8B-B14F-4D97-AF65-F5344CB8AC3E}">
        <p14:creationId xmlns:p14="http://schemas.microsoft.com/office/powerpoint/2010/main" val="361444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Aplicação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Trilhas de Auditoria:</a:t>
            </a:r>
          </a:p>
          <a:p>
            <a:pPr lvl="1" algn="just"/>
            <a:r>
              <a:rPr lang="pt-BR" dirty="0" smtClean="0"/>
              <a:t>Saber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alterou o que e quando </a:t>
            </a:r>
            <a:r>
              <a:rPr lang="pt-BR" dirty="0"/>
              <a:t>é fácil e existem várias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extensões prontas</a:t>
            </a:r>
            <a:r>
              <a:rPr lang="pt-BR" dirty="0"/>
              <a:t> para fazer isso. Ou você também pode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um gatilho </a:t>
            </a:r>
            <a:r>
              <a:rPr lang="pt-BR" dirty="0" smtClean="0"/>
              <a:t>(</a:t>
            </a:r>
            <a:r>
              <a:rPr lang="pt-B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  <a:r>
              <a:rPr lang="pt-BR" dirty="0" smtClean="0"/>
              <a:t>)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alimentar uma tabela de auditoria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dados de auditoria </a:t>
            </a:r>
            <a:r>
              <a:rPr lang="pt-BR" dirty="0" smtClean="0"/>
              <a:t>deve estar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protegida.</a:t>
            </a:r>
            <a:r>
              <a:rPr lang="pt-BR" dirty="0" smtClean="0"/>
              <a:t> Não se deve conceder autorização (GRANT) </a:t>
            </a:r>
            <a:r>
              <a:rPr lang="pt-BR" dirty="0"/>
              <a:t>para </a:t>
            </a:r>
            <a:r>
              <a:rPr lang="pt-BR" dirty="0" smtClean="0"/>
              <a:t>que nenhum </a:t>
            </a:r>
            <a:r>
              <a:rPr lang="pt-BR" dirty="0"/>
              <a:t>usuário </a:t>
            </a:r>
            <a:r>
              <a:rPr lang="pt-BR" dirty="0" smtClean="0"/>
              <a:t>possa executar  </a:t>
            </a:r>
            <a:r>
              <a:rPr lang="pt-BR" dirty="0"/>
              <a:t>DELETE ou UPDATE </a:t>
            </a:r>
            <a:r>
              <a:rPr lang="pt-BR" dirty="0" smtClean="0"/>
              <a:t>na tabela de auditoria. </a:t>
            </a:r>
            <a:r>
              <a:rPr lang="pt-BR" dirty="0"/>
              <a:t>Se o usuário da aplicação for o dono da tabela de auditoria </a:t>
            </a:r>
            <a:r>
              <a:rPr lang="pt-BR" dirty="0" smtClean="0"/>
              <a:t>então </a:t>
            </a:r>
            <a:r>
              <a:rPr lang="pt-BR" dirty="0"/>
              <a:t>melhor nem fazer.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48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 com SQL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 algn="just"/>
            <a:r>
              <a:rPr lang="pt-BR" dirty="0"/>
              <a:t>Este é um mal que afeta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aplicações descuidadas</a:t>
            </a:r>
            <a:r>
              <a:rPr lang="pt-BR" dirty="0"/>
              <a:t>, principalmente aquelas expostas na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Neste </a:t>
            </a:r>
            <a:r>
              <a:rPr lang="pt-BR" dirty="0"/>
              <a:t>tipo de </a:t>
            </a:r>
            <a:r>
              <a:rPr lang="pt-BR" dirty="0" smtClean="0"/>
              <a:t>ataque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necessário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explorar nenhuma vulnerabilidade do servidor</a:t>
            </a:r>
            <a:r>
              <a:rPr lang="pt-BR" dirty="0"/>
              <a:t>, nem ter qualquer tipo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Sua aplicação precisar estar blindada contra SQL </a:t>
            </a:r>
            <a:r>
              <a:rPr lang="pt-BR" dirty="0" err="1" smtClean="0"/>
              <a:t>Injection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clássico </a:t>
            </a:r>
            <a:r>
              <a:rPr lang="pt-BR" dirty="0"/>
              <a:t>é 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um usuário da aplicação</a:t>
            </a:r>
            <a:r>
              <a:rPr lang="pt-BR" dirty="0"/>
              <a:t>. </a:t>
            </a:r>
            <a:r>
              <a:rPr lang="pt-BR" dirty="0" smtClean="0"/>
              <a:t>São pedidos o </a:t>
            </a:r>
            <a:r>
              <a:rPr lang="pt-BR" dirty="0"/>
              <a:t>nome e senha do usuário numa tela e depois </a:t>
            </a:r>
            <a:r>
              <a:rPr lang="pt-BR" dirty="0" smtClean="0"/>
              <a:t>é enviado </a:t>
            </a:r>
            <a:r>
              <a:rPr lang="pt-BR" dirty="0"/>
              <a:t>um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 smtClean="0"/>
              <a:t> com esta característica: “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nome = ‘Souza’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senha = ‘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asturias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’;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73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Aplicação: SQL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 smtClean="0"/>
              <a:t>Mas suponha que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sz="2800" dirty="0" smtClean="0"/>
              <a:t> digite “</a:t>
            </a:r>
            <a:r>
              <a:rPr lang="pt-BR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pt-BR" sz="2800" dirty="0" smtClean="0"/>
              <a:t>” no lugar da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identificação</a:t>
            </a:r>
            <a:r>
              <a:rPr lang="pt-BR" sz="2800" dirty="0" smtClean="0"/>
              <a:t>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pt-BR" sz="2800" dirty="0" smtClean="0"/>
              <a:t>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sz="2800" dirty="0" smtClean="0"/>
              <a:t> e “</a:t>
            </a:r>
            <a:r>
              <a:rPr lang="pt-B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pt-BR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= 1 --</a:t>
            </a:r>
            <a:r>
              <a:rPr lang="pt-BR" sz="2800" dirty="0" smtClean="0"/>
              <a:t>” no lugar da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</a:t>
            </a:r>
            <a:r>
              <a:rPr lang="pt-BR" sz="2800" dirty="0" smtClean="0"/>
              <a:t>.</a:t>
            </a:r>
          </a:p>
          <a:p>
            <a:pPr lvl="1"/>
            <a:r>
              <a:rPr lang="pt-BR" sz="2800" dirty="0" smtClean="0"/>
              <a:t>Então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sz="2800" dirty="0" smtClean="0"/>
              <a:t> enviado para o servidor seria: “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nome = ‘</a:t>
            </a:r>
            <a:r>
              <a:rPr lang="pt-BR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senha= </a:t>
            </a:r>
            <a:r>
              <a:rPr lang="pt-B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‘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pt-BR" sz="2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= 1 --</a:t>
            </a:r>
            <a:r>
              <a:rPr lang="pt-BR" sz="2800" dirty="0" smtClean="0"/>
              <a:t>”.</a:t>
            </a:r>
          </a:p>
          <a:p>
            <a:pPr lvl="1"/>
            <a:r>
              <a:rPr lang="pt-BR" sz="2800" dirty="0" smtClean="0"/>
              <a:t>Com esse </a:t>
            </a:r>
            <a:r>
              <a:rPr lang="pt-BR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sz="28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smtClean="0"/>
              <a:t>uma invasão poderia ocorrer. </a:t>
            </a:r>
          </a:p>
          <a:p>
            <a:pPr lvl="1" algn="just"/>
            <a:r>
              <a:rPr lang="pt-BR" sz="2800" dirty="0" smtClean="0"/>
              <a:t>Identificado como o usuário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r>
              <a:rPr lang="pt-BR" sz="2800" dirty="0" smtClean="0"/>
              <a:t>,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invasor</a:t>
            </a:r>
            <a:r>
              <a:rPr lang="pt-BR" sz="2800" dirty="0" smtClean="0"/>
              <a:t> pode executar comandos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sz="2800" dirty="0" smtClean="0"/>
              <a:t> adicionais como </a:t>
            </a:r>
            <a:r>
              <a:rPr lang="pt-BR" sz="2800" dirty="0" err="1" smtClean="0"/>
              <a:t>DROP</a:t>
            </a:r>
            <a:r>
              <a:rPr lang="pt-BR" sz="2800" dirty="0" smtClean="0"/>
              <a:t>, </a:t>
            </a:r>
            <a:r>
              <a:rPr lang="pt-BR" sz="2800" dirty="0" err="1" smtClean="0"/>
              <a:t>TRUNCATE</a:t>
            </a:r>
            <a:r>
              <a:rPr lang="pt-BR" sz="2800" dirty="0" smtClean="0"/>
              <a:t>, </a:t>
            </a:r>
            <a:r>
              <a:rPr lang="pt-BR" sz="2800" dirty="0" err="1" smtClean="0"/>
              <a:t>ALTER</a:t>
            </a:r>
            <a:r>
              <a:rPr lang="pt-BR" sz="2800" dirty="0" smtClean="0"/>
              <a:t>, </a:t>
            </a:r>
            <a:r>
              <a:rPr lang="pt-BR" sz="2800" dirty="0" err="1" smtClean="0"/>
              <a:t>INSERT</a:t>
            </a:r>
            <a:r>
              <a:rPr lang="pt-BR" sz="2800" dirty="0" smtClean="0"/>
              <a:t>, DELETE e UPDATE.</a:t>
            </a:r>
          </a:p>
          <a:p>
            <a:pPr lvl="1" algn="just"/>
            <a:r>
              <a:rPr lang="pt-BR" sz="2800" dirty="0" smtClean="0"/>
              <a:t>Por essa razão o usuário de uma aplicação jamais deve ser o proprietário dos objetos do banco de dados.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9038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Aplicação: SQL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sz="2800" dirty="0" smtClean="0"/>
              <a:t>Em vez de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autorizar</a:t>
            </a:r>
            <a:r>
              <a:rPr lang="pt-BR" sz="2800" dirty="0" smtClean="0"/>
              <a:t> 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direto a tabelas</a:t>
            </a:r>
            <a:r>
              <a:rPr lang="pt-BR" sz="2800" dirty="0" smtClean="0"/>
              <a:t>, conceda ao usuário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autorização</a:t>
            </a:r>
            <a:r>
              <a:rPr lang="pt-BR" sz="2800" dirty="0" smtClean="0"/>
              <a:t> sobre </a:t>
            </a:r>
            <a:r>
              <a:rPr lang="pt-BR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procedures</a:t>
            </a:r>
            <a:r>
              <a:rPr lang="pt-BR" sz="2800" dirty="0" smtClean="0"/>
              <a:t> (procedimentos armazenados),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r>
              <a:rPr lang="pt-BR" sz="2800" dirty="0" smtClean="0"/>
              <a:t> 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visões</a:t>
            </a:r>
            <a:r>
              <a:rPr lang="pt-BR" sz="2800" dirty="0" smtClean="0"/>
              <a:t> (</a:t>
            </a:r>
            <a:r>
              <a:rPr lang="pt-BR" sz="2800" dirty="0" err="1" smtClean="0"/>
              <a:t>views</a:t>
            </a:r>
            <a:r>
              <a:rPr lang="pt-BR" sz="2800" dirty="0" smtClean="0"/>
              <a:t>).</a:t>
            </a:r>
          </a:p>
          <a:p>
            <a:pPr lvl="1" algn="just"/>
            <a:r>
              <a:rPr lang="pt-BR" sz="2800" dirty="0" smtClean="0"/>
              <a:t>O </a:t>
            </a:r>
            <a:r>
              <a:rPr lang="pt-BR" sz="2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sz="2800" dirty="0" smtClean="0"/>
              <a:t> possui um recurso que auxilia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</a:t>
            </a:r>
            <a:r>
              <a:rPr lang="pt-BR" sz="2800" dirty="0" smtClean="0"/>
              <a:t> o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r>
              <a:rPr lang="pt-BR" sz="2800" dirty="0" smtClean="0"/>
              <a:t>: o </a:t>
            </a:r>
            <a:r>
              <a:rPr lang="pt-BR" sz="2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Dollar</a:t>
            </a:r>
            <a:r>
              <a:rPr lang="pt-BR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Quoting</a:t>
            </a:r>
            <a:r>
              <a:rPr lang="pt-BR" sz="2800" dirty="0" smtClean="0"/>
              <a:t>. Exemplo: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nome $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nome$</a:t>
            </a:r>
            <a:r>
              <a:rPr lang="pt-BR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Sondra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$nome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senha = $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senha$</a:t>
            </a:r>
            <a:r>
              <a:rPr lang="pt-BR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1234</a:t>
            </a:r>
            <a:r>
              <a:rPr lang="pt-BR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$senha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$;</a:t>
            </a:r>
          </a:p>
          <a:p>
            <a:pPr lvl="1" algn="just"/>
            <a:r>
              <a:rPr lang="pt-BR" sz="2800" dirty="0"/>
              <a:t>A próxima barreira de defesa na luta contra 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injeção de SQL </a:t>
            </a:r>
            <a:r>
              <a:rPr lang="pt-BR" sz="2800" dirty="0"/>
              <a:t>é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checar</a:t>
            </a:r>
            <a:r>
              <a:rPr lang="pt-BR" sz="2800" dirty="0"/>
              <a:t> </a:t>
            </a:r>
            <a:r>
              <a:rPr lang="pt-BR" sz="2800" dirty="0" smtClean="0"/>
              <a:t>os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dados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utilizados</a:t>
            </a:r>
            <a:r>
              <a:rPr lang="pt-BR" sz="2800" dirty="0" smtClean="0"/>
              <a:t>. </a:t>
            </a:r>
            <a:r>
              <a:rPr lang="pt-BR" sz="2800" dirty="0"/>
              <a:t>Um tipo comum de ataque é por exemplo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injetar código </a:t>
            </a:r>
            <a:r>
              <a:rPr lang="pt-BR" sz="2800" dirty="0"/>
              <a:t>em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parâmetros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do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pt-BR" sz="2800" dirty="0"/>
              <a:t>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14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Aplicação: SQL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dirty="0" smtClean="0"/>
              <a:t>Se você espera um número, tenha certeza de que ele é um número antes de substituir a sua variável no seu código SQL. </a:t>
            </a:r>
          </a:p>
          <a:p>
            <a:pPr marL="228600" lvl="1" algn="just">
              <a:spcBef>
                <a:spcPts val="1000"/>
              </a:spcBef>
            </a:pPr>
            <a:r>
              <a:rPr lang="pt-BR" dirty="0" smtClean="0"/>
              <a:t>Uma forma eficiente de fazer isso é utilizar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‘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pt-BR" dirty="0" smtClean="0"/>
              <a:t>. Quase toda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de programação </a:t>
            </a:r>
            <a:r>
              <a:rPr lang="pt-BR" dirty="0" smtClean="0"/>
              <a:t>possui um comando semelhante ao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dirty="0" smtClean="0"/>
              <a:t>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C</a:t>
            </a:r>
            <a:r>
              <a:rPr lang="pt-BR" dirty="0" smtClean="0"/>
              <a:t>. A nossa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</a:t>
            </a:r>
            <a:r>
              <a:rPr lang="pt-BR" dirty="0" smtClean="0"/>
              <a:t>utilizando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dirty="0" smtClean="0"/>
              <a:t> ficaria alguma coisa assim:.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nome =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senha = </a:t>
            </a:r>
            <a:r>
              <a:rPr lang="pt-BR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nome, senha)</a:t>
            </a:r>
            <a:endParaRPr lang="pt-BR" dirty="0" smtClean="0"/>
          </a:p>
          <a:p>
            <a:pPr algn="just"/>
            <a:r>
              <a:rPr lang="pt-BR" dirty="0"/>
              <a:t>A questão aqui é que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vai forçar o uso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dados correto </a:t>
            </a:r>
            <a:r>
              <a:rPr lang="pt-BR" dirty="0"/>
              <a:t>na função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/>
              <a:t>.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uma solução perfeita</a:t>
            </a:r>
            <a:r>
              <a:rPr lang="pt-BR" dirty="0"/>
              <a:t>, mas pode evitar alguns problemas além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evitar a conversão implícita de tipos de dados</a:t>
            </a:r>
            <a:r>
              <a:rPr lang="pt-BR" dirty="0"/>
              <a:t>, fonte de muitas dores de cabeça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949372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 GRANT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comando GRANT define privilégios de acesso.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84" y="2425700"/>
            <a:ext cx="7000875" cy="41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REVOKE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709"/>
          </a:xfrm>
        </p:spPr>
        <p:txBody>
          <a:bodyPr/>
          <a:lstStyle/>
          <a:p>
            <a:r>
              <a:rPr lang="pt-BR" dirty="0" smtClean="0"/>
              <a:t>Retira privilégios de acesso.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45" y="2519853"/>
            <a:ext cx="7019925" cy="39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8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4" y="1618234"/>
            <a:ext cx="5578001" cy="4876833"/>
          </a:xfrm>
        </p:spPr>
      </p:pic>
      <p:sp>
        <p:nvSpPr>
          <p:cNvPr id="5" name="CaixaDeTexto 4"/>
          <p:cNvSpPr txBox="1"/>
          <p:nvPr/>
        </p:nvSpPr>
        <p:spPr>
          <a:xfrm>
            <a:off x="5986021" y="1690688"/>
            <a:ext cx="5948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</a:t>
            </a:r>
            <a:r>
              <a:rPr lang="pt-BR" dirty="0" smtClean="0"/>
              <a:t>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Criação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pt-BR" dirty="0" smtClean="0"/>
              <a:t> com: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r</a:t>
            </a:r>
            <a:r>
              <a:rPr lang="pt-BR" dirty="0" err="1" smtClean="0"/>
              <a:t>g</a:t>
            </a:r>
            <a:r>
              <a:rPr lang="pt-BR" dirty="0" smtClean="0"/>
              <a:t> (carteira de identidade);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nome,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sexo 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Telefone.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Criação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tipo_quarto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id_tipo</a:t>
            </a:r>
            <a:r>
              <a:rPr lang="pt-BR" dirty="0" smtClean="0"/>
              <a:t> (identificador do tipo);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descricao</a:t>
            </a:r>
            <a:r>
              <a:rPr lang="pt-BR" dirty="0"/>
              <a:t> </a:t>
            </a:r>
            <a:r>
              <a:rPr lang="pt-BR" dirty="0" smtClean="0"/>
              <a:t>e</a:t>
            </a:r>
          </a:p>
          <a:p>
            <a:pPr marL="285750" indent="-285750">
              <a:buFontTx/>
              <a:buChar char="-"/>
            </a:pPr>
            <a:r>
              <a:rPr lang="pt-BR" dirty="0"/>
              <a:t>v</a:t>
            </a:r>
            <a:r>
              <a:rPr lang="pt-BR" dirty="0" smtClean="0"/>
              <a:t>alor (valor da diária).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62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6" y="1448552"/>
            <a:ext cx="5443762" cy="5187917"/>
          </a:xfrm>
        </p:spPr>
      </p:pic>
      <p:sp>
        <p:nvSpPr>
          <p:cNvPr id="5" name="CaixaDeTexto 4"/>
          <p:cNvSpPr txBox="1"/>
          <p:nvPr/>
        </p:nvSpPr>
        <p:spPr>
          <a:xfrm>
            <a:off x="5750351" y="1498862"/>
            <a:ext cx="6268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Quarto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num_quarto</a:t>
            </a:r>
            <a:r>
              <a:rPr lang="pt-BR" dirty="0" smtClean="0"/>
              <a:t> (número do quarto);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andar;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id_tipo</a:t>
            </a:r>
            <a:r>
              <a:rPr lang="pt-BR" dirty="0" smtClean="0"/>
              <a:t> (identificador do tipo de Quarto);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Status (condição do quarto).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 smtClean="0"/>
              <a:t>Criação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Servico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id_serviço</a:t>
            </a:r>
            <a:r>
              <a:rPr lang="pt-BR" dirty="0" smtClean="0"/>
              <a:t> (identificador do serviço);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descricao</a:t>
            </a:r>
            <a:r>
              <a:rPr lang="pt-BR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valor.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648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1" y="1379589"/>
            <a:ext cx="5401429" cy="5219173"/>
          </a:xfrm>
        </p:spPr>
      </p:pic>
      <p:sp>
        <p:nvSpPr>
          <p:cNvPr id="5" name="CaixaDeTexto 4"/>
          <p:cNvSpPr txBox="1"/>
          <p:nvPr/>
        </p:nvSpPr>
        <p:spPr>
          <a:xfrm>
            <a:off x="5722070" y="1442301"/>
            <a:ext cx="628767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Criação da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Reserva</a:t>
            </a:r>
            <a:r>
              <a:rPr lang="pt-BR" sz="28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sz="2800" dirty="0" err="1" smtClean="0"/>
              <a:t>id_reserva</a:t>
            </a:r>
            <a:r>
              <a:rPr lang="pt-BR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2800" dirty="0" err="1" smtClean="0"/>
              <a:t>num_quarto</a:t>
            </a:r>
            <a:r>
              <a:rPr lang="pt-BR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2800" dirty="0" err="1" smtClean="0"/>
              <a:t>dt_reserva</a:t>
            </a:r>
            <a:r>
              <a:rPr lang="pt-BR" sz="2800" dirty="0" smtClean="0"/>
              <a:t> (data da reserva);</a:t>
            </a:r>
          </a:p>
          <a:p>
            <a:pPr marL="285750" indent="-285750">
              <a:buFontTx/>
              <a:buChar char="-"/>
            </a:pPr>
            <a:r>
              <a:rPr lang="pt-BR" sz="2800" dirty="0" err="1" smtClean="0"/>
              <a:t>qtd_dias</a:t>
            </a:r>
            <a:r>
              <a:rPr lang="pt-BR" sz="2800" dirty="0" smtClean="0"/>
              <a:t> (quantidade de dias);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d</a:t>
            </a:r>
            <a:r>
              <a:rPr lang="pt-BR" sz="2800" dirty="0" err="1" smtClean="0"/>
              <a:t>ata_entrada</a:t>
            </a:r>
            <a:r>
              <a:rPr lang="pt-BR" sz="28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s</a:t>
            </a:r>
            <a:r>
              <a:rPr lang="pt-BR" sz="2800" dirty="0" smtClean="0"/>
              <a:t>tatus.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8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/>
              <a:t>A </a:t>
            </a:r>
            <a:r>
              <a:rPr lang="pt-B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 </a:t>
            </a:r>
            <a:r>
              <a:rPr lang="pt-BR" sz="3200" dirty="0" smtClean="0"/>
              <a:t>deve assegurar:</a:t>
            </a:r>
          </a:p>
          <a:p>
            <a:pPr lvl="1" algn="just"/>
            <a:r>
              <a:rPr lang="pt-BR" sz="3200" b="1" dirty="0"/>
              <a:t>Disponibilidade:</a:t>
            </a:r>
            <a:r>
              <a:rPr lang="pt-BR" sz="3200" dirty="0"/>
              <a:t> propriedade de estar acessível e utilizável sob demanda por uma entidade </a:t>
            </a:r>
            <a:r>
              <a:rPr lang="pt-BR" sz="3200" dirty="0" smtClean="0"/>
              <a:t>autorizada.</a:t>
            </a:r>
            <a:endParaRPr lang="pt-BR" sz="3200" dirty="0"/>
          </a:p>
          <a:p>
            <a:pPr lvl="1" algn="just"/>
            <a:r>
              <a:rPr lang="pt-BR" sz="3200" b="1" dirty="0"/>
              <a:t>Confidencialidade:</a:t>
            </a:r>
            <a:r>
              <a:rPr lang="pt-BR" sz="3200" dirty="0"/>
              <a:t> propriedade de que uma informação não esteja disponível ou revelada a indivíduos, entidades ou processos não autorizados.</a:t>
            </a:r>
          </a:p>
          <a:p>
            <a:pPr lvl="1" algn="just"/>
            <a:r>
              <a:rPr lang="pt-BR" sz="3200" b="1" dirty="0"/>
              <a:t>Integridade:</a:t>
            </a:r>
            <a:r>
              <a:rPr lang="pt-BR" sz="3200" dirty="0"/>
              <a:t> propriedade de salvaguarda da exatidão e completeza de </a:t>
            </a:r>
            <a:r>
              <a:rPr lang="pt-BR" sz="3200" dirty="0" smtClean="0"/>
              <a:t>ativos.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06031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3" y="1441612"/>
            <a:ext cx="5344271" cy="5053456"/>
          </a:xfrm>
        </p:spPr>
      </p:pic>
      <p:sp>
        <p:nvSpPr>
          <p:cNvPr id="5" name="CaixaDeTexto 4"/>
          <p:cNvSpPr txBox="1"/>
          <p:nvPr/>
        </p:nvSpPr>
        <p:spPr>
          <a:xfrm>
            <a:off x="5608948" y="1470581"/>
            <a:ext cx="6391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Criação da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hospedagem</a:t>
            </a:r>
            <a:r>
              <a:rPr lang="pt-BR" sz="3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id_hospedagem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rg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num_quarto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data_entrada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data_saída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smtClean="0"/>
              <a:t>Status.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18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" y="1363523"/>
            <a:ext cx="6058746" cy="5103265"/>
          </a:xfrm>
        </p:spPr>
      </p:pic>
      <p:sp>
        <p:nvSpPr>
          <p:cNvPr id="5" name="CaixaDeTexto 4"/>
          <p:cNvSpPr txBox="1"/>
          <p:nvPr/>
        </p:nvSpPr>
        <p:spPr>
          <a:xfrm>
            <a:off x="6165357" y="1363523"/>
            <a:ext cx="583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Criar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Atendimento</a:t>
            </a:r>
            <a:r>
              <a:rPr lang="pt-BR" sz="3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id_atendimento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Id_serviço</a:t>
            </a:r>
            <a:r>
              <a:rPr lang="pt-BR" sz="3600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sz="3600" dirty="0" err="1" smtClean="0"/>
              <a:t>Id_hospedagem</a:t>
            </a:r>
            <a:r>
              <a:rPr lang="pt-BR" sz="3600" dirty="0" smtClean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505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76"/>
            <a:ext cx="6430272" cy="5148919"/>
          </a:xfrm>
        </p:spPr>
      </p:pic>
      <p:sp>
        <p:nvSpPr>
          <p:cNvPr id="5" name="CaixaDeTexto 4"/>
          <p:cNvSpPr txBox="1"/>
          <p:nvPr/>
        </p:nvSpPr>
        <p:spPr>
          <a:xfrm>
            <a:off x="6513922" y="1376313"/>
            <a:ext cx="55052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Criação da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ListaClientes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nome_cliente</a:t>
            </a:r>
            <a:r>
              <a:rPr lang="pt-BR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sexo</a:t>
            </a:r>
          </a:p>
          <a:p>
            <a:r>
              <a:rPr lang="pt-BR" dirty="0" smtClean="0"/>
              <a:t>(dados provenientes da tabela Cliente).</a:t>
            </a:r>
          </a:p>
          <a:p>
            <a:endParaRPr lang="pt-BR" dirty="0"/>
          </a:p>
          <a:p>
            <a:r>
              <a:rPr lang="pt-BR" dirty="0" smtClean="0"/>
              <a:t>Criação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papéis</a:t>
            </a:r>
            <a:r>
              <a:rPr lang="pt-BR" dirty="0" smtClean="0"/>
              <a:t> (ROLE):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gerente;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atendente;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estagiario</a:t>
            </a:r>
            <a:r>
              <a:rPr lang="pt-BR" dirty="0" smtClean="0"/>
              <a:t>.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r>
              <a:rPr lang="pt-BR" dirty="0" smtClean="0"/>
              <a:t>Revogação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REVOKE</a:t>
            </a:r>
            <a:r>
              <a:rPr lang="pt-BR" dirty="0" smtClean="0"/>
              <a:t>) de todos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pt-BR" dirty="0" smtClean="0"/>
              <a:t>) privilégios de acesso em relação ao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adicionaReserva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pt-BR" dirty="0" smtClean="0"/>
              <a:t>para todos os usuários 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Os três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Armazenados </a:t>
            </a:r>
            <a:r>
              <a:rPr lang="pt-BR" dirty="0" smtClean="0"/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</a:t>
            </a:r>
            <a:r>
              <a:rPr lang="pt-BR" dirty="0" smtClean="0"/>
              <a:t>) não tiveram seu script de criação divulgado.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962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0" y="1431688"/>
            <a:ext cx="6086614" cy="5082234"/>
          </a:xfrm>
        </p:spPr>
      </p:pic>
      <p:sp>
        <p:nvSpPr>
          <p:cNvPr id="5" name="CaixaDeTexto 4"/>
          <p:cNvSpPr txBox="1"/>
          <p:nvPr/>
        </p:nvSpPr>
        <p:spPr>
          <a:xfrm>
            <a:off x="6334812" y="1508289"/>
            <a:ext cx="5703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Atribuição de privilégios (GRANT) para consulta (</a:t>
            </a:r>
            <a:r>
              <a:rPr lang="pt-BR" sz="2400" dirty="0" err="1" smtClean="0"/>
              <a:t>SELECT</a:t>
            </a:r>
            <a:r>
              <a:rPr lang="pt-BR" sz="2400" dirty="0" smtClean="0"/>
              <a:t>) e inserção (</a:t>
            </a:r>
            <a:r>
              <a:rPr lang="pt-BR" sz="2400" dirty="0" err="1" smtClean="0"/>
              <a:t>INSERT</a:t>
            </a:r>
            <a:r>
              <a:rPr lang="pt-BR" sz="2400" dirty="0" smtClean="0"/>
              <a:t>) sobre as tabelas Cliente, reserva, hospedagem, quarto, </a:t>
            </a:r>
            <a:r>
              <a:rPr lang="pt-BR" sz="2400" dirty="0" err="1" smtClean="0"/>
              <a:t>tipo_quarto</a:t>
            </a:r>
            <a:r>
              <a:rPr lang="pt-BR" sz="2400" dirty="0" smtClean="0"/>
              <a:t>, atendimento e serviço, incluindo a </a:t>
            </a:r>
            <a:r>
              <a:rPr lang="pt-BR" sz="2400" dirty="0" err="1" smtClean="0"/>
              <a:t>VIEW</a:t>
            </a:r>
            <a:r>
              <a:rPr lang="pt-BR" sz="2400" dirty="0" smtClean="0"/>
              <a:t> </a:t>
            </a:r>
            <a:r>
              <a:rPr lang="pt-BR" sz="2400" dirty="0" err="1" smtClean="0"/>
              <a:t>ListaClientes</a:t>
            </a:r>
            <a:r>
              <a:rPr lang="pt-BR" sz="2400" dirty="0" smtClean="0"/>
              <a:t>, para o PAPEL gerente.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Atribuição de permissão para execução da função (</a:t>
            </a:r>
            <a:r>
              <a:rPr lang="pt-BR" sz="2400" dirty="0" err="1" smtClean="0"/>
              <a:t>Stored</a:t>
            </a:r>
            <a:r>
              <a:rPr lang="pt-BR" sz="2400" dirty="0" smtClean="0"/>
              <a:t> Procedure) </a:t>
            </a:r>
            <a:r>
              <a:rPr lang="pt-BR" sz="2400" dirty="0" err="1" smtClean="0"/>
              <a:t>adicionaHospedagem</a:t>
            </a:r>
            <a:r>
              <a:rPr lang="pt-BR" sz="2400" dirty="0" smtClean="0"/>
              <a:t> para o PAPEL do gerente.</a:t>
            </a:r>
          </a:p>
          <a:p>
            <a:pPr algn="just"/>
            <a:endParaRPr lang="pt-BR" sz="2400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77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9" y="1479915"/>
            <a:ext cx="5630061" cy="5005725"/>
          </a:xfrm>
        </p:spPr>
      </p:pic>
      <p:sp>
        <p:nvSpPr>
          <p:cNvPr id="7" name="CaixaDeTexto 6"/>
          <p:cNvSpPr txBox="1"/>
          <p:nvPr/>
        </p:nvSpPr>
        <p:spPr>
          <a:xfrm>
            <a:off x="5753050" y="1479915"/>
            <a:ext cx="6294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Autorização (GRANT) de consulta (</a:t>
            </a:r>
            <a:r>
              <a:rPr lang="pt-BR" sz="2400" dirty="0" err="1" smtClean="0"/>
              <a:t>SELECT</a:t>
            </a:r>
            <a:r>
              <a:rPr lang="pt-BR" sz="2400" dirty="0" smtClean="0"/>
              <a:t>) sobre a visão (</a:t>
            </a:r>
            <a:r>
              <a:rPr lang="pt-BR" sz="2400" dirty="0" err="1" smtClean="0"/>
              <a:t>VIEW</a:t>
            </a:r>
            <a:r>
              <a:rPr lang="pt-BR" sz="2400" dirty="0" smtClean="0"/>
              <a:t>) </a:t>
            </a:r>
            <a:r>
              <a:rPr lang="pt-BR" sz="2400" dirty="0" err="1" smtClean="0"/>
              <a:t>ListaClientes</a:t>
            </a:r>
            <a:r>
              <a:rPr lang="pt-BR" sz="2400" dirty="0" smtClean="0"/>
              <a:t> para o PAPEL estagiário.</a:t>
            </a:r>
          </a:p>
          <a:p>
            <a:endParaRPr lang="pt-BR" sz="2400" dirty="0"/>
          </a:p>
          <a:p>
            <a:r>
              <a:rPr lang="pt-BR" sz="2400" dirty="0" smtClean="0"/>
              <a:t>Criação do usuário </a:t>
            </a:r>
            <a:r>
              <a:rPr lang="pt-BR" sz="2400" dirty="0" err="1" smtClean="0"/>
              <a:t>tony</a:t>
            </a:r>
            <a:r>
              <a:rPr lang="pt-BR" sz="2400" dirty="0" smtClean="0"/>
              <a:t>, com senha 111 e PAPEL (ROLE) gerente.</a:t>
            </a:r>
          </a:p>
          <a:p>
            <a:endParaRPr lang="pt-BR" sz="2400" dirty="0"/>
          </a:p>
          <a:p>
            <a:r>
              <a:rPr lang="pt-BR" sz="2400" dirty="0" smtClean="0"/>
              <a:t>Criação do usuário </a:t>
            </a:r>
            <a:r>
              <a:rPr lang="pt-BR" sz="2400" dirty="0" err="1" smtClean="0"/>
              <a:t>maria</a:t>
            </a:r>
            <a:r>
              <a:rPr lang="pt-BR" sz="2400" dirty="0" smtClean="0"/>
              <a:t> com senha 222 e papel atendente.</a:t>
            </a:r>
          </a:p>
          <a:p>
            <a:endParaRPr lang="pt-BR" sz="2400" dirty="0"/>
          </a:p>
          <a:p>
            <a:r>
              <a:rPr lang="pt-BR" sz="2400" dirty="0" smtClean="0"/>
              <a:t>Criação do usuário vitória com senha 333 e papel estagiário.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5095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5" y="1584006"/>
            <a:ext cx="6412682" cy="4486855"/>
          </a:xfrm>
        </p:spPr>
      </p:pic>
      <p:sp>
        <p:nvSpPr>
          <p:cNvPr id="7" name="CaixaDeTexto 6"/>
          <p:cNvSpPr txBox="1"/>
          <p:nvPr/>
        </p:nvSpPr>
        <p:spPr>
          <a:xfrm>
            <a:off x="6777872" y="1611984"/>
            <a:ext cx="5231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Lógico </a:t>
            </a:r>
            <a:r>
              <a:rPr lang="pt-BR" sz="4800" dirty="0" smtClean="0"/>
              <a:t>do banco de dados </a:t>
            </a:r>
            <a:r>
              <a:rPr lang="pt-BR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</a:t>
            </a:r>
            <a:r>
              <a:rPr lang="pt-BR" sz="4800" dirty="0" smtClean="0"/>
              <a:t>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1770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3" y="1618234"/>
            <a:ext cx="6235091" cy="5018235"/>
          </a:xfrm>
        </p:spPr>
      </p:pic>
      <p:sp>
        <p:nvSpPr>
          <p:cNvPr id="5" name="CaixaDeTexto 4"/>
          <p:cNvSpPr txBox="1"/>
          <p:nvPr/>
        </p:nvSpPr>
        <p:spPr>
          <a:xfrm>
            <a:off x="6551629" y="1690688"/>
            <a:ext cx="5476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Observe as contas de usuários criadas: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tony</a:t>
            </a:r>
            <a:r>
              <a:rPr lang="pt-BR" dirty="0" smtClean="0"/>
              <a:t> (em destaque);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maria</a:t>
            </a:r>
            <a:r>
              <a:rPr lang="pt-BR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gerente;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estagiário;</a:t>
            </a:r>
          </a:p>
          <a:p>
            <a:pPr marL="285750" indent="-285750">
              <a:buFontTx/>
              <a:buChar char="-"/>
            </a:pPr>
            <a:r>
              <a:rPr lang="pt-BR" dirty="0"/>
              <a:t>a</a:t>
            </a:r>
            <a:r>
              <a:rPr lang="pt-BR" dirty="0" smtClean="0"/>
              <a:t>tendente;</a:t>
            </a:r>
          </a:p>
          <a:p>
            <a:pPr marL="285750" indent="-285750">
              <a:buFontTx/>
              <a:buChar char="-"/>
            </a:pPr>
            <a:r>
              <a:rPr lang="pt-BR" dirty="0" err="1" smtClean="0"/>
              <a:t>victoria</a:t>
            </a:r>
            <a:r>
              <a:rPr lang="pt-BR" dirty="0" smtClean="0"/>
              <a:t> (não aparece na imagem, mas está lá).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84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8" y="1608108"/>
            <a:ext cx="4610743" cy="4868105"/>
          </a:xfrm>
        </p:spPr>
      </p:pic>
      <p:sp>
        <p:nvSpPr>
          <p:cNvPr id="5" name="CaixaDeTexto 4"/>
          <p:cNvSpPr txBox="1"/>
          <p:nvPr/>
        </p:nvSpPr>
        <p:spPr>
          <a:xfrm>
            <a:off x="4901938" y="1690688"/>
            <a:ext cx="712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Clicando com o </a:t>
            </a:r>
            <a:r>
              <a:rPr lang="pt-BR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botão direito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o usuário </a:t>
            </a:r>
            <a:r>
              <a:rPr lang="pt-BR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...</a:t>
            </a:r>
          </a:p>
          <a:p>
            <a:pPr algn="just"/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seguida, clique em </a:t>
            </a:r>
            <a:r>
              <a:rPr lang="pt-BR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607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12" y="1439125"/>
            <a:ext cx="5435329" cy="4810845"/>
          </a:xfrm>
        </p:spPr>
      </p:pic>
    </p:spTree>
    <p:extLst>
      <p:ext uri="{BB962C8B-B14F-4D97-AF65-F5344CB8AC3E}">
        <p14:creationId xmlns:p14="http://schemas.microsoft.com/office/powerpoint/2010/main" val="312590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80" y="1853904"/>
            <a:ext cx="5507040" cy="4716577"/>
          </a:xfrm>
        </p:spPr>
      </p:pic>
    </p:spTree>
    <p:extLst>
      <p:ext uri="{BB962C8B-B14F-4D97-AF65-F5344CB8AC3E}">
        <p14:creationId xmlns:p14="http://schemas.microsoft.com/office/powerpoint/2010/main" val="408113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Disponibilidade: </a:t>
            </a:r>
            <a:r>
              <a:rPr lang="pt-BR" dirty="0" smtClean="0"/>
              <a:t>Imagine </a:t>
            </a:r>
            <a:r>
              <a:rPr lang="pt-BR" dirty="0"/>
              <a:t>uma </a:t>
            </a:r>
            <a:r>
              <a:rPr lang="pt-BR" b="1" dirty="0"/>
              <a:t>Aplicação Web </a:t>
            </a:r>
            <a:r>
              <a:rPr lang="pt-BR" dirty="0"/>
              <a:t>que precisa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acessar</a:t>
            </a:r>
            <a:r>
              <a:rPr lang="pt-BR" dirty="0"/>
              <a:t>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/>
              <a:t>para exibir informações </a:t>
            </a:r>
            <a:r>
              <a:rPr lang="pt-BR" dirty="0" smtClean="0"/>
              <a:t>aos </a:t>
            </a:r>
            <a:r>
              <a:rPr lang="pt-BR" dirty="0"/>
              <a:t>usuários. </a:t>
            </a:r>
            <a:r>
              <a:rPr lang="pt-BR" dirty="0" smtClean="0"/>
              <a:t>Nesse </a:t>
            </a:r>
            <a:r>
              <a:rPr lang="pt-BR" dirty="0"/>
              <a:t>exemplo, a “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 autorizada</a:t>
            </a:r>
            <a:r>
              <a:rPr lang="pt-BR" dirty="0"/>
              <a:t>” pelo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/>
              <a:t>é a “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Web</a:t>
            </a:r>
            <a:r>
              <a:rPr lang="pt-BR" dirty="0"/>
              <a:t>” que tem </a:t>
            </a:r>
            <a:r>
              <a:rPr lang="pt-BR" u="sng" dirty="0"/>
              <a:t>nome de usuário</a:t>
            </a:r>
            <a:r>
              <a:rPr lang="pt-BR" dirty="0"/>
              <a:t>, </a:t>
            </a:r>
            <a:r>
              <a:rPr lang="pt-BR" u="sng" dirty="0"/>
              <a:t>senha</a:t>
            </a:r>
            <a:r>
              <a:rPr lang="pt-BR" dirty="0"/>
              <a:t> e </a:t>
            </a:r>
            <a:r>
              <a:rPr lang="pt-BR" u="sng" dirty="0"/>
              <a:t>limites sobre o que pode acessar </a:t>
            </a:r>
            <a:r>
              <a:rPr lang="pt-BR" dirty="0"/>
              <a:t>sempre que for solicitado, isto é,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 demanda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</a:t>
            </a:r>
            <a:r>
              <a:rPr lang="pt-BR" dirty="0"/>
              <a:t> </a:t>
            </a:r>
            <a:r>
              <a:rPr lang="pt-BR" dirty="0" smtClean="0"/>
              <a:t>é uma </a:t>
            </a:r>
            <a:r>
              <a:rPr lang="pt-BR" dirty="0"/>
              <a:t>questão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computacionais,</a:t>
            </a:r>
            <a:r>
              <a:rPr lang="pt-BR" dirty="0" smtClean="0"/>
              <a:t> como:</a:t>
            </a:r>
          </a:p>
          <a:p>
            <a:pPr lvl="1" algn="just"/>
            <a:r>
              <a:rPr lang="pt-BR" dirty="0" smtClean="0"/>
              <a:t>configuração</a:t>
            </a:r>
            <a:r>
              <a:rPr lang="pt-BR" dirty="0"/>
              <a:t>, </a:t>
            </a:r>
            <a:endParaRPr lang="pt-BR" dirty="0" smtClean="0"/>
          </a:p>
          <a:p>
            <a:pPr lvl="1" algn="just"/>
            <a:r>
              <a:rPr lang="pt-BR" dirty="0" smtClean="0"/>
              <a:t>adicionar </a:t>
            </a:r>
            <a:r>
              <a:rPr lang="pt-BR" dirty="0"/>
              <a:t>mais memória, </a:t>
            </a:r>
            <a:endParaRPr lang="pt-BR" dirty="0" smtClean="0"/>
          </a:p>
          <a:p>
            <a:pPr lvl="1" algn="just"/>
            <a:r>
              <a:rPr lang="pt-BR" dirty="0" smtClean="0"/>
              <a:t>usar </a:t>
            </a:r>
            <a:r>
              <a:rPr lang="pt-BR" dirty="0"/>
              <a:t>um </a:t>
            </a:r>
            <a:r>
              <a:rPr lang="pt-BR" dirty="0" smtClean="0"/>
              <a:t>processador melhor, </a:t>
            </a:r>
          </a:p>
          <a:p>
            <a:pPr lvl="1" algn="just"/>
            <a:r>
              <a:rPr lang="pt-BR" dirty="0" smtClean="0"/>
              <a:t>adicionar </a:t>
            </a:r>
            <a:r>
              <a:rPr lang="pt-BR" dirty="0"/>
              <a:t>redundância ou distribuição dos recursos. </a:t>
            </a:r>
          </a:p>
        </p:txBody>
      </p:sp>
    </p:spTree>
    <p:extLst>
      <p:ext uri="{BB962C8B-B14F-4D97-AF65-F5344CB8AC3E}">
        <p14:creationId xmlns:p14="http://schemas.microsoft.com/office/powerpoint/2010/main" val="26196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59" y="1690688"/>
            <a:ext cx="6609281" cy="4351338"/>
          </a:xfrm>
        </p:spPr>
      </p:pic>
    </p:spTree>
    <p:extLst>
      <p:ext uri="{BB962C8B-B14F-4D97-AF65-F5344CB8AC3E}">
        <p14:creationId xmlns:p14="http://schemas.microsoft.com/office/powerpoint/2010/main" val="3711826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7" y="1825625"/>
            <a:ext cx="6310530" cy="4351338"/>
          </a:xfrm>
        </p:spPr>
      </p:pic>
    </p:spTree>
    <p:extLst>
      <p:ext uri="{BB962C8B-B14F-4D97-AF65-F5344CB8AC3E}">
        <p14:creationId xmlns:p14="http://schemas.microsoft.com/office/powerpoint/2010/main" val="2524115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10" y="1825625"/>
            <a:ext cx="6636179" cy="4584602"/>
          </a:xfrm>
        </p:spPr>
      </p:pic>
    </p:spTree>
    <p:extLst>
      <p:ext uri="{BB962C8B-B14F-4D97-AF65-F5344CB8AC3E}">
        <p14:creationId xmlns:p14="http://schemas.microsoft.com/office/powerpoint/2010/main" val="2265200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</a:t>
            </a:r>
            <a:r>
              <a:rPr lang="pt-BR" dirty="0" smtClean="0"/>
              <a:t> </a:t>
            </a:r>
            <a:r>
              <a:rPr lang="pt-BR" dirty="0" err="1" smtClean="0"/>
              <a:t>logado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pode-se realizar todas as operações com as tabelas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exceto operações próprias dos donos dos objetos</a:t>
            </a:r>
            <a:r>
              <a:rPr lang="pt-BR" dirty="0" smtClean="0"/>
              <a:t>, como por exemplo,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remover uma tabela </a:t>
            </a:r>
            <a:r>
              <a:rPr lang="pt-BR" dirty="0" smtClean="0"/>
              <a:t>(</a:t>
            </a:r>
            <a:r>
              <a:rPr lang="pt-BR" dirty="0" err="1" smtClean="0"/>
              <a:t>DROP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Quando este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tenta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executar o comando de inclusão de um novo cliente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executa o comando normalmente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44444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'JOÃO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','</a:t>
            </a:r>
            <a:r>
              <a:rPr lang="pt-BR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</a:t>
            </a:r>
            <a:r>
              <a:rPr lang="pt-B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8645456789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153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</a:t>
            </a:r>
            <a:r>
              <a:rPr lang="pt-BR" dirty="0" smtClean="0"/>
              <a:t> também tentar realizar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qualquer operação </a:t>
            </a:r>
            <a:r>
              <a:rPr lang="pt-BR" dirty="0" smtClean="0"/>
              <a:t>(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pt-BR" dirty="0" smtClean="0"/>
              <a:t>,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pt-BR" dirty="0" smtClean="0"/>
              <a:t>,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pt-BR" dirty="0" smtClean="0"/>
              <a:t>) com qualquer uma das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tabelas</a:t>
            </a:r>
            <a:r>
              <a:rPr lang="pt-BR" dirty="0" smtClean="0"/>
              <a:t>,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executará o comando normalmente</a:t>
            </a:r>
            <a:r>
              <a:rPr lang="pt-BR" dirty="0" smtClean="0"/>
              <a:t>. </a:t>
            </a:r>
          </a:p>
          <a:p>
            <a:pPr algn="just"/>
            <a:r>
              <a:rPr lang="pt-BR" dirty="0" smtClean="0"/>
              <a:t>Porém, o mesmo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ocorrerá, caso ele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tente remover uma tabela do banco de dados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TIPO_QUARTO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836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Agora com 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</a:t>
            </a:r>
            <a:r>
              <a:rPr lang="pt-BR" dirty="0" smtClean="0"/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logado</a:t>
            </a:r>
            <a:r>
              <a:rPr lang="pt-BR" dirty="0" smtClean="0"/>
              <a:t>, tenta-se utilizar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adicionaReserva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ADICIONARESERVA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(11111, 301,2,'2009-12-07');</a:t>
            </a:r>
          </a:p>
          <a:p>
            <a:endParaRPr lang="pt-BR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dirty="0" smtClean="0"/>
              <a:t>O mesmo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aconteceria </a:t>
            </a:r>
            <a:r>
              <a:rPr lang="pt-BR" dirty="0" smtClean="0"/>
              <a:t>se esse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 smtClean="0"/>
              <a:t> tentasse acessar diretamente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Reserva</a:t>
            </a:r>
            <a:r>
              <a:rPr lang="pt-BR" dirty="0" smtClean="0"/>
              <a:t>, porque o seu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 permissão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RESERVA;</a:t>
            </a:r>
          </a:p>
          <a:p>
            <a:pPr algn="just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146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Por último, com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usuário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vitoria</a:t>
            </a:r>
            <a:r>
              <a:rPr lang="pt-BR" dirty="0" smtClean="0"/>
              <a:t>, tenta-se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</a:t>
            </a:r>
            <a:r>
              <a:rPr lang="pt-BR" dirty="0" smtClean="0"/>
              <a:t>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</a:t>
            </a:r>
            <a:r>
              <a:rPr lang="pt-BR" dirty="0" smtClean="0"/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listaClientes</a:t>
            </a:r>
            <a:r>
              <a:rPr lang="pt-BR" dirty="0" smtClean="0"/>
              <a:t>.</a:t>
            </a:r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LISTACLIENTES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pt-BR" dirty="0" smtClean="0"/>
          </a:p>
          <a:p>
            <a:r>
              <a:rPr lang="pt-BR" dirty="0" smtClean="0"/>
              <a:t>Verifique que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vitoria</a:t>
            </a:r>
            <a:r>
              <a:rPr lang="pt-BR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teve problema porque o seu perfil tem permissão para consultar somente a visão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listaClientes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O mesmo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 smtClean="0"/>
              <a:t> ocorreria caso ele tentasse consultar diretamente 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pt-BR" dirty="0" smtClean="0"/>
              <a:t>.</a:t>
            </a:r>
          </a:p>
          <a:p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CLIENTE;</a:t>
            </a:r>
          </a:p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508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7" y="1621410"/>
            <a:ext cx="9096866" cy="4835951"/>
          </a:xfrm>
        </p:spPr>
      </p:pic>
    </p:spTree>
    <p:extLst>
      <p:ext uri="{BB962C8B-B14F-4D97-AF65-F5344CB8AC3E}">
        <p14:creationId xmlns:p14="http://schemas.microsoft.com/office/powerpoint/2010/main" val="79309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no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881685"/>
            <a:ext cx="8653805" cy="4698224"/>
          </a:xfrm>
        </p:spPr>
      </p:pic>
    </p:spTree>
    <p:extLst>
      <p:ext uri="{BB962C8B-B14F-4D97-AF65-F5344CB8AC3E}">
        <p14:creationId xmlns:p14="http://schemas.microsoft.com/office/powerpoint/2010/main" val="22912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  <a:r>
              <a:rPr lang="pt-BR" sz="3200" dirty="0" smtClean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pt-BR" sz="3200" dirty="0" smtClean="0"/>
              <a:t>seu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de Banco de Dados </a:t>
            </a:r>
            <a:r>
              <a:rPr lang="pt-BR" sz="3200" dirty="0" smtClean="0"/>
              <a:t>está sofrendo um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ataque de </a:t>
            </a:r>
            <a:r>
              <a:rPr lang="pt-BR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Denial</a:t>
            </a:r>
            <a:r>
              <a:rPr lang="pt-BR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3200" dirty="0" smtClean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pt-BR" sz="3200" dirty="0" smtClean="0"/>
              <a:t>Certamente tal ataque pode afetar no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atendimento a sua demanda</a:t>
            </a:r>
            <a:r>
              <a:rPr lang="pt-BR" sz="3200" dirty="0" smtClean="0"/>
              <a:t>. </a:t>
            </a:r>
          </a:p>
          <a:p>
            <a:pPr marL="685800" lvl="2">
              <a:spcBef>
                <a:spcPts val="1000"/>
              </a:spcBef>
            </a:pPr>
            <a:r>
              <a:rPr lang="pt-BR" sz="3200" dirty="0" smtClean="0"/>
              <a:t>E pior ainda, isso pode deixar o </a:t>
            </a:r>
            <a:r>
              <a:rPr lang="pt-B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 indisponível</a:t>
            </a:r>
            <a:r>
              <a:rPr lang="pt-BR" sz="3200" dirty="0" smtClean="0"/>
              <a:t>. </a:t>
            </a:r>
          </a:p>
          <a:p>
            <a:pPr marL="685800" lvl="2">
              <a:spcBef>
                <a:spcPts val="1000"/>
              </a:spcBef>
            </a:pPr>
            <a:r>
              <a:rPr lang="pt-BR" sz="3200" dirty="0" smtClean="0"/>
              <a:t>Logo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disponibilidade por demanda </a:t>
            </a:r>
            <a:r>
              <a:rPr lang="pt-BR" sz="3200" dirty="0" smtClean="0"/>
              <a:t>é, também,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de segurança da informação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6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administração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usuários de um Banco de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Dados: </a:t>
            </a:r>
          </a:p>
          <a:p>
            <a:pPr lvl="1" algn="just"/>
            <a:r>
              <a:rPr lang="pt-BR" dirty="0" smtClean="0"/>
              <a:t>É </a:t>
            </a:r>
            <a:r>
              <a:rPr lang="pt-BR" dirty="0"/>
              <a:t>comum encontrar um mesmo usuário que tenha acesso a </a:t>
            </a:r>
            <a:r>
              <a:rPr lang="pt-BR" dirty="0" smtClean="0"/>
              <a:t>vários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r>
              <a:rPr lang="pt-BR" dirty="0"/>
              <a:t> sem que </a:t>
            </a:r>
            <a:r>
              <a:rPr lang="pt-BR" dirty="0" smtClean="0"/>
              <a:t>os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r>
              <a:rPr lang="pt-BR" dirty="0"/>
              <a:t> se relacionem. </a:t>
            </a:r>
            <a:endParaRPr lang="pt-BR" dirty="0" smtClean="0"/>
          </a:p>
          <a:p>
            <a:pPr lvl="1" algn="just"/>
            <a:r>
              <a:rPr lang="pt-BR" dirty="0" smtClean="0"/>
              <a:t>Ou </a:t>
            </a:r>
            <a:r>
              <a:rPr lang="pt-BR" dirty="0"/>
              <a:t>seja,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mesma empresa </a:t>
            </a:r>
            <a:r>
              <a:rPr lang="pt-BR" dirty="0"/>
              <a:t>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diferentes aplicações </a:t>
            </a:r>
            <a:r>
              <a:rPr lang="pt-BR" dirty="0"/>
              <a:t>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 usuário no Banco de Dados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Esta </a:t>
            </a:r>
            <a:r>
              <a:rPr lang="pt-BR" dirty="0"/>
              <a:t>prática é </a:t>
            </a:r>
            <a:r>
              <a:rPr lang="pt-BR" dirty="0" smtClean="0"/>
              <a:t>condenável: se </a:t>
            </a:r>
            <a:r>
              <a:rPr lang="pt-BR" dirty="0"/>
              <a:t>alguém indevidamente consegue 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credenciais de uma aplicação</a:t>
            </a:r>
            <a:r>
              <a:rPr lang="pt-BR" dirty="0"/>
              <a:t> </a:t>
            </a:r>
            <a:r>
              <a:rPr lang="pt-BR" dirty="0" smtClean="0"/>
              <a:t>todos os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</a:t>
            </a:r>
            <a:r>
              <a:rPr lang="pt-BR" dirty="0"/>
              <a:t> serão afetadas e não apenas uma. </a:t>
            </a:r>
            <a:endParaRPr lang="pt-BR" dirty="0" smtClean="0"/>
          </a:p>
          <a:p>
            <a:pPr lvl="1" algn="just"/>
            <a:r>
              <a:rPr lang="pt-BR" dirty="0" smtClean="0"/>
              <a:t>Para </a:t>
            </a:r>
            <a:r>
              <a:rPr lang="pt-BR" dirty="0"/>
              <a:t>piorar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é novidade aplicações usarem a senha de administrador </a:t>
            </a:r>
            <a:r>
              <a:rPr lang="pt-BR" dirty="0"/>
              <a:t>(ou de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pt-BR" dirty="0"/>
              <a:t> ou do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dirty="0"/>
              <a:t>) 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 </a:t>
            </a:r>
            <a:r>
              <a:rPr lang="pt-BR" dirty="0"/>
              <a:t>que, em posse do atacante, dará autonomia completa ao repositório de dados.</a:t>
            </a:r>
          </a:p>
        </p:txBody>
      </p:sp>
    </p:spTree>
    <p:extLst>
      <p:ext uri="{BB962C8B-B14F-4D97-AF65-F5344CB8AC3E}">
        <p14:creationId xmlns:p14="http://schemas.microsoft.com/office/powerpoint/2010/main" val="19136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mitigar esse problema é necessário que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diferente aplicação tenha seu próprio usuário</a:t>
            </a:r>
            <a:r>
              <a:rPr lang="pt-BR" dirty="0"/>
              <a:t> (diferente do usuário administrador ou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pt-BR" dirty="0"/>
              <a:t> ou 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pt-BR" dirty="0"/>
              <a:t>)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Dados.</a:t>
            </a:r>
          </a:p>
          <a:p>
            <a:pPr algn="just"/>
            <a:r>
              <a:rPr lang="pt-BR" dirty="0" smtClean="0"/>
              <a:t>Para </a:t>
            </a:r>
            <a:r>
              <a:rPr lang="pt-BR" dirty="0"/>
              <a:t>cada </a:t>
            </a:r>
            <a:r>
              <a:rPr lang="pt-BR" dirty="0" err="1"/>
              <a:t>database</a:t>
            </a:r>
            <a:r>
              <a:rPr lang="pt-BR" dirty="0"/>
              <a:t> é possível, também, dizer se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  <a:r>
              <a:rPr lang="pt-BR" dirty="0"/>
              <a:t> tem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</a:t>
            </a:r>
            <a:r>
              <a:rPr lang="pt-BR" dirty="0"/>
              <a:t> apenas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read-only</a:t>
            </a:r>
            <a:r>
              <a:rPr lang="pt-BR" dirty="0"/>
              <a:t> (só leitura) e/ou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Indo </a:t>
            </a:r>
            <a:r>
              <a:rPr lang="pt-BR" dirty="0"/>
              <a:t>mais além, é possível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limitar o acesso por endereço IP de origem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Isso </a:t>
            </a:r>
            <a:r>
              <a:rPr lang="pt-BR" dirty="0"/>
              <a:t>completa o que chamamos de </a:t>
            </a:r>
            <a:r>
              <a:rPr lang="pt-BR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Confidencialidade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470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grande maioria dos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SGDBs</a:t>
            </a:r>
            <a:r>
              <a:rPr lang="pt-BR" dirty="0"/>
              <a:t> (Sistemas Gerenciadores de Banco de Dados) tem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</a:t>
            </a:r>
            <a:r>
              <a:rPr lang="pt-BR" dirty="0"/>
              <a:t>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r>
              <a:rPr lang="pt-BR" dirty="0"/>
              <a:t> (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tomicidade</a:t>
            </a:r>
            <a:r>
              <a:rPr lang="pt-BR" dirty="0"/>
              <a:t>,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onsistência</a:t>
            </a:r>
            <a:r>
              <a:rPr lang="pt-BR" dirty="0"/>
              <a:t>,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solamento</a:t>
            </a:r>
            <a:r>
              <a:rPr lang="pt-BR" dirty="0"/>
              <a:t> e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urabilidade</a:t>
            </a:r>
            <a:r>
              <a:rPr lang="pt-BR" dirty="0"/>
              <a:t>) que caracteriza as </a:t>
            </a:r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transações</a:t>
            </a:r>
            <a:r>
              <a:rPr lang="pt-BR" dirty="0"/>
              <a:t> em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 smtClean="0"/>
              <a:t>.</a:t>
            </a:r>
          </a:p>
          <a:p>
            <a:pPr algn="just"/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Transações</a:t>
            </a:r>
            <a:r>
              <a:rPr lang="pt-BR" dirty="0" smtClean="0"/>
              <a:t> serão abordadas em uma outra ocasião. Por enquanto basta saber que transações são unidades lógicas que devem ser executadas por inteiro ou simplesmente não devem ser executadas. É tudo ou nada. Uma transação não pode ser executada parcialmente.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Segurança da Informação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significado de </a:t>
            </a:r>
            <a:r>
              <a:rPr lang="pt-BR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ACID</a:t>
            </a:r>
            <a:r>
              <a:rPr lang="pt-BR" dirty="0" smtClean="0"/>
              <a:t>:</a:t>
            </a:r>
          </a:p>
          <a:p>
            <a:pPr lvl="1"/>
            <a:r>
              <a:rPr lang="pt-BR" sz="2800" b="1" dirty="0" err="1" smtClean="0"/>
              <a:t>Atômicidade</a:t>
            </a:r>
            <a:r>
              <a:rPr lang="pt-BR" sz="2800" b="1" dirty="0" smtClean="0"/>
              <a:t>:</a:t>
            </a:r>
            <a:r>
              <a:rPr lang="pt-BR" sz="2800" dirty="0" smtClean="0"/>
              <a:t> Uma transação não pode ser dividida.</a:t>
            </a:r>
          </a:p>
          <a:p>
            <a:pPr lvl="1" algn="just"/>
            <a:r>
              <a:rPr lang="pt-BR" sz="2800" b="1" dirty="0" smtClean="0"/>
              <a:t>Consistência:</a:t>
            </a:r>
            <a:r>
              <a:rPr lang="pt-BR" sz="2800" dirty="0" smtClean="0"/>
              <a:t> Uma transação deve ser iniciada a partir de um estado consistente do Banco de Dados e, após executada, deve deixar o Banco de Dados em um outro estado igualmente consistente.</a:t>
            </a:r>
          </a:p>
          <a:p>
            <a:pPr lvl="1" algn="just"/>
            <a:r>
              <a:rPr lang="pt-BR" sz="2800" b="1" dirty="0" smtClean="0"/>
              <a:t>Isolamento:</a:t>
            </a:r>
            <a:r>
              <a:rPr lang="pt-BR" sz="2800" dirty="0" smtClean="0"/>
              <a:t> Conjunto de técnicas para que transações paralelas não interfiram uma nas outras.</a:t>
            </a:r>
          </a:p>
          <a:p>
            <a:pPr lvl="1" algn="just"/>
            <a:r>
              <a:rPr lang="pt-BR" sz="2800" b="1" dirty="0" smtClean="0"/>
              <a:t>Durabilidade:</a:t>
            </a:r>
            <a:r>
              <a:rPr lang="pt-BR" sz="2800" dirty="0" smtClean="0"/>
              <a:t> Os efeitos de uma transação devem ser persistidas (</a:t>
            </a:r>
            <a:r>
              <a:rPr lang="pt-BR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800" dirty="0" smtClean="0"/>
              <a:t>) no Banco de Dados.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57177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2520</Words>
  <Application>Microsoft Office PowerPoint</Application>
  <PresentationFormat>Widescreen</PresentationFormat>
  <Paragraphs>272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Banco de Dados 2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Informação</vt:lpstr>
      <vt:lpstr>Segurança da Aplicação</vt:lpstr>
      <vt:lpstr>Segurança da Aplicação</vt:lpstr>
      <vt:lpstr>Segurança da Aplicação: SQL Injection</vt:lpstr>
      <vt:lpstr>Segurança da Aplicação: SQL Injection</vt:lpstr>
      <vt:lpstr>Segurança da Aplicação: SQL Injection</vt:lpstr>
      <vt:lpstr>Comando GRANT</vt:lpstr>
      <vt:lpstr>Comando REVOKE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  <vt:lpstr>Exemplo no PostgreSQL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Conta da Microsoft</dc:creator>
  <cp:lastModifiedBy>Conta da Microsoft</cp:lastModifiedBy>
  <cp:revision>91</cp:revision>
  <dcterms:created xsi:type="dcterms:W3CDTF">2020-06-07T12:33:06Z</dcterms:created>
  <dcterms:modified xsi:type="dcterms:W3CDTF">2021-05-25T13:37:59Z</dcterms:modified>
</cp:coreProperties>
</file>