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278" r:id="rId3"/>
    <p:sldId id="279" r:id="rId4"/>
    <p:sldId id="280" r:id="rId5"/>
    <p:sldId id="257" r:id="rId6"/>
    <p:sldId id="264" r:id="rId7"/>
    <p:sldId id="265" r:id="rId8"/>
    <p:sldId id="263" r:id="rId9"/>
    <p:sldId id="268" r:id="rId10"/>
    <p:sldId id="269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yla Hosseini-Gerami" userId="6e8a2292-0440-418e-a9b2-fdb7a9aca301" providerId="ADAL" clId="{3211FC49-093B-4B4A-89B1-B975F8A2C243}"/>
    <pc:docChg chg="undo custSel addSld delSld modSld sldOrd">
      <pc:chgData name="Layla Hosseini-Gerami" userId="6e8a2292-0440-418e-a9b2-fdb7a9aca301" providerId="ADAL" clId="{3211FC49-093B-4B4A-89B1-B975F8A2C243}" dt="2021-01-28T09:48:36.500" v="3337" actId="20577"/>
      <pc:docMkLst>
        <pc:docMk/>
      </pc:docMkLst>
      <pc:sldChg chg="delSp modSp mod">
        <pc:chgData name="Layla Hosseini-Gerami" userId="6e8a2292-0440-418e-a9b2-fdb7a9aca301" providerId="ADAL" clId="{3211FC49-093B-4B4A-89B1-B975F8A2C243}" dt="2021-01-28T09:48:27.599" v="3336"/>
        <pc:sldMkLst>
          <pc:docMk/>
          <pc:sldMk cId="3217467976" sldId="257"/>
        </pc:sldMkLst>
        <pc:spChg chg="del mod">
          <ac:chgData name="Layla Hosseini-Gerami" userId="6e8a2292-0440-418e-a9b2-fdb7a9aca301" providerId="ADAL" clId="{3211FC49-093B-4B4A-89B1-B975F8A2C243}" dt="2021-01-28T09:48:27.599" v="3336"/>
          <ac:spMkLst>
            <pc:docMk/>
            <pc:sldMk cId="3217467976" sldId="257"/>
            <ac:spMk id="35" creationId="{265A4ADE-2502-3846-948C-8BDD40B96123}"/>
          </ac:spMkLst>
        </pc:spChg>
        <pc:spChg chg="del">
          <ac:chgData name="Layla Hosseini-Gerami" userId="6e8a2292-0440-418e-a9b2-fdb7a9aca301" providerId="ADAL" clId="{3211FC49-093B-4B4A-89B1-B975F8A2C243}" dt="2021-01-28T09:48:24.324" v="3334" actId="478"/>
          <ac:spMkLst>
            <pc:docMk/>
            <pc:sldMk cId="3217467976" sldId="257"/>
            <ac:spMk id="39" creationId="{000284B6-05BE-8C48-BF74-8A41466EE762}"/>
          </ac:spMkLst>
        </pc:spChg>
      </pc:sldChg>
      <pc:sldChg chg="modSp mod">
        <pc:chgData name="Layla Hosseini-Gerami" userId="6e8a2292-0440-418e-a9b2-fdb7a9aca301" providerId="ADAL" clId="{3211FC49-093B-4B4A-89B1-B975F8A2C243}" dt="2021-01-28T09:48:36.500" v="3337" actId="20577"/>
        <pc:sldMkLst>
          <pc:docMk/>
          <pc:sldMk cId="2271680074" sldId="264"/>
        </pc:sldMkLst>
        <pc:spChg chg="mod">
          <ac:chgData name="Layla Hosseini-Gerami" userId="6e8a2292-0440-418e-a9b2-fdb7a9aca301" providerId="ADAL" clId="{3211FC49-093B-4B4A-89B1-B975F8A2C243}" dt="2021-01-28T09:48:36.500" v="3337" actId="20577"/>
          <ac:spMkLst>
            <pc:docMk/>
            <pc:sldMk cId="2271680074" sldId="264"/>
            <ac:spMk id="7" creationId="{CEF448D4-0B1F-1640-8F54-98280D72C652}"/>
          </ac:spMkLst>
        </pc:spChg>
      </pc:sldChg>
      <pc:sldChg chg="addSp delSp modSp new mod ord">
        <pc:chgData name="Layla Hosseini-Gerami" userId="6e8a2292-0440-418e-a9b2-fdb7a9aca301" providerId="ADAL" clId="{3211FC49-093B-4B4A-89B1-B975F8A2C243}" dt="2021-01-28T09:35:15.176" v="1227" actId="113"/>
        <pc:sldMkLst>
          <pc:docMk/>
          <pc:sldMk cId="1014730046" sldId="277"/>
        </pc:sldMkLst>
        <pc:spChg chg="mod">
          <ac:chgData name="Layla Hosseini-Gerami" userId="6e8a2292-0440-418e-a9b2-fdb7a9aca301" providerId="ADAL" clId="{3211FC49-093B-4B4A-89B1-B975F8A2C243}" dt="2021-01-28T09:29:14.784" v="23" actId="20577"/>
          <ac:spMkLst>
            <pc:docMk/>
            <pc:sldMk cId="1014730046" sldId="277"/>
            <ac:spMk id="2" creationId="{99495510-14ED-4945-8159-43805C1D3EED}"/>
          </ac:spMkLst>
        </pc:spChg>
        <pc:spChg chg="add del mod">
          <ac:chgData name="Layla Hosseini-Gerami" userId="6e8a2292-0440-418e-a9b2-fdb7a9aca301" providerId="ADAL" clId="{3211FC49-093B-4B4A-89B1-B975F8A2C243}" dt="2021-01-28T09:35:15.176" v="1227" actId="113"/>
          <ac:spMkLst>
            <pc:docMk/>
            <pc:sldMk cId="1014730046" sldId="277"/>
            <ac:spMk id="3" creationId="{ACEBCA07-D961-4C47-98AE-F474DFC0B2EE}"/>
          </ac:spMkLst>
        </pc:spChg>
        <pc:spChg chg="add del mod">
          <ac:chgData name="Layla Hosseini-Gerami" userId="6e8a2292-0440-418e-a9b2-fdb7a9aca301" providerId="ADAL" clId="{3211FC49-093B-4B4A-89B1-B975F8A2C243}" dt="2021-01-28T09:29:22.218" v="26" actId="767"/>
          <ac:spMkLst>
            <pc:docMk/>
            <pc:sldMk cId="1014730046" sldId="277"/>
            <ac:spMk id="4" creationId="{5AAE05CF-69B6-AA46-A20E-DBB484602ECE}"/>
          </ac:spMkLst>
        </pc:spChg>
      </pc:sldChg>
      <pc:sldChg chg="modSp new mod">
        <pc:chgData name="Layla Hosseini-Gerami" userId="6e8a2292-0440-418e-a9b2-fdb7a9aca301" providerId="ADAL" clId="{3211FC49-093B-4B4A-89B1-B975F8A2C243}" dt="2021-01-28T09:45:00.173" v="2909" actId="404"/>
        <pc:sldMkLst>
          <pc:docMk/>
          <pc:sldMk cId="414827466" sldId="278"/>
        </pc:sldMkLst>
        <pc:spChg chg="mod">
          <ac:chgData name="Layla Hosseini-Gerami" userId="6e8a2292-0440-418e-a9b2-fdb7a9aca301" providerId="ADAL" clId="{3211FC49-093B-4B4A-89B1-B975F8A2C243}" dt="2021-01-28T09:30:47.210" v="325" actId="20577"/>
          <ac:spMkLst>
            <pc:docMk/>
            <pc:sldMk cId="414827466" sldId="278"/>
            <ac:spMk id="2" creationId="{87342704-6402-C241-A810-49E50D70C180}"/>
          </ac:spMkLst>
        </pc:spChg>
        <pc:spChg chg="mod">
          <ac:chgData name="Layla Hosseini-Gerami" userId="6e8a2292-0440-418e-a9b2-fdb7a9aca301" providerId="ADAL" clId="{3211FC49-093B-4B4A-89B1-B975F8A2C243}" dt="2021-01-28T09:45:00.173" v="2909" actId="404"/>
          <ac:spMkLst>
            <pc:docMk/>
            <pc:sldMk cId="414827466" sldId="278"/>
            <ac:spMk id="3" creationId="{8F4FBC85-4AB1-D14F-9473-9F73CDBD1C2F}"/>
          </ac:spMkLst>
        </pc:spChg>
      </pc:sldChg>
      <pc:sldChg chg="modSp new mod">
        <pc:chgData name="Layla Hosseini-Gerami" userId="6e8a2292-0440-418e-a9b2-fdb7a9aca301" providerId="ADAL" clId="{3211FC49-093B-4B4A-89B1-B975F8A2C243}" dt="2021-01-28T09:45:33.509" v="2974" actId="20577"/>
        <pc:sldMkLst>
          <pc:docMk/>
          <pc:sldMk cId="3178586537" sldId="279"/>
        </pc:sldMkLst>
        <pc:spChg chg="mod">
          <ac:chgData name="Layla Hosseini-Gerami" userId="6e8a2292-0440-418e-a9b2-fdb7a9aca301" providerId="ADAL" clId="{3211FC49-093B-4B4A-89B1-B975F8A2C243}" dt="2021-01-28T09:36:28.811" v="1445" actId="20577"/>
          <ac:spMkLst>
            <pc:docMk/>
            <pc:sldMk cId="3178586537" sldId="279"/>
            <ac:spMk id="2" creationId="{FC279B83-74EB-1549-B085-E3D5A4B2D0AA}"/>
          </ac:spMkLst>
        </pc:spChg>
        <pc:spChg chg="mod">
          <ac:chgData name="Layla Hosseini-Gerami" userId="6e8a2292-0440-418e-a9b2-fdb7a9aca301" providerId="ADAL" clId="{3211FC49-093B-4B4A-89B1-B975F8A2C243}" dt="2021-01-28T09:45:33.509" v="2974" actId="20577"/>
          <ac:spMkLst>
            <pc:docMk/>
            <pc:sldMk cId="3178586537" sldId="279"/>
            <ac:spMk id="3" creationId="{BC6C5091-623F-B542-B23E-08215EAE23B8}"/>
          </ac:spMkLst>
        </pc:spChg>
      </pc:sldChg>
      <pc:sldChg chg="modSp new mod">
        <pc:chgData name="Layla Hosseini-Gerami" userId="6e8a2292-0440-418e-a9b2-fdb7a9aca301" providerId="ADAL" clId="{3211FC49-093B-4B4A-89B1-B975F8A2C243}" dt="2021-01-28T09:48:12.216" v="3325" actId="5793"/>
        <pc:sldMkLst>
          <pc:docMk/>
          <pc:sldMk cId="1538684009" sldId="280"/>
        </pc:sldMkLst>
        <pc:spChg chg="mod">
          <ac:chgData name="Layla Hosseini-Gerami" userId="6e8a2292-0440-418e-a9b2-fdb7a9aca301" providerId="ADAL" clId="{3211FC49-093B-4B4A-89B1-B975F8A2C243}" dt="2021-01-28T09:45:43.622" v="3010" actId="20577"/>
          <ac:spMkLst>
            <pc:docMk/>
            <pc:sldMk cId="1538684009" sldId="280"/>
            <ac:spMk id="2" creationId="{1E630943-ED38-B945-94A3-FDB9946ADD9B}"/>
          </ac:spMkLst>
        </pc:spChg>
        <pc:spChg chg="mod">
          <ac:chgData name="Layla Hosseini-Gerami" userId="6e8a2292-0440-418e-a9b2-fdb7a9aca301" providerId="ADAL" clId="{3211FC49-093B-4B4A-89B1-B975F8A2C243}" dt="2021-01-28T09:48:12.216" v="3325" actId="5793"/>
          <ac:spMkLst>
            <pc:docMk/>
            <pc:sldMk cId="1538684009" sldId="280"/>
            <ac:spMk id="3" creationId="{7C9F6B76-6D87-D749-AC56-C500DFC64EB6}"/>
          </ac:spMkLst>
        </pc:spChg>
      </pc:sldChg>
      <pc:sldChg chg="new del">
        <pc:chgData name="Layla Hosseini-Gerami" userId="6e8a2292-0440-418e-a9b2-fdb7a9aca301" providerId="ADAL" clId="{3211FC49-093B-4B4A-89B1-B975F8A2C243}" dt="2021-01-28T09:45:18.965" v="2911" actId="2696"/>
        <pc:sldMkLst>
          <pc:docMk/>
          <pc:sldMk cId="2756772981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BAFE-50E6-9F4D-ABC9-27DD107B9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9C362-D247-8D49-A814-70EFD3FE7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8F7F7-33A3-CA43-9110-7C55319D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5928-E100-3943-87BD-E060933EF44C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E71BE-F762-2E42-9A4E-7A3BEF227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50631-A4F6-E54B-A0F8-57597522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627C-D712-B140-AC67-D003BFE07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7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FD89-4F75-2E41-BFDB-BAA19668C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E6E21-83AD-CD4B-A1C4-7AC6CF813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357C0-4B95-8B49-AFD2-5E3CA716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5928-E100-3943-87BD-E060933EF44C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3CC2D-4036-5D40-B485-8798DA38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F1E2A-C11D-C642-B623-E00D91D5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627C-D712-B140-AC67-D003BFE07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1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49F28E-966B-A542-BE50-790914261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1AD0D-3F61-1942-8CFD-07D5E1B5D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D400A-11AB-074A-BACA-2F56E911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5928-E100-3943-87BD-E060933EF44C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EA572-8B87-3A49-8399-32992CBD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81297-4FC0-F14F-B4EF-D68F875C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627C-D712-B140-AC67-D003BFE07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0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9688-A6A8-6246-A30B-8F92FD73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B5386-FA5A-1C44-9B4D-5BF4D22C3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EEAB3-15AC-DB4D-96CC-47581CA0E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5928-E100-3943-87BD-E060933EF44C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FC96A-355C-2440-B087-B421554C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1B773-8F8A-EB42-8CFD-74C0F997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627C-D712-B140-AC67-D003BFE07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1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763DC-3EA3-E24C-99C5-C5463581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85237-7DB7-994A-8DBD-62CC708E1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C23DA-A460-7641-A746-18D93A652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5928-E100-3943-87BD-E060933EF44C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070A7-C258-5041-B9C1-D08252B6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E73DA-1E43-C24A-B98E-BB46FB35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627C-D712-B140-AC67-D003BFE07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9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0BA6-22DC-5446-979F-510EB86A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329D7-2931-F041-83A4-CF7079381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568A5-0222-7A41-B998-7D58ADEBC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7ADF6-B60F-DA4E-A2DE-4BC912D0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5928-E100-3943-87BD-E060933EF44C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410E2-0F5A-A84F-A7C2-569105F7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4E5B6-F298-DB41-ABC6-82EB1F75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627C-D712-B140-AC67-D003BFE07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6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E3AA-00E3-F542-8350-BE29B7388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95798-DB9A-FA46-B821-DC3A66C43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632C4-B8F0-5340-9DCA-B52EE0933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FF1FF-835B-DB44-8815-63008522A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DF571F-80F8-ED4A-8DA8-D4991F281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58B913-D3C6-E44A-B3C2-8DB25E9A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5928-E100-3943-87BD-E060933EF44C}" type="datetimeFigureOut">
              <a:rPr lang="en-US" smtClean="0"/>
              <a:t>1/22/21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75566F-5A10-264C-9F74-81959E1F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CFC160-FDF4-5345-8412-B25891CC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627C-D712-B140-AC67-D003BFE07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6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EFE7-F95A-E84C-BE1A-A8E3B77D6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B6D4E-D6F8-D04C-88D2-673EBF83D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5928-E100-3943-87BD-E060933EF44C}" type="datetimeFigureOut">
              <a:rPr lang="en-US" smtClean="0"/>
              <a:t>1/22/21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0E1AB-BF3A-4346-9FF0-2546D7C1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6BC63-FA5E-9C44-BE87-165B27AD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627C-D712-B140-AC67-D003BFE07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99934-E8B3-554B-A083-0250BE36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5928-E100-3943-87BD-E060933EF44C}" type="datetimeFigureOut">
              <a:rPr lang="en-US" smtClean="0"/>
              <a:t>1/22/21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B5E86B-F3D6-984A-8C47-FA23E26B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73BD6-ADBC-8E4D-A1A7-9C3E996A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627C-D712-B140-AC67-D003BFE07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9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078E-6319-AF4C-8EF8-9774FA61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0EA49-043E-7742-9D85-F7703024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AAC59-64FF-614B-ADE5-224C8015F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5C6EB-F3A5-9F44-B9B4-A7878FBA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5928-E100-3943-87BD-E060933EF44C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BFA84-0955-9542-B1F0-51CD8FE5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F66-26A0-4642-862F-C5692FB5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627C-D712-B140-AC67-D003BFE07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3648-A7C7-584F-8546-8B708B82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E60031-F0F3-654A-88FE-6C902562C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BF1BD-9863-DF44-9025-51C27967A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07FDF-DAAE-A24D-8606-EB28EA2B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5928-E100-3943-87BD-E060933EF44C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7328C-A8F7-574C-831B-14C09C96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08D6-29AB-1C44-86F9-E1990562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627C-D712-B140-AC67-D003BFE07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8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DA561-80BF-B849-98C0-AF6209FCC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62EEC-3B41-B444-BEB7-498C88A09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1593F-30D3-CC4D-BEAB-F846E6D1E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25928-E100-3943-87BD-E060933EF44C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3BDCB-65FB-A447-8B9E-4EF649DE7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92082-7FD4-254D-BB55-2C642428E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C627C-D712-B140-AC67-D003BFE07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9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5510-14ED-4945-8159-43805C1D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Update 29/01/21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BCA07-D961-4C47-98AE-F474DFC0B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Papers</a:t>
            </a:r>
          </a:p>
          <a:p>
            <a:r>
              <a:rPr lang="en-US" dirty="0"/>
              <a:t>Anle138b pending final approval and publication of related paper by </a:t>
            </a:r>
            <a:r>
              <a:rPr lang="en-US" dirty="0" err="1"/>
              <a:t>Suchira</a:t>
            </a:r>
            <a:r>
              <a:rPr lang="en-US" dirty="0"/>
              <a:t> and Emma</a:t>
            </a:r>
          </a:p>
          <a:p>
            <a:r>
              <a:rPr lang="en-US" dirty="0"/>
              <a:t>Causal reasoning benchmarking paper on 2</a:t>
            </a:r>
            <a:r>
              <a:rPr lang="en-US" baseline="30000" dirty="0"/>
              <a:t>nd</a:t>
            </a:r>
            <a:r>
              <a:rPr lang="en-US" dirty="0"/>
              <a:t> draft </a:t>
            </a:r>
          </a:p>
          <a:p>
            <a:pPr marL="0" indent="0">
              <a:buNone/>
            </a:pPr>
            <a:r>
              <a:rPr lang="en-US" b="1" dirty="0"/>
              <a:t>Next project</a:t>
            </a:r>
          </a:p>
          <a:p>
            <a:r>
              <a:rPr lang="en-US" dirty="0" err="1"/>
              <a:t>MoA</a:t>
            </a:r>
            <a:r>
              <a:rPr lang="en-US" dirty="0"/>
              <a:t> analysis and visualization tool </a:t>
            </a:r>
          </a:p>
          <a:p>
            <a:r>
              <a:rPr lang="en-US" dirty="0"/>
              <a:t>Project involving Lilly data?</a:t>
            </a:r>
          </a:p>
        </p:txBody>
      </p:sp>
    </p:spTree>
    <p:extLst>
      <p:ext uri="{BB962C8B-B14F-4D97-AF65-F5344CB8AC3E}">
        <p14:creationId xmlns:p14="http://schemas.microsoft.com/office/powerpoint/2010/main" val="101473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3E9CE-E62C-4445-9C2F-9BD722E2A730}"/>
              </a:ext>
            </a:extLst>
          </p:cNvPr>
          <p:cNvSpPr/>
          <p:nvPr/>
        </p:nvSpPr>
        <p:spPr>
          <a:xfrm>
            <a:off x="304799" y="228600"/>
            <a:ext cx="3494315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Tool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D063B1-E3BE-1B46-AD94-AC1453AE3FC3}"/>
              </a:ext>
            </a:extLst>
          </p:cNvPr>
          <p:cNvSpPr/>
          <p:nvPr/>
        </p:nvSpPr>
        <p:spPr>
          <a:xfrm>
            <a:off x="3853544" y="228600"/>
            <a:ext cx="192677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D826A0-68A8-AE4A-AF2A-00DDA51A9479}"/>
              </a:ext>
            </a:extLst>
          </p:cNvPr>
          <p:cNvSpPr/>
          <p:nvPr/>
        </p:nvSpPr>
        <p:spPr>
          <a:xfrm>
            <a:off x="5823857" y="228600"/>
            <a:ext cx="1926771" cy="76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DB88B2-B702-C74E-B303-F07ED5D8E7B9}"/>
              </a:ext>
            </a:extLst>
          </p:cNvPr>
          <p:cNvSpPr/>
          <p:nvPr/>
        </p:nvSpPr>
        <p:spPr>
          <a:xfrm>
            <a:off x="7794171" y="228600"/>
            <a:ext cx="192677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6561F-4118-8644-930C-6EE902CB5E7B}"/>
              </a:ext>
            </a:extLst>
          </p:cNvPr>
          <p:cNvSpPr/>
          <p:nvPr/>
        </p:nvSpPr>
        <p:spPr>
          <a:xfrm>
            <a:off x="9764485" y="228600"/>
            <a:ext cx="192677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Visualisation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2F117E-892B-0946-9A13-1DA0720E1F00}"/>
              </a:ext>
            </a:extLst>
          </p:cNvPr>
          <p:cNvSpPr/>
          <p:nvPr/>
        </p:nvSpPr>
        <p:spPr>
          <a:xfrm>
            <a:off x="304800" y="1099457"/>
            <a:ext cx="3494315" cy="4789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36F73F-CE10-6F43-AB9A-7CC6D2B9C5F7}"/>
              </a:ext>
            </a:extLst>
          </p:cNvPr>
          <p:cNvSpPr txBox="1"/>
          <p:nvPr/>
        </p:nvSpPr>
        <p:spPr>
          <a:xfrm>
            <a:off x="424543" y="1219200"/>
            <a:ext cx="3254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2. Target Source</a:t>
            </a:r>
          </a:p>
          <a:p>
            <a:endParaRPr lang="en-US" dirty="0"/>
          </a:p>
          <a:p>
            <a:r>
              <a:rPr lang="en-US" dirty="0"/>
              <a:t>Target source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63EFD6-8EB8-AA4D-8D42-BE5C3E92B268}"/>
              </a:ext>
            </a:extLst>
          </p:cNvPr>
          <p:cNvSpPr/>
          <p:nvPr/>
        </p:nvSpPr>
        <p:spPr>
          <a:xfrm>
            <a:off x="500743" y="2115821"/>
            <a:ext cx="2775857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45B56E-7620-394A-9004-01E0F3E3A297}"/>
              </a:ext>
            </a:extLst>
          </p:cNvPr>
          <p:cNvSpPr/>
          <p:nvPr/>
        </p:nvSpPr>
        <p:spPr>
          <a:xfrm>
            <a:off x="631372" y="2348772"/>
            <a:ext cx="141514" cy="14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374851F-2348-9E4F-ADB4-0845C67FCD5C}"/>
              </a:ext>
            </a:extLst>
          </p:cNvPr>
          <p:cNvSpPr/>
          <p:nvPr/>
        </p:nvSpPr>
        <p:spPr>
          <a:xfrm>
            <a:off x="631372" y="2652480"/>
            <a:ext cx="141514" cy="14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FD82CF-A1BA-C74B-9C9E-ED2EE138CFEA}"/>
              </a:ext>
            </a:extLst>
          </p:cNvPr>
          <p:cNvSpPr/>
          <p:nvPr/>
        </p:nvSpPr>
        <p:spPr>
          <a:xfrm>
            <a:off x="631372" y="2935686"/>
            <a:ext cx="141514" cy="14151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7059A2-2DFC-6540-8ECC-13B480D8772D}"/>
              </a:ext>
            </a:extLst>
          </p:cNvPr>
          <p:cNvSpPr txBox="1"/>
          <p:nvPr/>
        </p:nvSpPr>
        <p:spPr>
          <a:xfrm>
            <a:off x="772886" y="2281056"/>
            <a:ext cx="1947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Predicted (from SMILES)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CEA395-B21F-734C-8FEE-16EAC8AED21D}"/>
              </a:ext>
            </a:extLst>
          </p:cNvPr>
          <p:cNvSpPr txBox="1"/>
          <p:nvPr/>
        </p:nvSpPr>
        <p:spPr>
          <a:xfrm>
            <a:off x="772886" y="2573341"/>
            <a:ext cx="1703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Upload list of targets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231F1B-BE68-8741-A9DF-532C21C827E0}"/>
              </a:ext>
            </a:extLst>
          </p:cNvPr>
          <p:cNvSpPr txBox="1"/>
          <p:nvPr/>
        </p:nvSpPr>
        <p:spPr>
          <a:xfrm>
            <a:off x="772885" y="2857641"/>
            <a:ext cx="943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 targets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5F2346-3627-7B49-91B4-89103D131768}"/>
              </a:ext>
            </a:extLst>
          </p:cNvPr>
          <p:cNvSpPr/>
          <p:nvPr/>
        </p:nvSpPr>
        <p:spPr>
          <a:xfrm>
            <a:off x="3853544" y="1099457"/>
            <a:ext cx="7837712" cy="4789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9605CE-B39F-8F47-B37B-637562EED5D0}"/>
              </a:ext>
            </a:extLst>
          </p:cNvPr>
          <p:cNvSpPr/>
          <p:nvPr/>
        </p:nvSpPr>
        <p:spPr>
          <a:xfrm>
            <a:off x="440545" y="3398668"/>
            <a:ext cx="2778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Upload SMILES or target list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DE7298-1BFF-A74C-AFE0-A97037D5C6D4}"/>
              </a:ext>
            </a:extLst>
          </p:cNvPr>
          <p:cNvSpPr/>
          <p:nvPr/>
        </p:nvSpPr>
        <p:spPr>
          <a:xfrm>
            <a:off x="500743" y="3786007"/>
            <a:ext cx="277585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8BEBE4-DF29-334F-BA5B-374E6673CEA2}"/>
              </a:ext>
            </a:extLst>
          </p:cNvPr>
          <p:cNvSpPr/>
          <p:nvPr/>
        </p:nvSpPr>
        <p:spPr>
          <a:xfrm>
            <a:off x="500743" y="3786007"/>
            <a:ext cx="10232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DC3F7C-49FC-674A-B248-32D700249FB0}"/>
              </a:ext>
            </a:extLst>
          </p:cNvPr>
          <p:cNvSpPr txBox="1"/>
          <p:nvPr/>
        </p:nvSpPr>
        <p:spPr>
          <a:xfrm>
            <a:off x="631372" y="3816784"/>
            <a:ext cx="722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Browse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BC2F27-3F48-F940-B74A-4643A9FD3FBC}"/>
              </a:ext>
            </a:extLst>
          </p:cNvPr>
          <p:cNvSpPr txBox="1"/>
          <p:nvPr/>
        </p:nvSpPr>
        <p:spPr>
          <a:xfrm>
            <a:off x="2266128" y="3832172"/>
            <a:ext cx="1413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.txt file only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E864F9-5D47-5948-B9F7-9F5990026491}"/>
              </a:ext>
            </a:extLst>
          </p:cNvPr>
          <p:cNvSpPr txBox="1"/>
          <p:nvPr/>
        </p:nvSpPr>
        <p:spPr>
          <a:xfrm>
            <a:off x="4071257" y="1219200"/>
            <a:ext cx="666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targets will be used in Causal Reasoning analysis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42ABFE-1929-A446-805F-EE8EF9A6D12F}"/>
              </a:ext>
            </a:extLst>
          </p:cNvPr>
          <p:cNvSpPr txBox="1"/>
          <p:nvPr/>
        </p:nvSpPr>
        <p:spPr>
          <a:xfrm>
            <a:off x="4071257" y="1588532"/>
            <a:ext cx="666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move onto Analysis stage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9908A9A-A3E0-734B-BCE2-96D67948F33E}"/>
              </a:ext>
            </a:extLst>
          </p:cNvPr>
          <p:cNvSpPr/>
          <p:nvPr/>
        </p:nvSpPr>
        <p:spPr>
          <a:xfrm>
            <a:off x="2240881" y="5424026"/>
            <a:ext cx="123129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Run PIDGINv4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1D5235-45A6-D943-9AF9-17C3BCA8732C}"/>
              </a:ext>
            </a:extLst>
          </p:cNvPr>
          <p:cNvSpPr/>
          <p:nvPr/>
        </p:nvSpPr>
        <p:spPr>
          <a:xfrm>
            <a:off x="499958" y="4496505"/>
            <a:ext cx="361445" cy="235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C16BAE-F00E-5344-B8FD-CE32E1EA94DE}"/>
              </a:ext>
            </a:extLst>
          </p:cNvPr>
          <p:cNvSpPr txBox="1"/>
          <p:nvPr/>
        </p:nvSpPr>
        <p:spPr>
          <a:xfrm>
            <a:off x="393230" y="4249148"/>
            <a:ext cx="1231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cores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98BD06-3B2C-B644-B46B-687B7F7F1B46}"/>
              </a:ext>
            </a:extLst>
          </p:cNvPr>
          <p:cNvSpPr txBox="1"/>
          <p:nvPr/>
        </p:nvSpPr>
        <p:spPr>
          <a:xfrm>
            <a:off x="419292" y="4731933"/>
            <a:ext cx="1490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 threshold (0-100)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306A917-A666-8644-9644-1395B50FD487}"/>
              </a:ext>
            </a:extLst>
          </p:cNvPr>
          <p:cNvSpPr/>
          <p:nvPr/>
        </p:nvSpPr>
        <p:spPr>
          <a:xfrm>
            <a:off x="495623" y="4968370"/>
            <a:ext cx="361445" cy="235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1E2514-EB84-B844-8D25-4745B271E551}"/>
              </a:ext>
            </a:extLst>
          </p:cNvPr>
          <p:cNvSpPr txBox="1"/>
          <p:nvPr/>
        </p:nvSpPr>
        <p:spPr>
          <a:xfrm>
            <a:off x="419292" y="5146129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Probability threshold (0-1)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2E3AFFE-F3D9-8049-865D-6730B7E08416}"/>
              </a:ext>
            </a:extLst>
          </p:cNvPr>
          <p:cNvSpPr/>
          <p:nvPr/>
        </p:nvSpPr>
        <p:spPr>
          <a:xfrm>
            <a:off x="495623" y="5382566"/>
            <a:ext cx="361445" cy="235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0.7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21F6A9D-CA43-114F-BAC1-F07E250DC5C8}"/>
              </a:ext>
            </a:extLst>
          </p:cNvPr>
          <p:cNvSpPr txBox="1"/>
          <p:nvPr/>
        </p:nvSpPr>
        <p:spPr>
          <a:xfrm>
            <a:off x="1888671" y="4279883"/>
            <a:ext cx="132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targets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E9DD1FA-9268-5146-85D1-081A17750174}"/>
              </a:ext>
            </a:extLst>
          </p:cNvPr>
          <p:cNvSpPr/>
          <p:nvPr/>
        </p:nvSpPr>
        <p:spPr>
          <a:xfrm>
            <a:off x="1990622" y="4517430"/>
            <a:ext cx="361445" cy="235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31253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3E9CE-E62C-4445-9C2F-9BD722E2A730}"/>
              </a:ext>
            </a:extLst>
          </p:cNvPr>
          <p:cNvSpPr/>
          <p:nvPr/>
        </p:nvSpPr>
        <p:spPr>
          <a:xfrm>
            <a:off x="304799" y="228600"/>
            <a:ext cx="3494315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Tool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D063B1-E3BE-1B46-AD94-AC1453AE3FC3}"/>
              </a:ext>
            </a:extLst>
          </p:cNvPr>
          <p:cNvSpPr/>
          <p:nvPr/>
        </p:nvSpPr>
        <p:spPr>
          <a:xfrm>
            <a:off x="3853544" y="228600"/>
            <a:ext cx="192677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D826A0-68A8-AE4A-AF2A-00DDA51A9479}"/>
              </a:ext>
            </a:extLst>
          </p:cNvPr>
          <p:cNvSpPr/>
          <p:nvPr/>
        </p:nvSpPr>
        <p:spPr>
          <a:xfrm>
            <a:off x="5823857" y="228600"/>
            <a:ext cx="1926771" cy="76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DB88B2-B702-C74E-B303-F07ED5D8E7B9}"/>
              </a:ext>
            </a:extLst>
          </p:cNvPr>
          <p:cNvSpPr/>
          <p:nvPr/>
        </p:nvSpPr>
        <p:spPr>
          <a:xfrm>
            <a:off x="7794171" y="228600"/>
            <a:ext cx="192677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6561F-4118-8644-930C-6EE902CB5E7B}"/>
              </a:ext>
            </a:extLst>
          </p:cNvPr>
          <p:cNvSpPr/>
          <p:nvPr/>
        </p:nvSpPr>
        <p:spPr>
          <a:xfrm>
            <a:off x="9764485" y="228600"/>
            <a:ext cx="192677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Visualisation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2F117E-892B-0946-9A13-1DA0720E1F00}"/>
              </a:ext>
            </a:extLst>
          </p:cNvPr>
          <p:cNvSpPr/>
          <p:nvPr/>
        </p:nvSpPr>
        <p:spPr>
          <a:xfrm>
            <a:off x="304800" y="1099457"/>
            <a:ext cx="3494315" cy="4789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36F73F-CE10-6F43-AB9A-7CC6D2B9C5F7}"/>
              </a:ext>
            </a:extLst>
          </p:cNvPr>
          <p:cNvSpPr txBox="1"/>
          <p:nvPr/>
        </p:nvSpPr>
        <p:spPr>
          <a:xfrm>
            <a:off x="424543" y="1219200"/>
            <a:ext cx="3254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2. Target Source</a:t>
            </a:r>
          </a:p>
          <a:p>
            <a:endParaRPr lang="en-US" dirty="0"/>
          </a:p>
          <a:p>
            <a:r>
              <a:rPr lang="en-US" dirty="0"/>
              <a:t>Target source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63EFD6-8EB8-AA4D-8D42-BE5C3E92B268}"/>
              </a:ext>
            </a:extLst>
          </p:cNvPr>
          <p:cNvSpPr/>
          <p:nvPr/>
        </p:nvSpPr>
        <p:spPr>
          <a:xfrm>
            <a:off x="500743" y="2115821"/>
            <a:ext cx="2775857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45B56E-7620-394A-9004-01E0F3E3A297}"/>
              </a:ext>
            </a:extLst>
          </p:cNvPr>
          <p:cNvSpPr/>
          <p:nvPr/>
        </p:nvSpPr>
        <p:spPr>
          <a:xfrm>
            <a:off x="631372" y="2348772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374851F-2348-9E4F-ADB4-0845C67FCD5C}"/>
              </a:ext>
            </a:extLst>
          </p:cNvPr>
          <p:cNvSpPr/>
          <p:nvPr/>
        </p:nvSpPr>
        <p:spPr>
          <a:xfrm>
            <a:off x="631372" y="2652480"/>
            <a:ext cx="141514" cy="1415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FD82CF-A1BA-C74B-9C9E-ED2EE138CFEA}"/>
              </a:ext>
            </a:extLst>
          </p:cNvPr>
          <p:cNvSpPr/>
          <p:nvPr/>
        </p:nvSpPr>
        <p:spPr>
          <a:xfrm>
            <a:off x="631372" y="2935686"/>
            <a:ext cx="141514" cy="1415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7059A2-2DFC-6540-8ECC-13B480D8772D}"/>
              </a:ext>
            </a:extLst>
          </p:cNvPr>
          <p:cNvSpPr txBox="1"/>
          <p:nvPr/>
        </p:nvSpPr>
        <p:spPr>
          <a:xfrm>
            <a:off x="772886" y="2281056"/>
            <a:ext cx="1947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Predicted (from SMILES)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CEA395-B21F-734C-8FEE-16EAC8AED21D}"/>
              </a:ext>
            </a:extLst>
          </p:cNvPr>
          <p:cNvSpPr txBox="1"/>
          <p:nvPr/>
        </p:nvSpPr>
        <p:spPr>
          <a:xfrm>
            <a:off x="772886" y="2573341"/>
            <a:ext cx="1703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Upload list of targets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231F1B-BE68-8741-A9DF-532C21C827E0}"/>
              </a:ext>
            </a:extLst>
          </p:cNvPr>
          <p:cNvSpPr txBox="1"/>
          <p:nvPr/>
        </p:nvSpPr>
        <p:spPr>
          <a:xfrm>
            <a:off x="772885" y="2857641"/>
            <a:ext cx="943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 targets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5F2346-3627-7B49-91B4-89103D131768}"/>
              </a:ext>
            </a:extLst>
          </p:cNvPr>
          <p:cNvSpPr/>
          <p:nvPr/>
        </p:nvSpPr>
        <p:spPr>
          <a:xfrm>
            <a:off x="3853544" y="1099457"/>
            <a:ext cx="7837712" cy="4789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9605CE-B39F-8F47-B37B-637562EED5D0}"/>
              </a:ext>
            </a:extLst>
          </p:cNvPr>
          <p:cNvSpPr/>
          <p:nvPr/>
        </p:nvSpPr>
        <p:spPr>
          <a:xfrm>
            <a:off x="440545" y="3398668"/>
            <a:ext cx="2778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Upload SMILES or target list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DE7298-1BFF-A74C-AFE0-A97037D5C6D4}"/>
              </a:ext>
            </a:extLst>
          </p:cNvPr>
          <p:cNvSpPr/>
          <p:nvPr/>
        </p:nvSpPr>
        <p:spPr>
          <a:xfrm>
            <a:off x="500743" y="3786007"/>
            <a:ext cx="277585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8BEBE4-DF29-334F-BA5B-374E6673CEA2}"/>
              </a:ext>
            </a:extLst>
          </p:cNvPr>
          <p:cNvSpPr/>
          <p:nvPr/>
        </p:nvSpPr>
        <p:spPr>
          <a:xfrm>
            <a:off x="500743" y="3786007"/>
            <a:ext cx="10232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DC3F7C-49FC-674A-B248-32D700249FB0}"/>
              </a:ext>
            </a:extLst>
          </p:cNvPr>
          <p:cNvSpPr txBox="1"/>
          <p:nvPr/>
        </p:nvSpPr>
        <p:spPr>
          <a:xfrm>
            <a:off x="631372" y="3816784"/>
            <a:ext cx="722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Browse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BC2F27-3F48-F940-B74A-4643A9FD3FBC}"/>
              </a:ext>
            </a:extLst>
          </p:cNvPr>
          <p:cNvSpPr txBox="1"/>
          <p:nvPr/>
        </p:nvSpPr>
        <p:spPr>
          <a:xfrm>
            <a:off x="1624529" y="3823851"/>
            <a:ext cx="1962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Upload Complete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E864F9-5D47-5948-B9F7-9F5990026491}"/>
              </a:ext>
            </a:extLst>
          </p:cNvPr>
          <p:cNvSpPr txBox="1"/>
          <p:nvPr/>
        </p:nvSpPr>
        <p:spPr>
          <a:xfrm>
            <a:off x="4071257" y="1219200"/>
            <a:ext cx="6662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SMILES will be used to predict targets with PIDGINv4</a:t>
            </a:r>
          </a:p>
          <a:p>
            <a:r>
              <a:rPr lang="en-US" dirty="0"/>
              <a:t>SMILES successfully uploaded for 1 compound(s)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Please set PIDGIN parameters and run the analysis.</a:t>
            </a:r>
          </a:p>
        </p:txBody>
      </p:sp>
      <p:graphicFrame>
        <p:nvGraphicFramePr>
          <p:cNvPr id="27" name="Table 2">
            <a:extLst>
              <a:ext uri="{FF2B5EF4-FFF2-40B4-BE49-F238E27FC236}">
                <a16:creationId xmlns:a16="http://schemas.microsoft.com/office/drawing/2014/main" id="{1263F40D-EF9B-4B48-834C-F7E697A51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784542"/>
              </p:ext>
            </p:extLst>
          </p:nvPr>
        </p:nvGraphicFramePr>
        <p:xfrm>
          <a:off x="4163180" y="1934919"/>
          <a:ext cx="657013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7420">
                  <a:extLst>
                    <a:ext uri="{9D8B030D-6E8A-4147-A177-3AD203B41FA5}">
                      <a16:colId xmlns:a16="http://schemas.microsoft.com/office/drawing/2014/main" val="461845574"/>
                    </a:ext>
                  </a:extLst>
                </a:gridCol>
                <a:gridCol w="2122714">
                  <a:extLst>
                    <a:ext uri="{9D8B030D-6E8A-4147-A177-3AD203B41FA5}">
                      <a16:colId xmlns:a16="http://schemas.microsoft.com/office/drawing/2014/main" val="1287824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4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Spiperone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8781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98611E91-0DBD-D14F-96F9-7F1E3C8A56D2}"/>
              </a:ext>
            </a:extLst>
          </p:cNvPr>
          <p:cNvSpPr/>
          <p:nvPr/>
        </p:nvSpPr>
        <p:spPr>
          <a:xfrm>
            <a:off x="2240881" y="5424026"/>
            <a:ext cx="123129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Run PIDGINv4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16ECBA-B003-EE4C-B790-9259C03B67B4}"/>
              </a:ext>
            </a:extLst>
          </p:cNvPr>
          <p:cNvSpPr/>
          <p:nvPr/>
        </p:nvSpPr>
        <p:spPr>
          <a:xfrm>
            <a:off x="499958" y="4496505"/>
            <a:ext cx="361445" cy="235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CC123-151E-3543-9E3F-92BB25E5291B}"/>
              </a:ext>
            </a:extLst>
          </p:cNvPr>
          <p:cNvSpPr txBox="1"/>
          <p:nvPr/>
        </p:nvSpPr>
        <p:spPr>
          <a:xfrm>
            <a:off x="393230" y="4249148"/>
            <a:ext cx="1231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cores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6170A8-BB89-5040-81E3-F21E6ECF46E9}"/>
              </a:ext>
            </a:extLst>
          </p:cNvPr>
          <p:cNvSpPr txBox="1"/>
          <p:nvPr/>
        </p:nvSpPr>
        <p:spPr>
          <a:xfrm>
            <a:off x="419292" y="4731933"/>
            <a:ext cx="1490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 threshold (0-100)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94DCAD-75EF-D944-9EBB-3DD0DCF2BE93}"/>
              </a:ext>
            </a:extLst>
          </p:cNvPr>
          <p:cNvSpPr/>
          <p:nvPr/>
        </p:nvSpPr>
        <p:spPr>
          <a:xfrm>
            <a:off x="495623" y="4968370"/>
            <a:ext cx="361445" cy="235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25C408-3370-0141-A751-1B73A9958641}"/>
              </a:ext>
            </a:extLst>
          </p:cNvPr>
          <p:cNvSpPr txBox="1"/>
          <p:nvPr/>
        </p:nvSpPr>
        <p:spPr>
          <a:xfrm>
            <a:off x="419292" y="5146129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Probability threshold (0-1)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41099E-ABE4-8A4A-98EF-5145E96C8F0C}"/>
              </a:ext>
            </a:extLst>
          </p:cNvPr>
          <p:cNvSpPr/>
          <p:nvPr/>
        </p:nvSpPr>
        <p:spPr>
          <a:xfrm>
            <a:off x="495623" y="5382566"/>
            <a:ext cx="361445" cy="235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0.7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09962B-3B08-3B44-9B03-862F1C7B4AD2}"/>
              </a:ext>
            </a:extLst>
          </p:cNvPr>
          <p:cNvSpPr txBox="1"/>
          <p:nvPr/>
        </p:nvSpPr>
        <p:spPr>
          <a:xfrm>
            <a:off x="1888671" y="4279883"/>
            <a:ext cx="132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targets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097AC9-BE34-B640-90F9-71F83D9E9643}"/>
              </a:ext>
            </a:extLst>
          </p:cNvPr>
          <p:cNvSpPr/>
          <p:nvPr/>
        </p:nvSpPr>
        <p:spPr>
          <a:xfrm>
            <a:off x="1990622" y="4517430"/>
            <a:ext cx="361445" cy="235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23033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3E9CE-E62C-4445-9C2F-9BD722E2A730}"/>
              </a:ext>
            </a:extLst>
          </p:cNvPr>
          <p:cNvSpPr/>
          <p:nvPr/>
        </p:nvSpPr>
        <p:spPr>
          <a:xfrm>
            <a:off x="304799" y="228600"/>
            <a:ext cx="3494315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Tool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D063B1-E3BE-1B46-AD94-AC1453AE3FC3}"/>
              </a:ext>
            </a:extLst>
          </p:cNvPr>
          <p:cNvSpPr/>
          <p:nvPr/>
        </p:nvSpPr>
        <p:spPr>
          <a:xfrm>
            <a:off x="3853544" y="228600"/>
            <a:ext cx="192677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D826A0-68A8-AE4A-AF2A-00DDA51A9479}"/>
              </a:ext>
            </a:extLst>
          </p:cNvPr>
          <p:cNvSpPr/>
          <p:nvPr/>
        </p:nvSpPr>
        <p:spPr>
          <a:xfrm>
            <a:off x="5823857" y="228600"/>
            <a:ext cx="1926771" cy="76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DB88B2-B702-C74E-B303-F07ED5D8E7B9}"/>
              </a:ext>
            </a:extLst>
          </p:cNvPr>
          <p:cNvSpPr/>
          <p:nvPr/>
        </p:nvSpPr>
        <p:spPr>
          <a:xfrm>
            <a:off x="7794171" y="228600"/>
            <a:ext cx="192677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6561F-4118-8644-930C-6EE902CB5E7B}"/>
              </a:ext>
            </a:extLst>
          </p:cNvPr>
          <p:cNvSpPr/>
          <p:nvPr/>
        </p:nvSpPr>
        <p:spPr>
          <a:xfrm>
            <a:off x="9764485" y="228600"/>
            <a:ext cx="192677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Visualisation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2F117E-892B-0946-9A13-1DA0720E1F00}"/>
              </a:ext>
            </a:extLst>
          </p:cNvPr>
          <p:cNvSpPr/>
          <p:nvPr/>
        </p:nvSpPr>
        <p:spPr>
          <a:xfrm>
            <a:off x="304800" y="1099457"/>
            <a:ext cx="3494315" cy="4789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36F73F-CE10-6F43-AB9A-7CC6D2B9C5F7}"/>
              </a:ext>
            </a:extLst>
          </p:cNvPr>
          <p:cNvSpPr txBox="1"/>
          <p:nvPr/>
        </p:nvSpPr>
        <p:spPr>
          <a:xfrm>
            <a:off x="424543" y="1219200"/>
            <a:ext cx="3254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2. Target Source</a:t>
            </a:r>
          </a:p>
          <a:p>
            <a:endParaRPr lang="en-US" dirty="0"/>
          </a:p>
          <a:p>
            <a:r>
              <a:rPr lang="en-US" dirty="0"/>
              <a:t>Target source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63EFD6-8EB8-AA4D-8D42-BE5C3E92B268}"/>
              </a:ext>
            </a:extLst>
          </p:cNvPr>
          <p:cNvSpPr/>
          <p:nvPr/>
        </p:nvSpPr>
        <p:spPr>
          <a:xfrm>
            <a:off x="500743" y="2115821"/>
            <a:ext cx="2775857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45B56E-7620-394A-9004-01E0F3E3A297}"/>
              </a:ext>
            </a:extLst>
          </p:cNvPr>
          <p:cNvSpPr/>
          <p:nvPr/>
        </p:nvSpPr>
        <p:spPr>
          <a:xfrm>
            <a:off x="631372" y="2348772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374851F-2348-9E4F-ADB4-0845C67FCD5C}"/>
              </a:ext>
            </a:extLst>
          </p:cNvPr>
          <p:cNvSpPr/>
          <p:nvPr/>
        </p:nvSpPr>
        <p:spPr>
          <a:xfrm>
            <a:off x="631372" y="2652480"/>
            <a:ext cx="141514" cy="1415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FD82CF-A1BA-C74B-9C9E-ED2EE138CFEA}"/>
              </a:ext>
            </a:extLst>
          </p:cNvPr>
          <p:cNvSpPr/>
          <p:nvPr/>
        </p:nvSpPr>
        <p:spPr>
          <a:xfrm>
            <a:off x="631372" y="2935686"/>
            <a:ext cx="141514" cy="1415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7059A2-2DFC-6540-8ECC-13B480D8772D}"/>
              </a:ext>
            </a:extLst>
          </p:cNvPr>
          <p:cNvSpPr txBox="1"/>
          <p:nvPr/>
        </p:nvSpPr>
        <p:spPr>
          <a:xfrm>
            <a:off x="772886" y="2281056"/>
            <a:ext cx="1947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Predicted (from SMILES)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CEA395-B21F-734C-8FEE-16EAC8AED21D}"/>
              </a:ext>
            </a:extLst>
          </p:cNvPr>
          <p:cNvSpPr txBox="1"/>
          <p:nvPr/>
        </p:nvSpPr>
        <p:spPr>
          <a:xfrm>
            <a:off x="772886" y="2573341"/>
            <a:ext cx="1703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Upload list of targets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231F1B-BE68-8741-A9DF-532C21C827E0}"/>
              </a:ext>
            </a:extLst>
          </p:cNvPr>
          <p:cNvSpPr txBox="1"/>
          <p:nvPr/>
        </p:nvSpPr>
        <p:spPr>
          <a:xfrm>
            <a:off x="772885" y="2857641"/>
            <a:ext cx="943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 targets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5F2346-3627-7B49-91B4-89103D131768}"/>
              </a:ext>
            </a:extLst>
          </p:cNvPr>
          <p:cNvSpPr/>
          <p:nvPr/>
        </p:nvSpPr>
        <p:spPr>
          <a:xfrm>
            <a:off x="3853544" y="1099457"/>
            <a:ext cx="7837712" cy="4789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9605CE-B39F-8F47-B37B-637562EED5D0}"/>
              </a:ext>
            </a:extLst>
          </p:cNvPr>
          <p:cNvSpPr/>
          <p:nvPr/>
        </p:nvSpPr>
        <p:spPr>
          <a:xfrm>
            <a:off x="440545" y="3398668"/>
            <a:ext cx="2778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Upload SMILES or target list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DE7298-1BFF-A74C-AFE0-A97037D5C6D4}"/>
              </a:ext>
            </a:extLst>
          </p:cNvPr>
          <p:cNvSpPr/>
          <p:nvPr/>
        </p:nvSpPr>
        <p:spPr>
          <a:xfrm>
            <a:off x="500743" y="3786007"/>
            <a:ext cx="277585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8BEBE4-DF29-334F-BA5B-374E6673CEA2}"/>
              </a:ext>
            </a:extLst>
          </p:cNvPr>
          <p:cNvSpPr/>
          <p:nvPr/>
        </p:nvSpPr>
        <p:spPr>
          <a:xfrm>
            <a:off x="500743" y="3786007"/>
            <a:ext cx="10232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DC3F7C-49FC-674A-B248-32D700249FB0}"/>
              </a:ext>
            </a:extLst>
          </p:cNvPr>
          <p:cNvSpPr txBox="1"/>
          <p:nvPr/>
        </p:nvSpPr>
        <p:spPr>
          <a:xfrm>
            <a:off x="631372" y="3816784"/>
            <a:ext cx="722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Browse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BC2F27-3F48-F940-B74A-4643A9FD3FBC}"/>
              </a:ext>
            </a:extLst>
          </p:cNvPr>
          <p:cNvSpPr txBox="1"/>
          <p:nvPr/>
        </p:nvSpPr>
        <p:spPr>
          <a:xfrm>
            <a:off x="1624529" y="3823851"/>
            <a:ext cx="1962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Upload Complete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E864F9-5D47-5948-B9F7-9F5990026491}"/>
              </a:ext>
            </a:extLst>
          </p:cNvPr>
          <p:cNvSpPr txBox="1"/>
          <p:nvPr/>
        </p:nvSpPr>
        <p:spPr>
          <a:xfrm>
            <a:off x="4071257" y="1219200"/>
            <a:ext cx="66620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SMILES will be used to predict targets with PIDGINv4</a:t>
            </a:r>
          </a:p>
          <a:p>
            <a:r>
              <a:rPr lang="en-US" dirty="0"/>
              <a:t>SMILES successfully uploaded for 1 compound(s)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Running PIDGIN for 1 compound(s) using 10 core(s)…</a:t>
            </a:r>
          </a:p>
          <a:p>
            <a:r>
              <a:rPr lang="en-US" dirty="0"/>
              <a:t>80% complete…</a:t>
            </a:r>
          </a:p>
          <a:p>
            <a:endParaRPr lang="en-US" dirty="0"/>
          </a:p>
        </p:txBody>
      </p:sp>
      <p:graphicFrame>
        <p:nvGraphicFramePr>
          <p:cNvPr id="27" name="Table 2">
            <a:extLst>
              <a:ext uri="{FF2B5EF4-FFF2-40B4-BE49-F238E27FC236}">
                <a16:creationId xmlns:a16="http://schemas.microsoft.com/office/drawing/2014/main" id="{1263F40D-EF9B-4B48-834C-F7E697A5181A}"/>
              </a:ext>
            </a:extLst>
          </p:cNvPr>
          <p:cNvGraphicFramePr>
            <a:graphicFrameLocks noGrp="1"/>
          </p:cNvGraphicFramePr>
          <p:nvPr/>
        </p:nvGraphicFramePr>
        <p:xfrm>
          <a:off x="4163180" y="1934919"/>
          <a:ext cx="657013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7420">
                  <a:extLst>
                    <a:ext uri="{9D8B030D-6E8A-4147-A177-3AD203B41FA5}">
                      <a16:colId xmlns:a16="http://schemas.microsoft.com/office/drawing/2014/main" val="461845574"/>
                    </a:ext>
                  </a:extLst>
                </a:gridCol>
                <a:gridCol w="2122714">
                  <a:extLst>
                    <a:ext uri="{9D8B030D-6E8A-4147-A177-3AD203B41FA5}">
                      <a16:colId xmlns:a16="http://schemas.microsoft.com/office/drawing/2014/main" val="1287824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4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Spiperone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8781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98611E91-0DBD-D14F-96F9-7F1E3C8A56D2}"/>
              </a:ext>
            </a:extLst>
          </p:cNvPr>
          <p:cNvSpPr/>
          <p:nvPr/>
        </p:nvSpPr>
        <p:spPr>
          <a:xfrm>
            <a:off x="2240881" y="5424026"/>
            <a:ext cx="1231299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Run PIDGINv4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16ECBA-B003-EE4C-B790-9259C03B67B4}"/>
              </a:ext>
            </a:extLst>
          </p:cNvPr>
          <p:cNvSpPr/>
          <p:nvPr/>
        </p:nvSpPr>
        <p:spPr>
          <a:xfrm>
            <a:off x="499958" y="4496505"/>
            <a:ext cx="361445" cy="235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CC123-151E-3543-9E3F-92BB25E5291B}"/>
              </a:ext>
            </a:extLst>
          </p:cNvPr>
          <p:cNvSpPr txBox="1"/>
          <p:nvPr/>
        </p:nvSpPr>
        <p:spPr>
          <a:xfrm>
            <a:off x="393230" y="4249148"/>
            <a:ext cx="1231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cores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6170A8-BB89-5040-81E3-F21E6ECF46E9}"/>
              </a:ext>
            </a:extLst>
          </p:cNvPr>
          <p:cNvSpPr txBox="1"/>
          <p:nvPr/>
        </p:nvSpPr>
        <p:spPr>
          <a:xfrm>
            <a:off x="419292" y="4731933"/>
            <a:ext cx="1490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 threshold (0-100)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94DCAD-75EF-D944-9EBB-3DD0DCF2BE93}"/>
              </a:ext>
            </a:extLst>
          </p:cNvPr>
          <p:cNvSpPr/>
          <p:nvPr/>
        </p:nvSpPr>
        <p:spPr>
          <a:xfrm>
            <a:off x="495623" y="4968370"/>
            <a:ext cx="361445" cy="235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25C408-3370-0141-A751-1B73A9958641}"/>
              </a:ext>
            </a:extLst>
          </p:cNvPr>
          <p:cNvSpPr txBox="1"/>
          <p:nvPr/>
        </p:nvSpPr>
        <p:spPr>
          <a:xfrm>
            <a:off x="419292" y="5146129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Probability threshold (0-1)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41099E-ABE4-8A4A-98EF-5145E96C8F0C}"/>
              </a:ext>
            </a:extLst>
          </p:cNvPr>
          <p:cNvSpPr/>
          <p:nvPr/>
        </p:nvSpPr>
        <p:spPr>
          <a:xfrm>
            <a:off x="495623" y="5382566"/>
            <a:ext cx="361445" cy="235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0.7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09962B-3B08-3B44-9B03-862F1C7B4AD2}"/>
              </a:ext>
            </a:extLst>
          </p:cNvPr>
          <p:cNvSpPr txBox="1"/>
          <p:nvPr/>
        </p:nvSpPr>
        <p:spPr>
          <a:xfrm>
            <a:off x="1888671" y="4279883"/>
            <a:ext cx="132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targets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097AC9-BE34-B640-90F9-71F83D9E9643}"/>
              </a:ext>
            </a:extLst>
          </p:cNvPr>
          <p:cNvSpPr/>
          <p:nvPr/>
        </p:nvSpPr>
        <p:spPr>
          <a:xfrm>
            <a:off x="1990622" y="4517430"/>
            <a:ext cx="361445" cy="235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58367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3E9CE-E62C-4445-9C2F-9BD722E2A730}"/>
              </a:ext>
            </a:extLst>
          </p:cNvPr>
          <p:cNvSpPr/>
          <p:nvPr/>
        </p:nvSpPr>
        <p:spPr>
          <a:xfrm>
            <a:off x="304799" y="228600"/>
            <a:ext cx="3494315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Tool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D063B1-E3BE-1B46-AD94-AC1453AE3FC3}"/>
              </a:ext>
            </a:extLst>
          </p:cNvPr>
          <p:cNvSpPr/>
          <p:nvPr/>
        </p:nvSpPr>
        <p:spPr>
          <a:xfrm>
            <a:off x="3853544" y="228600"/>
            <a:ext cx="192677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D826A0-68A8-AE4A-AF2A-00DDA51A9479}"/>
              </a:ext>
            </a:extLst>
          </p:cNvPr>
          <p:cNvSpPr/>
          <p:nvPr/>
        </p:nvSpPr>
        <p:spPr>
          <a:xfrm>
            <a:off x="5823857" y="228600"/>
            <a:ext cx="1926771" cy="76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DB88B2-B702-C74E-B303-F07ED5D8E7B9}"/>
              </a:ext>
            </a:extLst>
          </p:cNvPr>
          <p:cNvSpPr/>
          <p:nvPr/>
        </p:nvSpPr>
        <p:spPr>
          <a:xfrm>
            <a:off x="7794171" y="228600"/>
            <a:ext cx="192677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6561F-4118-8644-930C-6EE902CB5E7B}"/>
              </a:ext>
            </a:extLst>
          </p:cNvPr>
          <p:cNvSpPr/>
          <p:nvPr/>
        </p:nvSpPr>
        <p:spPr>
          <a:xfrm>
            <a:off x="9764485" y="228600"/>
            <a:ext cx="192677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Visualisation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2F117E-892B-0946-9A13-1DA0720E1F00}"/>
              </a:ext>
            </a:extLst>
          </p:cNvPr>
          <p:cNvSpPr/>
          <p:nvPr/>
        </p:nvSpPr>
        <p:spPr>
          <a:xfrm>
            <a:off x="304800" y="1099457"/>
            <a:ext cx="3494315" cy="4789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36F73F-CE10-6F43-AB9A-7CC6D2B9C5F7}"/>
              </a:ext>
            </a:extLst>
          </p:cNvPr>
          <p:cNvSpPr txBox="1"/>
          <p:nvPr/>
        </p:nvSpPr>
        <p:spPr>
          <a:xfrm>
            <a:off x="424543" y="1219200"/>
            <a:ext cx="3254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2. Target Source</a:t>
            </a:r>
          </a:p>
          <a:p>
            <a:endParaRPr lang="en-US" dirty="0"/>
          </a:p>
          <a:p>
            <a:r>
              <a:rPr lang="en-US" dirty="0"/>
              <a:t>Target source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63EFD6-8EB8-AA4D-8D42-BE5C3E92B268}"/>
              </a:ext>
            </a:extLst>
          </p:cNvPr>
          <p:cNvSpPr/>
          <p:nvPr/>
        </p:nvSpPr>
        <p:spPr>
          <a:xfrm>
            <a:off x="500743" y="2115821"/>
            <a:ext cx="2775857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45B56E-7620-394A-9004-01E0F3E3A297}"/>
              </a:ext>
            </a:extLst>
          </p:cNvPr>
          <p:cNvSpPr/>
          <p:nvPr/>
        </p:nvSpPr>
        <p:spPr>
          <a:xfrm>
            <a:off x="631372" y="2348772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374851F-2348-9E4F-ADB4-0845C67FCD5C}"/>
              </a:ext>
            </a:extLst>
          </p:cNvPr>
          <p:cNvSpPr/>
          <p:nvPr/>
        </p:nvSpPr>
        <p:spPr>
          <a:xfrm>
            <a:off x="631372" y="2652480"/>
            <a:ext cx="141514" cy="1415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FD82CF-A1BA-C74B-9C9E-ED2EE138CFEA}"/>
              </a:ext>
            </a:extLst>
          </p:cNvPr>
          <p:cNvSpPr/>
          <p:nvPr/>
        </p:nvSpPr>
        <p:spPr>
          <a:xfrm>
            <a:off x="631372" y="2935686"/>
            <a:ext cx="141514" cy="1415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7059A2-2DFC-6540-8ECC-13B480D8772D}"/>
              </a:ext>
            </a:extLst>
          </p:cNvPr>
          <p:cNvSpPr txBox="1"/>
          <p:nvPr/>
        </p:nvSpPr>
        <p:spPr>
          <a:xfrm>
            <a:off x="772886" y="2281056"/>
            <a:ext cx="1947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Predicted (from SMILES)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CEA395-B21F-734C-8FEE-16EAC8AED21D}"/>
              </a:ext>
            </a:extLst>
          </p:cNvPr>
          <p:cNvSpPr txBox="1"/>
          <p:nvPr/>
        </p:nvSpPr>
        <p:spPr>
          <a:xfrm>
            <a:off x="772886" y="2573341"/>
            <a:ext cx="1703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Upload list of targets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231F1B-BE68-8741-A9DF-532C21C827E0}"/>
              </a:ext>
            </a:extLst>
          </p:cNvPr>
          <p:cNvSpPr txBox="1"/>
          <p:nvPr/>
        </p:nvSpPr>
        <p:spPr>
          <a:xfrm>
            <a:off x="772885" y="2857641"/>
            <a:ext cx="943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 targets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5F2346-3627-7B49-91B4-89103D131768}"/>
              </a:ext>
            </a:extLst>
          </p:cNvPr>
          <p:cNvSpPr/>
          <p:nvPr/>
        </p:nvSpPr>
        <p:spPr>
          <a:xfrm>
            <a:off x="3853544" y="1099457"/>
            <a:ext cx="7837712" cy="4789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9605CE-B39F-8F47-B37B-637562EED5D0}"/>
              </a:ext>
            </a:extLst>
          </p:cNvPr>
          <p:cNvSpPr/>
          <p:nvPr/>
        </p:nvSpPr>
        <p:spPr>
          <a:xfrm>
            <a:off x="440545" y="3398668"/>
            <a:ext cx="2778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Upload SMILES or target list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DE7298-1BFF-A74C-AFE0-A97037D5C6D4}"/>
              </a:ext>
            </a:extLst>
          </p:cNvPr>
          <p:cNvSpPr/>
          <p:nvPr/>
        </p:nvSpPr>
        <p:spPr>
          <a:xfrm>
            <a:off x="500743" y="3786007"/>
            <a:ext cx="277585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8BEBE4-DF29-334F-BA5B-374E6673CEA2}"/>
              </a:ext>
            </a:extLst>
          </p:cNvPr>
          <p:cNvSpPr/>
          <p:nvPr/>
        </p:nvSpPr>
        <p:spPr>
          <a:xfrm>
            <a:off x="500743" y="3786007"/>
            <a:ext cx="10232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DC3F7C-49FC-674A-B248-32D700249FB0}"/>
              </a:ext>
            </a:extLst>
          </p:cNvPr>
          <p:cNvSpPr txBox="1"/>
          <p:nvPr/>
        </p:nvSpPr>
        <p:spPr>
          <a:xfrm>
            <a:off x="631372" y="3816784"/>
            <a:ext cx="722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Browse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BC2F27-3F48-F940-B74A-4643A9FD3FBC}"/>
              </a:ext>
            </a:extLst>
          </p:cNvPr>
          <p:cNvSpPr txBox="1"/>
          <p:nvPr/>
        </p:nvSpPr>
        <p:spPr>
          <a:xfrm>
            <a:off x="1624529" y="3823851"/>
            <a:ext cx="1962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Upload Complete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E864F9-5D47-5948-B9F7-9F5990026491}"/>
              </a:ext>
            </a:extLst>
          </p:cNvPr>
          <p:cNvSpPr txBox="1"/>
          <p:nvPr/>
        </p:nvSpPr>
        <p:spPr>
          <a:xfrm>
            <a:off x="4071257" y="1219200"/>
            <a:ext cx="66620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SMILES will be used to predict targets with PIDGINv4</a:t>
            </a:r>
          </a:p>
          <a:p>
            <a:r>
              <a:rPr lang="en-US" dirty="0"/>
              <a:t>SMILES successfully uploaded for 1 compound(s)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Running PIDGIN for 1 compound(s) using 10 core(s)…</a:t>
            </a:r>
          </a:p>
          <a:p>
            <a:r>
              <a:rPr lang="en-US" dirty="0"/>
              <a:t>80% complete…</a:t>
            </a:r>
          </a:p>
          <a:p>
            <a:endParaRPr lang="en-US" dirty="0"/>
          </a:p>
          <a:p>
            <a:r>
              <a:rPr lang="en-US" dirty="0"/>
              <a:t>Finished. Full results are saved in </a:t>
            </a:r>
            <a:r>
              <a:rPr lang="en-US" dirty="0" err="1"/>
              <a:t>pidgin_prediction_timestamp.csv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 Please move onto Analysis stage</a:t>
            </a:r>
          </a:p>
          <a:p>
            <a:endParaRPr lang="en-US" dirty="0"/>
          </a:p>
        </p:txBody>
      </p:sp>
      <p:graphicFrame>
        <p:nvGraphicFramePr>
          <p:cNvPr id="27" name="Table 2">
            <a:extLst>
              <a:ext uri="{FF2B5EF4-FFF2-40B4-BE49-F238E27FC236}">
                <a16:creationId xmlns:a16="http://schemas.microsoft.com/office/drawing/2014/main" id="{1263F40D-EF9B-4B48-834C-F7E697A5181A}"/>
              </a:ext>
            </a:extLst>
          </p:cNvPr>
          <p:cNvGraphicFramePr>
            <a:graphicFrameLocks noGrp="1"/>
          </p:cNvGraphicFramePr>
          <p:nvPr/>
        </p:nvGraphicFramePr>
        <p:xfrm>
          <a:off x="4163180" y="1934919"/>
          <a:ext cx="657013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7420">
                  <a:extLst>
                    <a:ext uri="{9D8B030D-6E8A-4147-A177-3AD203B41FA5}">
                      <a16:colId xmlns:a16="http://schemas.microsoft.com/office/drawing/2014/main" val="461845574"/>
                    </a:ext>
                  </a:extLst>
                </a:gridCol>
                <a:gridCol w="2122714">
                  <a:extLst>
                    <a:ext uri="{9D8B030D-6E8A-4147-A177-3AD203B41FA5}">
                      <a16:colId xmlns:a16="http://schemas.microsoft.com/office/drawing/2014/main" val="1287824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4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Spiperone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8781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98611E91-0DBD-D14F-96F9-7F1E3C8A56D2}"/>
              </a:ext>
            </a:extLst>
          </p:cNvPr>
          <p:cNvSpPr/>
          <p:nvPr/>
        </p:nvSpPr>
        <p:spPr>
          <a:xfrm>
            <a:off x="2240881" y="5424026"/>
            <a:ext cx="1231299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Run PIDGINv4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16ECBA-B003-EE4C-B790-9259C03B67B4}"/>
              </a:ext>
            </a:extLst>
          </p:cNvPr>
          <p:cNvSpPr/>
          <p:nvPr/>
        </p:nvSpPr>
        <p:spPr>
          <a:xfrm>
            <a:off x="499958" y="4496505"/>
            <a:ext cx="361445" cy="235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CC123-151E-3543-9E3F-92BB25E5291B}"/>
              </a:ext>
            </a:extLst>
          </p:cNvPr>
          <p:cNvSpPr txBox="1"/>
          <p:nvPr/>
        </p:nvSpPr>
        <p:spPr>
          <a:xfrm>
            <a:off x="393230" y="4249148"/>
            <a:ext cx="1231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cores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6170A8-BB89-5040-81E3-F21E6ECF46E9}"/>
              </a:ext>
            </a:extLst>
          </p:cNvPr>
          <p:cNvSpPr txBox="1"/>
          <p:nvPr/>
        </p:nvSpPr>
        <p:spPr>
          <a:xfrm>
            <a:off x="419292" y="4731933"/>
            <a:ext cx="1490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 threshold (0-100)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94DCAD-75EF-D944-9EBB-3DD0DCF2BE93}"/>
              </a:ext>
            </a:extLst>
          </p:cNvPr>
          <p:cNvSpPr/>
          <p:nvPr/>
        </p:nvSpPr>
        <p:spPr>
          <a:xfrm>
            <a:off x="495623" y="4968370"/>
            <a:ext cx="361445" cy="235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25C408-3370-0141-A751-1B73A9958641}"/>
              </a:ext>
            </a:extLst>
          </p:cNvPr>
          <p:cNvSpPr txBox="1"/>
          <p:nvPr/>
        </p:nvSpPr>
        <p:spPr>
          <a:xfrm>
            <a:off x="419292" y="5146129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Probability threshold (0-1)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41099E-ABE4-8A4A-98EF-5145E96C8F0C}"/>
              </a:ext>
            </a:extLst>
          </p:cNvPr>
          <p:cNvSpPr/>
          <p:nvPr/>
        </p:nvSpPr>
        <p:spPr>
          <a:xfrm>
            <a:off x="495623" y="5382566"/>
            <a:ext cx="361445" cy="235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0.7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09962B-3B08-3B44-9B03-862F1C7B4AD2}"/>
              </a:ext>
            </a:extLst>
          </p:cNvPr>
          <p:cNvSpPr txBox="1"/>
          <p:nvPr/>
        </p:nvSpPr>
        <p:spPr>
          <a:xfrm>
            <a:off x="1888671" y="4279883"/>
            <a:ext cx="132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targets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097AC9-BE34-B640-90F9-71F83D9E9643}"/>
              </a:ext>
            </a:extLst>
          </p:cNvPr>
          <p:cNvSpPr/>
          <p:nvPr/>
        </p:nvSpPr>
        <p:spPr>
          <a:xfrm>
            <a:off x="1990622" y="4517430"/>
            <a:ext cx="361445" cy="235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  <p:graphicFrame>
        <p:nvGraphicFramePr>
          <p:cNvPr id="37" name="Table 2">
            <a:extLst>
              <a:ext uri="{FF2B5EF4-FFF2-40B4-BE49-F238E27FC236}">
                <a16:creationId xmlns:a16="http://schemas.microsoft.com/office/drawing/2014/main" id="{A9B08160-0799-BD4A-B7A4-E55D1391E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704545"/>
              </p:ext>
            </p:extLst>
          </p:nvPr>
        </p:nvGraphicFramePr>
        <p:xfrm>
          <a:off x="4163180" y="4635144"/>
          <a:ext cx="6570135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3175">
                  <a:extLst>
                    <a:ext uri="{9D8B030D-6E8A-4147-A177-3AD203B41FA5}">
                      <a16:colId xmlns:a16="http://schemas.microsoft.com/office/drawing/2014/main" val="461845574"/>
                    </a:ext>
                  </a:extLst>
                </a:gridCol>
                <a:gridCol w="1678406">
                  <a:extLst>
                    <a:ext uri="{9D8B030D-6E8A-4147-A177-3AD203B41FA5}">
                      <a16:colId xmlns:a16="http://schemas.microsoft.com/office/drawing/2014/main" val="4183182974"/>
                    </a:ext>
                  </a:extLst>
                </a:gridCol>
                <a:gridCol w="1678406">
                  <a:extLst>
                    <a:ext uri="{9D8B030D-6E8A-4147-A177-3AD203B41FA5}">
                      <a16:colId xmlns:a16="http://schemas.microsoft.com/office/drawing/2014/main" val="1287824664"/>
                    </a:ext>
                  </a:extLst>
                </a:gridCol>
                <a:gridCol w="960074">
                  <a:extLst>
                    <a:ext uri="{9D8B030D-6E8A-4147-A177-3AD203B41FA5}">
                      <a16:colId xmlns:a16="http://schemas.microsoft.com/office/drawing/2014/main" val="2666285646"/>
                    </a:ext>
                  </a:extLst>
                </a:gridCol>
                <a:gridCol w="960074">
                  <a:extLst>
                    <a:ext uri="{9D8B030D-6E8A-4147-A177-3AD203B41FA5}">
                      <a16:colId xmlns:a16="http://schemas.microsoft.com/office/drawing/2014/main" val="1559793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4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Spiperone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87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802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3E9CE-E62C-4445-9C2F-9BD722E2A730}"/>
              </a:ext>
            </a:extLst>
          </p:cNvPr>
          <p:cNvSpPr/>
          <p:nvPr/>
        </p:nvSpPr>
        <p:spPr>
          <a:xfrm>
            <a:off x="304799" y="228600"/>
            <a:ext cx="3494315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Tool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D063B1-E3BE-1B46-AD94-AC1453AE3FC3}"/>
              </a:ext>
            </a:extLst>
          </p:cNvPr>
          <p:cNvSpPr/>
          <p:nvPr/>
        </p:nvSpPr>
        <p:spPr>
          <a:xfrm>
            <a:off x="3853544" y="228600"/>
            <a:ext cx="192677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D826A0-68A8-AE4A-AF2A-00DDA51A9479}"/>
              </a:ext>
            </a:extLst>
          </p:cNvPr>
          <p:cNvSpPr/>
          <p:nvPr/>
        </p:nvSpPr>
        <p:spPr>
          <a:xfrm>
            <a:off x="5823857" y="228600"/>
            <a:ext cx="1926771" cy="76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DB88B2-B702-C74E-B303-F07ED5D8E7B9}"/>
              </a:ext>
            </a:extLst>
          </p:cNvPr>
          <p:cNvSpPr/>
          <p:nvPr/>
        </p:nvSpPr>
        <p:spPr>
          <a:xfrm>
            <a:off x="7794171" y="228600"/>
            <a:ext cx="192677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6561F-4118-8644-930C-6EE902CB5E7B}"/>
              </a:ext>
            </a:extLst>
          </p:cNvPr>
          <p:cNvSpPr/>
          <p:nvPr/>
        </p:nvSpPr>
        <p:spPr>
          <a:xfrm>
            <a:off x="9764485" y="228600"/>
            <a:ext cx="192677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Visualisation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2F117E-892B-0946-9A13-1DA0720E1F00}"/>
              </a:ext>
            </a:extLst>
          </p:cNvPr>
          <p:cNvSpPr/>
          <p:nvPr/>
        </p:nvSpPr>
        <p:spPr>
          <a:xfrm>
            <a:off x="304800" y="1099457"/>
            <a:ext cx="3494315" cy="4789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36F73F-CE10-6F43-AB9A-7CC6D2B9C5F7}"/>
              </a:ext>
            </a:extLst>
          </p:cNvPr>
          <p:cNvSpPr txBox="1"/>
          <p:nvPr/>
        </p:nvSpPr>
        <p:spPr>
          <a:xfrm>
            <a:off x="424543" y="1219200"/>
            <a:ext cx="3254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2. Target Source</a:t>
            </a:r>
          </a:p>
          <a:p>
            <a:endParaRPr lang="en-US" dirty="0"/>
          </a:p>
          <a:p>
            <a:r>
              <a:rPr lang="en-US" dirty="0"/>
              <a:t>Target source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63EFD6-8EB8-AA4D-8D42-BE5C3E92B268}"/>
              </a:ext>
            </a:extLst>
          </p:cNvPr>
          <p:cNvSpPr/>
          <p:nvPr/>
        </p:nvSpPr>
        <p:spPr>
          <a:xfrm>
            <a:off x="500743" y="2115821"/>
            <a:ext cx="2775857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45B56E-7620-394A-9004-01E0F3E3A297}"/>
              </a:ext>
            </a:extLst>
          </p:cNvPr>
          <p:cNvSpPr/>
          <p:nvPr/>
        </p:nvSpPr>
        <p:spPr>
          <a:xfrm>
            <a:off x="631372" y="2348772"/>
            <a:ext cx="141514" cy="14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374851F-2348-9E4F-ADB4-0845C67FCD5C}"/>
              </a:ext>
            </a:extLst>
          </p:cNvPr>
          <p:cNvSpPr/>
          <p:nvPr/>
        </p:nvSpPr>
        <p:spPr>
          <a:xfrm>
            <a:off x="631372" y="2652480"/>
            <a:ext cx="141514" cy="14151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FD82CF-A1BA-C74B-9C9E-ED2EE138CFEA}"/>
              </a:ext>
            </a:extLst>
          </p:cNvPr>
          <p:cNvSpPr/>
          <p:nvPr/>
        </p:nvSpPr>
        <p:spPr>
          <a:xfrm>
            <a:off x="631372" y="2935686"/>
            <a:ext cx="141514" cy="1415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7059A2-2DFC-6540-8ECC-13B480D8772D}"/>
              </a:ext>
            </a:extLst>
          </p:cNvPr>
          <p:cNvSpPr txBox="1"/>
          <p:nvPr/>
        </p:nvSpPr>
        <p:spPr>
          <a:xfrm>
            <a:off x="772886" y="2281056"/>
            <a:ext cx="1947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Predicted (from SMILES)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CEA395-B21F-734C-8FEE-16EAC8AED21D}"/>
              </a:ext>
            </a:extLst>
          </p:cNvPr>
          <p:cNvSpPr txBox="1"/>
          <p:nvPr/>
        </p:nvSpPr>
        <p:spPr>
          <a:xfrm>
            <a:off x="772886" y="2573341"/>
            <a:ext cx="1703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Upload list of targets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231F1B-BE68-8741-A9DF-532C21C827E0}"/>
              </a:ext>
            </a:extLst>
          </p:cNvPr>
          <p:cNvSpPr txBox="1"/>
          <p:nvPr/>
        </p:nvSpPr>
        <p:spPr>
          <a:xfrm>
            <a:off x="772885" y="2857641"/>
            <a:ext cx="943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 targets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5F2346-3627-7B49-91B4-89103D131768}"/>
              </a:ext>
            </a:extLst>
          </p:cNvPr>
          <p:cNvSpPr/>
          <p:nvPr/>
        </p:nvSpPr>
        <p:spPr>
          <a:xfrm>
            <a:off x="3853544" y="1099457"/>
            <a:ext cx="7837712" cy="4789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9605CE-B39F-8F47-B37B-637562EED5D0}"/>
              </a:ext>
            </a:extLst>
          </p:cNvPr>
          <p:cNvSpPr/>
          <p:nvPr/>
        </p:nvSpPr>
        <p:spPr>
          <a:xfrm>
            <a:off x="440545" y="3398668"/>
            <a:ext cx="2778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Upload SMILES or target list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DE7298-1BFF-A74C-AFE0-A97037D5C6D4}"/>
              </a:ext>
            </a:extLst>
          </p:cNvPr>
          <p:cNvSpPr/>
          <p:nvPr/>
        </p:nvSpPr>
        <p:spPr>
          <a:xfrm>
            <a:off x="500743" y="3786007"/>
            <a:ext cx="277585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8BEBE4-DF29-334F-BA5B-374E6673CEA2}"/>
              </a:ext>
            </a:extLst>
          </p:cNvPr>
          <p:cNvSpPr/>
          <p:nvPr/>
        </p:nvSpPr>
        <p:spPr>
          <a:xfrm>
            <a:off x="500743" y="3786007"/>
            <a:ext cx="10232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DC3F7C-49FC-674A-B248-32D700249FB0}"/>
              </a:ext>
            </a:extLst>
          </p:cNvPr>
          <p:cNvSpPr txBox="1"/>
          <p:nvPr/>
        </p:nvSpPr>
        <p:spPr>
          <a:xfrm>
            <a:off x="631372" y="3816784"/>
            <a:ext cx="722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Browse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E864F9-5D47-5948-B9F7-9F5990026491}"/>
              </a:ext>
            </a:extLst>
          </p:cNvPr>
          <p:cNvSpPr txBox="1"/>
          <p:nvPr/>
        </p:nvSpPr>
        <p:spPr>
          <a:xfrm>
            <a:off x="4071257" y="1219200"/>
            <a:ext cx="666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User-defined targets will be used in Causal Reasoning analysis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42ABFE-1929-A446-805F-EE8EF9A6D12F}"/>
              </a:ext>
            </a:extLst>
          </p:cNvPr>
          <p:cNvSpPr txBox="1"/>
          <p:nvPr/>
        </p:nvSpPr>
        <p:spPr>
          <a:xfrm>
            <a:off x="4071257" y="1588532"/>
            <a:ext cx="6662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Targets used will be: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Please move onto Analysis stage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9908A9A-A3E0-734B-BCE2-96D67948F33E}"/>
              </a:ext>
            </a:extLst>
          </p:cNvPr>
          <p:cNvSpPr/>
          <p:nvPr/>
        </p:nvSpPr>
        <p:spPr>
          <a:xfrm>
            <a:off x="2240881" y="5424026"/>
            <a:ext cx="123129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Run PIDGINv4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1D5235-45A6-D943-9AF9-17C3BCA8732C}"/>
              </a:ext>
            </a:extLst>
          </p:cNvPr>
          <p:cNvSpPr/>
          <p:nvPr/>
        </p:nvSpPr>
        <p:spPr>
          <a:xfrm>
            <a:off x="499958" y="4496505"/>
            <a:ext cx="361445" cy="235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C16BAE-F00E-5344-B8FD-CE32E1EA94DE}"/>
              </a:ext>
            </a:extLst>
          </p:cNvPr>
          <p:cNvSpPr txBox="1"/>
          <p:nvPr/>
        </p:nvSpPr>
        <p:spPr>
          <a:xfrm>
            <a:off x="393230" y="4249148"/>
            <a:ext cx="1231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cores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98BD06-3B2C-B644-B46B-687B7F7F1B46}"/>
              </a:ext>
            </a:extLst>
          </p:cNvPr>
          <p:cNvSpPr txBox="1"/>
          <p:nvPr/>
        </p:nvSpPr>
        <p:spPr>
          <a:xfrm>
            <a:off x="419292" y="4731933"/>
            <a:ext cx="1490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 threshold (0-100)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306A917-A666-8644-9644-1395B50FD487}"/>
              </a:ext>
            </a:extLst>
          </p:cNvPr>
          <p:cNvSpPr/>
          <p:nvPr/>
        </p:nvSpPr>
        <p:spPr>
          <a:xfrm>
            <a:off x="495623" y="4968370"/>
            <a:ext cx="361445" cy="235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1E2514-EB84-B844-8D25-4745B271E551}"/>
              </a:ext>
            </a:extLst>
          </p:cNvPr>
          <p:cNvSpPr txBox="1"/>
          <p:nvPr/>
        </p:nvSpPr>
        <p:spPr>
          <a:xfrm>
            <a:off x="419292" y="5146129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Probability threshold (0-1)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2E3AFFE-F3D9-8049-865D-6730B7E08416}"/>
              </a:ext>
            </a:extLst>
          </p:cNvPr>
          <p:cNvSpPr/>
          <p:nvPr/>
        </p:nvSpPr>
        <p:spPr>
          <a:xfrm>
            <a:off x="495623" y="5382566"/>
            <a:ext cx="361445" cy="235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0.7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21F6A9D-CA43-114F-BAC1-F07E250DC5C8}"/>
              </a:ext>
            </a:extLst>
          </p:cNvPr>
          <p:cNvSpPr txBox="1"/>
          <p:nvPr/>
        </p:nvSpPr>
        <p:spPr>
          <a:xfrm>
            <a:off x="1888671" y="4279883"/>
            <a:ext cx="132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targets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E9DD1FA-9268-5146-85D1-081A17750174}"/>
              </a:ext>
            </a:extLst>
          </p:cNvPr>
          <p:cNvSpPr/>
          <p:nvPr/>
        </p:nvSpPr>
        <p:spPr>
          <a:xfrm>
            <a:off x="1990622" y="4517430"/>
            <a:ext cx="361445" cy="235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6370AA-C410-D74C-A45B-3550741560CA}"/>
              </a:ext>
            </a:extLst>
          </p:cNvPr>
          <p:cNvSpPr txBox="1"/>
          <p:nvPr/>
        </p:nvSpPr>
        <p:spPr>
          <a:xfrm>
            <a:off x="1624529" y="3823851"/>
            <a:ext cx="1962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Upload Complete</a:t>
            </a:r>
          </a:p>
        </p:txBody>
      </p:sp>
    </p:spTree>
    <p:extLst>
      <p:ext uri="{BB962C8B-B14F-4D97-AF65-F5344CB8AC3E}">
        <p14:creationId xmlns:p14="http://schemas.microsoft.com/office/powerpoint/2010/main" val="724611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3E9CE-E62C-4445-9C2F-9BD722E2A730}"/>
              </a:ext>
            </a:extLst>
          </p:cNvPr>
          <p:cNvSpPr/>
          <p:nvPr/>
        </p:nvSpPr>
        <p:spPr>
          <a:xfrm>
            <a:off x="304799" y="228600"/>
            <a:ext cx="3494315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Tool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D063B1-E3BE-1B46-AD94-AC1453AE3FC3}"/>
              </a:ext>
            </a:extLst>
          </p:cNvPr>
          <p:cNvSpPr/>
          <p:nvPr/>
        </p:nvSpPr>
        <p:spPr>
          <a:xfrm>
            <a:off x="3853544" y="228600"/>
            <a:ext cx="192677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D826A0-68A8-AE4A-AF2A-00DDA51A9479}"/>
              </a:ext>
            </a:extLst>
          </p:cNvPr>
          <p:cNvSpPr/>
          <p:nvPr/>
        </p:nvSpPr>
        <p:spPr>
          <a:xfrm>
            <a:off x="5823857" y="228600"/>
            <a:ext cx="192677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DB88B2-B702-C74E-B303-F07ED5D8E7B9}"/>
              </a:ext>
            </a:extLst>
          </p:cNvPr>
          <p:cNvSpPr/>
          <p:nvPr/>
        </p:nvSpPr>
        <p:spPr>
          <a:xfrm>
            <a:off x="7794171" y="228600"/>
            <a:ext cx="1926771" cy="76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6561F-4118-8644-930C-6EE902CB5E7B}"/>
              </a:ext>
            </a:extLst>
          </p:cNvPr>
          <p:cNvSpPr/>
          <p:nvPr/>
        </p:nvSpPr>
        <p:spPr>
          <a:xfrm>
            <a:off x="9764485" y="228600"/>
            <a:ext cx="192677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Visualisation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2F117E-892B-0946-9A13-1DA0720E1F00}"/>
              </a:ext>
            </a:extLst>
          </p:cNvPr>
          <p:cNvSpPr/>
          <p:nvPr/>
        </p:nvSpPr>
        <p:spPr>
          <a:xfrm>
            <a:off x="304800" y="1099457"/>
            <a:ext cx="3494315" cy="4789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36F73F-CE10-6F43-AB9A-7CC6D2B9C5F7}"/>
              </a:ext>
            </a:extLst>
          </p:cNvPr>
          <p:cNvSpPr txBox="1"/>
          <p:nvPr/>
        </p:nvSpPr>
        <p:spPr>
          <a:xfrm>
            <a:off x="424543" y="1219200"/>
            <a:ext cx="325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3. Analysis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5F2346-3627-7B49-91B4-89103D131768}"/>
              </a:ext>
            </a:extLst>
          </p:cNvPr>
          <p:cNvSpPr/>
          <p:nvPr/>
        </p:nvSpPr>
        <p:spPr>
          <a:xfrm>
            <a:off x="3853544" y="1099457"/>
            <a:ext cx="7837712" cy="4789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F5E888-8BB8-A84B-8B6E-78F2340A1B3D}"/>
              </a:ext>
            </a:extLst>
          </p:cNvPr>
          <p:cNvSpPr/>
          <p:nvPr/>
        </p:nvSpPr>
        <p:spPr>
          <a:xfrm>
            <a:off x="424543" y="1588532"/>
            <a:ext cx="2250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CARNIVAL parameters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E864F9-5D47-5948-B9F7-9F5990026491}"/>
              </a:ext>
            </a:extLst>
          </p:cNvPr>
          <p:cNvSpPr txBox="1"/>
          <p:nvPr/>
        </p:nvSpPr>
        <p:spPr>
          <a:xfrm>
            <a:off x="4071257" y="1219200"/>
            <a:ext cx="666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BA9403-08B6-B246-BB39-410DAF5084F9}"/>
              </a:ext>
            </a:extLst>
          </p:cNvPr>
          <p:cNvSpPr/>
          <p:nvPr/>
        </p:nvSpPr>
        <p:spPr>
          <a:xfrm>
            <a:off x="4055185" y="1217244"/>
            <a:ext cx="53792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Causal reasoning analysis will be run for 1 compound(s)</a:t>
            </a:r>
          </a:p>
          <a:p>
            <a:r>
              <a:rPr lang="en-US" dirty="0"/>
              <a:t>5 target(s) will be used as input for the analysis</a:t>
            </a:r>
          </a:p>
          <a:p>
            <a:r>
              <a:rPr lang="en-US" dirty="0"/>
              <a:t>Check parameters and run CARNIVAL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4B3BAB-C03F-CD40-85B1-6230B806AE4A}"/>
              </a:ext>
            </a:extLst>
          </p:cNvPr>
          <p:cNvSpPr/>
          <p:nvPr/>
        </p:nvSpPr>
        <p:spPr>
          <a:xfrm>
            <a:off x="1328762" y="3445184"/>
            <a:ext cx="123129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Run CARNIVAL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B477ED-EEF9-EC4D-AC5C-A383FDD2B543}"/>
              </a:ext>
            </a:extLst>
          </p:cNvPr>
          <p:cNvSpPr/>
          <p:nvPr/>
        </p:nvSpPr>
        <p:spPr>
          <a:xfrm>
            <a:off x="531271" y="2175578"/>
            <a:ext cx="361445" cy="235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CDA74C-A56F-0549-AD6E-3078924630A4}"/>
              </a:ext>
            </a:extLst>
          </p:cNvPr>
          <p:cNvSpPr txBox="1"/>
          <p:nvPr/>
        </p:nvSpPr>
        <p:spPr>
          <a:xfrm>
            <a:off x="424543" y="1928221"/>
            <a:ext cx="1231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cores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680CC5-7BAE-5549-B686-6B63E989281B}"/>
              </a:ext>
            </a:extLst>
          </p:cNvPr>
          <p:cNvSpPr txBox="1"/>
          <p:nvPr/>
        </p:nvSpPr>
        <p:spPr>
          <a:xfrm>
            <a:off x="450605" y="2411006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 limit (s)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39EB349-4A26-E347-BE0D-E15B621CCFA7}"/>
              </a:ext>
            </a:extLst>
          </p:cNvPr>
          <p:cNvSpPr/>
          <p:nvPr/>
        </p:nvSpPr>
        <p:spPr>
          <a:xfrm>
            <a:off x="526936" y="2688005"/>
            <a:ext cx="496321" cy="194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600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C28DD6-BDF5-0447-A2AD-F8D9DE81D8EC}"/>
              </a:ext>
            </a:extLst>
          </p:cNvPr>
          <p:cNvSpPr txBox="1"/>
          <p:nvPr/>
        </p:nvSpPr>
        <p:spPr>
          <a:xfrm>
            <a:off x="450605" y="2923887"/>
            <a:ext cx="1756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TFs to include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40EC28-FEAB-CF45-8F18-F5C848CD299D}"/>
              </a:ext>
            </a:extLst>
          </p:cNvPr>
          <p:cNvSpPr/>
          <p:nvPr/>
        </p:nvSpPr>
        <p:spPr>
          <a:xfrm>
            <a:off x="526936" y="3160324"/>
            <a:ext cx="361445" cy="235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424471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3E9CE-E62C-4445-9C2F-9BD722E2A730}"/>
              </a:ext>
            </a:extLst>
          </p:cNvPr>
          <p:cNvSpPr/>
          <p:nvPr/>
        </p:nvSpPr>
        <p:spPr>
          <a:xfrm>
            <a:off x="304799" y="228600"/>
            <a:ext cx="3494315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Tool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D063B1-E3BE-1B46-AD94-AC1453AE3FC3}"/>
              </a:ext>
            </a:extLst>
          </p:cNvPr>
          <p:cNvSpPr/>
          <p:nvPr/>
        </p:nvSpPr>
        <p:spPr>
          <a:xfrm>
            <a:off x="3853544" y="228600"/>
            <a:ext cx="192677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D826A0-68A8-AE4A-AF2A-00DDA51A9479}"/>
              </a:ext>
            </a:extLst>
          </p:cNvPr>
          <p:cNvSpPr/>
          <p:nvPr/>
        </p:nvSpPr>
        <p:spPr>
          <a:xfrm>
            <a:off x="5823857" y="228600"/>
            <a:ext cx="192677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DB88B2-B702-C74E-B303-F07ED5D8E7B9}"/>
              </a:ext>
            </a:extLst>
          </p:cNvPr>
          <p:cNvSpPr/>
          <p:nvPr/>
        </p:nvSpPr>
        <p:spPr>
          <a:xfrm>
            <a:off x="7794171" y="228600"/>
            <a:ext cx="1926771" cy="76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6561F-4118-8644-930C-6EE902CB5E7B}"/>
              </a:ext>
            </a:extLst>
          </p:cNvPr>
          <p:cNvSpPr/>
          <p:nvPr/>
        </p:nvSpPr>
        <p:spPr>
          <a:xfrm>
            <a:off x="9764485" y="228600"/>
            <a:ext cx="192677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Visualisation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2F117E-892B-0946-9A13-1DA0720E1F00}"/>
              </a:ext>
            </a:extLst>
          </p:cNvPr>
          <p:cNvSpPr/>
          <p:nvPr/>
        </p:nvSpPr>
        <p:spPr>
          <a:xfrm>
            <a:off x="304800" y="1099457"/>
            <a:ext cx="3494315" cy="4789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36F73F-CE10-6F43-AB9A-7CC6D2B9C5F7}"/>
              </a:ext>
            </a:extLst>
          </p:cNvPr>
          <p:cNvSpPr txBox="1"/>
          <p:nvPr/>
        </p:nvSpPr>
        <p:spPr>
          <a:xfrm>
            <a:off x="424543" y="1219200"/>
            <a:ext cx="325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3. Analysis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5F2346-3627-7B49-91B4-89103D131768}"/>
              </a:ext>
            </a:extLst>
          </p:cNvPr>
          <p:cNvSpPr/>
          <p:nvPr/>
        </p:nvSpPr>
        <p:spPr>
          <a:xfrm>
            <a:off x="3853544" y="1099457"/>
            <a:ext cx="7837712" cy="4789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F5E888-8BB8-A84B-8B6E-78F2340A1B3D}"/>
              </a:ext>
            </a:extLst>
          </p:cNvPr>
          <p:cNvSpPr/>
          <p:nvPr/>
        </p:nvSpPr>
        <p:spPr>
          <a:xfrm>
            <a:off x="424543" y="1588532"/>
            <a:ext cx="2250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CARNIVAL parameters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E864F9-5D47-5948-B9F7-9F5990026491}"/>
              </a:ext>
            </a:extLst>
          </p:cNvPr>
          <p:cNvSpPr txBox="1"/>
          <p:nvPr/>
        </p:nvSpPr>
        <p:spPr>
          <a:xfrm>
            <a:off x="4071257" y="1219200"/>
            <a:ext cx="666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BA9403-08B6-B246-BB39-410DAF5084F9}"/>
              </a:ext>
            </a:extLst>
          </p:cNvPr>
          <p:cNvSpPr/>
          <p:nvPr/>
        </p:nvSpPr>
        <p:spPr>
          <a:xfrm>
            <a:off x="4055185" y="1217244"/>
            <a:ext cx="5379293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Causal reasoning analysis will be run for 1 compound(s)</a:t>
            </a:r>
          </a:p>
          <a:p>
            <a:r>
              <a:rPr lang="en-US" dirty="0"/>
              <a:t>5 target(s) will be used as input for the analysis</a:t>
            </a:r>
          </a:p>
          <a:p>
            <a:r>
              <a:rPr lang="en-US" dirty="0"/>
              <a:t>Check parameters and run CARNIVAL</a:t>
            </a:r>
          </a:p>
          <a:p>
            <a:endParaRPr lang="en-US" dirty="0"/>
          </a:p>
          <a:p>
            <a:r>
              <a:rPr lang="en-US" dirty="0"/>
              <a:t>Running </a:t>
            </a:r>
            <a:r>
              <a:rPr lang="en-US" dirty="0" err="1"/>
              <a:t>DoRoTHEA</a:t>
            </a:r>
            <a:r>
              <a:rPr lang="en-US" dirty="0"/>
              <a:t>… Done</a:t>
            </a:r>
          </a:p>
          <a:p>
            <a:r>
              <a:rPr lang="en-US" dirty="0"/>
              <a:t>Running </a:t>
            </a:r>
            <a:r>
              <a:rPr lang="en-US" dirty="0" err="1"/>
              <a:t>PROGENy</a:t>
            </a:r>
            <a:r>
              <a:rPr lang="en-US" dirty="0"/>
              <a:t> … Done</a:t>
            </a:r>
          </a:p>
          <a:p>
            <a:r>
              <a:rPr lang="en-US" dirty="0"/>
              <a:t>Running CARNIVAL … Done</a:t>
            </a:r>
          </a:p>
          <a:p>
            <a:endParaRPr lang="en-US" dirty="0"/>
          </a:p>
          <a:p>
            <a:r>
              <a:rPr lang="en-US" dirty="0"/>
              <a:t>Results saved as </a:t>
            </a:r>
            <a:r>
              <a:rPr lang="en-US" dirty="0" err="1"/>
              <a:t>interaction_network.sif</a:t>
            </a:r>
            <a:endParaRPr lang="en-US" dirty="0"/>
          </a:p>
          <a:p>
            <a:endParaRPr lang="en-US" dirty="0"/>
          </a:p>
          <a:p>
            <a:r>
              <a:rPr lang="en-US" dirty="0"/>
              <a:t>Please move on to </a:t>
            </a:r>
            <a:r>
              <a:rPr lang="en-US" dirty="0" err="1"/>
              <a:t>Visualisation</a:t>
            </a:r>
            <a:r>
              <a:rPr lang="en-US" dirty="0"/>
              <a:t> stage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4B3BAB-C03F-CD40-85B1-6230B806AE4A}"/>
              </a:ext>
            </a:extLst>
          </p:cNvPr>
          <p:cNvSpPr/>
          <p:nvPr/>
        </p:nvSpPr>
        <p:spPr>
          <a:xfrm>
            <a:off x="1328762" y="3445184"/>
            <a:ext cx="1231299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Run CARNIVAL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B477ED-EEF9-EC4D-AC5C-A383FDD2B543}"/>
              </a:ext>
            </a:extLst>
          </p:cNvPr>
          <p:cNvSpPr/>
          <p:nvPr/>
        </p:nvSpPr>
        <p:spPr>
          <a:xfrm>
            <a:off x="531271" y="2175578"/>
            <a:ext cx="361445" cy="235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CDA74C-A56F-0549-AD6E-3078924630A4}"/>
              </a:ext>
            </a:extLst>
          </p:cNvPr>
          <p:cNvSpPr txBox="1"/>
          <p:nvPr/>
        </p:nvSpPr>
        <p:spPr>
          <a:xfrm>
            <a:off x="424543" y="1928221"/>
            <a:ext cx="1231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cores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680CC5-7BAE-5549-B686-6B63E989281B}"/>
              </a:ext>
            </a:extLst>
          </p:cNvPr>
          <p:cNvSpPr txBox="1"/>
          <p:nvPr/>
        </p:nvSpPr>
        <p:spPr>
          <a:xfrm>
            <a:off x="450605" y="2411006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 limit (s)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39EB349-4A26-E347-BE0D-E15B621CCFA7}"/>
              </a:ext>
            </a:extLst>
          </p:cNvPr>
          <p:cNvSpPr/>
          <p:nvPr/>
        </p:nvSpPr>
        <p:spPr>
          <a:xfrm>
            <a:off x="526936" y="2688005"/>
            <a:ext cx="496321" cy="194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600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C28DD6-BDF5-0447-A2AD-F8D9DE81D8EC}"/>
              </a:ext>
            </a:extLst>
          </p:cNvPr>
          <p:cNvSpPr txBox="1"/>
          <p:nvPr/>
        </p:nvSpPr>
        <p:spPr>
          <a:xfrm>
            <a:off x="450605" y="2923887"/>
            <a:ext cx="1756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TFs to include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40EC28-FEAB-CF45-8F18-F5C848CD299D}"/>
              </a:ext>
            </a:extLst>
          </p:cNvPr>
          <p:cNvSpPr/>
          <p:nvPr/>
        </p:nvSpPr>
        <p:spPr>
          <a:xfrm>
            <a:off x="526936" y="3160324"/>
            <a:ext cx="361445" cy="235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624875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3E9CE-E62C-4445-9C2F-9BD722E2A730}"/>
              </a:ext>
            </a:extLst>
          </p:cNvPr>
          <p:cNvSpPr/>
          <p:nvPr/>
        </p:nvSpPr>
        <p:spPr>
          <a:xfrm>
            <a:off x="304799" y="228600"/>
            <a:ext cx="3494315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Tool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D063B1-E3BE-1B46-AD94-AC1453AE3FC3}"/>
              </a:ext>
            </a:extLst>
          </p:cNvPr>
          <p:cNvSpPr/>
          <p:nvPr/>
        </p:nvSpPr>
        <p:spPr>
          <a:xfrm>
            <a:off x="3853544" y="228600"/>
            <a:ext cx="192677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D826A0-68A8-AE4A-AF2A-00DDA51A9479}"/>
              </a:ext>
            </a:extLst>
          </p:cNvPr>
          <p:cNvSpPr/>
          <p:nvPr/>
        </p:nvSpPr>
        <p:spPr>
          <a:xfrm>
            <a:off x="5823857" y="228600"/>
            <a:ext cx="192677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DB88B2-B702-C74E-B303-F07ED5D8E7B9}"/>
              </a:ext>
            </a:extLst>
          </p:cNvPr>
          <p:cNvSpPr/>
          <p:nvPr/>
        </p:nvSpPr>
        <p:spPr>
          <a:xfrm>
            <a:off x="7794171" y="228600"/>
            <a:ext cx="1926771" cy="76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6561F-4118-8644-930C-6EE902CB5E7B}"/>
              </a:ext>
            </a:extLst>
          </p:cNvPr>
          <p:cNvSpPr/>
          <p:nvPr/>
        </p:nvSpPr>
        <p:spPr>
          <a:xfrm>
            <a:off x="9764485" y="228600"/>
            <a:ext cx="192677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Visualisation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2F117E-892B-0946-9A13-1DA0720E1F00}"/>
              </a:ext>
            </a:extLst>
          </p:cNvPr>
          <p:cNvSpPr/>
          <p:nvPr/>
        </p:nvSpPr>
        <p:spPr>
          <a:xfrm>
            <a:off x="304800" y="1099457"/>
            <a:ext cx="3494315" cy="4789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36F73F-CE10-6F43-AB9A-7CC6D2B9C5F7}"/>
              </a:ext>
            </a:extLst>
          </p:cNvPr>
          <p:cNvSpPr txBox="1"/>
          <p:nvPr/>
        </p:nvSpPr>
        <p:spPr>
          <a:xfrm>
            <a:off x="424543" y="1219200"/>
            <a:ext cx="325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4. </a:t>
            </a:r>
            <a:r>
              <a:rPr lang="en-US" dirty="0" err="1"/>
              <a:t>Visualisation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5F2346-3627-7B49-91B4-89103D131768}"/>
              </a:ext>
            </a:extLst>
          </p:cNvPr>
          <p:cNvSpPr/>
          <p:nvPr/>
        </p:nvSpPr>
        <p:spPr>
          <a:xfrm>
            <a:off x="3853544" y="1099457"/>
            <a:ext cx="7837712" cy="4789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F5E888-8BB8-A84B-8B6E-78F2340A1B3D}"/>
              </a:ext>
            </a:extLst>
          </p:cNvPr>
          <p:cNvSpPr/>
          <p:nvPr/>
        </p:nvSpPr>
        <p:spPr>
          <a:xfrm>
            <a:off x="424543" y="1588532"/>
            <a:ext cx="2385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Enrichment Parameters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E864F9-5D47-5948-B9F7-9F5990026491}"/>
              </a:ext>
            </a:extLst>
          </p:cNvPr>
          <p:cNvSpPr txBox="1"/>
          <p:nvPr/>
        </p:nvSpPr>
        <p:spPr>
          <a:xfrm>
            <a:off x="4071257" y="1219200"/>
            <a:ext cx="666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4B3BAB-C03F-CD40-85B1-6230B806AE4A}"/>
              </a:ext>
            </a:extLst>
          </p:cNvPr>
          <p:cNvSpPr/>
          <p:nvPr/>
        </p:nvSpPr>
        <p:spPr>
          <a:xfrm>
            <a:off x="1328762" y="4031496"/>
            <a:ext cx="123129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Run enrichment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B477ED-EEF9-EC4D-AC5C-A383FDD2B543}"/>
              </a:ext>
            </a:extLst>
          </p:cNvPr>
          <p:cNvSpPr/>
          <p:nvPr/>
        </p:nvSpPr>
        <p:spPr>
          <a:xfrm>
            <a:off x="531271" y="2175578"/>
            <a:ext cx="2516729" cy="211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KEGG, </a:t>
            </a:r>
            <a:r>
              <a:rPr lang="en-US" sz="1100" dirty="0" err="1">
                <a:solidFill>
                  <a:schemeClr val="tx1"/>
                </a:solidFill>
              </a:rPr>
              <a:t>Reactome</a:t>
            </a:r>
            <a:r>
              <a:rPr lang="en-US" sz="1100" dirty="0">
                <a:solidFill>
                  <a:schemeClr val="tx1"/>
                </a:solidFill>
              </a:rPr>
              <a:t>, GO MP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CDA74C-A56F-0549-AD6E-3078924630A4}"/>
              </a:ext>
            </a:extLst>
          </p:cNvPr>
          <p:cNvSpPr txBox="1"/>
          <p:nvPr/>
        </p:nvSpPr>
        <p:spPr>
          <a:xfrm>
            <a:off x="424543" y="1928221"/>
            <a:ext cx="827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Databases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680CC5-7BAE-5549-B686-6B63E989281B}"/>
              </a:ext>
            </a:extLst>
          </p:cNvPr>
          <p:cNvSpPr txBox="1"/>
          <p:nvPr/>
        </p:nvSpPr>
        <p:spPr>
          <a:xfrm>
            <a:off x="450605" y="2411006"/>
            <a:ext cx="1397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 adjustment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39EB349-4A26-E347-BE0D-E15B621CCFA7}"/>
              </a:ext>
            </a:extLst>
          </p:cNvPr>
          <p:cNvSpPr/>
          <p:nvPr/>
        </p:nvSpPr>
        <p:spPr>
          <a:xfrm>
            <a:off x="526936" y="2688005"/>
            <a:ext cx="496321" cy="194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FDR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C28DD6-BDF5-0447-A2AD-F8D9DE81D8EC}"/>
              </a:ext>
            </a:extLst>
          </p:cNvPr>
          <p:cNvSpPr txBox="1"/>
          <p:nvPr/>
        </p:nvSpPr>
        <p:spPr>
          <a:xfrm>
            <a:off x="450605" y="2923887"/>
            <a:ext cx="1114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Q-value cut-off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40EC28-FEAB-CF45-8F18-F5C848CD299D}"/>
              </a:ext>
            </a:extLst>
          </p:cNvPr>
          <p:cNvSpPr/>
          <p:nvPr/>
        </p:nvSpPr>
        <p:spPr>
          <a:xfrm>
            <a:off x="526936" y="3160324"/>
            <a:ext cx="496321" cy="2686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0.05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FE7D5D-1517-E740-9145-0703939D2C2E}"/>
              </a:ext>
            </a:extLst>
          </p:cNvPr>
          <p:cNvSpPr/>
          <p:nvPr/>
        </p:nvSpPr>
        <p:spPr>
          <a:xfrm>
            <a:off x="526936" y="3665437"/>
            <a:ext cx="1114216" cy="2686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Homo sapiens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3C6A60-6E43-1741-AAD2-BCB415357321}"/>
              </a:ext>
            </a:extLst>
          </p:cNvPr>
          <p:cNvSpPr txBox="1"/>
          <p:nvPr/>
        </p:nvSpPr>
        <p:spPr>
          <a:xfrm>
            <a:off x="466149" y="3414106"/>
            <a:ext cx="780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Organism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176091-884D-604C-9B63-9CA8ED32D514}"/>
              </a:ext>
            </a:extLst>
          </p:cNvPr>
          <p:cNvSpPr/>
          <p:nvPr/>
        </p:nvSpPr>
        <p:spPr>
          <a:xfrm>
            <a:off x="4016828" y="1281622"/>
            <a:ext cx="3796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Check parameters and run enrichment</a:t>
            </a:r>
          </a:p>
        </p:txBody>
      </p:sp>
    </p:spTree>
    <p:extLst>
      <p:ext uri="{BB962C8B-B14F-4D97-AF65-F5344CB8AC3E}">
        <p14:creationId xmlns:p14="http://schemas.microsoft.com/office/powerpoint/2010/main" val="54909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3E9CE-E62C-4445-9C2F-9BD722E2A730}"/>
              </a:ext>
            </a:extLst>
          </p:cNvPr>
          <p:cNvSpPr/>
          <p:nvPr/>
        </p:nvSpPr>
        <p:spPr>
          <a:xfrm>
            <a:off x="304799" y="228600"/>
            <a:ext cx="3494315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Tool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D063B1-E3BE-1B46-AD94-AC1453AE3FC3}"/>
              </a:ext>
            </a:extLst>
          </p:cNvPr>
          <p:cNvSpPr/>
          <p:nvPr/>
        </p:nvSpPr>
        <p:spPr>
          <a:xfrm>
            <a:off x="3853544" y="228600"/>
            <a:ext cx="192677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D826A0-68A8-AE4A-AF2A-00DDA51A9479}"/>
              </a:ext>
            </a:extLst>
          </p:cNvPr>
          <p:cNvSpPr/>
          <p:nvPr/>
        </p:nvSpPr>
        <p:spPr>
          <a:xfrm>
            <a:off x="5823857" y="228600"/>
            <a:ext cx="192677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DB88B2-B702-C74E-B303-F07ED5D8E7B9}"/>
              </a:ext>
            </a:extLst>
          </p:cNvPr>
          <p:cNvSpPr/>
          <p:nvPr/>
        </p:nvSpPr>
        <p:spPr>
          <a:xfrm>
            <a:off x="7794171" y="228600"/>
            <a:ext cx="192677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6561F-4118-8644-930C-6EE902CB5E7B}"/>
              </a:ext>
            </a:extLst>
          </p:cNvPr>
          <p:cNvSpPr/>
          <p:nvPr/>
        </p:nvSpPr>
        <p:spPr>
          <a:xfrm>
            <a:off x="9764485" y="228600"/>
            <a:ext cx="1926771" cy="76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Visualisation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2F117E-892B-0946-9A13-1DA0720E1F00}"/>
              </a:ext>
            </a:extLst>
          </p:cNvPr>
          <p:cNvSpPr/>
          <p:nvPr/>
        </p:nvSpPr>
        <p:spPr>
          <a:xfrm>
            <a:off x="304800" y="1099457"/>
            <a:ext cx="3494315" cy="4789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36F73F-CE10-6F43-AB9A-7CC6D2B9C5F7}"/>
              </a:ext>
            </a:extLst>
          </p:cNvPr>
          <p:cNvSpPr txBox="1"/>
          <p:nvPr/>
        </p:nvSpPr>
        <p:spPr>
          <a:xfrm>
            <a:off x="424543" y="1219200"/>
            <a:ext cx="325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4. </a:t>
            </a:r>
            <a:r>
              <a:rPr lang="en-US" dirty="0" err="1"/>
              <a:t>Visualisation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5F2346-3627-7B49-91B4-89103D131768}"/>
              </a:ext>
            </a:extLst>
          </p:cNvPr>
          <p:cNvSpPr/>
          <p:nvPr/>
        </p:nvSpPr>
        <p:spPr>
          <a:xfrm>
            <a:off x="3853544" y="1099457"/>
            <a:ext cx="7837712" cy="4789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F5E888-8BB8-A84B-8B6E-78F2340A1B3D}"/>
              </a:ext>
            </a:extLst>
          </p:cNvPr>
          <p:cNvSpPr/>
          <p:nvPr/>
        </p:nvSpPr>
        <p:spPr>
          <a:xfrm>
            <a:off x="424543" y="1588532"/>
            <a:ext cx="2385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Enrichment Parameters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E864F9-5D47-5948-B9F7-9F5990026491}"/>
              </a:ext>
            </a:extLst>
          </p:cNvPr>
          <p:cNvSpPr txBox="1"/>
          <p:nvPr/>
        </p:nvSpPr>
        <p:spPr>
          <a:xfrm>
            <a:off x="4071257" y="1219200"/>
            <a:ext cx="666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4B3BAB-C03F-CD40-85B1-6230B806AE4A}"/>
              </a:ext>
            </a:extLst>
          </p:cNvPr>
          <p:cNvSpPr/>
          <p:nvPr/>
        </p:nvSpPr>
        <p:spPr>
          <a:xfrm>
            <a:off x="1328762" y="4031496"/>
            <a:ext cx="1231299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Run enrichment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B477ED-EEF9-EC4D-AC5C-A383FDD2B543}"/>
              </a:ext>
            </a:extLst>
          </p:cNvPr>
          <p:cNvSpPr/>
          <p:nvPr/>
        </p:nvSpPr>
        <p:spPr>
          <a:xfrm>
            <a:off x="531271" y="2175578"/>
            <a:ext cx="2516729" cy="211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KEGG, </a:t>
            </a:r>
            <a:r>
              <a:rPr lang="en-US" sz="1100" dirty="0" err="1">
                <a:solidFill>
                  <a:schemeClr val="tx1"/>
                </a:solidFill>
              </a:rPr>
              <a:t>Reactome</a:t>
            </a:r>
            <a:r>
              <a:rPr lang="en-US" sz="1100" dirty="0">
                <a:solidFill>
                  <a:schemeClr val="tx1"/>
                </a:solidFill>
              </a:rPr>
              <a:t>, GO MP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CDA74C-A56F-0549-AD6E-3078924630A4}"/>
              </a:ext>
            </a:extLst>
          </p:cNvPr>
          <p:cNvSpPr txBox="1"/>
          <p:nvPr/>
        </p:nvSpPr>
        <p:spPr>
          <a:xfrm>
            <a:off x="424543" y="1928221"/>
            <a:ext cx="827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Databases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680CC5-7BAE-5549-B686-6B63E989281B}"/>
              </a:ext>
            </a:extLst>
          </p:cNvPr>
          <p:cNvSpPr txBox="1"/>
          <p:nvPr/>
        </p:nvSpPr>
        <p:spPr>
          <a:xfrm>
            <a:off x="450605" y="2411006"/>
            <a:ext cx="1397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 adjustment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39EB349-4A26-E347-BE0D-E15B621CCFA7}"/>
              </a:ext>
            </a:extLst>
          </p:cNvPr>
          <p:cNvSpPr/>
          <p:nvPr/>
        </p:nvSpPr>
        <p:spPr>
          <a:xfrm>
            <a:off x="526936" y="2688005"/>
            <a:ext cx="496321" cy="194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FDR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C28DD6-BDF5-0447-A2AD-F8D9DE81D8EC}"/>
              </a:ext>
            </a:extLst>
          </p:cNvPr>
          <p:cNvSpPr txBox="1"/>
          <p:nvPr/>
        </p:nvSpPr>
        <p:spPr>
          <a:xfrm>
            <a:off x="450605" y="2923887"/>
            <a:ext cx="1114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Q-value cut-off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40EC28-FEAB-CF45-8F18-F5C848CD299D}"/>
              </a:ext>
            </a:extLst>
          </p:cNvPr>
          <p:cNvSpPr/>
          <p:nvPr/>
        </p:nvSpPr>
        <p:spPr>
          <a:xfrm>
            <a:off x="526936" y="3160324"/>
            <a:ext cx="496321" cy="2686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0.05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FE7D5D-1517-E740-9145-0703939D2C2E}"/>
              </a:ext>
            </a:extLst>
          </p:cNvPr>
          <p:cNvSpPr/>
          <p:nvPr/>
        </p:nvSpPr>
        <p:spPr>
          <a:xfrm>
            <a:off x="526936" y="3665437"/>
            <a:ext cx="1114216" cy="2686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Homo sapiens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3C6A60-6E43-1741-AAD2-BCB415357321}"/>
              </a:ext>
            </a:extLst>
          </p:cNvPr>
          <p:cNvSpPr txBox="1"/>
          <p:nvPr/>
        </p:nvSpPr>
        <p:spPr>
          <a:xfrm>
            <a:off x="466149" y="3414106"/>
            <a:ext cx="780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Organism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176091-884D-604C-9B63-9CA8ED32D514}"/>
              </a:ext>
            </a:extLst>
          </p:cNvPr>
          <p:cNvSpPr/>
          <p:nvPr/>
        </p:nvSpPr>
        <p:spPr>
          <a:xfrm>
            <a:off x="4016828" y="1281622"/>
            <a:ext cx="721704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Check parameters and run enrichment</a:t>
            </a:r>
          </a:p>
          <a:p>
            <a:endParaRPr lang="en-US" dirty="0"/>
          </a:p>
          <a:p>
            <a:r>
              <a:rPr lang="en-US" dirty="0"/>
              <a:t>Running …. Done. Full results are saved as </a:t>
            </a:r>
            <a:r>
              <a:rPr lang="en-US" dirty="0" err="1"/>
              <a:t>compound_name_databases.csv</a:t>
            </a:r>
            <a:endParaRPr lang="en-US" dirty="0"/>
          </a:p>
          <a:p>
            <a:endParaRPr lang="en-US" dirty="0"/>
          </a:p>
          <a:p>
            <a:r>
              <a:rPr lang="en-US" dirty="0"/>
              <a:t>Select pathway</a:t>
            </a:r>
          </a:p>
          <a:p>
            <a:r>
              <a:rPr lang="en-US" dirty="0"/>
              <a:t>Select compound</a:t>
            </a:r>
          </a:p>
          <a:p>
            <a:r>
              <a:rPr lang="en-US" dirty="0" err="1"/>
              <a:t>Visualise</a:t>
            </a:r>
            <a:endParaRPr lang="en-US" dirty="0"/>
          </a:p>
          <a:p>
            <a:r>
              <a:rPr lang="en-US" dirty="0"/>
              <a:t>Download files for </a:t>
            </a:r>
            <a:r>
              <a:rPr lang="en-US" dirty="0" err="1"/>
              <a:t>Cytoscape</a:t>
            </a:r>
            <a:r>
              <a:rPr lang="en-US" dirty="0"/>
              <a:t> </a:t>
            </a:r>
            <a:r>
              <a:rPr lang="en-US" dirty="0" err="1"/>
              <a:t>visualisation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84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2704-6402-C241-A810-49E50D70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MoA</a:t>
            </a:r>
            <a:r>
              <a:rPr lang="en-US" dirty="0"/>
              <a:t> Analysis and </a:t>
            </a:r>
            <a:r>
              <a:rPr lang="en-US" dirty="0" err="1"/>
              <a:t>Visualisation</a:t>
            </a:r>
            <a:r>
              <a:rPr lang="en-US" dirty="0"/>
              <a:t>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FBC85-4AB1-D14F-9473-9F73CDBD1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Motivation:</a:t>
            </a:r>
          </a:p>
          <a:p>
            <a:r>
              <a:rPr lang="en-US" sz="2000" dirty="0"/>
              <a:t>Target prediction is good at suggesting potential compound targets</a:t>
            </a:r>
          </a:p>
          <a:p>
            <a:pPr lvl="1"/>
            <a:r>
              <a:rPr lang="en-US" sz="1800" dirty="0"/>
              <a:t>However, does not give detailed information on the “systems-level” about the compound’s mechanism of action</a:t>
            </a:r>
          </a:p>
          <a:p>
            <a:r>
              <a:rPr lang="en-US" sz="2000" dirty="0"/>
              <a:t>Causal reasoning is good at inferring </a:t>
            </a:r>
            <a:r>
              <a:rPr lang="en-US" sz="2000" dirty="0" err="1"/>
              <a:t>signalling</a:t>
            </a:r>
            <a:r>
              <a:rPr lang="en-US" sz="2000" dirty="0"/>
              <a:t> proteins involved in pathways relevant to compound </a:t>
            </a:r>
            <a:r>
              <a:rPr lang="en-US" sz="2000" dirty="0" err="1"/>
              <a:t>MoA</a:t>
            </a:r>
            <a:endParaRPr lang="en-US" sz="2000" dirty="0"/>
          </a:p>
          <a:p>
            <a:pPr lvl="1"/>
            <a:r>
              <a:rPr lang="en-US" sz="1800" dirty="0"/>
              <a:t>However, does not perform as well as target prediction at recovering direct ligand targets</a:t>
            </a:r>
          </a:p>
          <a:p>
            <a:r>
              <a:rPr lang="en-US" sz="2000" dirty="0"/>
              <a:t>No current trivial way to integrate both methodologies</a:t>
            </a:r>
          </a:p>
          <a:p>
            <a:r>
              <a:rPr lang="en-US" sz="2000" dirty="0"/>
              <a:t>Many current packages for </a:t>
            </a:r>
            <a:r>
              <a:rPr lang="en-US" sz="2000" dirty="0" err="1"/>
              <a:t>MoA</a:t>
            </a:r>
            <a:r>
              <a:rPr lang="en-US" sz="2000" dirty="0"/>
              <a:t> understanding are aimed at bio- or chemo-informaticians who have prior knowledge of coding in R and Python (e.g. CARNIVAL, </a:t>
            </a:r>
            <a:r>
              <a:rPr lang="en-US" sz="2000" dirty="0" err="1"/>
              <a:t>CausalR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A user-friendly, easy to use app which combines both data analysis and visualization would enable bench scientists or people new to the “informatics” field to </a:t>
            </a:r>
            <a:r>
              <a:rPr lang="en-US" sz="1800" dirty="0" err="1"/>
              <a:t>analyse</a:t>
            </a:r>
            <a:r>
              <a:rPr lang="en-US" sz="1800" dirty="0"/>
              <a:t> their data to gain insights into compound </a:t>
            </a:r>
            <a:r>
              <a:rPr lang="en-US" sz="1800" dirty="0" err="1"/>
              <a:t>MoA</a:t>
            </a:r>
            <a:endParaRPr lang="en-US" sz="1800" dirty="0"/>
          </a:p>
          <a:p>
            <a:pPr lvl="1"/>
            <a:r>
              <a:rPr lang="en-US" sz="1800" dirty="0"/>
              <a:t>Similar to e.g. IPA or </a:t>
            </a:r>
            <a:r>
              <a:rPr lang="en-US" sz="1800" dirty="0" err="1"/>
              <a:t>MetaCore</a:t>
            </a:r>
            <a:r>
              <a:rPr lang="en-US" sz="1800" dirty="0"/>
              <a:t>, which are only available commercially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482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9B83-74EB-1549-B085-E3D5A4B2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MoA</a:t>
            </a:r>
            <a:r>
              <a:rPr lang="en-US" dirty="0"/>
              <a:t> Analysis and </a:t>
            </a:r>
            <a:r>
              <a:rPr lang="en-US" dirty="0" err="1"/>
              <a:t>Visualisation</a:t>
            </a:r>
            <a:r>
              <a:rPr lang="en-US" dirty="0"/>
              <a:t>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C5091-623F-B542-B23E-08215EAE2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Overview – R Shiny App (option to also run everything programmatically)</a:t>
            </a:r>
          </a:p>
          <a:p>
            <a:r>
              <a:rPr lang="en-US" sz="1800" dirty="0"/>
              <a:t>User uploads compound structure (SMILES or drawing) or list of targets</a:t>
            </a:r>
          </a:p>
          <a:p>
            <a:pPr lvl="1"/>
            <a:r>
              <a:rPr lang="en-US" sz="1600" dirty="0"/>
              <a:t>PIDGINv4 run with user-defined settings</a:t>
            </a:r>
          </a:p>
          <a:p>
            <a:pPr lvl="1"/>
            <a:r>
              <a:rPr lang="en-US" sz="1600" dirty="0"/>
              <a:t>User views results and chooses which targets (if any) to take forward</a:t>
            </a:r>
          </a:p>
          <a:p>
            <a:r>
              <a:rPr lang="en-US" sz="1800" dirty="0"/>
              <a:t>User uploads gene expression data and network (or can use example network)</a:t>
            </a:r>
          </a:p>
          <a:p>
            <a:pPr lvl="1"/>
            <a:r>
              <a:rPr lang="en-US" sz="1600" dirty="0"/>
              <a:t>This data along with the optional targets are used to perform causal reasoning</a:t>
            </a:r>
          </a:p>
          <a:p>
            <a:pPr lvl="1"/>
            <a:r>
              <a:rPr lang="en-US" sz="1600" dirty="0"/>
              <a:t>Options for algorithm (</a:t>
            </a:r>
            <a:r>
              <a:rPr lang="en-US" sz="1600" dirty="0" err="1"/>
              <a:t>SigNet</a:t>
            </a:r>
            <a:r>
              <a:rPr lang="en-US" sz="1600" dirty="0"/>
              <a:t>, </a:t>
            </a:r>
            <a:r>
              <a:rPr lang="en-US" sz="1600" dirty="0" err="1"/>
              <a:t>CausalR</a:t>
            </a:r>
            <a:r>
              <a:rPr lang="en-US" sz="1600" dirty="0"/>
              <a:t>, CARNIVAL)</a:t>
            </a:r>
          </a:p>
          <a:p>
            <a:r>
              <a:rPr lang="en-US" sz="1800" dirty="0"/>
              <a:t>Data is visualized as a “sub-network” which has predicted/defined targets at the top, linked to the input gene expression data </a:t>
            </a:r>
            <a:r>
              <a:rPr lang="en-US" sz="1800" i="1" dirty="0"/>
              <a:t>via</a:t>
            </a:r>
            <a:r>
              <a:rPr lang="en-US" sz="1800" dirty="0"/>
              <a:t> inferred </a:t>
            </a:r>
            <a:r>
              <a:rPr lang="en-US" sz="1800" dirty="0" err="1"/>
              <a:t>signalling</a:t>
            </a:r>
            <a:r>
              <a:rPr lang="en-US" sz="1800" dirty="0"/>
              <a:t> proteins</a:t>
            </a:r>
          </a:p>
          <a:p>
            <a:pPr lvl="1"/>
            <a:r>
              <a:rPr lang="en-US" sz="1600" dirty="0"/>
              <a:t>These subnetworks can be visualized and combined with pathway enrichment</a:t>
            </a:r>
          </a:p>
          <a:p>
            <a:pPr lvl="1"/>
            <a:r>
              <a:rPr lang="en-US" sz="1600" dirty="0"/>
              <a:t>Pathway enrichment results can be displayed directly on the subnetwork (</a:t>
            </a:r>
            <a:r>
              <a:rPr lang="en-US" sz="1600" dirty="0" err="1"/>
              <a:t>colouring</a:t>
            </a:r>
            <a:r>
              <a:rPr lang="en-US" sz="1600" dirty="0"/>
              <a:t> nodes red/blue) to understand what is driving the results</a:t>
            </a:r>
          </a:p>
          <a:p>
            <a:pPr lvl="1"/>
            <a:r>
              <a:rPr lang="en-US" sz="1600" dirty="0"/>
              <a:t>Networks can also be exported in different formats for further analysis in e.g. </a:t>
            </a:r>
            <a:r>
              <a:rPr lang="en-US" sz="1600" dirty="0" err="1"/>
              <a:t>Cytoscape</a:t>
            </a:r>
            <a:endParaRPr lang="en-US" sz="1600" dirty="0"/>
          </a:p>
          <a:p>
            <a:r>
              <a:rPr lang="en-US" sz="1800" dirty="0"/>
              <a:t>If multiple compounds are uploaded then a heatmap is displayed which shows how similar the subnetworks are (Jaccard/Overlap coefficient of nodes and enriched pathways)</a:t>
            </a:r>
          </a:p>
          <a:p>
            <a:pPr lvl="1"/>
            <a:r>
              <a:rPr lang="en-US" sz="1600" dirty="0"/>
              <a:t>Cluster compounds based on </a:t>
            </a:r>
            <a:r>
              <a:rPr lang="en-US" sz="1600" dirty="0" err="1"/>
              <a:t>MoA</a:t>
            </a:r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7858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0943-ED38-B945-94A3-FDB9946A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MoA</a:t>
            </a:r>
            <a:r>
              <a:rPr lang="en-US" dirty="0"/>
              <a:t> Analysis and </a:t>
            </a:r>
            <a:r>
              <a:rPr lang="en-US" dirty="0" err="1"/>
              <a:t>Visualisation</a:t>
            </a:r>
            <a:r>
              <a:rPr lang="en-US" dirty="0"/>
              <a:t>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6B76-6D87-D749-AC56-C500DFC64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tool will be made publicly available on GitHub/</a:t>
            </a:r>
            <a:r>
              <a:rPr lang="en-US" dirty="0" err="1"/>
              <a:t>BioConductor</a:t>
            </a:r>
            <a:endParaRPr lang="en-US" dirty="0"/>
          </a:p>
          <a:p>
            <a:r>
              <a:rPr lang="en-US" dirty="0"/>
              <a:t>Case studies will demonstrate how it can be used in various use-cases</a:t>
            </a:r>
          </a:p>
          <a:p>
            <a:r>
              <a:rPr lang="en-US" dirty="0"/>
              <a:t>Options for further extensions, e.g. incorporation of proteomics or metabolomics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Now for a simplified example UI design…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3E9CE-E62C-4445-9C2F-9BD722E2A730}"/>
              </a:ext>
            </a:extLst>
          </p:cNvPr>
          <p:cNvSpPr/>
          <p:nvPr/>
        </p:nvSpPr>
        <p:spPr>
          <a:xfrm>
            <a:off x="304799" y="228600"/>
            <a:ext cx="3494315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Tool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D063B1-E3BE-1B46-AD94-AC1453AE3FC3}"/>
              </a:ext>
            </a:extLst>
          </p:cNvPr>
          <p:cNvSpPr/>
          <p:nvPr/>
        </p:nvSpPr>
        <p:spPr>
          <a:xfrm>
            <a:off x="3853544" y="228600"/>
            <a:ext cx="1926771" cy="76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D826A0-68A8-AE4A-AF2A-00DDA51A9479}"/>
              </a:ext>
            </a:extLst>
          </p:cNvPr>
          <p:cNvSpPr/>
          <p:nvPr/>
        </p:nvSpPr>
        <p:spPr>
          <a:xfrm>
            <a:off x="5823857" y="228600"/>
            <a:ext cx="192677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DB88B2-B702-C74E-B303-F07ED5D8E7B9}"/>
              </a:ext>
            </a:extLst>
          </p:cNvPr>
          <p:cNvSpPr/>
          <p:nvPr/>
        </p:nvSpPr>
        <p:spPr>
          <a:xfrm>
            <a:off x="7794171" y="228600"/>
            <a:ext cx="192677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6561F-4118-8644-930C-6EE902CB5E7B}"/>
              </a:ext>
            </a:extLst>
          </p:cNvPr>
          <p:cNvSpPr/>
          <p:nvPr/>
        </p:nvSpPr>
        <p:spPr>
          <a:xfrm>
            <a:off x="9764485" y="228600"/>
            <a:ext cx="192677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Visualisation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2F117E-892B-0946-9A13-1DA0720E1F00}"/>
              </a:ext>
            </a:extLst>
          </p:cNvPr>
          <p:cNvSpPr/>
          <p:nvPr/>
        </p:nvSpPr>
        <p:spPr>
          <a:xfrm>
            <a:off x="304800" y="1099457"/>
            <a:ext cx="3494315" cy="4789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36F73F-CE10-6F43-AB9A-7CC6D2B9C5F7}"/>
              </a:ext>
            </a:extLst>
          </p:cNvPr>
          <p:cNvSpPr txBox="1"/>
          <p:nvPr/>
        </p:nvSpPr>
        <p:spPr>
          <a:xfrm>
            <a:off x="424543" y="1219200"/>
            <a:ext cx="325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1. Data Upload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5F2346-3627-7B49-91B4-89103D131768}"/>
              </a:ext>
            </a:extLst>
          </p:cNvPr>
          <p:cNvSpPr/>
          <p:nvPr/>
        </p:nvSpPr>
        <p:spPr>
          <a:xfrm>
            <a:off x="3853544" y="1099457"/>
            <a:ext cx="7837712" cy="4789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F5E888-8BB8-A84B-8B6E-78F2340A1B3D}"/>
              </a:ext>
            </a:extLst>
          </p:cNvPr>
          <p:cNvSpPr/>
          <p:nvPr/>
        </p:nvSpPr>
        <p:spPr>
          <a:xfrm>
            <a:off x="424543" y="1588532"/>
            <a:ext cx="2040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Upload network file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C32571-8918-794A-9DBA-45F48061DD3B}"/>
              </a:ext>
            </a:extLst>
          </p:cNvPr>
          <p:cNvSpPr/>
          <p:nvPr/>
        </p:nvSpPr>
        <p:spPr>
          <a:xfrm>
            <a:off x="489038" y="1975871"/>
            <a:ext cx="277585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BB4ED1-762B-5F49-B983-D2B75FF1AAD1}"/>
              </a:ext>
            </a:extLst>
          </p:cNvPr>
          <p:cNvSpPr/>
          <p:nvPr/>
        </p:nvSpPr>
        <p:spPr>
          <a:xfrm>
            <a:off x="489038" y="1975871"/>
            <a:ext cx="10232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736AF1-C44E-0449-9121-6DE4AFCE8A36}"/>
              </a:ext>
            </a:extLst>
          </p:cNvPr>
          <p:cNvSpPr txBox="1"/>
          <p:nvPr/>
        </p:nvSpPr>
        <p:spPr>
          <a:xfrm>
            <a:off x="619667" y="2006648"/>
            <a:ext cx="722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Browse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0B625B-4A46-CF44-B859-78CAAB5B6AD3}"/>
              </a:ext>
            </a:extLst>
          </p:cNvPr>
          <p:cNvSpPr/>
          <p:nvPr/>
        </p:nvSpPr>
        <p:spPr>
          <a:xfrm>
            <a:off x="439726" y="2697323"/>
            <a:ext cx="2896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Upload gene expression data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E0EEC7-57BA-9E41-B36D-87AB06363B68}"/>
              </a:ext>
            </a:extLst>
          </p:cNvPr>
          <p:cNvSpPr/>
          <p:nvPr/>
        </p:nvSpPr>
        <p:spPr>
          <a:xfrm>
            <a:off x="489038" y="3059668"/>
            <a:ext cx="277585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9310A5-EF8F-954D-A54C-82624C2D3B83}"/>
              </a:ext>
            </a:extLst>
          </p:cNvPr>
          <p:cNvSpPr/>
          <p:nvPr/>
        </p:nvSpPr>
        <p:spPr>
          <a:xfrm>
            <a:off x="489038" y="3059668"/>
            <a:ext cx="10232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3F8B4F-8335-8B48-AD4D-27C2541FC859}"/>
              </a:ext>
            </a:extLst>
          </p:cNvPr>
          <p:cNvSpPr txBox="1"/>
          <p:nvPr/>
        </p:nvSpPr>
        <p:spPr>
          <a:xfrm>
            <a:off x="619667" y="3090445"/>
            <a:ext cx="722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Browse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42ABFE-1929-A446-805F-EE8EF9A6D12F}"/>
              </a:ext>
            </a:extLst>
          </p:cNvPr>
          <p:cNvSpPr txBox="1"/>
          <p:nvPr/>
        </p:nvSpPr>
        <p:spPr>
          <a:xfrm>
            <a:off x="4071257" y="1588532"/>
            <a:ext cx="666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upload your data before continuing</a:t>
            </a:r>
          </a:p>
        </p:txBody>
      </p:sp>
    </p:spTree>
    <p:extLst>
      <p:ext uri="{BB962C8B-B14F-4D97-AF65-F5344CB8AC3E}">
        <p14:creationId xmlns:p14="http://schemas.microsoft.com/office/powerpoint/2010/main" val="321746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3E9CE-E62C-4445-9C2F-9BD722E2A730}"/>
              </a:ext>
            </a:extLst>
          </p:cNvPr>
          <p:cNvSpPr/>
          <p:nvPr/>
        </p:nvSpPr>
        <p:spPr>
          <a:xfrm>
            <a:off x="304799" y="228600"/>
            <a:ext cx="3494315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Tool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D063B1-E3BE-1B46-AD94-AC1453AE3FC3}"/>
              </a:ext>
            </a:extLst>
          </p:cNvPr>
          <p:cNvSpPr/>
          <p:nvPr/>
        </p:nvSpPr>
        <p:spPr>
          <a:xfrm>
            <a:off x="3853544" y="228600"/>
            <a:ext cx="1926771" cy="76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D826A0-68A8-AE4A-AF2A-00DDA51A9479}"/>
              </a:ext>
            </a:extLst>
          </p:cNvPr>
          <p:cNvSpPr/>
          <p:nvPr/>
        </p:nvSpPr>
        <p:spPr>
          <a:xfrm>
            <a:off x="5823857" y="228600"/>
            <a:ext cx="192677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DB88B2-B702-C74E-B303-F07ED5D8E7B9}"/>
              </a:ext>
            </a:extLst>
          </p:cNvPr>
          <p:cNvSpPr/>
          <p:nvPr/>
        </p:nvSpPr>
        <p:spPr>
          <a:xfrm>
            <a:off x="7794171" y="228600"/>
            <a:ext cx="192677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6561F-4118-8644-930C-6EE902CB5E7B}"/>
              </a:ext>
            </a:extLst>
          </p:cNvPr>
          <p:cNvSpPr/>
          <p:nvPr/>
        </p:nvSpPr>
        <p:spPr>
          <a:xfrm>
            <a:off x="9764485" y="228600"/>
            <a:ext cx="192677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Visualisation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2F117E-892B-0946-9A13-1DA0720E1F00}"/>
              </a:ext>
            </a:extLst>
          </p:cNvPr>
          <p:cNvSpPr/>
          <p:nvPr/>
        </p:nvSpPr>
        <p:spPr>
          <a:xfrm>
            <a:off x="304800" y="1099457"/>
            <a:ext cx="3494315" cy="4789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36F73F-CE10-6F43-AB9A-7CC6D2B9C5F7}"/>
              </a:ext>
            </a:extLst>
          </p:cNvPr>
          <p:cNvSpPr txBox="1"/>
          <p:nvPr/>
        </p:nvSpPr>
        <p:spPr>
          <a:xfrm>
            <a:off x="424543" y="1219200"/>
            <a:ext cx="325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1. Data Upload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5F2346-3627-7B49-91B4-89103D131768}"/>
              </a:ext>
            </a:extLst>
          </p:cNvPr>
          <p:cNvSpPr/>
          <p:nvPr/>
        </p:nvSpPr>
        <p:spPr>
          <a:xfrm>
            <a:off x="3853544" y="1099457"/>
            <a:ext cx="7837712" cy="4789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F5E888-8BB8-A84B-8B6E-78F2340A1B3D}"/>
              </a:ext>
            </a:extLst>
          </p:cNvPr>
          <p:cNvSpPr/>
          <p:nvPr/>
        </p:nvSpPr>
        <p:spPr>
          <a:xfrm>
            <a:off x="424543" y="1588532"/>
            <a:ext cx="2040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Upload network file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C32571-8918-794A-9DBA-45F48061DD3B}"/>
              </a:ext>
            </a:extLst>
          </p:cNvPr>
          <p:cNvSpPr/>
          <p:nvPr/>
        </p:nvSpPr>
        <p:spPr>
          <a:xfrm>
            <a:off x="489038" y="1975871"/>
            <a:ext cx="277585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BB4ED1-762B-5F49-B983-D2B75FF1AAD1}"/>
              </a:ext>
            </a:extLst>
          </p:cNvPr>
          <p:cNvSpPr/>
          <p:nvPr/>
        </p:nvSpPr>
        <p:spPr>
          <a:xfrm>
            <a:off x="489038" y="1975871"/>
            <a:ext cx="10232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736AF1-C44E-0449-9121-6DE4AFCE8A36}"/>
              </a:ext>
            </a:extLst>
          </p:cNvPr>
          <p:cNvSpPr txBox="1"/>
          <p:nvPr/>
        </p:nvSpPr>
        <p:spPr>
          <a:xfrm>
            <a:off x="619667" y="2006648"/>
            <a:ext cx="722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Browse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0B625B-4A46-CF44-B859-78CAAB5B6AD3}"/>
              </a:ext>
            </a:extLst>
          </p:cNvPr>
          <p:cNvSpPr/>
          <p:nvPr/>
        </p:nvSpPr>
        <p:spPr>
          <a:xfrm>
            <a:off x="439726" y="2697323"/>
            <a:ext cx="2896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Upload gene expression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5A4ADE-2502-3846-948C-8BDD40B96123}"/>
              </a:ext>
            </a:extLst>
          </p:cNvPr>
          <p:cNvSpPr txBox="1"/>
          <p:nvPr/>
        </p:nvSpPr>
        <p:spPr>
          <a:xfrm>
            <a:off x="1739123" y="2022036"/>
            <a:ext cx="1413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Upload complete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E0EEC7-57BA-9E41-B36D-87AB06363B68}"/>
              </a:ext>
            </a:extLst>
          </p:cNvPr>
          <p:cNvSpPr/>
          <p:nvPr/>
        </p:nvSpPr>
        <p:spPr>
          <a:xfrm>
            <a:off x="489038" y="3059668"/>
            <a:ext cx="277585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9310A5-EF8F-954D-A54C-82624C2D3B83}"/>
              </a:ext>
            </a:extLst>
          </p:cNvPr>
          <p:cNvSpPr/>
          <p:nvPr/>
        </p:nvSpPr>
        <p:spPr>
          <a:xfrm>
            <a:off x="489038" y="3059668"/>
            <a:ext cx="10232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3F8B4F-8335-8B48-AD4D-27C2541FC859}"/>
              </a:ext>
            </a:extLst>
          </p:cNvPr>
          <p:cNvSpPr txBox="1"/>
          <p:nvPr/>
        </p:nvSpPr>
        <p:spPr>
          <a:xfrm>
            <a:off x="619667" y="3090445"/>
            <a:ext cx="722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Browse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0284B6-05BE-8C48-BF74-8A41466EE762}"/>
              </a:ext>
            </a:extLst>
          </p:cNvPr>
          <p:cNvSpPr txBox="1"/>
          <p:nvPr/>
        </p:nvSpPr>
        <p:spPr>
          <a:xfrm>
            <a:off x="2254423" y="3092123"/>
            <a:ext cx="1413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.txt file only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E864F9-5D47-5948-B9F7-9F5990026491}"/>
              </a:ext>
            </a:extLst>
          </p:cNvPr>
          <p:cNvSpPr txBox="1"/>
          <p:nvPr/>
        </p:nvSpPr>
        <p:spPr>
          <a:xfrm>
            <a:off x="4071257" y="1219200"/>
            <a:ext cx="666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42ABFE-1929-A446-805F-EE8EF9A6D12F}"/>
              </a:ext>
            </a:extLst>
          </p:cNvPr>
          <p:cNvSpPr txBox="1"/>
          <p:nvPr/>
        </p:nvSpPr>
        <p:spPr>
          <a:xfrm>
            <a:off x="4065812" y="3666352"/>
            <a:ext cx="666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upload your data before continuing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2D8A8F-BCB0-C746-B2E0-DC72B1697C5B}"/>
              </a:ext>
            </a:extLst>
          </p:cNvPr>
          <p:cNvSpPr txBox="1"/>
          <p:nvPr/>
        </p:nvSpPr>
        <p:spPr>
          <a:xfrm>
            <a:off x="4065812" y="1219200"/>
            <a:ext cx="6662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successfully uploaded.</a:t>
            </a:r>
          </a:p>
          <a:p>
            <a:r>
              <a:rPr lang="en-US" dirty="0"/>
              <a:t>Nodes: 3960 | Edges: 29903</a:t>
            </a:r>
          </a:p>
          <a:p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8C1F03E-03A1-A24B-A5E4-EB0B496B8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727653"/>
              </p:ext>
            </p:extLst>
          </p:nvPr>
        </p:nvGraphicFramePr>
        <p:xfrm>
          <a:off x="4151085" y="1885762"/>
          <a:ext cx="5569857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6619">
                  <a:extLst>
                    <a:ext uri="{9D8B030D-6E8A-4147-A177-3AD203B41FA5}">
                      <a16:colId xmlns:a16="http://schemas.microsoft.com/office/drawing/2014/main" val="461845574"/>
                    </a:ext>
                  </a:extLst>
                </a:gridCol>
                <a:gridCol w="1856619">
                  <a:extLst>
                    <a:ext uri="{9D8B030D-6E8A-4147-A177-3AD203B41FA5}">
                      <a16:colId xmlns:a16="http://schemas.microsoft.com/office/drawing/2014/main" val="1287824664"/>
                    </a:ext>
                  </a:extLst>
                </a:gridCol>
                <a:gridCol w="1856619">
                  <a:extLst>
                    <a:ext uri="{9D8B030D-6E8A-4147-A177-3AD203B41FA5}">
                      <a16:colId xmlns:a16="http://schemas.microsoft.com/office/drawing/2014/main" val="122064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4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87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6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01962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EF448D4-0B1F-1640-8F54-98280D72C652}"/>
              </a:ext>
            </a:extLst>
          </p:cNvPr>
          <p:cNvSpPr txBox="1"/>
          <p:nvPr/>
        </p:nvSpPr>
        <p:spPr>
          <a:xfrm>
            <a:off x="2158920" y="6120799"/>
            <a:ext cx="856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Printing the first e.g. 5 rows so the user can make sure they’ve uploaded the </a:t>
            </a:r>
            <a:r>
              <a:rPr lang="en-US"/>
              <a:t>correct 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80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3E9CE-E62C-4445-9C2F-9BD722E2A730}"/>
              </a:ext>
            </a:extLst>
          </p:cNvPr>
          <p:cNvSpPr/>
          <p:nvPr/>
        </p:nvSpPr>
        <p:spPr>
          <a:xfrm>
            <a:off x="304799" y="228600"/>
            <a:ext cx="3494315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Tool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D063B1-E3BE-1B46-AD94-AC1453AE3FC3}"/>
              </a:ext>
            </a:extLst>
          </p:cNvPr>
          <p:cNvSpPr/>
          <p:nvPr/>
        </p:nvSpPr>
        <p:spPr>
          <a:xfrm>
            <a:off x="3853544" y="228600"/>
            <a:ext cx="1926771" cy="76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D826A0-68A8-AE4A-AF2A-00DDA51A9479}"/>
              </a:ext>
            </a:extLst>
          </p:cNvPr>
          <p:cNvSpPr/>
          <p:nvPr/>
        </p:nvSpPr>
        <p:spPr>
          <a:xfrm>
            <a:off x="5823857" y="228600"/>
            <a:ext cx="192677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DB88B2-B702-C74E-B303-F07ED5D8E7B9}"/>
              </a:ext>
            </a:extLst>
          </p:cNvPr>
          <p:cNvSpPr/>
          <p:nvPr/>
        </p:nvSpPr>
        <p:spPr>
          <a:xfrm>
            <a:off x="7794171" y="228600"/>
            <a:ext cx="192677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6561F-4118-8644-930C-6EE902CB5E7B}"/>
              </a:ext>
            </a:extLst>
          </p:cNvPr>
          <p:cNvSpPr/>
          <p:nvPr/>
        </p:nvSpPr>
        <p:spPr>
          <a:xfrm>
            <a:off x="9764485" y="228600"/>
            <a:ext cx="192677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Visualisation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2F117E-892B-0946-9A13-1DA0720E1F00}"/>
              </a:ext>
            </a:extLst>
          </p:cNvPr>
          <p:cNvSpPr/>
          <p:nvPr/>
        </p:nvSpPr>
        <p:spPr>
          <a:xfrm>
            <a:off x="304800" y="1099457"/>
            <a:ext cx="3494315" cy="4789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36F73F-CE10-6F43-AB9A-7CC6D2B9C5F7}"/>
              </a:ext>
            </a:extLst>
          </p:cNvPr>
          <p:cNvSpPr txBox="1"/>
          <p:nvPr/>
        </p:nvSpPr>
        <p:spPr>
          <a:xfrm>
            <a:off x="424543" y="1219200"/>
            <a:ext cx="325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1. Data Upload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5F2346-3627-7B49-91B4-89103D131768}"/>
              </a:ext>
            </a:extLst>
          </p:cNvPr>
          <p:cNvSpPr/>
          <p:nvPr/>
        </p:nvSpPr>
        <p:spPr>
          <a:xfrm>
            <a:off x="3853544" y="1099457"/>
            <a:ext cx="7837712" cy="4789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F5E888-8BB8-A84B-8B6E-78F2340A1B3D}"/>
              </a:ext>
            </a:extLst>
          </p:cNvPr>
          <p:cNvSpPr/>
          <p:nvPr/>
        </p:nvSpPr>
        <p:spPr>
          <a:xfrm>
            <a:off x="424543" y="1588532"/>
            <a:ext cx="2040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Upload network file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C32571-8918-794A-9DBA-45F48061DD3B}"/>
              </a:ext>
            </a:extLst>
          </p:cNvPr>
          <p:cNvSpPr/>
          <p:nvPr/>
        </p:nvSpPr>
        <p:spPr>
          <a:xfrm>
            <a:off x="489038" y="1975871"/>
            <a:ext cx="277585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BB4ED1-762B-5F49-B983-D2B75FF1AAD1}"/>
              </a:ext>
            </a:extLst>
          </p:cNvPr>
          <p:cNvSpPr/>
          <p:nvPr/>
        </p:nvSpPr>
        <p:spPr>
          <a:xfrm>
            <a:off x="489038" y="1975871"/>
            <a:ext cx="10232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736AF1-C44E-0449-9121-6DE4AFCE8A36}"/>
              </a:ext>
            </a:extLst>
          </p:cNvPr>
          <p:cNvSpPr txBox="1"/>
          <p:nvPr/>
        </p:nvSpPr>
        <p:spPr>
          <a:xfrm>
            <a:off x="619667" y="2006648"/>
            <a:ext cx="722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Browse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0B625B-4A46-CF44-B859-78CAAB5B6AD3}"/>
              </a:ext>
            </a:extLst>
          </p:cNvPr>
          <p:cNvSpPr/>
          <p:nvPr/>
        </p:nvSpPr>
        <p:spPr>
          <a:xfrm>
            <a:off x="439726" y="2697323"/>
            <a:ext cx="2896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Upload gene expression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5A4ADE-2502-3846-948C-8BDD40B96123}"/>
              </a:ext>
            </a:extLst>
          </p:cNvPr>
          <p:cNvSpPr txBox="1"/>
          <p:nvPr/>
        </p:nvSpPr>
        <p:spPr>
          <a:xfrm>
            <a:off x="1739123" y="2022036"/>
            <a:ext cx="1413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Upload complete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E0EEC7-57BA-9E41-B36D-87AB06363B68}"/>
              </a:ext>
            </a:extLst>
          </p:cNvPr>
          <p:cNvSpPr/>
          <p:nvPr/>
        </p:nvSpPr>
        <p:spPr>
          <a:xfrm>
            <a:off x="489038" y="3059668"/>
            <a:ext cx="277585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9310A5-EF8F-954D-A54C-82624C2D3B83}"/>
              </a:ext>
            </a:extLst>
          </p:cNvPr>
          <p:cNvSpPr/>
          <p:nvPr/>
        </p:nvSpPr>
        <p:spPr>
          <a:xfrm>
            <a:off x="489038" y="3059668"/>
            <a:ext cx="10232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3F8B4F-8335-8B48-AD4D-27C2541FC859}"/>
              </a:ext>
            </a:extLst>
          </p:cNvPr>
          <p:cNvSpPr txBox="1"/>
          <p:nvPr/>
        </p:nvSpPr>
        <p:spPr>
          <a:xfrm>
            <a:off x="619667" y="3090445"/>
            <a:ext cx="722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Browse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E864F9-5D47-5948-B9F7-9F5990026491}"/>
              </a:ext>
            </a:extLst>
          </p:cNvPr>
          <p:cNvSpPr txBox="1"/>
          <p:nvPr/>
        </p:nvSpPr>
        <p:spPr>
          <a:xfrm>
            <a:off x="4071257" y="1219200"/>
            <a:ext cx="666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2D8A8F-BCB0-C746-B2E0-DC72B1697C5B}"/>
              </a:ext>
            </a:extLst>
          </p:cNvPr>
          <p:cNvSpPr txBox="1"/>
          <p:nvPr/>
        </p:nvSpPr>
        <p:spPr>
          <a:xfrm>
            <a:off x="4065812" y="1219200"/>
            <a:ext cx="6662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successfully uploaded.</a:t>
            </a:r>
          </a:p>
          <a:p>
            <a:r>
              <a:rPr lang="en-US" dirty="0"/>
              <a:t>Nodes: 3960 | Edges: 29903</a:t>
            </a:r>
          </a:p>
          <a:p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8C1F03E-03A1-A24B-A5E4-EB0B496B8A50}"/>
              </a:ext>
            </a:extLst>
          </p:cNvPr>
          <p:cNvGraphicFramePr>
            <a:graphicFrameLocks noGrp="1"/>
          </p:cNvGraphicFramePr>
          <p:nvPr/>
        </p:nvGraphicFramePr>
        <p:xfrm>
          <a:off x="4151085" y="1885762"/>
          <a:ext cx="5569857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6619">
                  <a:extLst>
                    <a:ext uri="{9D8B030D-6E8A-4147-A177-3AD203B41FA5}">
                      <a16:colId xmlns:a16="http://schemas.microsoft.com/office/drawing/2014/main" val="461845574"/>
                    </a:ext>
                  </a:extLst>
                </a:gridCol>
                <a:gridCol w="1856619">
                  <a:extLst>
                    <a:ext uri="{9D8B030D-6E8A-4147-A177-3AD203B41FA5}">
                      <a16:colId xmlns:a16="http://schemas.microsoft.com/office/drawing/2014/main" val="1287824664"/>
                    </a:ext>
                  </a:extLst>
                </a:gridCol>
                <a:gridCol w="1856619">
                  <a:extLst>
                    <a:ext uri="{9D8B030D-6E8A-4147-A177-3AD203B41FA5}">
                      <a16:colId xmlns:a16="http://schemas.microsoft.com/office/drawing/2014/main" val="122064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4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87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6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01962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FA8A48E-E769-444F-BF64-1B9ED490CC9B}"/>
              </a:ext>
            </a:extLst>
          </p:cNvPr>
          <p:cNvSpPr txBox="1"/>
          <p:nvPr/>
        </p:nvSpPr>
        <p:spPr>
          <a:xfrm>
            <a:off x="1719817" y="3099250"/>
            <a:ext cx="1413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Upload complete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A2916E-2518-8542-856B-1A1445675BC3}"/>
              </a:ext>
            </a:extLst>
          </p:cNvPr>
          <p:cNvSpPr txBox="1"/>
          <p:nvPr/>
        </p:nvSpPr>
        <p:spPr>
          <a:xfrm>
            <a:off x="4107542" y="3476023"/>
            <a:ext cx="6662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 expression data successfully uploaded.</a:t>
            </a:r>
          </a:p>
          <a:p>
            <a:r>
              <a:rPr lang="en-US" dirty="0"/>
              <a:t>978 genes for 1 compound(s)</a:t>
            </a:r>
          </a:p>
          <a:p>
            <a:endParaRPr lang="en-US" dirty="0"/>
          </a:p>
        </p:txBody>
      </p:sp>
      <p:graphicFrame>
        <p:nvGraphicFramePr>
          <p:cNvPr id="26" name="Table 2">
            <a:extLst>
              <a:ext uri="{FF2B5EF4-FFF2-40B4-BE49-F238E27FC236}">
                <a16:creationId xmlns:a16="http://schemas.microsoft.com/office/drawing/2014/main" id="{B7658CC7-36B7-D040-8C4A-C6454484E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289991"/>
              </p:ext>
            </p:extLst>
          </p:nvPr>
        </p:nvGraphicFramePr>
        <p:xfrm>
          <a:off x="4151085" y="4152733"/>
          <a:ext cx="3713238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6619">
                  <a:extLst>
                    <a:ext uri="{9D8B030D-6E8A-4147-A177-3AD203B41FA5}">
                      <a16:colId xmlns:a16="http://schemas.microsoft.com/office/drawing/2014/main" val="461845574"/>
                    </a:ext>
                  </a:extLst>
                </a:gridCol>
                <a:gridCol w="1856619">
                  <a:extLst>
                    <a:ext uri="{9D8B030D-6E8A-4147-A177-3AD203B41FA5}">
                      <a16:colId xmlns:a16="http://schemas.microsoft.com/office/drawing/2014/main" val="1287824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Spiperone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4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87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6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01962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67F87C44-05A1-274B-A228-4C21080BDD67}"/>
              </a:ext>
            </a:extLst>
          </p:cNvPr>
          <p:cNvSpPr txBox="1"/>
          <p:nvPr/>
        </p:nvSpPr>
        <p:spPr>
          <a:xfrm>
            <a:off x="4151085" y="5573291"/>
            <a:ext cx="666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move onto the “Targets” tab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54DC5B-1D58-6940-92DC-11A8DF530110}"/>
              </a:ext>
            </a:extLst>
          </p:cNvPr>
          <p:cNvSpPr txBox="1"/>
          <p:nvPr/>
        </p:nvSpPr>
        <p:spPr>
          <a:xfrm>
            <a:off x="2951306" y="6074633"/>
            <a:ext cx="589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will be saved “server-side” as </a:t>
            </a:r>
            <a:r>
              <a:rPr lang="en-US" dirty="0" err="1"/>
              <a:t>dataframes</a:t>
            </a:r>
            <a:r>
              <a:rPr lang="en-US" dirty="0"/>
              <a:t> to access later</a:t>
            </a:r>
          </a:p>
        </p:txBody>
      </p:sp>
    </p:spTree>
    <p:extLst>
      <p:ext uri="{BB962C8B-B14F-4D97-AF65-F5344CB8AC3E}">
        <p14:creationId xmlns:p14="http://schemas.microsoft.com/office/powerpoint/2010/main" val="89595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3E9CE-E62C-4445-9C2F-9BD722E2A730}"/>
              </a:ext>
            </a:extLst>
          </p:cNvPr>
          <p:cNvSpPr/>
          <p:nvPr/>
        </p:nvSpPr>
        <p:spPr>
          <a:xfrm>
            <a:off x="304799" y="228600"/>
            <a:ext cx="3494315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Tool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D063B1-E3BE-1B46-AD94-AC1453AE3FC3}"/>
              </a:ext>
            </a:extLst>
          </p:cNvPr>
          <p:cNvSpPr/>
          <p:nvPr/>
        </p:nvSpPr>
        <p:spPr>
          <a:xfrm>
            <a:off x="3853544" y="228600"/>
            <a:ext cx="192677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D826A0-68A8-AE4A-AF2A-00DDA51A9479}"/>
              </a:ext>
            </a:extLst>
          </p:cNvPr>
          <p:cNvSpPr/>
          <p:nvPr/>
        </p:nvSpPr>
        <p:spPr>
          <a:xfrm>
            <a:off x="5823857" y="228600"/>
            <a:ext cx="1926771" cy="76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DB88B2-B702-C74E-B303-F07ED5D8E7B9}"/>
              </a:ext>
            </a:extLst>
          </p:cNvPr>
          <p:cNvSpPr/>
          <p:nvPr/>
        </p:nvSpPr>
        <p:spPr>
          <a:xfrm>
            <a:off x="7794171" y="228600"/>
            <a:ext cx="192677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6561F-4118-8644-930C-6EE902CB5E7B}"/>
              </a:ext>
            </a:extLst>
          </p:cNvPr>
          <p:cNvSpPr/>
          <p:nvPr/>
        </p:nvSpPr>
        <p:spPr>
          <a:xfrm>
            <a:off x="9764485" y="228600"/>
            <a:ext cx="192677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Visualisation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2F117E-892B-0946-9A13-1DA0720E1F00}"/>
              </a:ext>
            </a:extLst>
          </p:cNvPr>
          <p:cNvSpPr/>
          <p:nvPr/>
        </p:nvSpPr>
        <p:spPr>
          <a:xfrm>
            <a:off x="304800" y="1099457"/>
            <a:ext cx="3494315" cy="4789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36F73F-CE10-6F43-AB9A-7CC6D2B9C5F7}"/>
              </a:ext>
            </a:extLst>
          </p:cNvPr>
          <p:cNvSpPr txBox="1"/>
          <p:nvPr/>
        </p:nvSpPr>
        <p:spPr>
          <a:xfrm>
            <a:off x="424543" y="1219200"/>
            <a:ext cx="3254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2. Target Source</a:t>
            </a:r>
          </a:p>
          <a:p>
            <a:endParaRPr lang="en-US" dirty="0"/>
          </a:p>
          <a:p>
            <a:r>
              <a:rPr lang="en-US" dirty="0"/>
              <a:t>Target source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63EFD6-8EB8-AA4D-8D42-BE5C3E92B268}"/>
              </a:ext>
            </a:extLst>
          </p:cNvPr>
          <p:cNvSpPr/>
          <p:nvPr/>
        </p:nvSpPr>
        <p:spPr>
          <a:xfrm>
            <a:off x="500743" y="2115821"/>
            <a:ext cx="2775857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45B56E-7620-394A-9004-01E0F3E3A297}"/>
              </a:ext>
            </a:extLst>
          </p:cNvPr>
          <p:cNvSpPr/>
          <p:nvPr/>
        </p:nvSpPr>
        <p:spPr>
          <a:xfrm>
            <a:off x="631372" y="2348772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374851F-2348-9E4F-ADB4-0845C67FCD5C}"/>
              </a:ext>
            </a:extLst>
          </p:cNvPr>
          <p:cNvSpPr/>
          <p:nvPr/>
        </p:nvSpPr>
        <p:spPr>
          <a:xfrm>
            <a:off x="631372" y="2652480"/>
            <a:ext cx="141514" cy="1415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FD82CF-A1BA-C74B-9C9E-ED2EE138CFEA}"/>
              </a:ext>
            </a:extLst>
          </p:cNvPr>
          <p:cNvSpPr/>
          <p:nvPr/>
        </p:nvSpPr>
        <p:spPr>
          <a:xfrm>
            <a:off x="631372" y="2935686"/>
            <a:ext cx="141514" cy="1415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7059A2-2DFC-6540-8ECC-13B480D8772D}"/>
              </a:ext>
            </a:extLst>
          </p:cNvPr>
          <p:cNvSpPr txBox="1"/>
          <p:nvPr/>
        </p:nvSpPr>
        <p:spPr>
          <a:xfrm>
            <a:off x="772886" y="2281056"/>
            <a:ext cx="1947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Predicted (from SMILES)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CEA395-B21F-734C-8FEE-16EAC8AED21D}"/>
              </a:ext>
            </a:extLst>
          </p:cNvPr>
          <p:cNvSpPr txBox="1"/>
          <p:nvPr/>
        </p:nvSpPr>
        <p:spPr>
          <a:xfrm>
            <a:off x="772886" y="2573341"/>
            <a:ext cx="1703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Upload list of targets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231F1B-BE68-8741-A9DF-532C21C827E0}"/>
              </a:ext>
            </a:extLst>
          </p:cNvPr>
          <p:cNvSpPr txBox="1"/>
          <p:nvPr/>
        </p:nvSpPr>
        <p:spPr>
          <a:xfrm>
            <a:off x="772885" y="2857641"/>
            <a:ext cx="943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 targets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5F2346-3627-7B49-91B4-89103D131768}"/>
              </a:ext>
            </a:extLst>
          </p:cNvPr>
          <p:cNvSpPr/>
          <p:nvPr/>
        </p:nvSpPr>
        <p:spPr>
          <a:xfrm>
            <a:off x="3853544" y="1099457"/>
            <a:ext cx="7837712" cy="4789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9605CE-B39F-8F47-B37B-637562EED5D0}"/>
              </a:ext>
            </a:extLst>
          </p:cNvPr>
          <p:cNvSpPr/>
          <p:nvPr/>
        </p:nvSpPr>
        <p:spPr>
          <a:xfrm>
            <a:off x="440545" y="3398668"/>
            <a:ext cx="2778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Upload SMILES or target list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DE7298-1BFF-A74C-AFE0-A97037D5C6D4}"/>
              </a:ext>
            </a:extLst>
          </p:cNvPr>
          <p:cNvSpPr/>
          <p:nvPr/>
        </p:nvSpPr>
        <p:spPr>
          <a:xfrm>
            <a:off x="500743" y="3786007"/>
            <a:ext cx="277585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8BEBE4-DF29-334F-BA5B-374E6673CEA2}"/>
              </a:ext>
            </a:extLst>
          </p:cNvPr>
          <p:cNvSpPr/>
          <p:nvPr/>
        </p:nvSpPr>
        <p:spPr>
          <a:xfrm>
            <a:off x="500743" y="3786007"/>
            <a:ext cx="10232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DC3F7C-49FC-674A-B248-32D700249FB0}"/>
              </a:ext>
            </a:extLst>
          </p:cNvPr>
          <p:cNvSpPr txBox="1"/>
          <p:nvPr/>
        </p:nvSpPr>
        <p:spPr>
          <a:xfrm>
            <a:off x="631372" y="3816784"/>
            <a:ext cx="722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Browse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BC2F27-3F48-F940-B74A-4643A9FD3FBC}"/>
              </a:ext>
            </a:extLst>
          </p:cNvPr>
          <p:cNvSpPr txBox="1"/>
          <p:nvPr/>
        </p:nvSpPr>
        <p:spPr>
          <a:xfrm>
            <a:off x="2266128" y="3832172"/>
            <a:ext cx="1413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.txt file only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E864F9-5D47-5948-B9F7-9F5990026491}"/>
              </a:ext>
            </a:extLst>
          </p:cNvPr>
          <p:cNvSpPr txBox="1"/>
          <p:nvPr/>
        </p:nvSpPr>
        <p:spPr>
          <a:xfrm>
            <a:off x="4071257" y="1219200"/>
            <a:ext cx="666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SMILES will be used to predict targets with PIDGINv4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42ABFE-1929-A446-805F-EE8EF9A6D12F}"/>
              </a:ext>
            </a:extLst>
          </p:cNvPr>
          <p:cNvSpPr txBox="1"/>
          <p:nvPr/>
        </p:nvSpPr>
        <p:spPr>
          <a:xfrm>
            <a:off x="4071257" y="1588532"/>
            <a:ext cx="666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upload your data before continuing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9908A9A-A3E0-734B-BCE2-96D67948F33E}"/>
              </a:ext>
            </a:extLst>
          </p:cNvPr>
          <p:cNvSpPr/>
          <p:nvPr/>
        </p:nvSpPr>
        <p:spPr>
          <a:xfrm>
            <a:off x="2240881" y="5424026"/>
            <a:ext cx="123129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Run PIDGINv4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1D5235-45A6-D943-9AF9-17C3BCA8732C}"/>
              </a:ext>
            </a:extLst>
          </p:cNvPr>
          <p:cNvSpPr/>
          <p:nvPr/>
        </p:nvSpPr>
        <p:spPr>
          <a:xfrm>
            <a:off x="499958" y="4496505"/>
            <a:ext cx="361445" cy="235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C16BAE-F00E-5344-B8FD-CE32E1EA94DE}"/>
              </a:ext>
            </a:extLst>
          </p:cNvPr>
          <p:cNvSpPr txBox="1"/>
          <p:nvPr/>
        </p:nvSpPr>
        <p:spPr>
          <a:xfrm>
            <a:off x="393230" y="4249148"/>
            <a:ext cx="1231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cores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98BD06-3B2C-B644-B46B-687B7F7F1B46}"/>
              </a:ext>
            </a:extLst>
          </p:cNvPr>
          <p:cNvSpPr txBox="1"/>
          <p:nvPr/>
        </p:nvSpPr>
        <p:spPr>
          <a:xfrm>
            <a:off x="419292" y="4731933"/>
            <a:ext cx="1490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 threshold (0-100)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306A917-A666-8644-9644-1395B50FD487}"/>
              </a:ext>
            </a:extLst>
          </p:cNvPr>
          <p:cNvSpPr/>
          <p:nvPr/>
        </p:nvSpPr>
        <p:spPr>
          <a:xfrm>
            <a:off x="495623" y="4968370"/>
            <a:ext cx="361445" cy="235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1E2514-EB84-B844-8D25-4745B271E551}"/>
              </a:ext>
            </a:extLst>
          </p:cNvPr>
          <p:cNvSpPr txBox="1"/>
          <p:nvPr/>
        </p:nvSpPr>
        <p:spPr>
          <a:xfrm>
            <a:off x="419292" y="5146129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Probability threshold (0-1)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2E3AFFE-F3D9-8049-865D-6730B7E08416}"/>
              </a:ext>
            </a:extLst>
          </p:cNvPr>
          <p:cNvSpPr/>
          <p:nvPr/>
        </p:nvSpPr>
        <p:spPr>
          <a:xfrm>
            <a:off x="495623" y="5382566"/>
            <a:ext cx="361445" cy="235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0.7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21F6A9D-CA43-114F-BAC1-F07E250DC5C8}"/>
              </a:ext>
            </a:extLst>
          </p:cNvPr>
          <p:cNvSpPr txBox="1"/>
          <p:nvPr/>
        </p:nvSpPr>
        <p:spPr>
          <a:xfrm>
            <a:off x="1888671" y="4279883"/>
            <a:ext cx="132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targets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E9DD1FA-9268-5146-85D1-081A17750174}"/>
              </a:ext>
            </a:extLst>
          </p:cNvPr>
          <p:cNvSpPr/>
          <p:nvPr/>
        </p:nvSpPr>
        <p:spPr>
          <a:xfrm>
            <a:off x="1990622" y="4517430"/>
            <a:ext cx="361445" cy="235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26518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3E9CE-E62C-4445-9C2F-9BD722E2A730}"/>
              </a:ext>
            </a:extLst>
          </p:cNvPr>
          <p:cNvSpPr/>
          <p:nvPr/>
        </p:nvSpPr>
        <p:spPr>
          <a:xfrm>
            <a:off x="304799" y="228600"/>
            <a:ext cx="3494315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Tool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D063B1-E3BE-1B46-AD94-AC1453AE3FC3}"/>
              </a:ext>
            </a:extLst>
          </p:cNvPr>
          <p:cNvSpPr/>
          <p:nvPr/>
        </p:nvSpPr>
        <p:spPr>
          <a:xfrm>
            <a:off x="3853544" y="228600"/>
            <a:ext cx="192677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D826A0-68A8-AE4A-AF2A-00DDA51A9479}"/>
              </a:ext>
            </a:extLst>
          </p:cNvPr>
          <p:cNvSpPr/>
          <p:nvPr/>
        </p:nvSpPr>
        <p:spPr>
          <a:xfrm>
            <a:off x="5823857" y="228600"/>
            <a:ext cx="1926771" cy="76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DB88B2-B702-C74E-B303-F07ED5D8E7B9}"/>
              </a:ext>
            </a:extLst>
          </p:cNvPr>
          <p:cNvSpPr/>
          <p:nvPr/>
        </p:nvSpPr>
        <p:spPr>
          <a:xfrm>
            <a:off x="7794171" y="228600"/>
            <a:ext cx="192677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6561F-4118-8644-930C-6EE902CB5E7B}"/>
              </a:ext>
            </a:extLst>
          </p:cNvPr>
          <p:cNvSpPr/>
          <p:nvPr/>
        </p:nvSpPr>
        <p:spPr>
          <a:xfrm>
            <a:off x="9764485" y="228600"/>
            <a:ext cx="192677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Visualisation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2F117E-892B-0946-9A13-1DA0720E1F00}"/>
              </a:ext>
            </a:extLst>
          </p:cNvPr>
          <p:cNvSpPr/>
          <p:nvPr/>
        </p:nvSpPr>
        <p:spPr>
          <a:xfrm>
            <a:off x="304800" y="1099457"/>
            <a:ext cx="3494315" cy="4789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36F73F-CE10-6F43-AB9A-7CC6D2B9C5F7}"/>
              </a:ext>
            </a:extLst>
          </p:cNvPr>
          <p:cNvSpPr txBox="1"/>
          <p:nvPr/>
        </p:nvSpPr>
        <p:spPr>
          <a:xfrm>
            <a:off x="424543" y="1219200"/>
            <a:ext cx="3254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2. Target Source</a:t>
            </a:r>
          </a:p>
          <a:p>
            <a:endParaRPr lang="en-US" dirty="0"/>
          </a:p>
          <a:p>
            <a:r>
              <a:rPr lang="en-US" dirty="0"/>
              <a:t>Target source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63EFD6-8EB8-AA4D-8D42-BE5C3E92B268}"/>
              </a:ext>
            </a:extLst>
          </p:cNvPr>
          <p:cNvSpPr/>
          <p:nvPr/>
        </p:nvSpPr>
        <p:spPr>
          <a:xfrm>
            <a:off x="500743" y="2115821"/>
            <a:ext cx="2775857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45B56E-7620-394A-9004-01E0F3E3A297}"/>
              </a:ext>
            </a:extLst>
          </p:cNvPr>
          <p:cNvSpPr/>
          <p:nvPr/>
        </p:nvSpPr>
        <p:spPr>
          <a:xfrm>
            <a:off x="631372" y="2348772"/>
            <a:ext cx="141514" cy="14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374851F-2348-9E4F-ADB4-0845C67FCD5C}"/>
              </a:ext>
            </a:extLst>
          </p:cNvPr>
          <p:cNvSpPr/>
          <p:nvPr/>
        </p:nvSpPr>
        <p:spPr>
          <a:xfrm>
            <a:off x="631372" y="2652480"/>
            <a:ext cx="141514" cy="14151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FD82CF-A1BA-C74B-9C9E-ED2EE138CFEA}"/>
              </a:ext>
            </a:extLst>
          </p:cNvPr>
          <p:cNvSpPr/>
          <p:nvPr/>
        </p:nvSpPr>
        <p:spPr>
          <a:xfrm>
            <a:off x="631372" y="2935686"/>
            <a:ext cx="141514" cy="1415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7059A2-2DFC-6540-8ECC-13B480D8772D}"/>
              </a:ext>
            </a:extLst>
          </p:cNvPr>
          <p:cNvSpPr txBox="1"/>
          <p:nvPr/>
        </p:nvSpPr>
        <p:spPr>
          <a:xfrm>
            <a:off x="772886" y="2281056"/>
            <a:ext cx="1947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Predicted (from SMILES)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CEA395-B21F-734C-8FEE-16EAC8AED21D}"/>
              </a:ext>
            </a:extLst>
          </p:cNvPr>
          <p:cNvSpPr txBox="1"/>
          <p:nvPr/>
        </p:nvSpPr>
        <p:spPr>
          <a:xfrm>
            <a:off x="772886" y="2573341"/>
            <a:ext cx="1703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Upload list of targets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231F1B-BE68-8741-A9DF-532C21C827E0}"/>
              </a:ext>
            </a:extLst>
          </p:cNvPr>
          <p:cNvSpPr txBox="1"/>
          <p:nvPr/>
        </p:nvSpPr>
        <p:spPr>
          <a:xfrm>
            <a:off x="772885" y="2857641"/>
            <a:ext cx="943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 targets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5F2346-3627-7B49-91B4-89103D131768}"/>
              </a:ext>
            </a:extLst>
          </p:cNvPr>
          <p:cNvSpPr/>
          <p:nvPr/>
        </p:nvSpPr>
        <p:spPr>
          <a:xfrm>
            <a:off x="3853544" y="1099457"/>
            <a:ext cx="7837712" cy="4789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9605CE-B39F-8F47-B37B-637562EED5D0}"/>
              </a:ext>
            </a:extLst>
          </p:cNvPr>
          <p:cNvSpPr/>
          <p:nvPr/>
        </p:nvSpPr>
        <p:spPr>
          <a:xfrm>
            <a:off x="440545" y="3398668"/>
            <a:ext cx="2778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Upload SMILES or target list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DE7298-1BFF-A74C-AFE0-A97037D5C6D4}"/>
              </a:ext>
            </a:extLst>
          </p:cNvPr>
          <p:cNvSpPr/>
          <p:nvPr/>
        </p:nvSpPr>
        <p:spPr>
          <a:xfrm>
            <a:off x="500743" y="3786007"/>
            <a:ext cx="277585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8BEBE4-DF29-334F-BA5B-374E6673CEA2}"/>
              </a:ext>
            </a:extLst>
          </p:cNvPr>
          <p:cNvSpPr/>
          <p:nvPr/>
        </p:nvSpPr>
        <p:spPr>
          <a:xfrm>
            <a:off x="500743" y="3786007"/>
            <a:ext cx="10232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DC3F7C-49FC-674A-B248-32D700249FB0}"/>
              </a:ext>
            </a:extLst>
          </p:cNvPr>
          <p:cNvSpPr txBox="1"/>
          <p:nvPr/>
        </p:nvSpPr>
        <p:spPr>
          <a:xfrm>
            <a:off x="631372" y="3816784"/>
            <a:ext cx="722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Browse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BC2F27-3F48-F940-B74A-4643A9FD3FBC}"/>
              </a:ext>
            </a:extLst>
          </p:cNvPr>
          <p:cNvSpPr txBox="1"/>
          <p:nvPr/>
        </p:nvSpPr>
        <p:spPr>
          <a:xfrm>
            <a:off x="2266128" y="3832172"/>
            <a:ext cx="1413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.txt file only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E864F9-5D47-5948-B9F7-9F5990026491}"/>
              </a:ext>
            </a:extLst>
          </p:cNvPr>
          <p:cNvSpPr txBox="1"/>
          <p:nvPr/>
        </p:nvSpPr>
        <p:spPr>
          <a:xfrm>
            <a:off x="4071257" y="1219200"/>
            <a:ext cx="666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User-defined targets will be used in Causal Reasoning analysis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42ABFE-1929-A446-805F-EE8EF9A6D12F}"/>
              </a:ext>
            </a:extLst>
          </p:cNvPr>
          <p:cNvSpPr txBox="1"/>
          <p:nvPr/>
        </p:nvSpPr>
        <p:spPr>
          <a:xfrm>
            <a:off x="4071257" y="1588532"/>
            <a:ext cx="666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upload your data before continuing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9908A9A-A3E0-734B-BCE2-96D67948F33E}"/>
              </a:ext>
            </a:extLst>
          </p:cNvPr>
          <p:cNvSpPr/>
          <p:nvPr/>
        </p:nvSpPr>
        <p:spPr>
          <a:xfrm>
            <a:off x="2240881" y="5424026"/>
            <a:ext cx="123129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Run PIDGINv4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1D5235-45A6-D943-9AF9-17C3BCA8732C}"/>
              </a:ext>
            </a:extLst>
          </p:cNvPr>
          <p:cNvSpPr/>
          <p:nvPr/>
        </p:nvSpPr>
        <p:spPr>
          <a:xfrm>
            <a:off x="499958" y="4496505"/>
            <a:ext cx="361445" cy="235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C16BAE-F00E-5344-B8FD-CE32E1EA94DE}"/>
              </a:ext>
            </a:extLst>
          </p:cNvPr>
          <p:cNvSpPr txBox="1"/>
          <p:nvPr/>
        </p:nvSpPr>
        <p:spPr>
          <a:xfrm>
            <a:off x="393230" y="4249148"/>
            <a:ext cx="1231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cores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98BD06-3B2C-B644-B46B-687B7F7F1B46}"/>
              </a:ext>
            </a:extLst>
          </p:cNvPr>
          <p:cNvSpPr txBox="1"/>
          <p:nvPr/>
        </p:nvSpPr>
        <p:spPr>
          <a:xfrm>
            <a:off x="419292" y="4731933"/>
            <a:ext cx="1490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 threshold (0-100)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306A917-A666-8644-9644-1395B50FD487}"/>
              </a:ext>
            </a:extLst>
          </p:cNvPr>
          <p:cNvSpPr/>
          <p:nvPr/>
        </p:nvSpPr>
        <p:spPr>
          <a:xfrm>
            <a:off x="495623" y="4968370"/>
            <a:ext cx="361445" cy="235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1E2514-EB84-B844-8D25-4745B271E551}"/>
              </a:ext>
            </a:extLst>
          </p:cNvPr>
          <p:cNvSpPr txBox="1"/>
          <p:nvPr/>
        </p:nvSpPr>
        <p:spPr>
          <a:xfrm>
            <a:off x="419292" y="5146129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Probability threshold (0-1)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2E3AFFE-F3D9-8049-865D-6730B7E08416}"/>
              </a:ext>
            </a:extLst>
          </p:cNvPr>
          <p:cNvSpPr/>
          <p:nvPr/>
        </p:nvSpPr>
        <p:spPr>
          <a:xfrm>
            <a:off x="495623" y="5382566"/>
            <a:ext cx="361445" cy="235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0.7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21F6A9D-CA43-114F-BAC1-F07E250DC5C8}"/>
              </a:ext>
            </a:extLst>
          </p:cNvPr>
          <p:cNvSpPr txBox="1"/>
          <p:nvPr/>
        </p:nvSpPr>
        <p:spPr>
          <a:xfrm>
            <a:off x="1888671" y="4279883"/>
            <a:ext cx="132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targets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E9DD1FA-9268-5146-85D1-081A17750174}"/>
              </a:ext>
            </a:extLst>
          </p:cNvPr>
          <p:cNvSpPr/>
          <p:nvPr/>
        </p:nvSpPr>
        <p:spPr>
          <a:xfrm>
            <a:off x="1990622" y="4517430"/>
            <a:ext cx="361445" cy="235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0608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9294</TotalTime>
  <Words>1465</Words>
  <Application>Microsoft Macintosh PowerPoint</Application>
  <PresentationFormat>Widescreen</PresentationFormat>
  <Paragraphs>418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CASE Update 29/01/21</vt:lpstr>
      <vt:lpstr>MoA Analysis and Visualisation Tool</vt:lpstr>
      <vt:lpstr>MoA Analysis and Visualisation Tool</vt:lpstr>
      <vt:lpstr>MoA Analysis and Visualisation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Layla Hosseini-Gerami</dc:creator>
  <cp:lastModifiedBy>Layla Hosseini-Gerami</cp:lastModifiedBy>
  <cp:revision>7</cp:revision>
  <dcterms:created xsi:type="dcterms:W3CDTF">2020-11-10T16:04:48Z</dcterms:created>
  <dcterms:modified xsi:type="dcterms:W3CDTF">2021-01-28T09:48:45Z</dcterms:modified>
</cp:coreProperties>
</file>