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96" r:id="rId5"/>
    <p:sldId id="283" r:id="rId6"/>
    <p:sldId id="298" r:id="rId7"/>
    <p:sldId id="299" r:id="rId8"/>
    <p:sldId id="297" r:id="rId9"/>
    <p:sldId id="293" r:id="rId10"/>
    <p:sldId id="294" r:id="rId11"/>
    <p:sldId id="295" r:id="rId12"/>
    <p:sldId id="300" r:id="rId13"/>
    <p:sldId id="261" r:id="rId14"/>
    <p:sldId id="301" r:id="rId15"/>
    <p:sldId id="288" r:id="rId16"/>
    <p:sldId id="290" r:id="rId17"/>
    <p:sldId id="291" r:id="rId18"/>
    <p:sldId id="289" r:id="rId19"/>
    <p:sldId id="281" r:id="rId20"/>
    <p:sldId id="292" r:id="rId21"/>
    <p:sldId id="270" r:id="rId22"/>
    <p:sldId id="302" r:id="rId23"/>
    <p:sldId id="30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1027"/>
    <a:srgbClr val="F9EDC3"/>
    <a:srgbClr val="D44E52"/>
    <a:srgbClr val="417BB5"/>
    <a:srgbClr val="2C537A"/>
    <a:srgbClr val="EF374D"/>
    <a:srgbClr val="254667"/>
    <a:srgbClr val="4D799E"/>
    <a:srgbClr val="EA2141"/>
    <a:srgbClr val="F58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2" autoAdjust="0"/>
    <p:restoredTop sz="83489" autoAdjust="0"/>
  </p:normalViewPr>
  <p:slideViewPr>
    <p:cSldViewPr snapToGrid="0">
      <p:cViewPr varScale="1">
        <p:scale>
          <a:sx n="35" d="100"/>
          <a:sy n="35" d="100"/>
        </p:scale>
        <p:origin x="106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34A1B-47F9-448D-8560-913B3C516174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9711F-40F4-4DFB-B75B-4268B84675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3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9711F-40F4-4DFB-B75B-4268B84675B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922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87952008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9711F-40F4-4DFB-B75B-4268B84675B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174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9711F-40F4-4DFB-B75B-4268B84675B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784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在此次实验中由于要实现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VGA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显示功能，而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VGA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是时时需要读取</a:t>
            </a:r>
            <a:r>
              <a:rPr lang="en-US" altLang="zh-CN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值完成显示扫描的，同时还需要进行数据写入，因此必须使用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VRAM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来对输入输出</a:t>
            </a:r>
            <a:r>
              <a:rPr lang="en-US" altLang="zh-CN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的值。否则如果只有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的话，程序运行的数据输入输出将与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VGA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数据输入输出冲突，无法完成实验。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9711F-40F4-4DFB-B75B-4268B84675B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2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6DF8-8783-4B25-B2D3-B4D492813B05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D7C5-0281-4949-9FAA-04AA4B39AF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498887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6DF8-8783-4B25-B2D3-B4D492813B05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D7C5-0281-4949-9FAA-04AA4B39AF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56529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6DF8-8783-4B25-B2D3-B4D492813B05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D7C5-0281-4949-9FAA-04AA4B39AF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1161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6DF8-8783-4B25-B2D3-B4D492813B05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D7C5-0281-4949-9FAA-04AA4B39AF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114406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6DF8-8783-4B25-B2D3-B4D492813B05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D7C5-0281-4949-9FAA-04AA4B39AF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23390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6DF8-8783-4B25-B2D3-B4D492813B05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D7C5-0281-4949-9FAA-04AA4B39AF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966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6DF8-8783-4B25-B2D3-B4D492813B05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D7C5-0281-4949-9FAA-04AA4B39AF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1307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6DF8-8783-4B25-B2D3-B4D492813B05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D7C5-0281-4949-9FAA-04AA4B39AF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04675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6DF8-8783-4B25-B2D3-B4D492813B05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D7C5-0281-4949-9FAA-04AA4B39AF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21681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6DF8-8783-4B25-B2D3-B4D492813B05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D7C5-0281-4949-9FAA-04AA4B39AF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763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6DF8-8783-4B25-B2D3-B4D492813B05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D7C5-0281-4949-9FAA-04AA4B39AF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16308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D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86DF8-8783-4B25-B2D3-B4D492813B05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3D7C5-0281-4949-9FAA-04AA4B39AF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4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68812" y="-440413"/>
            <a:ext cx="12478043" cy="7086364"/>
            <a:chOff x="-168812" y="-440413"/>
            <a:chExt cx="12478043" cy="7086364"/>
          </a:xfrm>
        </p:grpSpPr>
        <p:sp>
          <p:nvSpPr>
            <p:cNvPr id="6" name="圆角矩形 5"/>
            <p:cNvSpPr/>
            <p:nvPr/>
          </p:nvSpPr>
          <p:spPr>
            <a:xfrm>
              <a:off x="0" y="-440413"/>
              <a:ext cx="12192000" cy="3277772"/>
            </a:xfrm>
            <a:custGeom>
              <a:avLst/>
              <a:gdLst>
                <a:gd name="connsiteX0" fmla="*/ 0 w 12192000"/>
                <a:gd name="connsiteY0" fmla="*/ 569753 h 3418449"/>
                <a:gd name="connsiteX1" fmla="*/ 569753 w 12192000"/>
                <a:gd name="connsiteY1" fmla="*/ 0 h 3418449"/>
                <a:gd name="connsiteX2" fmla="*/ 11622247 w 12192000"/>
                <a:gd name="connsiteY2" fmla="*/ 0 h 3418449"/>
                <a:gd name="connsiteX3" fmla="*/ 12192000 w 12192000"/>
                <a:gd name="connsiteY3" fmla="*/ 569753 h 3418449"/>
                <a:gd name="connsiteX4" fmla="*/ 12192000 w 12192000"/>
                <a:gd name="connsiteY4" fmla="*/ 2848696 h 3418449"/>
                <a:gd name="connsiteX5" fmla="*/ 11622247 w 12192000"/>
                <a:gd name="connsiteY5" fmla="*/ 3418449 h 3418449"/>
                <a:gd name="connsiteX6" fmla="*/ 569753 w 12192000"/>
                <a:gd name="connsiteY6" fmla="*/ 3418449 h 3418449"/>
                <a:gd name="connsiteX7" fmla="*/ 0 w 12192000"/>
                <a:gd name="connsiteY7" fmla="*/ 2848696 h 3418449"/>
                <a:gd name="connsiteX8" fmla="*/ 0 w 12192000"/>
                <a:gd name="connsiteY8" fmla="*/ 569753 h 3418449"/>
                <a:gd name="connsiteX0" fmla="*/ 0 w 12192000"/>
                <a:gd name="connsiteY0" fmla="*/ 569753 h 3418449"/>
                <a:gd name="connsiteX1" fmla="*/ 569753 w 12192000"/>
                <a:gd name="connsiteY1" fmla="*/ 0 h 3418449"/>
                <a:gd name="connsiteX2" fmla="*/ 11622247 w 12192000"/>
                <a:gd name="connsiteY2" fmla="*/ 0 h 3418449"/>
                <a:gd name="connsiteX3" fmla="*/ 12192000 w 12192000"/>
                <a:gd name="connsiteY3" fmla="*/ 569753 h 3418449"/>
                <a:gd name="connsiteX4" fmla="*/ 12192000 w 12192000"/>
                <a:gd name="connsiteY4" fmla="*/ 2848696 h 3418449"/>
                <a:gd name="connsiteX5" fmla="*/ 11622247 w 12192000"/>
                <a:gd name="connsiteY5" fmla="*/ 3418449 h 3418449"/>
                <a:gd name="connsiteX6" fmla="*/ 569753 w 12192000"/>
                <a:gd name="connsiteY6" fmla="*/ 3418449 h 3418449"/>
                <a:gd name="connsiteX7" fmla="*/ 70338 w 12192000"/>
                <a:gd name="connsiteY7" fmla="*/ 2651749 h 3418449"/>
                <a:gd name="connsiteX8" fmla="*/ 0 w 12192000"/>
                <a:gd name="connsiteY8" fmla="*/ 569753 h 3418449"/>
                <a:gd name="connsiteX0" fmla="*/ 0 w 12192000"/>
                <a:gd name="connsiteY0" fmla="*/ 569753 h 3418449"/>
                <a:gd name="connsiteX1" fmla="*/ 569753 w 12192000"/>
                <a:gd name="connsiteY1" fmla="*/ 0 h 3418449"/>
                <a:gd name="connsiteX2" fmla="*/ 11622247 w 12192000"/>
                <a:gd name="connsiteY2" fmla="*/ 0 h 3418449"/>
                <a:gd name="connsiteX3" fmla="*/ 12192000 w 12192000"/>
                <a:gd name="connsiteY3" fmla="*/ 569753 h 3418449"/>
                <a:gd name="connsiteX4" fmla="*/ 12192000 w 12192000"/>
                <a:gd name="connsiteY4" fmla="*/ 2848696 h 3418449"/>
                <a:gd name="connsiteX5" fmla="*/ 11622247 w 12192000"/>
                <a:gd name="connsiteY5" fmla="*/ 3418449 h 3418449"/>
                <a:gd name="connsiteX6" fmla="*/ 977716 w 12192000"/>
                <a:gd name="connsiteY6" fmla="*/ 3123027 h 3418449"/>
                <a:gd name="connsiteX7" fmla="*/ 70338 w 12192000"/>
                <a:gd name="connsiteY7" fmla="*/ 2651749 h 3418449"/>
                <a:gd name="connsiteX8" fmla="*/ 0 w 12192000"/>
                <a:gd name="connsiteY8" fmla="*/ 569753 h 3418449"/>
                <a:gd name="connsiteX0" fmla="*/ 0 w 12192000"/>
                <a:gd name="connsiteY0" fmla="*/ 569753 h 3418449"/>
                <a:gd name="connsiteX1" fmla="*/ 569753 w 12192000"/>
                <a:gd name="connsiteY1" fmla="*/ 0 h 3418449"/>
                <a:gd name="connsiteX2" fmla="*/ 11622247 w 12192000"/>
                <a:gd name="connsiteY2" fmla="*/ 0 h 3418449"/>
                <a:gd name="connsiteX3" fmla="*/ 12192000 w 12192000"/>
                <a:gd name="connsiteY3" fmla="*/ 569753 h 3418449"/>
                <a:gd name="connsiteX4" fmla="*/ 12192000 w 12192000"/>
                <a:gd name="connsiteY4" fmla="*/ 2848696 h 3418449"/>
                <a:gd name="connsiteX5" fmla="*/ 11622247 w 12192000"/>
                <a:gd name="connsiteY5" fmla="*/ 3418449 h 3418449"/>
                <a:gd name="connsiteX6" fmla="*/ 977716 w 12192000"/>
                <a:gd name="connsiteY6" fmla="*/ 3123027 h 3418449"/>
                <a:gd name="connsiteX7" fmla="*/ 0 w 12192000"/>
                <a:gd name="connsiteY7" fmla="*/ 2215651 h 3418449"/>
                <a:gd name="connsiteX8" fmla="*/ 0 w 12192000"/>
                <a:gd name="connsiteY8" fmla="*/ 569753 h 3418449"/>
                <a:gd name="connsiteX0" fmla="*/ 0 w 12192000"/>
                <a:gd name="connsiteY0" fmla="*/ 569753 h 3418449"/>
                <a:gd name="connsiteX1" fmla="*/ 569753 w 12192000"/>
                <a:gd name="connsiteY1" fmla="*/ 0 h 3418449"/>
                <a:gd name="connsiteX2" fmla="*/ 11622247 w 12192000"/>
                <a:gd name="connsiteY2" fmla="*/ 0 h 3418449"/>
                <a:gd name="connsiteX3" fmla="*/ 12192000 w 12192000"/>
                <a:gd name="connsiteY3" fmla="*/ 569753 h 3418449"/>
                <a:gd name="connsiteX4" fmla="*/ 12192000 w 12192000"/>
                <a:gd name="connsiteY4" fmla="*/ 2848696 h 3418449"/>
                <a:gd name="connsiteX5" fmla="*/ 11622247 w 12192000"/>
                <a:gd name="connsiteY5" fmla="*/ 3418449 h 3418449"/>
                <a:gd name="connsiteX6" fmla="*/ 963648 w 12192000"/>
                <a:gd name="connsiteY6" fmla="*/ 2897943 h 3418449"/>
                <a:gd name="connsiteX7" fmla="*/ 0 w 12192000"/>
                <a:gd name="connsiteY7" fmla="*/ 2215651 h 3418449"/>
                <a:gd name="connsiteX8" fmla="*/ 0 w 12192000"/>
                <a:gd name="connsiteY8" fmla="*/ 569753 h 3418449"/>
                <a:gd name="connsiteX0" fmla="*/ 0 w 12192000"/>
                <a:gd name="connsiteY0" fmla="*/ 569753 h 3418449"/>
                <a:gd name="connsiteX1" fmla="*/ 569753 w 12192000"/>
                <a:gd name="connsiteY1" fmla="*/ 0 h 3418449"/>
                <a:gd name="connsiteX2" fmla="*/ 11622247 w 12192000"/>
                <a:gd name="connsiteY2" fmla="*/ 0 h 3418449"/>
                <a:gd name="connsiteX3" fmla="*/ 12192000 w 12192000"/>
                <a:gd name="connsiteY3" fmla="*/ 569753 h 3418449"/>
                <a:gd name="connsiteX4" fmla="*/ 11769969 w 12192000"/>
                <a:gd name="connsiteY4" fmla="*/ 2834629 h 3418449"/>
                <a:gd name="connsiteX5" fmla="*/ 11622247 w 12192000"/>
                <a:gd name="connsiteY5" fmla="*/ 3418449 h 3418449"/>
                <a:gd name="connsiteX6" fmla="*/ 963648 w 12192000"/>
                <a:gd name="connsiteY6" fmla="*/ 2897943 h 3418449"/>
                <a:gd name="connsiteX7" fmla="*/ 0 w 12192000"/>
                <a:gd name="connsiteY7" fmla="*/ 2215651 h 3418449"/>
                <a:gd name="connsiteX8" fmla="*/ 0 w 12192000"/>
                <a:gd name="connsiteY8" fmla="*/ 569753 h 3418449"/>
                <a:gd name="connsiteX0" fmla="*/ 0 w 12192000"/>
                <a:gd name="connsiteY0" fmla="*/ 569753 h 3277772"/>
                <a:gd name="connsiteX1" fmla="*/ 569753 w 12192000"/>
                <a:gd name="connsiteY1" fmla="*/ 0 h 3277772"/>
                <a:gd name="connsiteX2" fmla="*/ 11622247 w 12192000"/>
                <a:gd name="connsiteY2" fmla="*/ 0 h 3277772"/>
                <a:gd name="connsiteX3" fmla="*/ 12192000 w 12192000"/>
                <a:gd name="connsiteY3" fmla="*/ 569753 h 3277772"/>
                <a:gd name="connsiteX4" fmla="*/ 11769969 w 12192000"/>
                <a:gd name="connsiteY4" fmla="*/ 2834629 h 3277772"/>
                <a:gd name="connsiteX5" fmla="*/ 10975133 w 12192000"/>
                <a:gd name="connsiteY5" fmla="*/ 3277772 h 3277772"/>
                <a:gd name="connsiteX6" fmla="*/ 963648 w 12192000"/>
                <a:gd name="connsiteY6" fmla="*/ 2897943 h 3277772"/>
                <a:gd name="connsiteX7" fmla="*/ 0 w 12192000"/>
                <a:gd name="connsiteY7" fmla="*/ 2215651 h 3277772"/>
                <a:gd name="connsiteX8" fmla="*/ 0 w 12192000"/>
                <a:gd name="connsiteY8" fmla="*/ 569753 h 3277772"/>
                <a:gd name="connsiteX0" fmla="*/ 0 w 12192000"/>
                <a:gd name="connsiteY0" fmla="*/ 569753 h 3277772"/>
                <a:gd name="connsiteX1" fmla="*/ 569753 w 12192000"/>
                <a:gd name="connsiteY1" fmla="*/ 0 h 3277772"/>
                <a:gd name="connsiteX2" fmla="*/ 11622247 w 12192000"/>
                <a:gd name="connsiteY2" fmla="*/ 0 h 3277772"/>
                <a:gd name="connsiteX3" fmla="*/ 12192000 w 12192000"/>
                <a:gd name="connsiteY3" fmla="*/ 569753 h 3277772"/>
                <a:gd name="connsiteX4" fmla="*/ 11769969 w 12192000"/>
                <a:gd name="connsiteY4" fmla="*/ 2834629 h 3277772"/>
                <a:gd name="connsiteX5" fmla="*/ 10975133 w 12192000"/>
                <a:gd name="connsiteY5" fmla="*/ 3277772 h 3277772"/>
                <a:gd name="connsiteX6" fmla="*/ 963648 w 12192000"/>
                <a:gd name="connsiteY6" fmla="*/ 2897943 h 3277772"/>
                <a:gd name="connsiteX7" fmla="*/ 0 w 12192000"/>
                <a:gd name="connsiteY7" fmla="*/ 2215651 h 3277772"/>
                <a:gd name="connsiteX8" fmla="*/ 0 w 12192000"/>
                <a:gd name="connsiteY8" fmla="*/ 569753 h 3277772"/>
                <a:gd name="connsiteX0" fmla="*/ 0 w 12192000"/>
                <a:gd name="connsiteY0" fmla="*/ 569753 h 3277772"/>
                <a:gd name="connsiteX1" fmla="*/ 569753 w 12192000"/>
                <a:gd name="connsiteY1" fmla="*/ 0 h 3277772"/>
                <a:gd name="connsiteX2" fmla="*/ 11622247 w 12192000"/>
                <a:gd name="connsiteY2" fmla="*/ 0 h 3277772"/>
                <a:gd name="connsiteX3" fmla="*/ 12192000 w 12192000"/>
                <a:gd name="connsiteY3" fmla="*/ 569753 h 3277772"/>
                <a:gd name="connsiteX4" fmla="*/ 11769969 w 12192000"/>
                <a:gd name="connsiteY4" fmla="*/ 2834629 h 3277772"/>
                <a:gd name="connsiteX5" fmla="*/ 10975133 w 12192000"/>
                <a:gd name="connsiteY5" fmla="*/ 3277772 h 3277772"/>
                <a:gd name="connsiteX6" fmla="*/ 963648 w 12192000"/>
                <a:gd name="connsiteY6" fmla="*/ 2897943 h 3277772"/>
                <a:gd name="connsiteX7" fmla="*/ 253218 w 12192000"/>
                <a:gd name="connsiteY7" fmla="*/ 2243786 h 3277772"/>
                <a:gd name="connsiteX8" fmla="*/ 0 w 12192000"/>
                <a:gd name="connsiteY8" fmla="*/ 569753 h 3277772"/>
                <a:gd name="connsiteX0" fmla="*/ 0 w 12192000"/>
                <a:gd name="connsiteY0" fmla="*/ 569753 h 3277772"/>
                <a:gd name="connsiteX1" fmla="*/ 569753 w 12192000"/>
                <a:gd name="connsiteY1" fmla="*/ 0 h 3277772"/>
                <a:gd name="connsiteX2" fmla="*/ 11622247 w 12192000"/>
                <a:gd name="connsiteY2" fmla="*/ 0 h 3277772"/>
                <a:gd name="connsiteX3" fmla="*/ 12192000 w 12192000"/>
                <a:gd name="connsiteY3" fmla="*/ 569753 h 3277772"/>
                <a:gd name="connsiteX4" fmla="*/ 11769969 w 12192000"/>
                <a:gd name="connsiteY4" fmla="*/ 2834629 h 3277772"/>
                <a:gd name="connsiteX5" fmla="*/ 10975133 w 12192000"/>
                <a:gd name="connsiteY5" fmla="*/ 3277772 h 3277772"/>
                <a:gd name="connsiteX6" fmla="*/ 1076189 w 12192000"/>
                <a:gd name="connsiteY6" fmla="*/ 3024552 h 3277772"/>
                <a:gd name="connsiteX7" fmla="*/ 253218 w 12192000"/>
                <a:gd name="connsiteY7" fmla="*/ 2243786 h 3277772"/>
                <a:gd name="connsiteX8" fmla="*/ 0 w 12192000"/>
                <a:gd name="connsiteY8" fmla="*/ 569753 h 3277772"/>
                <a:gd name="connsiteX0" fmla="*/ 0 w 12192000"/>
                <a:gd name="connsiteY0" fmla="*/ 569753 h 3277772"/>
                <a:gd name="connsiteX1" fmla="*/ 569753 w 12192000"/>
                <a:gd name="connsiteY1" fmla="*/ 0 h 3277772"/>
                <a:gd name="connsiteX2" fmla="*/ 11622247 w 12192000"/>
                <a:gd name="connsiteY2" fmla="*/ 0 h 3277772"/>
                <a:gd name="connsiteX3" fmla="*/ 12192000 w 12192000"/>
                <a:gd name="connsiteY3" fmla="*/ 569753 h 3277772"/>
                <a:gd name="connsiteX4" fmla="*/ 11798104 w 12192000"/>
                <a:gd name="connsiteY4" fmla="*/ 2834629 h 3277772"/>
                <a:gd name="connsiteX5" fmla="*/ 10975133 w 12192000"/>
                <a:gd name="connsiteY5" fmla="*/ 3277772 h 3277772"/>
                <a:gd name="connsiteX6" fmla="*/ 1076189 w 12192000"/>
                <a:gd name="connsiteY6" fmla="*/ 3024552 h 3277772"/>
                <a:gd name="connsiteX7" fmla="*/ 253218 w 12192000"/>
                <a:gd name="connsiteY7" fmla="*/ 2243786 h 3277772"/>
                <a:gd name="connsiteX8" fmla="*/ 0 w 12192000"/>
                <a:gd name="connsiteY8" fmla="*/ 569753 h 3277772"/>
                <a:gd name="connsiteX0" fmla="*/ 0 w 12192000"/>
                <a:gd name="connsiteY0" fmla="*/ 569753 h 3277772"/>
                <a:gd name="connsiteX1" fmla="*/ 569753 w 12192000"/>
                <a:gd name="connsiteY1" fmla="*/ 0 h 3277772"/>
                <a:gd name="connsiteX2" fmla="*/ 11622247 w 12192000"/>
                <a:gd name="connsiteY2" fmla="*/ 0 h 3277772"/>
                <a:gd name="connsiteX3" fmla="*/ 12192000 w 12192000"/>
                <a:gd name="connsiteY3" fmla="*/ 569753 h 3277772"/>
                <a:gd name="connsiteX4" fmla="*/ 11798104 w 12192000"/>
                <a:gd name="connsiteY4" fmla="*/ 2834629 h 3277772"/>
                <a:gd name="connsiteX5" fmla="*/ 10975133 w 12192000"/>
                <a:gd name="connsiteY5" fmla="*/ 3277772 h 3277772"/>
                <a:gd name="connsiteX6" fmla="*/ 1076189 w 12192000"/>
                <a:gd name="connsiteY6" fmla="*/ 3024552 h 3277772"/>
                <a:gd name="connsiteX7" fmla="*/ 211015 w 12192000"/>
                <a:gd name="connsiteY7" fmla="*/ 2243786 h 3277772"/>
                <a:gd name="connsiteX8" fmla="*/ 0 w 12192000"/>
                <a:gd name="connsiteY8" fmla="*/ 569753 h 3277772"/>
                <a:gd name="connsiteX0" fmla="*/ 0 w 12192000"/>
                <a:gd name="connsiteY0" fmla="*/ 569753 h 3277772"/>
                <a:gd name="connsiteX1" fmla="*/ 569753 w 12192000"/>
                <a:gd name="connsiteY1" fmla="*/ 0 h 3277772"/>
                <a:gd name="connsiteX2" fmla="*/ 11622247 w 12192000"/>
                <a:gd name="connsiteY2" fmla="*/ 0 h 3277772"/>
                <a:gd name="connsiteX3" fmla="*/ 12192000 w 12192000"/>
                <a:gd name="connsiteY3" fmla="*/ 569753 h 3277772"/>
                <a:gd name="connsiteX4" fmla="*/ 11798104 w 12192000"/>
                <a:gd name="connsiteY4" fmla="*/ 2834629 h 3277772"/>
                <a:gd name="connsiteX5" fmla="*/ 10975133 w 12192000"/>
                <a:gd name="connsiteY5" fmla="*/ 3277772 h 3277772"/>
                <a:gd name="connsiteX6" fmla="*/ 1076189 w 12192000"/>
                <a:gd name="connsiteY6" fmla="*/ 3024552 h 3277772"/>
                <a:gd name="connsiteX7" fmla="*/ 295421 w 12192000"/>
                <a:gd name="connsiteY7" fmla="*/ 2257853 h 3277772"/>
                <a:gd name="connsiteX8" fmla="*/ 0 w 12192000"/>
                <a:gd name="connsiteY8" fmla="*/ 569753 h 3277772"/>
                <a:gd name="connsiteX0" fmla="*/ 0 w 12192000"/>
                <a:gd name="connsiteY0" fmla="*/ 569753 h 3277772"/>
                <a:gd name="connsiteX1" fmla="*/ 569753 w 12192000"/>
                <a:gd name="connsiteY1" fmla="*/ 0 h 3277772"/>
                <a:gd name="connsiteX2" fmla="*/ 11622247 w 12192000"/>
                <a:gd name="connsiteY2" fmla="*/ 0 h 3277772"/>
                <a:gd name="connsiteX3" fmla="*/ 12192000 w 12192000"/>
                <a:gd name="connsiteY3" fmla="*/ 569753 h 3277772"/>
                <a:gd name="connsiteX4" fmla="*/ 11798104 w 12192000"/>
                <a:gd name="connsiteY4" fmla="*/ 2834629 h 3277772"/>
                <a:gd name="connsiteX5" fmla="*/ 10975133 w 12192000"/>
                <a:gd name="connsiteY5" fmla="*/ 3277772 h 3277772"/>
                <a:gd name="connsiteX6" fmla="*/ 1202798 w 12192000"/>
                <a:gd name="connsiteY6" fmla="*/ 3024552 h 3277772"/>
                <a:gd name="connsiteX7" fmla="*/ 295421 w 12192000"/>
                <a:gd name="connsiteY7" fmla="*/ 2257853 h 3277772"/>
                <a:gd name="connsiteX8" fmla="*/ 0 w 12192000"/>
                <a:gd name="connsiteY8" fmla="*/ 569753 h 3277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3277772">
                  <a:moveTo>
                    <a:pt x="0" y="569753"/>
                  </a:moveTo>
                  <a:cubicBezTo>
                    <a:pt x="0" y="255087"/>
                    <a:pt x="255087" y="0"/>
                    <a:pt x="569753" y="0"/>
                  </a:cubicBezTo>
                  <a:lnTo>
                    <a:pt x="11622247" y="0"/>
                  </a:lnTo>
                  <a:cubicBezTo>
                    <a:pt x="11936913" y="0"/>
                    <a:pt x="12192000" y="255087"/>
                    <a:pt x="12192000" y="569753"/>
                  </a:cubicBezTo>
                  <a:lnTo>
                    <a:pt x="11798104" y="2834629"/>
                  </a:lnTo>
                  <a:cubicBezTo>
                    <a:pt x="11798104" y="3149295"/>
                    <a:pt x="11289799" y="3277772"/>
                    <a:pt x="10975133" y="3277772"/>
                  </a:cubicBezTo>
                  <a:lnTo>
                    <a:pt x="1202798" y="3024552"/>
                  </a:lnTo>
                  <a:cubicBezTo>
                    <a:pt x="888132" y="3024552"/>
                    <a:pt x="295421" y="2572519"/>
                    <a:pt x="295421" y="2257853"/>
                  </a:cubicBezTo>
                  <a:lnTo>
                    <a:pt x="0" y="569753"/>
                  </a:lnTo>
                  <a:close/>
                </a:path>
              </a:pathLst>
            </a:custGeom>
            <a:solidFill>
              <a:srgbClr val="2C5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圆角矩形 5"/>
            <p:cNvSpPr/>
            <p:nvPr/>
          </p:nvSpPr>
          <p:spPr>
            <a:xfrm>
              <a:off x="-168812" y="-267015"/>
              <a:ext cx="12478043" cy="3277772"/>
            </a:xfrm>
            <a:custGeom>
              <a:avLst/>
              <a:gdLst>
                <a:gd name="connsiteX0" fmla="*/ 0 w 12192000"/>
                <a:gd name="connsiteY0" fmla="*/ 569753 h 3418449"/>
                <a:gd name="connsiteX1" fmla="*/ 569753 w 12192000"/>
                <a:gd name="connsiteY1" fmla="*/ 0 h 3418449"/>
                <a:gd name="connsiteX2" fmla="*/ 11622247 w 12192000"/>
                <a:gd name="connsiteY2" fmla="*/ 0 h 3418449"/>
                <a:gd name="connsiteX3" fmla="*/ 12192000 w 12192000"/>
                <a:gd name="connsiteY3" fmla="*/ 569753 h 3418449"/>
                <a:gd name="connsiteX4" fmla="*/ 12192000 w 12192000"/>
                <a:gd name="connsiteY4" fmla="*/ 2848696 h 3418449"/>
                <a:gd name="connsiteX5" fmla="*/ 11622247 w 12192000"/>
                <a:gd name="connsiteY5" fmla="*/ 3418449 h 3418449"/>
                <a:gd name="connsiteX6" fmla="*/ 569753 w 12192000"/>
                <a:gd name="connsiteY6" fmla="*/ 3418449 h 3418449"/>
                <a:gd name="connsiteX7" fmla="*/ 0 w 12192000"/>
                <a:gd name="connsiteY7" fmla="*/ 2848696 h 3418449"/>
                <a:gd name="connsiteX8" fmla="*/ 0 w 12192000"/>
                <a:gd name="connsiteY8" fmla="*/ 569753 h 3418449"/>
                <a:gd name="connsiteX0" fmla="*/ 0 w 12192000"/>
                <a:gd name="connsiteY0" fmla="*/ 569753 h 3418449"/>
                <a:gd name="connsiteX1" fmla="*/ 569753 w 12192000"/>
                <a:gd name="connsiteY1" fmla="*/ 0 h 3418449"/>
                <a:gd name="connsiteX2" fmla="*/ 11622247 w 12192000"/>
                <a:gd name="connsiteY2" fmla="*/ 0 h 3418449"/>
                <a:gd name="connsiteX3" fmla="*/ 12192000 w 12192000"/>
                <a:gd name="connsiteY3" fmla="*/ 569753 h 3418449"/>
                <a:gd name="connsiteX4" fmla="*/ 12192000 w 12192000"/>
                <a:gd name="connsiteY4" fmla="*/ 2848696 h 3418449"/>
                <a:gd name="connsiteX5" fmla="*/ 11622247 w 12192000"/>
                <a:gd name="connsiteY5" fmla="*/ 3418449 h 3418449"/>
                <a:gd name="connsiteX6" fmla="*/ 569753 w 12192000"/>
                <a:gd name="connsiteY6" fmla="*/ 3418449 h 3418449"/>
                <a:gd name="connsiteX7" fmla="*/ 70338 w 12192000"/>
                <a:gd name="connsiteY7" fmla="*/ 2651749 h 3418449"/>
                <a:gd name="connsiteX8" fmla="*/ 0 w 12192000"/>
                <a:gd name="connsiteY8" fmla="*/ 569753 h 3418449"/>
                <a:gd name="connsiteX0" fmla="*/ 0 w 12192000"/>
                <a:gd name="connsiteY0" fmla="*/ 569753 h 3418449"/>
                <a:gd name="connsiteX1" fmla="*/ 569753 w 12192000"/>
                <a:gd name="connsiteY1" fmla="*/ 0 h 3418449"/>
                <a:gd name="connsiteX2" fmla="*/ 11622247 w 12192000"/>
                <a:gd name="connsiteY2" fmla="*/ 0 h 3418449"/>
                <a:gd name="connsiteX3" fmla="*/ 12192000 w 12192000"/>
                <a:gd name="connsiteY3" fmla="*/ 569753 h 3418449"/>
                <a:gd name="connsiteX4" fmla="*/ 12192000 w 12192000"/>
                <a:gd name="connsiteY4" fmla="*/ 2848696 h 3418449"/>
                <a:gd name="connsiteX5" fmla="*/ 11622247 w 12192000"/>
                <a:gd name="connsiteY5" fmla="*/ 3418449 h 3418449"/>
                <a:gd name="connsiteX6" fmla="*/ 977716 w 12192000"/>
                <a:gd name="connsiteY6" fmla="*/ 3123027 h 3418449"/>
                <a:gd name="connsiteX7" fmla="*/ 70338 w 12192000"/>
                <a:gd name="connsiteY7" fmla="*/ 2651749 h 3418449"/>
                <a:gd name="connsiteX8" fmla="*/ 0 w 12192000"/>
                <a:gd name="connsiteY8" fmla="*/ 569753 h 3418449"/>
                <a:gd name="connsiteX0" fmla="*/ 0 w 12192000"/>
                <a:gd name="connsiteY0" fmla="*/ 569753 h 3418449"/>
                <a:gd name="connsiteX1" fmla="*/ 569753 w 12192000"/>
                <a:gd name="connsiteY1" fmla="*/ 0 h 3418449"/>
                <a:gd name="connsiteX2" fmla="*/ 11622247 w 12192000"/>
                <a:gd name="connsiteY2" fmla="*/ 0 h 3418449"/>
                <a:gd name="connsiteX3" fmla="*/ 12192000 w 12192000"/>
                <a:gd name="connsiteY3" fmla="*/ 569753 h 3418449"/>
                <a:gd name="connsiteX4" fmla="*/ 12192000 w 12192000"/>
                <a:gd name="connsiteY4" fmla="*/ 2848696 h 3418449"/>
                <a:gd name="connsiteX5" fmla="*/ 11622247 w 12192000"/>
                <a:gd name="connsiteY5" fmla="*/ 3418449 h 3418449"/>
                <a:gd name="connsiteX6" fmla="*/ 977716 w 12192000"/>
                <a:gd name="connsiteY6" fmla="*/ 3123027 h 3418449"/>
                <a:gd name="connsiteX7" fmla="*/ 0 w 12192000"/>
                <a:gd name="connsiteY7" fmla="*/ 2215651 h 3418449"/>
                <a:gd name="connsiteX8" fmla="*/ 0 w 12192000"/>
                <a:gd name="connsiteY8" fmla="*/ 569753 h 3418449"/>
                <a:gd name="connsiteX0" fmla="*/ 0 w 12192000"/>
                <a:gd name="connsiteY0" fmla="*/ 569753 h 3418449"/>
                <a:gd name="connsiteX1" fmla="*/ 569753 w 12192000"/>
                <a:gd name="connsiteY1" fmla="*/ 0 h 3418449"/>
                <a:gd name="connsiteX2" fmla="*/ 11622247 w 12192000"/>
                <a:gd name="connsiteY2" fmla="*/ 0 h 3418449"/>
                <a:gd name="connsiteX3" fmla="*/ 12192000 w 12192000"/>
                <a:gd name="connsiteY3" fmla="*/ 569753 h 3418449"/>
                <a:gd name="connsiteX4" fmla="*/ 12192000 w 12192000"/>
                <a:gd name="connsiteY4" fmla="*/ 2848696 h 3418449"/>
                <a:gd name="connsiteX5" fmla="*/ 11622247 w 12192000"/>
                <a:gd name="connsiteY5" fmla="*/ 3418449 h 3418449"/>
                <a:gd name="connsiteX6" fmla="*/ 963648 w 12192000"/>
                <a:gd name="connsiteY6" fmla="*/ 2897943 h 3418449"/>
                <a:gd name="connsiteX7" fmla="*/ 0 w 12192000"/>
                <a:gd name="connsiteY7" fmla="*/ 2215651 h 3418449"/>
                <a:gd name="connsiteX8" fmla="*/ 0 w 12192000"/>
                <a:gd name="connsiteY8" fmla="*/ 569753 h 3418449"/>
                <a:gd name="connsiteX0" fmla="*/ 0 w 12192000"/>
                <a:gd name="connsiteY0" fmla="*/ 569753 h 3418449"/>
                <a:gd name="connsiteX1" fmla="*/ 569753 w 12192000"/>
                <a:gd name="connsiteY1" fmla="*/ 0 h 3418449"/>
                <a:gd name="connsiteX2" fmla="*/ 11622247 w 12192000"/>
                <a:gd name="connsiteY2" fmla="*/ 0 h 3418449"/>
                <a:gd name="connsiteX3" fmla="*/ 12192000 w 12192000"/>
                <a:gd name="connsiteY3" fmla="*/ 569753 h 3418449"/>
                <a:gd name="connsiteX4" fmla="*/ 11769969 w 12192000"/>
                <a:gd name="connsiteY4" fmla="*/ 2834629 h 3418449"/>
                <a:gd name="connsiteX5" fmla="*/ 11622247 w 12192000"/>
                <a:gd name="connsiteY5" fmla="*/ 3418449 h 3418449"/>
                <a:gd name="connsiteX6" fmla="*/ 963648 w 12192000"/>
                <a:gd name="connsiteY6" fmla="*/ 2897943 h 3418449"/>
                <a:gd name="connsiteX7" fmla="*/ 0 w 12192000"/>
                <a:gd name="connsiteY7" fmla="*/ 2215651 h 3418449"/>
                <a:gd name="connsiteX8" fmla="*/ 0 w 12192000"/>
                <a:gd name="connsiteY8" fmla="*/ 569753 h 3418449"/>
                <a:gd name="connsiteX0" fmla="*/ 0 w 12192000"/>
                <a:gd name="connsiteY0" fmla="*/ 569753 h 3277772"/>
                <a:gd name="connsiteX1" fmla="*/ 569753 w 12192000"/>
                <a:gd name="connsiteY1" fmla="*/ 0 h 3277772"/>
                <a:gd name="connsiteX2" fmla="*/ 11622247 w 12192000"/>
                <a:gd name="connsiteY2" fmla="*/ 0 h 3277772"/>
                <a:gd name="connsiteX3" fmla="*/ 12192000 w 12192000"/>
                <a:gd name="connsiteY3" fmla="*/ 569753 h 3277772"/>
                <a:gd name="connsiteX4" fmla="*/ 11769969 w 12192000"/>
                <a:gd name="connsiteY4" fmla="*/ 2834629 h 3277772"/>
                <a:gd name="connsiteX5" fmla="*/ 10975133 w 12192000"/>
                <a:gd name="connsiteY5" fmla="*/ 3277772 h 3277772"/>
                <a:gd name="connsiteX6" fmla="*/ 963648 w 12192000"/>
                <a:gd name="connsiteY6" fmla="*/ 2897943 h 3277772"/>
                <a:gd name="connsiteX7" fmla="*/ 0 w 12192000"/>
                <a:gd name="connsiteY7" fmla="*/ 2215651 h 3277772"/>
                <a:gd name="connsiteX8" fmla="*/ 0 w 12192000"/>
                <a:gd name="connsiteY8" fmla="*/ 569753 h 3277772"/>
                <a:gd name="connsiteX0" fmla="*/ 0 w 12192000"/>
                <a:gd name="connsiteY0" fmla="*/ 569753 h 3277772"/>
                <a:gd name="connsiteX1" fmla="*/ 569753 w 12192000"/>
                <a:gd name="connsiteY1" fmla="*/ 0 h 3277772"/>
                <a:gd name="connsiteX2" fmla="*/ 11622247 w 12192000"/>
                <a:gd name="connsiteY2" fmla="*/ 0 h 3277772"/>
                <a:gd name="connsiteX3" fmla="*/ 12192000 w 12192000"/>
                <a:gd name="connsiteY3" fmla="*/ 569753 h 3277772"/>
                <a:gd name="connsiteX4" fmla="*/ 11769969 w 12192000"/>
                <a:gd name="connsiteY4" fmla="*/ 2834629 h 3277772"/>
                <a:gd name="connsiteX5" fmla="*/ 10975133 w 12192000"/>
                <a:gd name="connsiteY5" fmla="*/ 3277772 h 3277772"/>
                <a:gd name="connsiteX6" fmla="*/ 963648 w 12192000"/>
                <a:gd name="connsiteY6" fmla="*/ 2897943 h 3277772"/>
                <a:gd name="connsiteX7" fmla="*/ 0 w 12192000"/>
                <a:gd name="connsiteY7" fmla="*/ 2215651 h 3277772"/>
                <a:gd name="connsiteX8" fmla="*/ 0 w 12192000"/>
                <a:gd name="connsiteY8" fmla="*/ 569753 h 3277772"/>
                <a:gd name="connsiteX0" fmla="*/ 0 w 12192000"/>
                <a:gd name="connsiteY0" fmla="*/ 569753 h 3277772"/>
                <a:gd name="connsiteX1" fmla="*/ 569753 w 12192000"/>
                <a:gd name="connsiteY1" fmla="*/ 0 h 3277772"/>
                <a:gd name="connsiteX2" fmla="*/ 11622247 w 12192000"/>
                <a:gd name="connsiteY2" fmla="*/ 0 h 3277772"/>
                <a:gd name="connsiteX3" fmla="*/ 12192000 w 12192000"/>
                <a:gd name="connsiteY3" fmla="*/ 569753 h 3277772"/>
                <a:gd name="connsiteX4" fmla="*/ 11769969 w 12192000"/>
                <a:gd name="connsiteY4" fmla="*/ 2834629 h 3277772"/>
                <a:gd name="connsiteX5" fmla="*/ 10975133 w 12192000"/>
                <a:gd name="connsiteY5" fmla="*/ 3277772 h 3277772"/>
                <a:gd name="connsiteX6" fmla="*/ 963648 w 12192000"/>
                <a:gd name="connsiteY6" fmla="*/ 2897943 h 3277772"/>
                <a:gd name="connsiteX7" fmla="*/ 253218 w 12192000"/>
                <a:gd name="connsiteY7" fmla="*/ 2243786 h 3277772"/>
                <a:gd name="connsiteX8" fmla="*/ 0 w 12192000"/>
                <a:gd name="connsiteY8" fmla="*/ 569753 h 3277772"/>
                <a:gd name="connsiteX0" fmla="*/ 0 w 12192000"/>
                <a:gd name="connsiteY0" fmla="*/ 569753 h 3277772"/>
                <a:gd name="connsiteX1" fmla="*/ 569753 w 12192000"/>
                <a:gd name="connsiteY1" fmla="*/ 0 h 3277772"/>
                <a:gd name="connsiteX2" fmla="*/ 11622247 w 12192000"/>
                <a:gd name="connsiteY2" fmla="*/ 0 h 3277772"/>
                <a:gd name="connsiteX3" fmla="*/ 12192000 w 12192000"/>
                <a:gd name="connsiteY3" fmla="*/ 569753 h 3277772"/>
                <a:gd name="connsiteX4" fmla="*/ 11769969 w 12192000"/>
                <a:gd name="connsiteY4" fmla="*/ 2834629 h 3277772"/>
                <a:gd name="connsiteX5" fmla="*/ 10975133 w 12192000"/>
                <a:gd name="connsiteY5" fmla="*/ 3277772 h 3277772"/>
                <a:gd name="connsiteX6" fmla="*/ 1076189 w 12192000"/>
                <a:gd name="connsiteY6" fmla="*/ 3024552 h 3277772"/>
                <a:gd name="connsiteX7" fmla="*/ 253218 w 12192000"/>
                <a:gd name="connsiteY7" fmla="*/ 2243786 h 3277772"/>
                <a:gd name="connsiteX8" fmla="*/ 0 w 12192000"/>
                <a:gd name="connsiteY8" fmla="*/ 569753 h 3277772"/>
                <a:gd name="connsiteX0" fmla="*/ 0 w 12192000"/>
                <a:gd name="connsiteY0" fmla="*/ 569753 h 3277772"/>
                <a:gd name="connsiteX1" fmla="*/ 569753 w 12192000"/>
                <a:gd name="connsiteY1" fmla="*/ 0 h 3277772"/>
                <a:gd name="connsiteX2" fmla="*/ 11622247 w 12192000"/>
                <a:gd name="connsiteY2" fmla="*/ 0 h 3277772"/>
                <a:gd name="connsiteX3" fmla="*/ 12192000 w 12192000"/>
                <a:gd name="connsiteY3" fmla="*/ 569753 h 3277772"/>
                <a:gd name="connsiteX4" fmla="*/ 11798104 w 12192000"/>
                <a:gd name="connsiteY4" fmla="*/ 2834629 h 3277772"/>
                <a:gd name="connsiteX5" fmla="*/ 10975133 w 12192000"/>
                <a:gd name="connsiteY5" fmla="*/ 3277772 h 3277772"/>
                <a:gd name="connsiteX6" fmla="*/ 1076189 w 12192000"/>
                <a:gd name="connsiteY6" fmla="*/ 3024552 h 3277772"/>
                <a:gd name="connsiteX7" fmla="*/ 253218 w 12192000"/>
                <a:gd name="connsiteY7" fmla="*/ 2243786 h 3277772"/>
                <a:gd name="connsiteX8" fmla="*/ 0 w 12192000"/>
                <a:gd name="connsiteY8" fmla="*/ 569753 h 3277772"/>
                <a:gd name="connsiteX0" fmla="*/ 0 w 12192000"/>
                <a:gd name="connsiteY0" fmla="*/ 569753 h 3277772"/>
                <a:gd name="connsiteX1" fmla="*/ 569753 w 12192000"/>
                <a:gd name="connsiteY1" fmla="*/ 0 h 3277772"/>
                <a:gd name="connsiteX2" fmla="*/ 11622247 w 12192000"/>
                <a:gd name="connsiteY2" fmla="*/ 0 h 3277772"/>
                <a:gd name="connsiteX3" fmla="*/ 12192000 w 12192000"/>
                <a:gd name="connsiteY3" fmla="*/ 569753 h 3277772"/>
                <a:gd name="connsiteX4" fmla="*/ 11798104 w 12192000"/>
                <a:gd name="connsiteY4" fmla="*/ 2834629 h 3277772"/>
                <a:gd name="connsiteX5" fmla="*/ 10975133 w 12192000"/>
                <a:gd name="connsiteY5" fmla="*/ 3277772 h 3277772"/>
                <a:gd name="connsiteX6" fmla="*/ 1076189 w 12192000"/>
                <a:gd name="connsiteY6" fmla="*/ 3024552 h 3277772"/>
                <a:gd name="connsiteX7" fmla="*/ 211015 w 12192000"/>
                <a:gd name="connsiteY7" fmla="*/ 2243786 h 3277772"/>
                <a:gd name="connsiteX8" fmla="*/ 0 w 12192000"/>
                <a:gd name="connsiteY8" fmla="*/ 569753 h 3277772"/>
                <a:gd name="connsiteX0" fmla="*/ 0 w 12192000"/>
                <a:gd name="connsiteY0" fmla="*/ 569753 h 3277772"/>
                <a:gd name="connsiteX1" fmla="*/ 569753 w 12192000"/>
                <a:gd name="connsiteY1" fmla="*/ 0 h 3277772"/>
                <a:gd name="connsiteX2" fmla="*/ 11622247 w 12192000"/>
                <a:gd name="connsiteY2" fmla="*/ 0 h 3277772"/>
                <a:gd name="connsiteX3" fmla="*/ 12192000 w 12192000"/>
                <a:gd name="connsiteY3" fmla="*/ 569753 h 3277772"/>
                <a:gd name="connsiteX4" fmla="*/ 11798104 w 12192000"/>
                <a:gd name="connsiteY4" fmla="*/ 2834629 h 3277772"/>
                <a:gd name="connsiteX5" fmla="*/ 10975133 w 12192000"/>
                <a:gd name="connsiteY5" fmla="*/ 3277772 h 3277772"/>
                <a:gd name="connsiteX6" fmla="*/ 1076189 w 12192000"/>
                <a:gd name="connsiteY6" fmla="*/ 3024552 h 3277772"/>
                <a:gd name="connsiteX7" fmla="*/ 295421 w 12192000"/>
                <a:gd name="connsiteY7" fmla="*/ 2257853 h 3277772"/>
                <a:gd name="connsiteX8" fmla="*/ 0 w 12192000"/>
                <a:gd name="connsiteY8" fmla="*/ 569753 h 3277772"/>
                <a:gd name="connsiteX0" fmla="*/ 0 w 12192000"/>
                <a:gd name="connsiteY0" fmla="*/ 569753 h 3277772"/>
                <a:gd name="connsiteX1" fmla="*/ 569753 w 12192000"/>
                <a:gd name="connsiteY1" fmla="*/ 0 h 3277772"/>
                <a:gd name="connsiteX2" fmla="*/ 11622247 w 12192000"/>
                <a:gd name="connsiteY2" fmla="*/ 0 h 3277772"/>
                <a:gd name="connsiteX3" fmla="*/ 12192000 w 12192000"/>
                <a:gd name="connsiteY3" fmla="*/ 569753 h 3277772"/>
                <a:gd name="connsiteX4" fmla="*/ 11798104 w 12192000"/>
                <a:gd name="connsiteY4" fmla="*/ 2834629 h 3277772"/>
                <a:gd name="connsiteX5" fmla="*/ 10975133 w 12192000"/>
                <a:gd name="connsiteY5" fmla="*/ 3277772 h 3277772"/>
                <a:gd name="connsiteX6" fmla="*/ 1202798 w 12192000"/>
                <a:gd name="connsiteY6" fmla="*/ 3024552 h 3277772"/>
                <a:gd name="connsiteX7" fmla="*/ 295421 w 12192000"/>
                <a:gd name="connsiteY7" fmla="*/ 2257853 h 3277772"/>
                <a:gd name="connsiteX8" fmla="*/ 0 w 12192000"/>
                <a:gd name="connsiteY8" fmla="*/ 569753 h 3277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3277772">
                  <a:moveTo>
                    <a:pt x="0" y="569753"/>
                  </a:moveTo>
                  <a:cubicBezTo>
                    <a:pt x="0" y="255087"/>
                    <a:pt x="255087" y="0"/>
                    <a:pt x="569753" y="0"/>
                  </a:cubicBezTo>
                  <a:lnTo>
                    <a:pt x="11622247" y="0"/>
                  </a:lnTo>
                  <a:cubicBezTo>
                    <a:pt x="11936913" y="0"/>
                    <a:pt x="12192000" y="255087"/>
                    <a:pt x="12192000" y="569753"/>
                  </a:cubicBezTo>
                  <a:lnTo>
                    <a:pt x="11798104" y="2834629"/>
                  </a:lnTo>
                  <a:cubicBezTo>
                    <a:pt x="11798104" y="3149295"/>
                    <a:pt x="11289799" y="3277772"/>
                    <a:pt x="10975133" y="3277772"/>
                  </a:cubicBezTo>
                  <a:lnTo>
                    <a:pt x="1202798" y="3024552"/>
                  </a:lnTo>
                  <a:cubicBezTo>
                    <a:pt x="888132" y="3024552"/>
                    <a:pt x="295421" y="2572519"/>
                    <a:pt x="295421" y="2257853"/>
                  </a:cubicBezTo>
                  <a:lnTo>
                    <a:pt x="0" y="569753"/>
                  </a:lnTo>
                  <a:close/>
                </a:path>
              </a:pathLst>
            </a:custGeom>
            <a:noFill/>
            <a:ln w="38100">
              <a:solidFill>
                <a:schemeClr val="accent1">
                  <a:shade val="50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54745" y="2116221"/>
              <a:ext cx="0" cy="4523730"/>
            </a:xfrm>
            <a:prstGeom prst="line">
              <a:avLst/>
            </a:prstGeom>
            <a:ln w="38100">
              <a:solidFill>
                <a:srgbClr val="4D799E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1999742" y="2116221"/>
              <a:ext cx="0" cy="4523730"/>
            </a:xfrm>
            <a:prstGeom prst="line">
              <a:avLst/>
            </a:prstGeom>
            <a:ln w="38100">
              <a:solidFill>
                <a:srgbClr val="4D799E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154745" y="6645951"/>
              <a:ext cx="11844997" cy="0"/>
            </a:xfrm>
            <a:prstGeom prst="line">
              <a:avLst/>
            </a:prstGeom>
            <a:ln w="38100">
              <a:solidFill>
                <a:srgbClr val="4D799E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1700057" y="3763525"/>
            <a:ext cx="9591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>
                <a:solidFill>
                  <a:srgbClr val="C61027"/>
                </a:solidFill>
                <a:latin typeface="微软雅黑" pitchFamily="34" charset="-122"/>
                <a:ea typeface="微软雅黑" pitchFamily="34" charset="-122"/>
              </a:rPr>
              <a:t>计算机兴趣小组</a:t>
            </a:r>
            <a:endParaRPr lang="en-US" altLang="zh-CN" sz="11500" dirty="0">
              <a:solidFill>
                <a:srgbClr val="C6102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87767" y="1815353"/>
            <a:ext cx="2173092" cy="1871740"/>
            <a:chOff x="5205048" y="1893696"/>
            <a:chExt cx="1751428" cy="1829614"/>
          </a:xfrm>
        </p:grpSpPr>
        <p:sp>
          <p:nvSpPr>
            <p:cNvPr id="7" name="椭圆 6"/>
            <p:cNvSpPr/>
            <p:nvPr/>
          </p:nvSpPr>
          <p:spPr>
            <a:xfrm>
              <a:off x="5316921" y="2040551"/>
              <a:ext cx="1575581" cy="1575581"/>
            </a:xfrm>
            <a:prstGeom prst="ellipse">
              <a:avLst/>
            </a:prstGeom>
            <a:solidFill>
              <a:srgbClr val="C6102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205048" y="1893696"/>
              <a:ext cx="1751428" cy="1829614"/>
            </a:xfrm>
            <a:prstGeom prst="ellipse">
              <a:avLst/>
            </a:prstGeom>
            <a:noFill/>
            <a:ln w="38100" cap="rnd">
              <a:solidFill>
                <a:srgbClr val="C61027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37061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  <a:ln w="28575">
            <a:solidFill>
              <a:srgbClr val="2C53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354154" y="277912"/>
            <a:ext cx="5498766" cy="769441"/>
            <a:chOff x="1339403" y="1103802"/>
            <a:chExt cx="3371358" cy="769441"/>
          </a:xfrm>
        </p:grpSpPr>
        <p:sp>
          <p:nvSpPr>
            <p:cNvPr id="4" name="文本框 3"/>
            <p:cNvSpPr txBox="1"/>
            <p:nvPr/>
          </p:nvSpPr>
          <p:spPr>
            <a:xfrm>
              <a:off x="1798749" y="1103802"/>
              <a:ext cx="29120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rgbClr val="C61027"/>
                  </a:solidFill>
                  <a:latin typeface="微软雅黑" pitchFamily="34" charset="-122"/>
                  <a:ea typeface="微软雅黑" pitchFamily="34" charset="-122"/>
                </a:rPr>
                <a:t>设计方案</a:t>
              </a:r>
              <a:r>
                <a:rPr lang="en-US" altLang="zh-CN" sz="4400" b="1" dirty="0">
                  <a:solidFill>
                    <a:srgbClr val="C61027"/>
                  </a:solidFill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en-US" altLang="zh-CN" sz="4400" b="1" dirty="0" err="1">
                  <a:solidFill>
                    <a:srgbClr val="C61027"/>
                  </a:solidFill>
                  <a:latin typeface="微软雅黑" pitchFamily="34" charset="-122"/>
                  <a:ea typeface="微软雅黑" pitchFamily="34" charset="-122"/>
                </a:rPr>
                <a:t>PS2</a:t>
              </a:r>
              <a:endParaRPr lang="zh-CN" altLang="en-US" sz="4400" b="1" dirty="0">
                <a:solidFill>
                  <a:srgbClr val="C61027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1339403" y="1353471"/>
              <a:ext cx="264314" cy="264314"/>
            </a:xfrm>
            <a:prstGeom prst="ellipse">
              <a:avLst/>
            </a:prstGeom>
            <a:pattFill prst="pct80">
              <a:fgClr>
                <a:srgbClr val="2C537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1352850" y="522417"/>
            <a:ext cx="264314" cy="264314"/>
          </a:xfrm>
          <a:prstGeom prst="ellipse">
            <a:avLst/>
          </a:prstGeom>
          <a:pattFill prst="pct80">
            <a:fgClr>
              <a:srgbClr val="C6102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8D08C38-E135-4193-B4A0-A89B48DBF71B}"/>
              </a:ext>
            </a:extLst>
          </p:cNvPr>
          <p:cNvSpPr txBox="1"/>
          <p:nvPr/>
        </p:nvSpPr>
        <p:spPr>
          <a:xfrm>
            <a:off x="2132600" y="1529980"/>
            <a:ext cx="778141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PS2</a:t>
            </a:r>
            <a:r>
              <a:rPr lang="zh-CN" altLang="zh-CN" sz="2800" dirty="0"/>
              <a:t>功能实现：</a:t>
            </a:r>
          </a:p>
          <a:p>
            <a:r>
              <a:rPr lang="zh-CN" altLang="zh-CN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）人物左移： “</a:t>
            </a:r>
            <a:r>
              <a:rPr lang="en-US" altLang="zh-CN" sz="2800" dirty="0"/>
              <a:t>A</a:t>
            </a:r>
            <a:r>
              <a:rPr lang="zh-CN" altLang="zh-CN" sz="2800" dirty="0"/>
              <a:t>”</a:t>
            </a:r>
          </a:p>
          <a:p>
            <a:r>
              <a:rPr lang="zh-CN" altLang="zh-CN" sz="2800" dirty="0"/>
              <a:t>（</a:t>
            </a:r>
            <a:r>
              <a:rPr lang="en-US" altLang="zh-CN" sz="2800" dirty="0"/>
              <a:t>2</a:t>
            </a:r>
            <a:r>
              <a:rPr lang="zh-CN" altLang="zh-CN" sz="2800" dirty="0"/>
              <a:t>）人物右移： “</a:t>
            </a:r>
            <a:r>
              <a:rPr lang="en-US" altLang="zh-CN" sz="2800" dirty="0"/>
              <a:t>D</a:t>
            </a:r>
            <a:r>
              <a:rPr lang="zh-CN" altLang="zh-CN" sz="2800" dirty="0"/>
              <a:t>”</a:t>
            </a:r>
          </a:p>
          <a:p>
            <a:r>
              <a:rPr lang="zh-CN" altLang="zh-CN" sz="2800" dirty="0"/>
              <a:t>（</a:t>
            </a:r>
            <a:r>
              <a:rPr lang="en-US" altLang="zh-CN" sz="2800" dirty="0"/>
              <a:t>3</a:t>
            </a:r>
            <a:r>
              <a:rPr lang="zh-CN" altLang="zh-CN" sz="2800" dirty="0"/>
              <a:t>）人物上移： “</a:t>
            </a:r>
            <a:r>
              <a:rPr lang="en-US" altLang="zh-CN" sz="2800" dirty="0"/>
              <a:t>W</a:t>
            </a:r>
            <a:r>
              <a:rPr lang="zh-CN" altLang="zh-CN" sz="2800" dirty="0"/>
              <a:t>”</a:t>
            </a:r>
          </a:p>
          <a:p>
            <a:r>
              <a:rPr lang="zh-CN" altLang="zh-CN" sz="2800" dirty="0"/>
              <a:t>（</a:t>
            </a:r>
            <a:r>
              <a:rPr lang="en-US" altLang="zh-CN" sz="2800" dirty="0"/>
              <a:t>4</a:t>
            </a:r>
            <a:r>
              <a:rPr lang="zh-CN" altLang="zh-CN" sz="2800" dirty="0"/>
              <a:t>）人物下移： “</a:t>
            </a:r>
            <a:r>
              <a:rPr lang="en-US" altLang="zh-CN" sz="2800" dirty="0"/>
              <a:t>X</a:t>
            </a:r>
            <a:r>
              <a:rPr lang="zh-CN" altLang="zh-CN" sz="2800" dirty="0"/>
              <a:t>” （不是“</a:t>
            </a:r>
            <a:r>
              <a:rPr lang="en-US" altLang="zh-CN" sz="2800" dirty="0"/>
              <a:t>S</a:t>
            </a:r>
            <a:r>
              <a:rPr lang="zh-CN" altLang="zh-CN" sz="2800" dirty="0"/>
              <a:t>”！）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具有不同的扫描编码。当按下键盘上的一个键时，</a:t>
            </a:r>
            <a:r>
              <a:rPr lang="en-US" altLang="zh-CN" sz="2800" dirty="0"/>
              <a:t>Made</a:t>
            </a:r>
            <a:r>
              <a:rPr lang="zh-CN" altLang="en-US" sz="2800" dirty="0"/>
              <a:t>扫描编码被发送到</a:t>
            </a:r>
            <a:r>
              <a:rPr lang="en-US" altLang="zh-CN" sz="2800" dirty="0" err="1"/>
              <a:t>PS2</a:t>
            </a:r>
            <a:r>
              <a:rPr lang="zh-CN" altLang="en-US" sz="2800" dirty="0"/>
              <a:t>接口；释放按键的时候，</a:t>
            </a:r>
            <a:r>
              <a:rPr lang="en-US" altLang="zh-CN" sz="2800" dirty="0"/>
              <a:t>Break</a:t>
            </a:r>
            <a:r>
              <a:rPr lang="zh-CN" altLang="en-US" sz="2800" dirty="0"/>
              <a:t>扫描编码被发送到</a:t>
            </a:r>
            <a:r>
              <a:rPr lang="en-US" altLang="zh-CN" sz="2800" dirty="0" err="1"/>
              <a:t>PS2</a:t>
            </a:r>
            <a:r>
              <a:rPr lang="zh-CN" altLang="en-US" sz="2800" dirty="0"/>
              <a:t>接口上。通过对发送信号的判断，判断用户的键盘输入，从而实现游戏状态变化。</a:t>
            </a:r>
            <a:endParaRPr lang="zh-CN" altLang="zh-CN" sz="2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D3E637-F570-46BD-8539-EA994DC0511C}"/>
              </a:ext>
            </a:extLst>
          </p:cNvPr>
          <p:cNvSpPr/>
          <p:nvPr/>
        </p:nvSpPr>
        <p:spPr>
          <a:xfrm>
            <a:off x="1785255" y="1385286"/>
            <a:ext cx="8674195" cy="4976786"/>
          </a:xfrm>
          <a:prstGeom prst="rect">
            <a:avLst/>
          </a:prstGeom>
          <a:noFill/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09786"/>
      </p:ext>
    </p:extLst>
  </p:cSld>
  <p:clrMapOvr>
    <a:masterClrMapping/>
  </p:clrMapOvr>
  <p:transition spd="slow">
    <p:wipe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  <a:ln w="28575">
            <a:solidFill>
              <a:srgbClr val="2C53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354154" y="277912"/>
            <a:ext cx="5498766" cy="769441"/>
            <a:chOff x="1339403" y="1103802"/>
            <a:chExt cx="3371358" cy="769441"/>
          </a:xfrm>
        </p:grpSpPr>
        <p:sp>
          <p:nvSpPr>
            <p:cNvPr id="4" name="文本框 3"/>
            <p:cNvSpPr txBox="1"/>
            <p:nvPr/>
          </p:nvSpPr>
          <p:spPr>
            <a:xfrm>
              <a:off x="1798749" y="1103802"/>
              <a:ext cx="29120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rgbClr val="C61027"/>
                  </a:solidFill>
                  <a:latin typeface="微软雅黑" pitchFamily="34" charset="-122"/>
                  <a:ea typeface="微软雅黑" pitchFamily="34" charset="-122"/>
                </a:rPr>
                <a:t>设计方案</a:t>
              </a:r>
              <a:r>
                <a:rPr lang="en-US" altLang="zh-CN" sz="4400" b="1" dirty="0">
                  <a:solidFill>
                    <a:srgbClr val="C61027"/>
                  </a:solidFill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4400" b="1" dirty="0">
                  <a:solidFill>
                    <a:srgbClr val="C61027"/>
                  </a:solidFill>
                  <a:latin typeface="微软雅黑" pitchFamily="34" charset="-122"/>
                  <a:ea typeface="微软雅黑" pitchFamily="34" charset="-122"/>
                </a:rPr>
                <a:t>七段码</a:t>
              </a:r>
            </a:p>
          </p:txBody>
        </p:sp>
        <p:sp>
          <p:nvSpPr>
            <p:cNvPr id="2" name="椭圆 1"/>
            <p:cNvSpPr/>
            <p:nvPr/>
          </p:nvSpPr>
          <p:spPr>
            <a:xfrm>
              <a:off x="1339403" y="1353471"/>
              <a:ext cx="264314" cy="264314"/>
            </a:xfrm>
            <a:prstGeom prst="ellipse">
              <a:avLst/>
            </a:prstGeom>
            <a:pattFill prst="pct80">
              <a:fgClr>
                <a:srgbClr val="2C537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1352850" y="522417"/>
            <a:ext cx="264314" cy="264314"/>
          </a:xfrm>
          <a:prstGeom prst="ellipse">
            <a:avLst/>
          </a:prstGeom>
          <a:pattFill prst="pct80">
            <a:fgClr>
              <a:srgbClr val="C6102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C642D5C-93C3-4E9B-8F81-70F666546E6C}"/>
              </a:ext>
            </a:extLst>
          </p:cNvPr>
          <p:cNvSpPr/>
          <p:nvPr/>
        </p:nvSpPr>
        <p:spPr>
          <a:xfrm>
            <a:off x="3641677" y="2331771"/>
            <a:ext cx="5193043" cy="2208146"/>
          </a:xfrm>
          <a:prstGeom prst="rect">
            <a:avLst/>
          </a:prstGeom>
          <a:noFill/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7F9E9F4E-F357-4A0A-9D9C-31E4429D4347}"/>
              </a:ext>
            </a:extLst>
          </p:cNvPr>
          <p:cNvSpPr txBox="1"/>
          <p:nvPr/>
        </p:nvSpPr>
        <p:spPr>
          <a:xfrm>
            <a:off x="3870611" y="2483130"/>
            <a:ext cx="445077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每次人物完成一次移动，无论方向，总距离都将加一，然后在七段数码管上显示出对应距离值。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SW[7:5] = 000;</a:t>
            </a:r>
          </a:p>
          <a:p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1880291"/>
      </p:ext>
    </p:extLst>
  </p:cSld>
  <p:clrMapOvr>
    <a:masterClrMapping/>
  </p:clrMapOvr>
  <p:transition spd="slow">
    <p:wipe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  <a:ln w="28575">
            <a:solidFill>
              <a:srgbClr val="2C53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354154" y="277912"/>
            <a:ext cx="8142769" cy="769441"/>
            <a:chOff x="1339403" y="1103802"/>
            <a:chExt cx="4992427" cy="769441"/>
          </a:xfrm>
        </p:grpSpPr>
        <p:sp>
          <p:nvSpPr>
            <p:cNvPr id="4" name="文本框 3"/>
            <p:cNvSpPr txBox="1"/>
            <p:nvPr/>
          </p:nvSpPr>
          <p:spPr>
            <a:xfrm>
              <a:off x="1798748" y="1103802"/>
              <a:ext cx="45330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rgbClr val="C61027"/>
                  </a:solidFill>
                  <a:latin typeface="微软雅黑" pitchFamily="34" charset="-122"/>
                  <a:ea typeface="微软雅黑" pitchFamily="34" charset="-122"/>
                </a:rPr>
                <a:t>设计方案</a:t>
              </a:r>
              <a:r>
                <a:rPr lang="en-US" altLang="zh-CN" sz="4400" b="1" dirty="0">
                  <a:solidFill>
                    <a:srgbClr val="C61027"/>
                  </a:solidFill>
                  <a:latin typeface="微软雅黑" pitchFamily="34" charset="-122"/>
                  <a:ea typeface="微软雅黑" pitchFamily="34" charset="-122"/>
                </a:rPr>
                <a:t>—VRAM</a:t>
              </a:r>
              <a:endParaRPr lang="zh-CN" altLang="en-US" sz="4400" b="1" dirty="0">
                <a:solidFill>
                  <a:srgbClr val="C61027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1339403" y="1353471"/>
              <a:ext cx="264314" cy="264314"/>
            </a:xfrm>
            <a:prstGeom prst="ellipse">
              <a:avLst/>
            </a:prstGeom>
            <a:pattFill prst="pct80">
              <a:fgClr>
                <a:srgbClr val="2C537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1352850" y="522417"/>
            <a:ext cx="264314" cy="264314"/>
          </a:xfrm>
          <a:prstGeom prst="ellipse">
            <a:avLst/>
          </a:prstGeom>
          <a:pattFill prst="pct80">
            <a:fgClr>
              <a:srgbClr val="C6102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C642D5C-93C3-4E9B-8F81-70F666546E6C}"/>
              </a:ext>
            </a:extLst>
          </p:cNvPr>
          <p:cNvSpPr/>
          <p:nvPr/>
        </p:nvSpPr>
        <p:spPr>
          <a:xfrm>
            <a:off x="3934898" y="2684696"/>
            <a:ext cx="5738481" cy="2043714"/>
          </a:xfrm>
          <a:prstGeom prst="rect">
            <a:avLst/>
          </a:prstGeom>
          <a:noFill/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7F9E9F4E-F357-4A0A-9D9C-31E4429D4347}"/>
              </a:ext>
            </a:extLst>
          </p:cNvPr>
          <p:cNvSpPr txBox="1"/>
          <p:nvPr/>
        </p:nvSpPr>
        <p:spPr>
          <a:xfrm>
            <a:off x="3934898" y="2940154"/>
            <a:ext cx="5450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Video Random Access Memory, </a:t>
            </a:r>
            <a:r>
              <a:rPr lang="zh-CN" altLang="en-US" sz="2400" dirty="0"/>
              <a:t>显存，帧存储器，是一种双端口内存，允许在同一时间被所有硬件访问。其主要功能是将显卡的视频数据输出到数模转换器中。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404442"/>
      </p:ext>
    </p:extLst>
  </p:cSld>
  <p:clrMapOvr>
    <a:masterClrMapping/>
  </p:clrMapOvr>
  <p:transition spd="slow"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  <a:ln w="28575">
            <a:solidFill>
              <a:srgbClr val="2C53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1339403" y="567924"/>
            <a:ext cx="264314" cy="264314"/>
          </a:xfrm>
          <a:prstGeom prst="ellipse">
            <a:avLst/>
          </a:prstGeom>
          <a:pattFill prst="pct80">
            <a:fgClr>
              <a:srgbClr val="2C537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98749" y="318255"/>
            <a:ext cx="291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C537A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30310" y="1659583"/>
            <a:ext cx="28974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C61027"/>
                </a:solidFill>
                <a:latin typeface="微软雅黑" pitchFamily="34" charset="-122"/>
                <a:ea typeface="微软雅黑" pitchFamily="34" charset="-122"/>
              </a:rPr>
              <a:t> 实现过程</a:t>
            </a:r>
          </a:p>
        </p:txBody>
      </p:sp>
      <p:sp>
        <p:nvSpPr>
          <p:cNvPr id="16" name="椭圆 15"/>
          <p:cNvSpPr/>
          <p:nvPr/>
        </p:nvSpPr>
        <p:spPr>
          <a:xfrm>
            <a:off x="4691458" y="722680"/>
            <a:ext cx="5073245" cy="4632336"/>
          </a:xfrm>
          <a:prstGeom prst="ellipse">
            <a:avLst/>
          </a:prstGeom>
          <a:noFill/>
          <a:ln w="57150">
            <a:solidFill>
              <a:srgbClr val="2A4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372295" flipV="1">
            <a:off x="3410654" y="4617667"/>
            <a:ext cx="1493950" cy="464188"/>
          </a:xfrm>
          <a:custGeom>
            <a:avLst/>
            <a:gdLst>
              <a:gd name="connsiteX0" fmla="*/ 0 w 1365160"/>
              <a:gd name="connsiteY0" fmla="*/ 221658 h 428709"/>
              <a:gd name="connsiteX1" fmla="*/ 399245 w 1365160"/>
              <a:gd name="connsiteY1" fmla="*/ 28475 h 428709"/>
              <a:gd name="connsiteX2" fmla="*/ 631065 w 1365160"/>
              <a:gd name="connsiteY2" fmla="*/ 183021 h 428709"/>
              <a:gd name="connsiteX3" fmla="*/ 476518 w 1365160"/>
              <a:gd name="connsiteY3" fmla="*/ 427720 h 428709"/>
              <a:gd name="connsiteX4" fmla="*/ 321972 w 1365160"/>
              <a:gd name="connsiteY4" fmla="*/ 260295 h 428709"/>
              <a:gd name="connsiteX5" fmla="*/ 489397 w 1365160"/>
              <a:gd name="connsiteY5" fmla="*/ 41354 h 428709"/>
              <a:gd name="connsiteX6" fmla="*/ 798490 w 1365160"/>
              <a:gd name="connsiteY6" fmla="*/ 2717 h 428709"/>
              <a:gd name="connsiteX7" fmla="*/ 1223493 w 1365160"/>
              <a:gd name="connsiteY7" fmla="*/ 79990 h 428709"/>
              <a:gd name="connsiteX8" fmla="*/ 1365160 w 1365160"/>
              <a:gd name="connsiteY8" fmla="*/ 273173 h 428709"/>
              <a:gd name="connsiteX0" fmla="*/ 0 w 1442434"/>
              <a:gd name="connsiteY0" fmla="*/ 195900 h 428709"/>
              <a:gd name="connsiteX1" fmla="*/ 476519 w 1442434"/>
              <a:gd name="connsiteY1" fmla="*/ 28475 h 428709"/>
              <a:gd name="connsiteX2" fmla="*/ 708339 w 1442434"/>
              <a:gd name="connsiteY2" fmla="*/ 183021 h 428709"/>
              <a:gd name="connsiteX3" fmla="*/ 553792 w 1442434"/>
              <a:gd name="connsiteY3" fmla="*/ 427720 h 428709"/>
              <a:gd name="connsiteX4" fmla="*/ 399246 w 1442434"/>
              <a:gd name="connsiteY4" fmla="*/ 260295 h 428709"/>
              <a:gd name="connsiteX5" fmla="*/ 566671 w 1442434"/>
              <a:gd name="connsiteY5" fmla="*/ 41354 h 428709"/>
              <a:gd name="connsiteX6" fmla="*/ 875764 w 1442434"/>
              <a:gd name="connsiteY6" fmla="*/ 2717 h 428709"/>
              <a:gd name="connsiteX7" fmla="*/ 1300767 w 1442434"/>
              <a:gd name="connsiteY7" fmla="*/ 79990 h 428709"/>
              <a:gd name="connsiteX8" fmla="*/ 1442434 w 1442434"/>
              <a:gd name="connsiteY8" fmla="*/ 273173 h 428709"/>
              <a:gd name="connsiteX0" fmla="*/ 0 w 1442434"/>
              <a:gd name="connsiteY0" fmla="*/ 195900 h 427886"/>
              <a:gd name="connsiteX1" fmla="*/ 476519 w 1442434"/>
              <a:gd name="connsiteY1" fmla="*/ 28475 h 427886"/>
              <a:gd name="connsiteX2" fmla="*/ 759854 w 1442434"/>
              <a:gd name="connsiteY2" fmla="*/ 286052 h 427886"/>
              <a:gd name="connsiteX3" fmla="*/ 553792 w 1442434"/>
              <a:gd name="connsiteY3" fmla="*/ 427720 h 427886"/>
              <a:gd name="connsiteX4" fmla="*/ 399246 w 1442434"/>
              <a:gd name="connsiteY4" fmla="*/ 260295 h 427886"/>
              <a:gd name="connsiteX5" fmla="*/ 566671 w 1442434"/>
              <a:gd name="connsiteY5" fmla="*/ 41354 h 427886"/>
              <a:gd name="connsiteX6" fmla="*/ 875764 w 1442434"/>
              <a:gd name="connsiteY6" fmla="*/ 2717 h 427886"/>
              <a:gd name="connsiteX7" fmla="*/ 1300767 w 1442434"/>
              <a:gd name="connsiteY7" fmla="*/ 79990 h 427886"/>
              <a:gd name="connsiteX8" fmla="*/ 1442434 w 1442434"/>
              <a:gd name="connsiteY8" fmla="*/ 273173 h 427886"/>
              <a:gd name="connsiteX0" fmla="*/ 0 w 1442434"/>
              <a:gd name="connsiteY0" fmla="*/ 195900 h 427886"/>
              <a:gd name="connsiteX1" fmla="*/ 476519 w 1442434"/>
              <a:gd name="connsiteY1" fmla="*/ 28475 h 427886"/>
              <a:gd name="connsiteX2" fmla="*/ 759854 w 1442434"/>
              <a:gd name="connsiteY2" fmla="*/ 286052 h 427886"/>
              <a:gd name="connsiteX3" fmla="*/ 553792 w 1442434"/>
              <a:gd name="connsiteY3" fmla="*/ 427720 h 427886"/>
              <a:gd name="connsiteX4" fmla="*/ 399246 w 1442434"/>
              <a:gd name="connsiteY4" fmla="*/ 260295 h 427886"/>
              <a:gd name="connsiteX5" fmla="*/ 566671 w 1442434"/>
              <a:gd name="connsiteY5" fmla="*/ 41354 h 427886"/>
              <a:gd name="connsiteX6" fmla="*/ 875764 w 1442434"/>
              <a:gd name="connsiteY6" fmla="*/ 2717 h 427886"/>
              <a:gd name="connsiteX7" fmla="*/ 1300767 w 1442434"/>
              <a:gd name="connsiteY7" fmla="*/ 79990 h 427886"/>
              <a:gd name="connsiteX8" fmla="*/ 1442434 w 1442434"/>
              <a:gd name="connsiteY8" fmla="*/ 273173 h 427886"/>
              <a:gd name="connsiteX0" fmla="*/ 0 w 1442434"/>
              <a:gd name="connsiteY0" fmla="*/ 232594 h 464580"/>
              <a:gd name="connsiteX1" fmla="*/ 476519 w 1442434"/>
              <a:gd name="connsiteY1" fmla="*/ 65169 h 464580"/>
              <a:gd name="connsiteX2" fmla="*/ 759854 w 1442434"/>
              <a:gd name="connsiteY2" fmla="*/ 322746 h 464580"/>
              <a:gd name="connsiteX3" fmla="*/ 553792 w 1442434"/>
              <a:gd name="connsiteY3" fmla="*/ 464414 h 464580"/>
              <a:gd name="connsiteX4" fmla="*/ 399246 w 1442434"/>
              <a:gd name="connsiteY4" fmla="*/ 296989 h 464580"/>
              <a:gd name="connsiteX5" fmla="*/ 566671 w 1442434"/>
              <a:gd name="connsiteY5" fmla="*/ 78048 h 464580"/>
              <a:gd name="connsiteX6" fmla="*/ 953037 w 1442434"/>
              <a:gd name="connsiteY6" fmla="*/ 775 h 464580"/>
              <a:gd name="connsiteX7" fmla="*/ 1300767 w 1442434"/>
              <a:gd name="connsiteY7" fmla="*/ 116684 h 464580"/>
              <a:gd name="connsiteX8" fmla="*/ 1442434 w 1442434"/>
              <a:gd name="connsiteY8" fmla="*/ 309867 h 464580"/>
              <a:gd name="connsiteX0" fmla="*/ 0 w 1442434"/>
              <a:gd name="connsiteY0" fmla="*/ 232202 h 464188"/>
              <a:gd name="connsiteX1" fmla="*/ 476519 w 1442434"/>
              <a:gd name="connsiteY1" fmla="*/ 64777 h 464188"/>
              <a:gd name="connsiteX2" fmla="*/ 759854 w 1442434"/>
              <a:gd name="connsiteY2" fmla="*/ 322354 h 464188"/>
              <a:gd name="connsiteX3" fmla="*/ 553792 w 1442434"/>
              <a:gd name="connsiteY3" fmla="*/ 464022 h 464188"/>
              <a:gd name="connsiteX4" fmla="*/ 399246 w 1442434"/>
              <a:gd name="connsiteY4" fmla="*/ 296597 h 464188"/>
              <a:gd name="connsiteX5" fmla="*/ 566671 w 1442434"/>
              <a:gd name="connsiteY5" fmla="*/ 77656 h 464188"/>
              <a:gd name="connsiteX6" fmla="*/ 953037 w 1442434"/>
              <a:gd name="connsiteY6" fmla="*/ 383 h 464188"/>
              <a:gd name="connsiteX7" fmla="*/ 1313646 w 1442434"/>
              <a:gd name="connsiteY7" fmla="*/ 103413 h 464188"/>
              <a:gd name="connsiteX8" fmla="*/ 1442434 w 1442434"/>
              <a:gd name="connsiteY8" fmla="*/ 309475 h 464188"/>
              <a:gd name="connsiteX0" fmla="*/ 0 w 1493950"/>
              <a:gd name="connsiteY0" fmla="*/ 232202 h 464188"/>
              <a:gd name="connsiteX1" fmla="*/ 476519 w 1493950"/>
              <a:gd name="connsiteY1" fmla="*/ 64777 h 464188"/>
              <a:gd name="connsiteX2" fmla="*/ 759854 w 1493950"/>
              <a:gd name="connsiteY2" fmla="*/ 322354 h 464188"/>
              <a:gd name="connsiteX3" fmla="*/ 553792 w 1493950"/>
              <a:gd name="connsiteY3" fmla="*/ 464022 h 464188"/>
              <a:gd name="connsiteX4" fmla="*/ 399246 w 1493950"/>
              <a:gd name="connsiteY4" fmla="*/ 296597 h 464188"/>
              <a:gd name="connsiteX5" fmla="*/ 566671 w 1493950"/>
              <a:gd name="connsiteY5" fmla="*/ 77656 h 464188"/>
              <a:gd name="connsiteX6" fmla="*/ 953037 w 1493950"/>
              <a:gd name="connsiteY6" fmla="*/ 383 h 464188"/>
              <a:gd name="connsiteX7" fmla="*/ 1313646 w 1493950"/>
              <a:gd name="connsiteY7" fmla="*/ 103413 h 464188"/>
              <a:gd name="connsiteX8" fmla="*/ 1493950 w 1493950"/>
              <a:gd name="connsiteY8" fmla="*/ 348111 h 464188"/>
              <a:gd name="connsiteX0" fmla="*/ 0 w 1493950"/>
              <a:gd name="connsiteY0" fmla="*/ 232202 h 464188"/>
              <a:gd name="connsiteX1" fmla="*/ 476519 w 1493950"/>
              <a:gd name="connsiteY1" fmla="*/ 64777 h 464188"/>
              <a:gd name="connsiteX2" fmla="*/ 708338 w 1493950"/>
              <a:gd name="connsiteY2" fmla="*/ 322354 h 464188"/>
              <a:gd name="connsiteX3" fmla="*/ 553792 w 1493950"/>
              <a:gd name="connsiteY3" fmla="*/ 464022 h 464188"/>
              <a:gd name="connsiteX4" fmla="*/ 399246 w 1493950"/>
              <a:gd name="connsiteY4" fmla="*/ 296597 h 464188"/>
              <a:gd name="connsiteX5" fmla="*/ 566671 w 1493950"/>
              <a:gd name="connsiteY5" fmla="*/ 77656 h 464188"/>
              <a:gd name="connsiteX6" fmla="*/ 953037 w 1493950"/>
              <a:gd name="connsiteY6" fmla="*/ 383 h 464188"/>
              <a:gd name="connsiteX7" fmla="*/ 1313646 w 1493950"/>
              <a:gd name="connsiteY7" fmla="*/ 103413 h 464188"/>
              <a:gd name="connsiteX8" fmla="*/ 1493950 w 1493950"/>
              <a:gd name="connsiteY8" fmla="*/ 348111 h 46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3950" h="464188">
                <a:moveTo>
                  <a:pt x="0" y="232202"/>
                </a:moveTo>
                <a:cubicBezTo>
                  <a:pt x="147034" y="138830"/>
                  <a:pt x="358463" y="49752"/>
                  <a:pt x="476519" y="64777"/>
                </a:cubicBezTo>
                <a:cubicBezTo>
                  <a:pt x="594575" y="79802"/>
                  <a:pt x="695459" y="255813"/>
                  <a:pt x="708338" y="322354"/>
                </a:cubicBezTo>
                <a:cubicBezTo>
                  <a:pt x="721217" y="388895"/>
                  <a:pt x="605307" y="468315"/>
                  <a:pt x="553792" y="464022"/>
                </a:cubicBezTo>
                <a:cubicBezTo>
                  <a:pt x="502277" y="459729"/>
                  <a:pt x="397100" y="360991"/>
                  <a:pt x="399246" y="296597"/>
                </a:cubicBezTo>
                <a:cubicBezTo>
                  <a:pt x="401393" y="232203"/>
                  <a:pt x="474372" y="127025"/>
                  <a:pt x="566671" y="77656"/>
                </a:cubicBezTo>
                <a:cubicBezTo>
                  <a:pt x="658970" y="28287"/>
                  <a:pt x="828541" y="-3910"/>
                  <a:pt x="953037" y="383"/>
                </a:cubicBezTo>
                <a:cubicBezTo>
                  <a:pt x="1077533" y="4676"/>
                  <a:pt x="1223494" y="45458"/>
                  <a:pt x="1313646" y="103413"/>
                </a:cubicBezTo>
                <a:cubicBezTo>
                  <a:pt x="1403798" y="161368"/>
                  <a:pt x="1474632" y="288009"/>
                  <a:pt x="1493950" y="348111"/>
                </a:cubicBezTo>
              </a:path>
            </a:pathLst>
          </a:custGeom>
          <a:noFill/>
          <a:ln w="28575"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939537" y="1076641"/>
            <a:ext cx="5415103" cy="5427407"/>
          </a:xfrm>
          <a:prstGeom prst="ellipse">
            <a:avLst/>
          </a:prstGeom>
          <a:pattFill prst="pct80">
            <a:fgClr>
              <a:srgbClr val="C61027"/>
            </a:fgClr>
            <a:bgClr>
              <a:srgbClr val="EA214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339403" y="1934352"/>
            <a:ext cx="264314" cy="264314"/>
          </a:xfrm>
          <a:prstGeom prst="ellipse">
            <a:avLst/>
          </a:prstGeom>
          <a:pattFill prst="pct80">
            <a:fgClr>
              <a:srgbClr val="C6102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464926" y="1865302"/>
            <a:ext cx="49897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采用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轮循 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的方法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三部分：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）键盘控制方格移动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）实时更新方格坐标并改变颜色从而记录轨迹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）七段码实时跟新距离值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2107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5" grpId="1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  <a:ln w="28575">
            <a:solidFill>
              <a:srgbClr val="2C53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354154" y="277912"/>
            <a:ext cx="5498766" cy="769441"/>
            <a:chOff x="1339403" y="1103802"/>
            <a:chExt cx="3371358" cy="769441"/>
          </a:xfrm>
        </p:grpSpPr>
        <p:sp>
          <p:nvSpPr>
            <p:cNvPr id="4" name="文本框 3"/>
            <p:cNvSpPr txBox="1"/>
            <p:nvPr/>
          </p:nvSpPr>
          <p:spPr>
            <a:xfrm>
              <a:off x="1798749" y="1103802"/>
              <a:ext cx="29120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rgbClr val="C61027"/>
                  </a:solidFill>
                  <a:latin typeface="微软雅黑" pitchFamily="34" charset="-122"/>
                  <a:ea typeface="微软雅黑" pitchFamily="34" charset="-122"/>
                </a:rPr>
                <a:t>实现过程</a:t>
              </a:r>
            </a:p>
          </p:txBody>
        </p:sp>
        <p:sp>
          <p:nvSpPr>
            <p:cNvPr id="2" name="椭圆 1"/>
            <p:cNvSpPr/>
            <p:nvPr/>
          </p:nvSpPr>
          <p:spPr>
            <a:xfrm>
              <a:off x="1339403" y="1353471"/>
              <a:ext cx="264314" cy="264314"/>
            </a:xfrm>
            <a:prstGeom prst="ellipse">
              <a:avLst/>
            </a:prstGeom>
            <a:pattFill prst="pct80">
              <a:fgClr>
                <a:srgbClr val="2C537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1352850" y="522417"/>
            <a:ext cx="264314" cy="264314"/>
          </a:xfrm>
          <a:prstGeom prst="ellipse">
            <a:avLst/>
          </a:prstGeom>
          <a:pattFill prst="pct80">
            <a:fgClr>
              <a:srgbClr val="C6102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64F815-130F-4E4C-92A7-C586B5C1E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56" y="1969670"/>
            <a:ext cx="9524048" cy="291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52205"/>
      </p:ext>
    </p:extLst>
  </p:cSld>
  <p:clrMapOvr>
    <a:masterClrMapping/>
  </p:clrMapOvr>
  <p:transition spd="slow">
    <p:wipe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  <a:ln w="28575">
            <a:solidFill>
              <a:srgbClr val="2C53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1339403" y="567924"/>
            <a:ext cx="264314" cy="264314"/>
          </a:xfrm>
          <a:prstGeom prst="ellipse">
            <a:avLst/>
          </a:prstGeom>
          <a:pattFill prst="pct80">
            <a:fgClr>
              <a:srgbClr val="2C537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98749" y="318255"/>
            <a:ext cx="291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C537A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30310" y="1659583"/>
            <a:ext cx="28974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C61027"/>
                </a:solidFill>
                <a:latin typeface="微软雅黑" pitchFamily="34" charset="-122"/>
                <a:ea typeface="微软雅黑" pitchFamily="34" charset="-122"/>
              </a:rPr>
              <a:t> 实现过程</a:t>
            </a:r>
          </a:p>
        </p:txBody>
      </p:sp>
      <p:sp>
        <p:nvSpPr>
          <p:cNvPr id="24" name="椭圆 23"/>
          <p:cNvSpPr/>
          <p:nvPr/>
        </p:nvSpPr>
        <p:spPr>
          <a:xfrm>
            <a:off x="1339403" y="1934352"/>
            <a:ext cx="264314" cy="264314"/>
          </a:xfrm>
          <a:prstGeom prst="ellipse">
            <a:avLst/>
          </a:prstGeom>
          <a:pattFill prst="pct80">
            <a:fgClr>
              <a:srgbClr val="C6102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73444" y="0"/>
            <a:ext cx="582561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b="1" dirty="0">
              <a:solidFill>
                <a:srgbClr val="C61027"/>
              </a:solidFill>
            </a:endParaRPr>
          </a:p>
          <a:p>
            <a:r>
              <a:rPr lang="zh-CN" altLang="en-US" sz="2800" b="1" dirty="0">
                <a:solidFill>
                  <a:srgbClr val="C61027"/>
                </a:solidFill>
              </a:rPr>
              <a:t>寄存器分配：</a:t>
            </a:r>
            <a:endParaRPr lang="en-US" altLang="zh-CN" sz="2800" b="1" dirty="0">
              <a:solidFill>
                <a:srgbClr val="C61027"/>
              </a:solidFill>
            </a:endParaRPr>
          </a:p>
          <a:p>
            <a:endParaRPr lang="en-US" altLang="zh-CN" sz="2800" b="1" dirty="0">
              <a:solidFill>
                <a:srgbClr val="C61027"/>
              </a:solidFill>
            </a:endParaRPr>
          </a:p>
          <a:p>
            <a:r>
              <a:rPr lang="en-US" altLang="zh-CN" dirty="0">
                <a:solidFill>
                  <a:srgbClr val="C61027"/>
                </a:solidFill>
              </a:rPr>
              <a:t># VGA: $</a:t>
            </a:r>
            <a:r>
              <a:rPr lang="en-US" altLang="zh-CN" dirty="0" err="1">
                <a:solidFill>
                  <a:srgbClr val="C61027"/>
                </a:solidFill>
              </a:rPr>
              <a:t>t0</a:t>
            </a:r>
            <a:r>
              <a:rPr lang="en-US" altLang="zh-CN" dirty="0">
                <a:solidFill>
                  <a:srgbClr val="C61027"/>
                </a:solidFill>
              </a:rPr>
              <a:t> </a:t>
            </a:r>
            <a:r>
              <a:rPr lang="en-US" altLang="zh-CN" dirty="0" err="1">
                <a:solidFill>
                  <a:srgbClr val="C61027"/>
                </a:solidFill>
              </a:rPr>
              <a:t>0x</a:t>
            </a:r>
            <a:r>
              <a:rPr lang="en-US" altLang="zh-CN" dirty="0">
                <a:solidFill>
                  <a:srgbClr val="C61027"/>
                </a:solidFill>
              </a:rPr>
              <a:t> </a:t>
            </a:r>
            <a:r>
              <a:rPr lang="en-US" altLang="zh-CN" dirty="0" err="1">
                <a:solidFill>
                  <a:srgbClr val="C61027"/>
                </a:solidFill>
              </a:rPr>
              <a:t>000C</a:t>
            </a:r>
            <a:r>
              <a:rPr lang="en-US" altLang="zh-CN" dirty="0">
                <a:solidFill>
                  <a:srgbClr val="C61027"/>
                </a:solidFill>
              </a:rPr>
              <a:t> 0000</a:t>
            </a:r>
            <a:endParaRPr lang="zh-CN" altLang="zh-CN" dirty="0">
              <a:solidFill>
                <a:srgbClr val="C61027"/>
              </a:solidFill>
            </a:endParaRPr>
          </a:p>
          <a:p>
            <a:r>
              <a:rPr lang="en-US" altLang="zh-CN" dirty="0">
                <a:solidFill>
                  <a:srgbClr val="C61027"/>
                </a:solidFill>
              </a:rPr>
              <a:t># </a:t>
            </a:r>
            <a:r>
              <a:rPr lang="en-US" altLang="zh-CN" dirty="0" err="1">
                <a:solidFill>
                  <a:srgbClr val="C61027"/>
                </a:solidFill>
              </a:rPr>
              <a:t>PS2</a:t>
            </a:r>
            <a:r>
              <a:rPr lang="en-US" altLang="zh-CN" dirty="0">
                <a:solidFill>
                  <a:srgbClr val="C61027"/>
                </a:solidFill>
              </a:rPr>
              <a:t>: </a:t>
            </a:r>
            <a:r>
              <a:rPr lang="en-US" altLang="zh-CN" dirty="0" err="1">
                <a:solidFill>
                  <a:srgbClr val="C61027"/>
                </a:solidFill>
              </a:rPr>
              <a:t>0x</a:t>
            </a:r>
            <a:r>
              <a:rPr lang="en-US" altLang="zh-CN" dirty="0">
                <a:solidFill>
                  <a:srgbClr val="C61027"/>
                </a:solidFill>
              </a:rPr>
              <a:t> </a:t>
            </a:r>
            <a:r>
              <a:rPr lang="en-US" altLang="zh-CN" dirty="0" err="1">
                <a:solidFill>
                  <a:srgbClr val="C61027"/>
                </a:solidFill>
              </a:rPr>
              <a:t>000E</a:t>
            </a:r>
            <a:r>
              <a:rPr lang="en-US" altLang="zh-CN" dirty="0">
                <a:solidFill>
                  <a:srgbClr val="C61027"/>
                </a:solidFill>
              </a:rPr>
              <a:t> 0000</a:t>
            </a:r>
            <a:endParaRPr lang="zh-CN" altLang="zh-CN" dirty="0">
              <a:solidFill>
                <a:srgbClr val="C61027"/>
              </a:solidFill>
            </a:endParaRPr>
          </a:p>
          <a:p>
            <a:r>
              <a:rPr lang="en-US" altLang="zh-CN" dirty="0">
                <a:solidFill>
                  <a:srgbClr val="C61027"/>
                </a:solidFill>
              </a:rPr>
              <a:t>    # Left: $</a:t>
            </a:r>
            <a:r>
              <a:rPr lang="en-US" altLang="zh-CN" dirty="0" err="1">
                <a:solidFill>
                  <a:srgbClr val="C61027"/>
                </a:solidFill>
              </a:rPr>
              <a:t>t1</a:t>
            </a:r>
            <a:r>
              <a:rPr lang="en-US" altLang="zh-CN" dirty="0">
                <a:solidFill>
                  <a:srgbClr val="C61027"/>
                </a:solidFill>
              </a:rPr>
              <a:t> +0 </a:t>
            </a:r>
            <a:endParaRPr lang="zh-CN" altLang="zh-CN" dirty="0">
              <a:solidFill>
                <a:srgbClr val="C61027"/>
              </a:solidFill>
            </a:endParaRPr>
          </a:p>
          <a:p>
            <a:r>
              <a:rPr lang="en-US" altLang="zh-CN" dirty="0">
                <a:solidFill>
                  <a:srgbClr val="C61027"/>
                </a:solidFill>
              </a:rPr>
              <a:t>    # Right: $</a:t>
            </a:r>
            <a:r>
              <a:rPr lang="en-US" altLang="zh-CN" dirty="0" err="1">
                <a:solidFill>
                  <a:srgbClr val="C61027"/>
                </a:solidFill>
              </a:rPr>
              <a:t>t2</a:t>
            </a:r>
            <a:r>
              <a:rPr lang="en-US" altLang="zh-CN" dirty="0">
                <a:solidFill>
                  <a:srgbClr val="C61027"/>
                </a:solidFill>
              </a:rPr>
              <a:t> +1 </a:t>
            </a:r>
            <a:endParaRPr lang="zh-CN" altLang="zh-CN" dirty="0">
              <a:solidFill>
                <a:srgbClr val="C61027"/>
              </a:solidFill>
            </a:endParaRPr>
          </a:p>
          <a:p>
            <a:r>
              <a:rPr lang="en-US" altLang="zh-CN" dirty="0">
                <a:solidFill>
                  <a:srgbClr val="C61027"/>
                </a:solidFill>
              </a:rPr>
              <a:t>    # Up: $</a:t>
            </a:r>
            <a:r>
              <a:rPr lang="en-US" altLang="zh-CN" dirty="0" err="1">
                <a:solidFill>
                  <a:srgbClr val="C61027"/>
                </a:solidFill>
              </a:rPr>
              <a:t>t3</a:t>
            </a:r>
            <a:r>
              <a:rPr lang="en-US" altLang="zh-CN" dirty="0">
                <a:solidFill>
                  <a:srgbClr val="C61027"/>
                </a:solidFill>
              </a:rPr>
              <a:t> +2 </a:t>
            </a:r>
            <a:endParaRPr lang="zh-CN" altLang="zh-CN" dirty="0">
              <a:solidFill>
                <a:srgbClr val="C61027"/>
              </a:solidFill>
            </a:endParaRPr>
          </a:p>
          <a:p>
            <a:r>
              <a:rPr lang="en-US" altLang="zh-CN" dirty="0">
                <a:solidFill>
                  <a:srgbClr val="C61027"/>
                </a:solidFill>
              </a:rPr>
              <a:t>    # Down: $</a:t>
            </a:r>
            <a:r>
              <a:rPr lang="en-US" altLang="zh-CN" dirty="0" err="1">
                <a:solidFill>
                  <a:srgbClr val="C61027"/>
                </a:solidFill>
              </a:rPr>
              <a:t>t4</a:t>
            </a:r>
            <a:r>
              <a:rPr lang="en-US" altLang="zh-CN" dirty="0">
                <a:solidFill>
                  <a:srgbClr val="C61027"/>
                </a:solidFill>
              </a:rPr>
              <a:t> +3</a:t>
            </a:r>
            <a:endParaRPr lang="zh-CN" altLang="zh-CN" dirty="0">
              <a:solidFill>
                <a:srgbClr val="C61027"/>
              </a:solidFill>
            </a:endParaRPr>
          </a:p>
          <a:p>
            <a:r>
              <a:rPr lang="en-US" altLang="zh-CN" dirty="0">
                <a:solidFill>
                  <a:srgbClr val="C61027"/>
                </a:solidFill>
              </a:rPr>
              <a:t># </a:t>
            </a:r>
            <a:r>
              <a:rPr lang="en-US" altLang="zh-CN" dirty="0" err="1">
                <a:solidFill>
                  <a:srgbClr val="C61027"/>
                </a:solidFill>
              </a:rPr>
              <a:t>player_x</a:t>
            </a:r>
            <a:r>
              <a:rPr lang="en-US" altLang="zh-CN" dirty="0">
                <a:solidFill>
                  <a:srgbClr val="C61027"/>
                </a:solidFill>
              </a:rPr>
              <a:t>: $</a:t>
            </a:r>
            <a:r>
              <a:rPr lang="en-US" altLang="zh-CN" dirty="0" err="1">
                <a:solidFill>
                  <a:srgbClr val="C61027"/>
                </a:solidFill>
              </a:rPr>
              <a:t>s0</a:t>
            </a:r>
            <a:endParaRPr lang="zh-CN" altLang="zh-CN" dirty="0">
              <a:solidFill>
                <a:srgbClr val="C61027"/>
              </a:solidFill>
            </a:endParaRPr>
          </a:p>
          <a:p>
            <a:r>
              <a:rPr lang="en-US" altLang="zh-CN" dirty="0">
                <a:solidFill>
                  <a:srgbClr val="C61027"/>
                </a:solidFill>
              </a:rPr>
              <a:t># </a:t>
            </a:r>
            <a:r>
              <a:rPr lang="en-US" altLang="zh-CN" dirty="0" err="1">
                <a:solidFill>
                  <a:srgbClr val="C61027"/>
                </a:solidFill>
              </a:rPr>
              <a:t>player_y</a:t>
            </a:r>
            <a:r>
              <a:rPr lang="en-US" altLang="zh-CN" dirty="0">
                <a:solidFill>
                  <a:srgbClr val="C61027"/>
                </a:solidFill>
              </a:rPr>
              <a:t>: $</a:t>
            </a:r>
            <a:r>
              <a:rPr lang="en-US" altLang="zh-CN" dirty="0" err="1">
                <a:solidFill>
                  <a:srgbClr val="C61027"/>
                </a:solidFill>
              </a:rPr>
              <a:t>s1</a:t>
            </a:r>
            <a:endParaRPr lang="zh-CN" altLang="zh-CN" dirty="0">
              <a:solidFill>
                <a:srgbClr val="C61027"/>
              </a:solidFill>
            </a:endParaRPr>
          </a:p>
          <a:p>
            <a:r>
              <a:rPr lang="en-US" altLang="zh-CN" dirty="0">
                <a:solidFill>
                  <a:srgbClr val="C61027"/>
                </a:solidFill>
              </a:rPr>
              <a:t># current color: $</a:t>
            </a:r>
            <a:r>
              <a:rPr lang="en-US" altLang="zh-CN" dirty="0" err="1">
                <a:solidFill>
                  <a:srgbClr val="C61027"/>
                </a:solidFill>
              </a:rPr>
              <a:t>s4</a:t>
            </a:r>
            <a:endParaRPr lang="zh-CN" altLang="zh-CN" dirty="0">
              <a:solidFill>
                <a:srgbClr val="C61027"/>
              </a:solidFill>
            </a:endParaRPr>
          </a:p>
          <a:p>
            <a:r>
              <a:rPr lang="en-US" altLang="zh-CN" dirty="0">
                <a:solidFill>
                  <a:srgbClr val="C61027"/>
                </a:solidFill>
              </a:rPr>
              <a:t># current </a:t>
            </a:r>
            <a:r>
              <a:rPr lang="en-US" altLang="zh-CN" dirty="0" err="1">
                <a:solidFill>
                  <a:srgbClr val="C61027"/>
                </a:solidFill>
              </a:rPr>
              <a:t>PS2</a:t>
            </a:r>
            <a:r>
              <a:rPr lang="en-US" altLang="zh-CN" dirty="0">
                <a:solidFill>
                  <a:srgbClr val="C61027"/>
                </a:solidFill>
              </a:rPr>
              <a:t>: $</a:t>
            </a:r>
            <a:r>
              <a:rPr lang="en-US" altLang="zh-CN" dirty="0" err="1">
                <a:solidFill>
                  <a:srgbClr val="C61027"/>
                </a:solidFill>
              </a:rPr>
              <a:t>s5</a:t>
            </a:r>
            <a:endParaRPr lang="zh-CN" altLang="zh-CN" dirty="0">
              <a:solidFill>
                <a:srgbClr val="C61027"/>
              </a:solidFill>
            </a:endParaRPr>
          </a:p>
          <a:p>
            <a:r>
              <a:rPr lang="en-US" altLang="zh-CN" dirty="0">
                <a:solidFill>
                  <a:srgbClr val="C61027"/>
                </a:solidFill>
              </a:rPr>
              <a:t># current distance: $</a:t>
            </a:r>
            <a:r>
              <a:rPr lang="en-US" altLang="zh-CN" dirty="0" err="1">
                <a:solidFill>
                  <a:srgbClr val="C61027"/>
                </a:solidFill>
              </a:rPr>
              <a:t>s6</a:t>
            </a:r>
            <a:endParaRPr lang="zh-CN" altLang="zh-CN" dirty="0">
              <a:solidFill>
                <a:srgbClr val="C61027"/>
              </a:solidFill>
            </a:endParaRPr>
          </a:p>
          <a:p>
            <a:r>
              <a:rPr lang="en-US" altLang="zh-CN" dirty="0">
                <a:solidFill>
                  <a:srgbClr val="C61027"/>
                </a:solidFill>
              </a:rPr>
              <a:t># 7-</a:t>
            </a:r>
            <a:r>
              <a:rPr lang="en-US" altLang="zh-CN" dirty="0" err="1">
                <a:solidFill>
                  <a:srgbClr val="C61027"/>
                </a:solidFill>
              </a:rPr>
              <a:t>Seg</a:t>
            </a:r>
            <a:r>
              <a:rPr lang="en-US" altLang="zh-CN" dirty="0">
                <a:solidFill>
                  <a:srgbClr val="C61027"/>
                </a:solidFill>
              </a:rPr>
              <a:t> address: $</a:t>
            </a:r>
            <a:r>
              <a:rPr lang="en-US" altLang="zh-CN" dirty="0" err="1">
                <a:solidFill>
                  <a:srgbClr val="C61027"/>
                </a:solidFill>
              </a:rPr>
              <a:t>s7</a:t>
            </a:r>
            <a:endParaRPr lang="zh-CN" altLang="zh-CN" dirty="0">
              <a:solidFill>
                <a:srgbClr val="C61027"/>
              </a:solidFill>
            </a:endParaRPr>
          </a:p>
          <a:p>
            <a:r>
              <a:rPr lang="en-US" altLang="zh-CN" dirty="0">
                <a:solidFill>
                  <a:srgbClr val="C61027"/>
                </a:solidFill>
              </a:rPr>
              <a:t># color:</a:t>
            </a:r>
            <a:endParaRPr lang="zh-CN" altLang="zh-CN" dirty="0">
              <a:solidFill>
                <a:srgbClr val="C61027"/>
              </a:solidFill>
            </a:endParaRPr>
          </a:p>
          <a:p>
            <a:r>
              <a:rPr lang="en-US" altLang="zh-CN" dirty="0">
                <a:solidFill>
                  <a:srgbClr val="C61027"/>
                </a:solidFill>
              </a:rPr>
              <a:t>    # wall: $</a:t>
            </a:r>
            <a:r>
              <a:rPr lang="en-US" altLang="zh-CN" dirty="0" err="1">
                <a:solidFill>
                  <a:srgbClr val="C61027"/>
                </a:solidFill>
              </a:rPr>
              <a:t>t5</a:t>
            </a:r>
            <a:r>
              <a:rPr lang="en-US" altLang="zh-CN" dirty="0">
                <a:solidFill>
                  <a:srgbClr val="C61027"/>
                </a:solidFill>
              </a:rPr>
              <a:t> red</a:t>
            </a:r>
            <a:endParaRPr lang="zh-CN" altLang="zh-CN" dirty="0">
              <a:solidFill>
                <a:srgbClr val="C61027"/>
              </a:solidFill>
            </a:endParaRPr>
          </a:p>
          <a:p>
            <a:r>
              <a:rPr lang="en-US" altLang="zh-CN" dirty="0">
                <a:solidFill>
                  <a:srgbClr val="C61027"/>
                </a:solidFill>
              </a:rPr>
              <a:t>    # road: $</a:t>
            </a:r>
            <a:r>
              <a:rPr lang="en-US" altLang="zh-CN" dirty="0" err="1">
                <a:solidFill>
                  <a:srgbClr val="C61027"/>
                </a:solidFill>
              </a:rPr>
              <a:t>t6</a:t>
            </a:r>
            <a:r>
              <a:rPr lang="en-US" altLang="zh-CN" dirty="0">
                <a:solidFill>
                  <a:srgbClr val="C61027"/>
                </a:solidFill>
              </a:rPr>
              <a:t> white</a:t>
            </a:r>
            <a:endParaRPr lang="zh-CN" altLang="zh-CN" dirty="0">
              <a:solidFill>
                <a:srgbClr val="C61027"/>
              </a:solidFill>
            </a:endParaRPr>
          </a:p>
          <a:p>
            <a:r>
              <a:rPr lang="en-US" altLang="zh-CN" dirty="0">
                <a:solidFill>
                  <a:srgbClr val="C61027"/>
                </a:solidFill>
              </a:rPr>
              <a:t>    # player: $</a:t>
            </a:r>
            <a:r>
              <a:rPr lang="en-US" altLang="zh-CN" dirty="0" err="1">
                <a:solidFill>
                  <a:srgbClr val="C61027"/>
                </a:solidFill>
              </a:rPr>
              <a:t>t7</a:t>
            </a:r>
            <a:r>
              <a:rPr lang="en-US" altLang="zh-CN" dirty="0">
                <a:solidFill>
                  <a:srgbClr val="C61027"/>
                </a:solidFill>
              </a:rPr>
              <a:t> yellow</a:t>
            </a:r>
            <a:endParaRPr lang="zh-CN" altLang="zh-CN" dirty="0">
              <a:solidFill>
                <a:srgbClr val="C61027"/>
              </a:solidFill>
            </a:endParaRPr>
          </a:p>
          <a:p>
            <a:r>
              <a:rPr lang="en-US" altLang="zh-CN" dirty="0">
                <a:solidFill>
                  <a:srgbClr val="C61027"/>
                </a:solidFill>
              </a:rPr>
              <a:t>    # exit: $</a:t>
            </a:r>
            <a:r>
              <a:rPr lang="en-US" altLang="zh-CN" dirty="0" err="1">
                <a:solidFill>
                  <a:srgbClr val="C61027"/>
                </a:solidFill>
              </a:rPr>
              <a:t>t8</a:t>
            </a:r>
            <a:r>
              <a:rPr lang="en-US" altLang="zh-CN" dirty="0">
                <a:solidFill>
                  <a:srgbClr val="C61027"/>
                </a:solidFill>
              </a:rPr>
              <a:t> green</a:t>
            </a:r>
            <a:endParaRPr lang="zh-CN" altLang="zh-CN" dirty="0">
              <a:solidFill>
                <a:srgbClr val="C61027"/>
              </a:solidFill>
            </a:endParaRPr>
          </a:p>
          <a:p>
            <a:r>
              <a:rPr lang="en-US" altLang="zh-CN" dirty="0">
                <a:solidFill>
                  <a:srgbClr val="C61027"/>
                </a:solidFill>
              </a:rPr>
              <a:t># parameter: $</a:t>
            </a:r>
            <a:r>
              <a:rPr lang="en-US" altLang="zh-CN" dirty="0" err="1">
                <a:solidFill>
                  <a:srgbClr val="C61027"/>
                </a:solidFill>
              </a:rPr>
              <a:t>a0</a:t>
            </a:r>
            <a:r>
              <a:rPr lang="en-US" altLang="zh-CN" dirty="0">
                <a:solidFill>
                  <a:srgbClr val="C61027"/>
                </a:solidFill>
              </a:rPr>
              <a:t>, $</a:t>
            </a:r>
            <a:r>
              <a:rPr lang="en-US" altLang="zh-CN" dirty="0" err="1">
                <a:solidFill>
                  <a:srgbClr val="C61027"/>
                </a:solidFill>
              </a:rPr>
              <a:t>a1</a:t>
            </a:r>
            <a:r>
              <a:rPr lang="en-US" altLang="zh-CN" dirty="0">
                <a:solidFill>
                  <a:srgbClr val="C61027"/>
                </a:solidFill>
              </a:rPr>
              <a:t>, $</a:t>
            </a:r>
            <a:r>
              <a:rPr lang="en-US" altLang="zh-CN" dirty="0" err="1">
                <a:solidFill>
                  <a:srgbClr val="C61027"/>
                </a:solidFill>
              </a:rPr>
              <a:t>a2</a:t>
            </a:r>
            <a:r>
              <a:rPr lang="en-US" altLang="zh-CN" dirty="0">
                <a:solidFill>
                  <a:srgbClr val="C61027"/>
                </a:solidFill>
              </a:rPr>
              <a:t>, $</a:t>
            </a:r>
            <a:r>
              <a:rPr lang="en-US" altLang="zh-CN" dirty="0" err="1">
                <a:solidFill>
                  <a:srgbClr val="C61027"/>
                </a:solidFill>
              </a:rPr>
              <a:t>a3</a:t>
            </a:r>
            <a:endParaRPr lang="zh-CN" altLang="zh-CN" dirty="0">
              <a:solidFill>
                <a:srgbClr val="C610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10739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  <a:ln w="28575">
            <a:solidFill>
              <a:srgbClr val="2C53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1339403" y="567924"/>
            <a:ext cx="264314" cy="264314"/>
          </a:xfrm>
          <a:prstGeom prst="ellipse">
            <a:avLst/>
          </a:prstGeom>
          <a:pattFill prst="pct80">
            <a:fgClr>
              <a:srgbClr val="2C537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98749" y="318255"/>
            <a:ext cx="291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C537A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30310" y="1659583"/>
            <a:ext cx="28974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C61027"/>
                </a:solidFill>
                <a:latin typeface="微软雅黑" pitchFamily="34" charset="-122"/>
                <a:ea typeface="微软雅黑" pitchFamily="34" charset="-122"/>
              </a:rPr>
              <a:t> 实现过程</a:t>
            </a:r>
          </a:p>
        </p:txBody>
      </p:sp>
      <p:sp>
        <p:nvSpPr>
          <p:cNvPr id="24" name="椭圆 23"/>
          <p:cNvSpPr/>
          <p:nvPr/>
        </p:nvSpPr>
        <p:spPr>
          <a:xfrm>
            <a:off x="1339403" y="1934352"/>
            <a:ext cx="264314" cy="264314"/>
          </a:xfrm>
          <a:prstGeom prst="ellipse">
            <a:avLst/>
          </a:prstGeom>
          <a:pattFill prst="pct80">
            <a:fgClr>
              <a:srgbClr val="C6102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04098" y="900799"/>
            <a:ext cx="368709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VGA-VRAM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3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·  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0x000c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地址读取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PS2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·  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0x000e0000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– </a:t>
            </a:r>
          </a:p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0x000e0003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地址读取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数码管显示：</a:t>
            </a:r>
            <a:endParaRPr lang="en-US" altLang="zh-CN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·  0xe000 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地址 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位分别  控制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位数码管的一段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·  0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时亮，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时灭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210739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  <a:ln w="28575">
            <a:solidFill>
              <a:srgbClr val="2C53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1339403" y="567924"/>
            <a:ext cx="264314" cy="264314"/>
          </a:xfrm>
          <a:prstGeom prst="ellipse">
            <a:avLst/>
          </a:prstGeom>
          <a:pattFill prst="pct80">
            <a:fgClr>
              <a:srgbClr val="2C537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98749" y="318255"/>
            <a:ext cx="291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C537A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30310" y="1659583"/>
            <a:ext cx="28974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C61027"/>
                </a:solidFill>
                <a:latin typeface="微软雅黑" pitchFamily="34" charset="-122"/>
                <a:ea typeface="微软雅黑" pitchFamily="34" charset="-122"/>
              </a:rPr>
              <a:t> 实现过程</a:t>
            </a:r>
          </a:p>
        </p:txBody>
      </p:sp>
      <p:sp>
        <p:nvSpPr>
          <p:cNvPr id="24" name="椭圆 23"/>
          <p:cNvSpPr/>
          <p:nvPr/>
        </p:nvSpPr>
        <p:spPr>
          <a:xfrm>
            <a:off x="1339403" y="1934352"/>
            <a:ext cx="264314" cy="264314"/>
          </a:xfrm>
          <a:prstGeom prst="ellipse">
            <a:avLst/>
          </a:prstGeom>
          <a:pattFill prst="pct80">
            <a:fgClr>
              <a:srgbClr val="C6102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73444" y="737419"/>
            <a:ext cx="688487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显示方法：</a:t>
            </a:r>
            <a:endParaRPr lang="en-US" altLang="zh-CN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VRAM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双端口性，实现数据同步输入输出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显示过程：</a:t>
            </a:r>
            <a:endParaRPr lang="en-US" altLang="zh-CN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rgbClr val="C61027"/>
                </a:solidFill>
              </a:rPr>
              <a:t>VGA</a:t>
            </a:r>
            <a:r>
              <a:rPr lang="zh-CN" altLang="zh-CN" b="1" dirty="0">
                <a:solidFill>
                  <a:srgbClr val="C61027"/>
                </a:solidFill>
              </a:rPr>
              <a:t>产生</a:t>
            </a:r>
            <a:r>
              <a:rPr lang="en-US" altLang="zh-CN" b="1" dirty="0">
                <a:solidFill>
                  <a:srgbClr val="C61027"/>
                </a:solidFill>
              </a:rPr>
              <a:t>x</a:t>
            </a:r>
            <a:r>
              <a:rPr lang="zh-CN" altLang="zh-CN" b="1" dirty="0">
                <a:solidFill>
                  <a:srgbClr val="C61027"/>
                </a:solidFill>
              </a:rPr>
              <a:t>、</a:t>
            </a:r>
            <a:r>
              <a:rPr lang="en-US" altLang="zh-CN" b="1" dirty="0">
                <a:solidFill>
                  <a:srgbClr val="C61027"/>
                </a:solidFill>
              </a:rPr>
              <a:t>y</a:t>
            </a:r>
            <a:r>
              <a:rPr lang="zh-CN" altLang="zh-CN" b="1" dirty="0">
                <a:solidFill>
                  <a:srgbClr val="C61027"/>
                </a:solidFill>
              </a:rPr>
              <a:t>值</a:t>
            </a:r>
            <a:endParaRPr lang="zh-CN" altLang="zh-CN" dirty="0">
              <a:solidFill>
                <a:srgbClr val="C61027"/>
              </a:solidFill>
            </a:endParaRPr>
          </a:p>
          <a:p>
            <a:r>
              <a:rPr lang="en-US" altLang="zh-CN" b="1" dirty="0">
                <a:solidFill>
                  <a:srgbClr val="C61027"/>
                </a:solidFill>
                <a:sym typeface="Wingdings" panose="05000000000000000000" pitchFamily="2" charset="2"/>
              </a:rPr>
              <a:t></a:t>
            </a:r>
            <a:r>
              <a:rPr lang="en-US" altLang="zh-CN" b="1" dirty="0" err="1">
                <a:solidFill>
                  <a:srgbClr val="C61027"/>
                </a:solidFill>
              </a:rPr>
              <a:t>vram_addr</a:t>
            </a:r>
            <a:r>
              <a:rPr lang="zh-CN" altLang="zh-CN" b="1" dirty="0">
                <a:solidFill>
                  <a:srgbClr val="C61027"/>
                </a:solidFill>
              </a:rPr>
              <a:t>传该像素点对应</a:t>
            </a:r>
            <a:r>
              <a:rPr lang="en-US" altLang="zh-CN" b="1" dirty="0">
                <a:solidFill>
                  <a:srgbClr val="C61027"/>
                </a:solidFill>
              </a:rPr>
              <a:t>VRAM</a:t>
            </a:r>
            <a:r>
              <a:rPr lang="zh-CN" altLang="zh-CN" b="1" dirty="0">
                <a:solidFill>
                  <a:srgbClr val="C61027"/>
                </a:solidFill>
              </a:rPr>
              <a:t>中数据的地址</a:t>
            </a:r>
            <a:endParaRPr lang="zh-CN" altLang="zh-CN" dirty="0">
              <a:solidFill>
                <a:srgbClr val="C61027"/>
              </a:solidFill>
            </a:endParaRPr>
          </a:p>
          <a:p>
            <a:r>
              <a:rPr lang="en-US" altLang="zh-CN" b="1" dirty="0">
                <a:solidFill>
                  <a:srgbClr val="C61027"/>
                </a:solidFill>
                <a:sym typeface="Wingdings" panose="05000000000000000000" pitchFamily="2" charset="2"/>
              </a:rPr>
              <a:t></a:t>
            </a:r>
            <a:r>
              <a:rPr lang="zh-CN" altLang="zh-CN" b="1" dirty="0">
                <a:solidFill>
                  <a:srgbClr val="C61027"/>
                </a:solidFill>
              </a:rPr>
              <a:t>在</a:t>
            </a:r>
            <a:r>
              <a:rPr lang="en-US" altLang="zh-CN" b="1" dirty="0">
                <a:solidFill>
                  <a:srgbClr val="C61027"/>
                </a:solidFill>
              </a:rPr>
              <a:t>VRAM</a:t>
            </a:r>
            <a:r>
              <a:rPr lang="zh-CN" altLang="zh-CN" b="1" dirty="0">
                <a:solidFill>
                  <a:srgbClr val="C61027"/>
                </a:solidFill>
              </a:rPr>
              <a:t>中获得该地址存储的</a:t>
            </a:r>
            <a:r>
              <a:rPr lang="en-US" altLang="zh-CN" b="1" dirty="0" err="1">
                <a:solidFill>
                  <a:srgbClr val="C61027"/>
                </a:solidFill>
              </a:rPr>
              <a:t>RGB</a:t>
            </a:r>
            <a:r>
              <a:rPr lang="zh-CN" altLang="zh-CN" b="1" dirty="0">
                <a:solidFill>
                  <a:srgbClr val="C61027"/>
                </a:solidFill>
              </a:rPr>
              <a:t>值</a:t>
            </a:r>
            <a:endParaRPr lang="zh-CN" altLang="zh-CN" dirty="0">
              <a:solidFill>
                <a:srgbClr val="C61027"/>
              </a:solidFill>
            </a:endParaRPr>
          </a:p>
          <a:p>
            <a:r>
              <a:rPr lang="en-US" altLang="zh-CN" b="1" dirty="0">
                <a:solidFill>
                  <a:srgbClr val="C61027"/>
                </a:solidFill>
                <a:sym typeface="Wingdings" panose="05000000000000000000" pitchFamily="2" charset="2"/>
              </a:rPr>
              <a:t></a:t>
            </a:r>
            <a:r>
              <a:rPr lang="zh-CN" altLang="zh-CN" b="1" dirty="0">
                <a:solidFill>
                  <a:srgbClr val="C61027"/>
                </a:solidFill>
              </a:rPr>
              <a:t>将数据重新传入给</a:t>
            </a:r>
            <a:r>
              <a:rPr lang="en-US" altLang="zh-CN" b="1" dirty="0">
                <a:solidFill>
                  <a:srgbClr val="C61027"/>
                </a:solidFill>
              </a:rPr>
              <a:t>VGA</a:t>
            </a:r>
            <a:r>
              <a:rPr lang="zh-CN" altLang="zh-CN" b="1" dirty="0">
                <a:solidFill>
                  <a:srgbClr val="C61027"/>
                </a:solidFill>
              </a:rPr>
              <a:t>模块并对</a:t>
            </a:r>
            <a:r>
              <a:rPr lang="en-US" altLang="zh-CN" b="1" dirty="0">
                <a:solidFill>
                  <a:srgbClr val="C61027"/>
                </a:solidFill>
              </a:rPr>
              <a:t>red</a:t>
            </a:r>
            <a:r>
              <a:rPr lang="zh-CN" altLang="zh-CN" b="1" dirty="0">
                <a:solidFill>
                  <a:srgbClr val="C61027"/>
                </a:solidFill>
              </a:rPr>
              <a:t>、</a:t>
            </a:r>
            <a:r>
              <a:rPr lang="en-US" altLang="zh-CN" b="1" dirty="0">
                <a:solidFill>
                  <a:srgbClr val="C61027"/>
                </a:solidFill>
              </a:rPr>
              <a:t>green</a:t>
            </a:r>
            <a:r>
              <a:rPr lang="zh-CN" altLang="zh-CN" b="1" dirty="0">
                <a:solidFill>
                  <a:srgbClr val="C61027"/>
                </a:solidFill>
              </a:rPr>
              <a:t>、</a:t>
            </a:r>
            <a:r>
              <a:rPr lang="en-US" altLang="zh-CN" b="1" dirty="0">
                <a:solidFill>
                  <a:srgbClr val="C61027"/>
                </a:solidFill>
              </a:rPr>
              <a:t>blue</a:t>
            </a:r>
            <a:r>
              <a:rPr lang="zh-CN" altLang="zh-CN" b="1" dirty="0">
                <a:solidFill>
                  <a:srgbClr val="C61027"/>
                </a:solidFill>
              </a:rPr>
              <a:t>赋值</a:t>
            </a:r>
            <a:endParaRPr lang="zh-CN" altLang="zh-CN" dirty="0">
              <a:solidFill>
                <a:srgbClr val="C61027"/>
              </a:solidFill>
            </a:endParaRPr>
          </a:p>
          <a:p>
            <a:r>
              <a:rPr lang="en-US" altLang="zh-CN" b="1" dirty="0">
                <a:solidFill>
                  <a:srgbClr val="C61027"/>
                </a:solidFill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solidFill>
                  <a:srgbClr val="C61027"/>
                </a:solidFill>
              </a:rPr>
              <a:t>VGA</a:t>
            </a:r>
            <a:r>
              <a:rPr lang="zh-CN" altLang="zh-CN" b="1" dirty="0">
                <a:solidFill>
                  <a:srgbClr val="C61027"/>
                </a:solidFill>
              </a:rPr>
              <a:t>显示；</a:t>
            </a:r>
            <a:endParaRPr lang="en-US" altLang="zh-CN" b="1" dirty="0">
              <a:solidFill>
                <a:srgbClr val="C61027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210739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  <a:ln w="28575">
            <a:solidFill>
              <a:srgbClr val="2C53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1339403" y="567924"/>
            <a:ext cx="264314" cy="264314"/>
          </a:xfrm>
          <a:prstGeom prst="ellipse">
            <a:avLst/>
          </a:prstGeom>
          <a:pattFill prst="pct80">
            <a:fgClr>
              <a:srgbClr val="2C537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98749" y="318255"/>
            <a:ext cx="291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C537A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30310" y="1659583"/>
            <a:ext cx="28974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C61027"/>
                </a:solidFill>
                <a:latin typeface="微软雅黑" pitchFamily="34" charset="-122"/>
                <a:ea typeface="微软雅黑" pitchFamily="34" charset="-122"/>
              </a:rPr>
              <a:t> 实现过程</a:t>
            </a:r>
          </a:p>
        </p:txBody>
      </p:sp>
      <p:sp>
        <p:nvSpPr>
          <p:cNvPr id="24" name="椭圆 23"/>
          <p:cNvSpPr/>
          <p:nvPr/>
        </p:nvSpPr>
        <p:spPr>
          <a:xfrm>
            <a:off x="1339403" y="1934352"/>
            <a:ext cx="264314" cy="264314"/>
          </a:xfrm>
          <a:prstGeom prst="ellipse">
            <a:avLst/>
          </a:prstGeom>
          <a:pattFill prst="pct80">
            <a:fgClr>
              <a:srgbClr val="C6102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57106" y="751344"/>
            <a:ext cx="51766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按钮控制：</a:t>
            </a:r>
            <a:endParaRPr lang="en-US" altLang="zh-CN" sz="3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rgbClr val="C61027"/>
                </a:solidFill>
              </a:rPr>
              <a:t>·</a:t>
            </a:r>
            <a:r>
              <a:rPr lang="zh-CN" altLang="zh-CN" b="1" dirty="0">
                <a:solidFill>
                  <a:srgbClr val="C61027"/>
                </a:solidFill>
              </a:rPr>
              <a:t>每当对应按键被触发时，相应的寄存器值将被改变，</a:t>
            </a:r>
            <a:r>
              <a:rPr lang="en-US" altLang="zh-CN" b="1" dirty="0">
                <a:solidFill>
                  <a:srgbClr val="C61027"/>
                </a:solidFill>
              </a:rPr>
              <a:t>0</a:t>
            </a:r>
            <a:r>
              <a:rPr lang="zh-CN" altLang="zh-CN" b="1" dirty="0">
                <a:solidFill>
                  <a:srgbClr val="C61027"/>
                </a:solidFill>
              </a:rPr>
              <a:t>代表未被触发，</a:t>
            </a:r>
            <a:r>
              <a:rPr lang="en-US" altLang="zh-CN" b="1" dirty="0">
                <a:solidFill>
                  <a:srgbClr val="C61027"/>
                </a:solidFill>
              </a:rPr>
              <a:t>1</a:t>
            </a:r>
            <a:r>
              <a:rPr lang="zh-CN" altLang="zh-CN" b="1" dirty="0">
                <a:solidFill>
                  <a:srgbClr val="C61027"/>
                </a:solidFill>
              </a:rPr>
              <a:t>代表该按键被触发；</a:t>
            </a:r>
            <a:endParaRPr lang="en-US" altLang="zh-CN" b="1" dirty="0">
              <a:solidFill>
                <a:srgbClr val="C61027"/>
              </a:solidFill>
            </a:endParaRPr>
          </a:p>
          <a:p>
            <a:r>
              <a:rPr lang="en-US" altLang="zh-CN" b="1" dirty="0">
                <a:solidFill>
                  <a:srgbClr val="C61027"/>
                </a:solidFill>
              </a:rPr>
              <a:t>·</a:t>
            </a:r>
            <a:r>
              <a:rPr lang="zh-CN" altLang="zh-CN" b="1" dirty="0">
                <a:solidFill>
                  <a:srgbClr val="C61027"/>
                </a:solidFill>
              </a:rPr>
              <a:t>信号将通过</a:t>
            </a:r>
            <a:r>
              <a:rPr lang="en-US" altLang="zh-CN" b="1" dirty="0">
                <a:solidFill>
                  <a:srgbClr val="C61027"/>
                </a:solidFill>
              </a:rPr>
              <a:t>MIO-BUS</a:t>
            </a:r>
            <a:r>
              <a:rPr lang="zh-CN" altLang="zh-CN" b="1" dirty="0">
                <a:solidFill>
                  <a:srgbClr val="C61027"/>
                </a:solidFill>
              </a:rPr>
              <a:t>传入到对应的</a:t>
            </a:r>
            <a:r>
              <a:rPr lang="en-US" altLang="zh-CN" b="1" dirty="0" err="1">
                <a:solidFill>
                  <a:srgbClr val="C61027"/>
                </a:solidFill>
              </a:rPr>
              <a:t>PS2</a:t>
            </a:r>
            <a:r>
              <a:rPr lang="zh-CN" altLang="zh-CN" b="1" dirty="0">
                <a:solidFill>
                  <a:srgbClr val="C61027"/>
                </a:solidFill>
              </a:rPr>
              <a:t>内存中</a:t>
            </a:r>
            <a:r>
              <a:rPr lang="zh-CN" altLang="en-US" b="1" dirty="0">
                <a:solidFill>
                  <a:srgbClr val="C61027"/>
                </a:solidFill>
              </a:rPr>
              <a:t>；</a:t>
            </a:r>
            <a:endParaRPr lang="en-US" altLang="zh-CN" b="1" dirty="0">
              <a:solidFill>
                <a:srgbClr val="C61027"/>
              </a:solidFill>
            </a:endParaRPr>
          </a:p>
          <a:p>
            <a:r>
              <a:rPr lang="en-US" altLang="zh-CN" b="1" dirty="0">
                <a:solidFill>
                  <a:srgbClr val="C61027"/>
                </a:solidFill>
              </a:rPr>
              <a:t>·RAM</a:t>
            </a:r>
            <a:r>
              <a:rPr lang="zh-CN" altLang="zh-CN" b="1" dirty="0">
                <a:solidFill>
                  <a:srgbClr val="C61027"/>
                </a:solidFill>
              </a:rPr>
              <a:t>在执行汇编代码时可以利用数据比较判断键盘是否被触发</a:t>
            </a:r>
            <a:r>
              <a:rPr lang="zh-CN" altLang="en-US" b="1" dirty="0">
                <a:solidFill>
                  <a:srgbClr val="C61027"/>
                </a:solidFill>
              </a:rPr>
              <a:t>；</a:t>
            </a:r>
            <a:endParaRPr lang="en-US" altLang="zh-CN" b="1" dirty="0">
              <a:solidFill>
                <a:srgbClr val="C61027"/>
              </a:solidFill>
            </a:endParaRPr>
          </a:p>
          <a:p>
            <a:endParaRPr lang="en-US" altLang="zh-CN" dirty="0">
              <a:solidFill>
                <a:srgbClr val="C61027"/>
              </a:solidFill>
            </a:endParaRPr>
          </a:p>
          <a:p>
            <a:endParaRPr lang="en-US" altLang="zh-CN" dirty="0">
              <a:solidFill>
                <a:srgbClr val="C61027"/>
              </a:solidFill>
            </a:endParaRPr>
          </a:p>
          <a:p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七段码显示：</a:t>
            </a:r>
            <a:endParaRPr lang="en-US" altLang="zh-CN" sz="3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dirty="0">
                <a:solidFill>
                  <a:srgbClr val="C61027"/>
                </a:solidFill>
              </a:rPr>
              <a:t>·</a:t>
            </a:r>
            <a:r>
              <a:rPr lang="zh-CN" altLang="zh-CN" b="1" dirty="0">
                <a:solidFill>
                  <a:srgbClr val="C61027"/>
                </a:solidFill>
              </a:rPr>
              <a:t>将数据传入到七段码中，因为使用了</a:t>
            </a:r>
            <a:r>
              <a:rPr lang="en-US" altLang="zh-CN" b="1" dirty="0" err="1">
                <a:solidFill>
                  <a:srgbClr val="C61027"/>
                </a:solidFill>
              </a:rPr>
              <a:t>sw</a:t>
            </a:r>
            <a:r>
              <a:rPr lang="zh-CN" altLang="zh-CN" b="1" dirty="0">
                <a:solidFill>
                  <a:srgbClr val="C61027"/>
                </a:solidFill>
              </a:rPr>
              <a:t>因此</a:t>
            </a:r>
            <a:r>
              <a:rPr lang="en-US" altLang="zh-CN" b="1" dirty="0" err="1">
                <a:solidFill>
                  <a:srgbClr val="C61027"/>
                </a:solidFill>
              </a:rPr>
              <a:t>CPU2IO</a:t>
            </a:r>
            <a:r>
              <a:rPr lang="en-US" altLang="zh-CN" b="1" dirty="0">
                <a:solidFill>
                  <a:srgbClr val="C61027"/>
                </a:solidFill>
              </a:rPr>
              <a:t>[31:0]</a:t>
            </a:r>
            <a:r>
              <a:rPr lang="zh-CN" altLang="zh-CN" b="1" dirty="0">
                <a:solidFill>
                  <a:srgbClr val="C61027"/>
                </a:solidFill>
              </a:rPr>
              <a:t>即为需要输出的值</a:t>
            </a:r>
            <a:r>
              <a:rPr lang="zh-CN" altLang="en-US" b="1" dirty="0">
                <a:solidFill>
                  <a:srgbClr val="C61027"/>
                </a:solidFill>
              </a:rPr>
              <a:t>；</a:t>
            </a:r>
            <a:endParaRPr lang="en-US" altLang="zh-CN" b="1" dirty="0">
              <a:solidFill>
                <a:srgbClr val="C61027"/>
              </a:solidFill>
            </a:endParaRPr>
          </a:p>
          <a:p>
            <a:pPr lvl="0"/>
            <a:r>
              <a:rPr lang="en-US" altLang="zh-CN" b="1" dirty="0">
                <a:solidFill>
                  <a:srgbClr val="C61027"/>
                </a:solidFill>
              </a:rPr>
              <a:t>·</a:t>
            </a:r>
            <a:r>
              <a:rPr lang="zh-CN" altLang="zh-CN" b="1" dirty="0">
                <a:solidFill>
                  <a:srgbClr val="C61027"/>
                </a:solidFill>
              </a:rPr>
              <a:t>在通道</a:t>
            </a:r>
            <a:r>
              <a:rPr lang="en-US" altLang="zh-CN" b="1" dirty="0">
                <a:solidFill>
                  <a:srgbClr val="C61027"/>
                </a:solidFill>
              </a:rPr>
              <a:t>0</a:t>
            </a:r>
            <a:r>
              <a:rPr lang="zh-CN" altLang="zh-CN" b="1" dirty="0">
                <a:solidFill>
                  <a:srgbClr val="C61027"/>
                </a:solidFill>
              </a:rPr>
              <a:t>即</a:t>
            </a:r>
            <a:r>
              <a:rPr lang="en-US" altLang="zh-CN" b="1" dirty="0">
                <a:solidFill>
                  <a:srgbClr val="C61027"/>
                </a:solidFill>
              </a:rPr>
              <a:t>SW[7:5]=000</a:t>
            </a:r>
            <a:r>
              <a:rPr lang="zh-CN" altLang="zh-CN" b="1" dirty="0">
                <a:solidFill>
                  <a:srgbClr val="C61027"/>
                </a:solidFill>
              </a:rPr>
              <a:t>的时候即为总距离。</a:t>
            </a:r>
            <a:endParaRPr lang="zh-CN" altLang="zh-CN" dirty="0">
              <a:solidFill>
                <a:srgbClr val="C61027"/>
              </a:solidFill>
            </a:endParaRPr>
          </a:p>
          <a:p>
            <a:endParaRPr lang="zh-CN" altLang="zh-CN" dirty="0">
              <a:solidFill>
                <a:srgbClr val="C61027"/>
              </a:solidFill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210739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  <a:ln w="28575">
            <a:solidFill>
              <a:srgbClr val="2C53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1339403" y="586575"/>
            <a:ext cx="264314" cy="264314"/>
          </a:xfrm>
          <a:prstGeom prst="ellipse">
            <a:avLst/>
          </a:prstGeom>
          <a:pattFill prst="pct80">
            <a:fgClr>
              <a:srgbClr val="2C537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6"/>
          <p:cNvSpPr txBox="1"/>
          <p:nvPr/>
        </p:nvSpPr>
        <p:spPr>
          <a:xfrm>
            <a:off x="1798749" y="336906"/>
            <a:ext cx="291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C537A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30" name="文本框 9"/>
          <p:cNvSpPr txBox="1"/>
          <p:nvPr/>
        </p:nvSpPr>
        <p:spPr>
          <a:xfrm>
            <a:off x="1678250" y="2942659"/>
            <a:ext cx="352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主要过程</a:t>
            </a:r>
          </a:p>
        </p:txBody>
      </p:sp>
      <p:sp>
        <p:nvSpPr>
          <p:cNvPr id="24" name="椭圆 23"/>
          <p:cNvSpPr/>
          <p:nvPr/>
        </p:nvSpPr>
        <p:spPr>
          <a:xfrm>
            <a:off x="1343885" y="3236700"/>
            <a:ext cx="264314" cy="264314"/>
          </a:xfrm>
          <a:prstGeom prst="ellipse">
            <a:avLst/>
          </a:prstGeom>
          <a:pattFill prst="pct80">
            <a:fgClr>
              <a:srgbClr val="C6102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329575" y="1918815"/>
            <a:ext cx="264314" cy="264314"/>
          </a:xfrm>
          <a:prstGeom prst="ellipse">
            <a:avLst/>
          </a:prstGeom>
          <a:pattFill prst="pct80">
            <a:fgClr>
              <a:srgbClr val="2C537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6"/>
          <p:cNvSpPr txBox="1"/>
          <p:nvPr/>
        </p:nvSpPr>
        <p:spPr>
          <a:xfrm>
            <a:off x="1788921" y="1669146"/>
            <a:ext cx="291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C537A"/>
                </a:solidFill>
                <a:latin typeface="微软雅黑" pitchFamily="34" charset="-122"/>
                <a:ea typeface="微软雅黑" pitchFamily="34" charset="-122"/>
              </a:rPr>
              <a:t>实现过程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94671" y="471948"/>
            <a:ext cx="471948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circleNumDbPlain"/>
            </a:pPr>
            <a:r>
              <a:rPr lang="zh-CN" altLang="en-US" sz="5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endParaRPr lang="en-US" altLang="zh-CN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indent="-914400"/>
            <a:r>
              <a:rPr lang="en-US" altLang="zh-CN" sz="5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常数、地址计算</a:t>
            </a:r>
            <a:endParaRPr lang="en-US" altLang="zh-CN" sz="3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indent="-914400"/>
            <a:r>
              <a:rPr lang="en-US" altLang="zh-CN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· 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初始图形显示</a:t>
            </a:r>
            <a:endParaRPr lang="en-US" altLang="zh-CN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en-US" altLang="zh-CN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7BB4C65-6508-438D-BA35-F409D1278A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258" y="3327379"/>
            <a:ext cx="4370388" cy="2408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201392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  <a:ln w="28575">
            <a:solidFill>
              <a:srgbClr val="2C53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6336899" y="666490"/>
            <a:ext cx="5470932" cy="1252025"/>
            <a:chOff x="4545795" y="254790"/>
            <a:chExt cx="5470932" cy="125202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5795" y="508012"/>
              <a:ext cx="262151" cy="262151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4807944" y="254790"/>
              <a:ext cx="5208783" cy="1252025"/>
              <a:chOff x="4694872" y="267286"/>
              <a:chExt cx="5208783" cy="1252025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4694872" y="651050"/>
                <a:ext cx="1172531" cy="12492"/>
              </a:xfrm>
              <a:prstGeom prst="line">
                <a:avLst/>
              </a:prstGeom>
              <a:ln>
                <a:solidFill>
                  <a:srgbClr val="2C53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矩形 17"/>
              <p:cNvSpPr/>
              <p:nvPr/>
            </p:nvSpPr>
            <p:spPr>
              <a:xfrm>
                <a:off x="5867403" y="267286"/>
                <a:ext cx="4036252" cy="1252025"/>
              </a:xfrm>
              <a:custGeom>
                <a:avLst/>
                <a:gdLst>
                  <a:gd name="connsiteX0" fmla="*/ 0 w 4036252"/>
                  <a:gd name="connsiteY0" fmla="*/ 0 h 1252025"/>
                  <a:gd name="connsiteX1" fmla="*/ 4036252 w 4036252"/>
                  <a:gd name="connsiteY1" fmla="*/ 0 h 1252025"/>
                  <a:gd name="connsiteX2" fmla="*/ 4036252 w 4036252"/>
                  <a:gd name="connsiteY2" fmla="*/ 1252025 h 1252025"/>
                  <a:gd name="connsiteX3" fmla="*/ 0 w 4036252"/>
                  <a:gd name="connsiteY3" fmla="*/ 1252025 h 1252025"/>
                  <a:gd name="connsiteX4" fmla="*/ 0 w 4036252"/>
                  <a:gd name="connsiteY4" fmla="*/ 0 h 1252025"/>
                  <a:gd name="connsiteX0" fmla="*/ 0 w 4036252"/>
                  <a:gd name="connsiteY0" fmla="*/ 0 h 1252025"/>
                  <a:gd name="connsiteX1" fmla="*/ 3867440 w 4036252"/>
                  <a:gd name="connsiteY1" fmla="*/ 267286 h 1252025"/>
                  <a:gd name="connsiteX2" fmla="*/ 4036252 w 4036252"/>
                  <a:gd name="connsiteY2" fmla="*/ 1252025 h 1252025"/>
                  <a:gd name="connsiteX3" fmla="*/ 0 w 4036252"/>
                  <a:gd name="connsiteY3" fmla="*/ 1252025 h 1252025"/>
                  <a:gd name="connsiteX4" fmla="*/ 0 w 4036252"/>
                  <a:gd name="connsiteY4" fmla="*/ 0 h 125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6252" h="1252025">
                    <a:moveTo>
                      <a:pt x="0" y="0"/>
                    </a:moveTo>
                    <a:lnTo>
                      <a:pt x="3867440" y="267286"/>
                    </a:lnTo>
                    <a:lnTo>
                      <a:pt x="4036252" y="1252025"/>
                    </a:lnTo>
                    <a:lnTo>
                      <a:pt x="0" y="1252025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pct80">
                <a:fgClr>
                  <a:srgbClr val="2C537A"/>
                </a:fgClr>
                <a:bgClr>
                  <a:srgbClr val="4A76C6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6385364" y="592057"/>
                <a:ext cx="269800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400" b="1" dirty="0">
                    <a:solidFill>
                      <a:srgbClr val="FAF0CD"/>
                    </a:solidFill>
                    <a:latin typeface="微软雅黑" pitchFamily="34" charset="-122"/>
                    <a:ea typeface="微软雅黑" pitchFamily="34" charset="-122"/>
                  </a:rPr>
                  <a:t>设计方案</a:t>
                </a: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6631875" y="3723522"/>
            <a:ext cx="5189049" cy="1336431"/>
            <a:chOff x="4545793" y="4586888"/>
            <a:chExt cx="5189049" cy="1336431"/>
          </a:xfrm>
        </p:grpSpPr>
        <p:grpSp>
          <p:nvGrpSpPr>
            <p:cNvPr id="64" name="组合 63"/>
            <p:cNvGrpSpPr/>
            <p:nvPr/>
          </p:nvGrpSpPr>
          <p:grpSpPr>
            <a:xfrm>
              <a:off x="4694872" y="4586888"/>
              <a:ext cx="5039970" cy="1336431"/>
              <a:chOff x="4694872" y="4586888"/>
              <a:chExt cx="5039970" cy="1336431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4694872" y="5275388"/>
                <a:ext cx="1172531" cy="12492"/>
              </a:xfrm>
              <a:prstGeom prst="line">
                <a:avLst/>
              </a:prstGeom>
              <a:ln>
                <a:solidFill>
                  <a:srgbClr val="2C53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7"/>
              <p:cNvSpPr/>
              <p:nvPr/>
            </p:nvSpPr>
            <p:spPr>
              <a:xfrm>
                <a:off x="5698590" y="4586888"/>
                <a:ext cx="4036252" cy="1336431"/>
              </a:xfrm>
              <a:custGeom>
                <a:avLst/>
                <a:gdLst>
                  <a:gd name="connsiteX0" fmla="*/ 0 w 4036252"/>
                  <a:gd name="connsiteY0" fmla="*/ 0 h 1252025"/>
                  <a:gd name="connsiteX1" fmla="*/ 4036252 w 4036252"/>
                  <a:gd name="connsiteY1" fmla="*/ 0 h 1252025"/>
                  <a:gd name="connsiteX2" fmla="*/ 4036252 w 4036252"/>
                  <a:gd name="connsiteY2" fmla="*/ 1252025 h 1252025"/>
                  <a:gd name="connsiteX3" fmla="*/ 0 w 4036252"/>
                  <a:gd name="connsiteY3" fmla="*/ 1252025 h 1252025"/>
                  <a:gd name="connsiteX4" fmla="*/ 0 w 4036252"/>
                  <a:gd name="connsiteY4" fmla="*/ 0 h 1252025"/>
                  <a:gd name="connsiteX0" fmla="*/ 0 w 4036252"/>
                  <a:gd name="connsiteY0" fmla="*/ 0 h 1252025"/>
                  <a:gd name="connsiteX1" fmla="*/ 3867440 w 4036252"/>
                  <a:gd name="connsiteY1" fmla="*/ 267286 h 1252025"/>
                  <a:gd name="connsiteX2" fmla="*/ 4036252 w 4036252"/>
                  <a:gd name="connsiteY2" fmla="*/ 1252025 h 1252025"/>
                  <a:gd name="connsiteX3" fmla="*/ 0 w 4036252"/>
                  <a:gd name="connsiteY3" fmla="*/ 1252025 h 1252025"/>
                  <a:gd name="connsiteX4" fmla="*/ 0 w 4036252"/>
                  <a:gd name="connsiteY4" fmla="*/ 0 h 1252025"/>
                  <a:gd name="connsiteX0" fmla="*/ 0 w 4036252"/>
                  <a:gd name="connsiteY0" fmla="*/ 84406 h 1336431"/>
                  <a:gd name="connsiteX1" fmla="*/ 4008117 w 4036252"/>
                  <a:gd name="connsiteY1" fmla="*/ 0 h 1336431"/>
                  <a:gd name="connsiteX2" fmla="*/ 4036252 w 4036252"/>
                  <a:gd name="connsiteY2" fmla="*/ 1336431 h 1336431"/>
                  <a:gd name="connsiteX3" fmla="*/ 0 w 4036252"/>
                  <a:gd name="connsiteY3" fmla="*/ 1336431 h 1336431"/>
                  <a:gd name="connsiteX4" fmla="*/ 0 w 4036252"/>
                  <a:gd name="connsiteY4" fmla="*/ 84406 h 1336431"/>
                  <a:gd name="connsiteX0" fmla="*/ 0 w 4036252"/>
                  <a:gd name="connsiteY0" fmla="*/ 84406 h 1336431"/>
                  <a:gd name="connsiteX1" fmla="*/ 4008117 w 4036252"/>
                  <a:gd name="connsiteY1" fmla="*/ 0 h 1336431"/>
                  <a:gd name="connsiteX2" fmla="*/ 4036252 w 4036252"/>
                  <a:gd name="connsiteY2" fmla="*/ 1336431 h 1336431"/>
                  <a:gd name="connsiteX3" fmla="*/ 337624 w 4036252"/>
                  <a:gd name="connsiteY3" fmla="*/ 1181687 h 1336431"/>
                  <a:gd name="connsiteX4" fmla="*/ 0 w 4036252"/>
                  <a:gd name="connsiteY4" fmla="*/ 84406 h 1336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6252" h="1336431">
                    <a:moveTo>
                      <a:pt x="0" y="84406"/>
                    </a:moveTo>
                    <a:lnTo>
                      <a:pt x="4008117" y="0"/>
                    </a:lnTo>
                    <a:lnTo>
                      <a:pt x="4036252" y="1336431"/>
                    </a:lnTo>
                    <a:lnTo>
                      <a:pt x="337624" y="1181687"/>
                    </a:lnTo>
                    <a:lnTo>
                      <a:pt x="0" y="84406"/>
                    </a:lnTo>
                    <a:close/>
                  </a:path>
                </a:pathLst>
              </a:custGeom>
              <a:pattFill prst="pct80">
                <a:fgClr>
                  <a:srgbClr val="2C537A"/>
                </a:fgClr>
                <a:bgClr>
                  <a:srgbClr val="4A76C6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5621517" y="4848338"/>
                <a:ext cx="379614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400" b="1" dirty="0">
                    <a:solidFill>
                      <a:srgbClr val="FAF0CD"/>
                    </a:solidFill>
                    <a:latin typeface="微软雅黑" pitchFamily="34" charset="-122"/>
                    <a:ea typeface="微软雅黑" pitchFamily="34" charset="-122"/>
                  </a:rPr>
                  <a:t>       主要步骤</a:t>
                </a:r>
              </a:p>
            </p:txBody>
          </p:sp>
        </p:grp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5793" y="5144312"/>
              <a:ext cx="262151" cy="262151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4338870" y="5271679"/>
            <a:ext cx="4275441" cy="975509"/>
            <a:chOff x="5138375" y="2218778"/>
            <a:chExt cx="6728905" cy="1308296"/>
          </a:xfrm>
        </p:grpSpPr>
        <p:grpSp>
          <p:nvGrpSpPr>
            <p:cNvPr id="63" name="组合 62"/>
            <p:cNvGrpSpPr/>
            <p:nvPr/>
          </p:nvGrpSpPr>
          <p:grpSpPr>
            <a:xfrm>
              <a:off x="5372109" y="2218778"/>
              <a:ext cx="6495171" cy="1308296"/>
              <a:chOff x="5372109" y="2218778"/>
              <a:chExt cx="6495171" cy="130829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5372109" y="2993289"/>
                <a:ext cx="1172531" cy="12491"/>
              </a:xfrm>
              <a:prstGeom prst="line">
                <a:avLst/>
              </a:prstGeom>
              <a:ln>
                <a:solidFill>
                  <a:srgbClr val="C610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7"/>
              <p:cNvSpPr/>
              <p:nvPr/>
            </p:nvSpPr>
            <p:spPr>
              <a:xfrm>
                <a:off x="6396991" y="2218778"/>
                <a:ext cx="4373877" cy="1308296"/>
              </a:xfrm>
              <a:custGeom>
                <a:avLst/>
                <a:gdLst>
                  <a:gd name="connsiteX0" fmla="*/ 0 w 4036252"/>
                  <a:gd name="connsiteY0" fmla="*/ 0 h 1252025"/>
                  <a:gd name="connsiteX1" fmla="*/ 4036252 w 4036252"/>
                  <a:gd name="connsiteY1" fmla="*/ 0 h 1252025"/>
                  <a:gd name="connsiteX2" fmla="*/ 4036252 w 4036252"/>
                  <a:gd name="connsiteY2" fmla="*/ 1252025 h 1252025"/>
                  <a:gd name="connsiteX3" fmla="*/ 0 w 4036252"/>
                  <a:gd name="connsiteY3" fmla="*/ 1252025 h 1252025"/>
                  <a:gd name="connsiteX4" fmla="*/ 0 w 4036252"/>
                  <a:gd name="connsiteY4" fmla="*/ 0 h 1252025"/>
                  <a:gd name="connsiteX0" fmla="*/ 0 w 4036252"/>
                  <a:gd name="connsiteY0" fmla="*/ 0 h 1252025"/>
                  <a:gd name="connsiteX1" fmla="*/ 3867440 w 4036252"/>
                  <a:gd name="connsiteY1" fmla="*/ 267286 h 1252025"/>
                  <a:gd name="connsiteX2" fmla="*/ 4036252 w 4036252"/>
                  <a:gd name="connsiteY2" fmla="*/ 1252025 h 1252025"/>
                  <a:gd name="connsiteX3" fmla="*/ 0 w 4036252"/>
                  <a:gd name="connsiteY3" fmla="*/ 1252025 h 1252025"/>
                  <a:gd name="connsiteX4" fmla="*/ 0 w 4036252"/>
                  <a:gd name="connsiteY4" fmla="*/ 0 h 1252025"/>
                  <a:gd name="connsiteX0" fmla="*/ 0 w 4373877"/>
                  <a:gd name="connsiteY0" fmla="*/ 56271 h 1308296"/>
                  <a:gd name="connsiteX1" fmla="*/ 4373877 w 4373877"/>
                  <a:gd name="connsiteY1" fmla="*/ 0 h 1308296"/>
                  <a:gd name="connsiteX2" fmla="*/ 4036252 w 4373877"/>
                  <a:gd name="connsiteY2" fmla="*/ 1308296 h 1308296"/>
                  <a:gd name="connsiteX3" fmla="*/ 0 w 4373877"/>
                  <a:gd name="connsiteY3" fmla="*/ 1308296 h 1308296"/>
                  <a:gd name="connsiteX4" fmla="*/ 0 w 4373877"/>
                  <a:gd name="connsiteY4" fmla="*/ 56271 h 1308296"/>
                  <a:gd name="connsiteX0" fmla="*/ 239151 w 4373877"/>
                  <a:gd name="connsiteY0" fmla="*/ 436099 h 1308296"/>
                  <a:gd name="connsiteX1" fmla="*/ 4373877 w 4373877"/>
                  <a:gd name="connsiteY1" fmla="*/ 0 h 1308296"/>
                  <a:gd name="connsiteX2" fmla="*/ 4036252 w 4373877"/>
                  <a:gd name="connsiteY2" fmla="*/ 1308296 h 1308296"/>
                  <a:gd name="connsiteX3" fmla="*/ 0 w 4373877"/>
                  <a:gd name="connsiteY3" fmla="*/ 1308296 h 1308296"/>
                  <a:gd name="connsiteX4" fmla="*/ 239151 w 4373877"/>
                  <a:gd name="connsiteY4" fmla="*/ 436099 h 1308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3877" h="1308296">
                    <a:moveTo>
                      <a:pt x="239151" y="436099"/>
                    </a:moveTo>
                    <a:lnTo>
                      <a:pt x="4373877" y="0"/>
                    </a:lnTo>
                    <a:lnTo>
                      <a:pt x="4036252" y="1308296"/>
                    </a:lnTo>
                    <a:lnTo>
                      <a:pt x="0" y="1308296"/>
                    </a:lnTo>
                    <a:lnTo>
                      <a:pt x="239151" y="436099"/>
                    </a:lnTo>
                    <a:close/>
                  </a:path>
                </a:pathLst>
              </a:custGeom>
              <a:pattFill prst="pct80">
                <a:fgClr>
                  <a:srgbClr val="C61027"/>
                </a:fgClr>
                <a:bgClr>
                  <a:srgbClr val="E76278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5944317" y="2457528"/>
                <a:ext cx="5922963" cy="1031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>
                    <a:solidFill>
                      <a:srgbClr val="FAF0CD"/>
                    </a:solidFill>
                    <a:latin typeface="微软雅黑" pitchFamily="34" charset="-122"/>
                    <a:ea typeface="微软雅黑" pitchFamily="34" charset="-122"/>
                  </a:rPr>
                  <a:t>      </a:t>
                </a:r>
                <a:r>
                  <a:rPr lang="zh-CN" altLang="en-US" sz="4400" b="1" dirty="0">
                    <a:solidFill>
                      <a:srgbClr val="FAF0CD"/>
                    </a:solidFill>
                    <a:latin typeface="微软雅黑" pitchFamily="34" charset="-122"/>
                    <a:ea typeface="微软雅黑" pitchFamily="34" charset="-122"/>
                  </a:rPr>
                  <a:t>难点</a:t>
                </a: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5138375" y="2872928"/>
              <a:ext cx="262152" cy="262152"/>
            </a:xfrm>
            <a:prstGeom prst="rect">
              <a:avLst/>
            </a:prstGeom>
            <a:pattFill prst="pct70">
              <a:fgClr>
                <a:srgbClr val="C61027"/>
              </a:fgClr>
              <a:bgClr>
                <a:srgbClr val="E7627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-1849186" y="423539"/>
            <a:ext cx="6422915" cy="6629439"/>
            <a:chOff x="-1849186" y="423539"/>
            <a:chExt cx="6422915" cy="6629439"/>
          </a:xfrm>
        </p:grpSpPr>
        <p:sp>
          <p:nvSpPr>
            <p:cNvPr id="61" name="直角三角形 60"/>
            <p:cNvSpPr/>
            <p:nvPr/>
          </p:nvSpPr>
          <p:spPr>
            <a:xfrm>
              <a:off x="0" y="2284271"/>
              <a:ext cx="4573729" cy="4573729"/>
            </a:xfrm>
            <a:prstGeom prst="rtTriangle">
              <a:avLst/>
            </a:prstGeom>
            <a:solidFill>
              <a:srgbClr val="EF374D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rot="13497873">
              <a:off x="-1849186" y="1836585"/>
              <a:ext cx="3698371" cy="3698371"/>
            </a:xfrm>
            <a:prstGeom prst="rtTriangle">
              <a:avLst/>
            </a:prstGeom>
            <a:solidFill>
              <a:srgbClr val="C61027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直角三角形 56"/>
            <p:cNvSpPr/>
            <p:nvPr/>
          </p:nvSpPr>
          <p:spPr>
            <a:xfrm rot="13497873">
              <a:off x="-1022516" y="423539"/>
              <a:ext cx="2045033" cy="2045033"/>
            </a:xfrm>
            <a:prstGeom prst="rtTriangle">
              <a:avLst/>
            </a:prstGeom>
            <a:solidFill>
              <a:srgbClr val="2C537A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直角三角形 59"/>
            <p:cNvSpPr/>
            <p:nvPr/>
          </p:nvSpPr>
          <p:spPr>
            <a:xfrm rot="13497873">
              <a:off x="-1114353" y="4824277"/>
              <a:ext cx="2228701" cy="2228701"/>
            </a:xfrm>
            <a:prstGeom prst="rtTriangle">
              <a:avLst/>
            </a:prstGeom>
            <a:solidFill>
              <a:schemeClr val="bg1">
                <a:lumMod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678152" y="2133957"/>
            <a:ext cx="5189049" cy="1336431"/>
            <a:chOff x="4545793" y="4586888"/>
            <a:chExt cx="5189049" cy="1336431"/>
          </a:xfrm>
        </p:grpSpPr>
        <p:grpSp>
          <p:nvGrpSpPr>
            <p:cNvPr id="42" name="组合 63"/>
            <p:cNvGrpSpPr/>
            <p:nvPr/>
          </p:nvGrpSpPr>
          <p:grpSpPr>
            <a:xfrm>
              <a:off x="4694872" y="4586888"/>
              <a:ext cx="5039970" cy="1336431"/>
              <a:chOff x="4694872" y="4586888"/>
              <a:chExt cx="5039970" cy="1336431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4694872" y="5275388"/>
                <a:ext cx="1172531" cy="12492"/>
              </a:xfrm>
              <a:prstGeom prst="line">
                <a:avLst/>
              </a:prstGeom>
              <a:ln>
                <a:solidFill>
                  <a:srgbClr val="2C53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17"/>
              <p:cNvSpPr/>
              <p:nvPr/>
            </p:nvSpPr>
            <p:spPr>
              <a:xfrm>
                <a:off x="5698590" y="4586888"/>
                <a:ext cx="4036252" cy="1336431"/>
              </a:xfrm>
              <a:custGeom>
                <a:avLst/>
                <a:gdLst>
                  <a:gd name="connsiteX0" fmla="*/ 0 w 4036252"/>
                  <a:gd name="connsiteY0" fmla="*/ 0 h 1252025"/>
                  <a:gd name="connsiteX1" fmla="*/ 4036252 w 4036252"/>
                  <a:gd name="connsiteY1" fmla="*/ 0 h 1252025"/>
                  <a:gd name="connsiteX2" fmla="*/ 4036252 w 4036252"/>
                  <a:gd name="connsiteY2" fmla="*/ 1252025 h 1252025"/>
                  <a:gd name="connsiteX3" fmla="*/ 0 w 4036252"/>
                  <a:gd name="connsiteY3" fmla="*/ 1252025 h 1252025"/>
                  <a:gd name="connsiteX4" fmla="*/ 0 w 4036252"/>
                  <a:gd name="connsiteY4" fmla="*/ 0 h 1252025"/>
                  <a:gd name="connsiteX0" fmla="*/ 0 w 4036252"/>
                  <a:gd name="connsiteY0" fmla="*/ 0 h 1252025"/>
                  <a:gd name="connsiteX1" fmla="*/ 3867440 w 4036252"/>
                  <a:gd name="connsiteY1" fmla="*/ 267286 h 1252025"/>
                  <a:gd name="connsiteX2" fmla="*/ 4036252 w 4036252"/>
                  <a:gd name="connsiteY2" fmla="*/ 1252025 h 1252025"/>
                  <a:gd name="connsiteX3" fmla="*/ 0 w 4036252"/>
                  <a:gd name="connsiteY3" fmla="*/ 1252025 h 1252025"/>
                  <a:gd name="connsiteX4" fmla="*/ 0 w 4036252"/>
                  <a:gd name="connsiteY4" fmla="*/ 0 h 1252025"/>
                  <a:gd name="connsiteX0" fmla="*/ 0 w 4036252"/>
                  <a:gd name="connsiteY0" fmla="*/ 84406 h 1336431"/>
                  <a:gd name="connsiteX1" fmla="*/ 4008117 w 4036252"/>
                  <a:gd name="connsiteY1" fmla="*/ 0 h 1336431"/>
                  <a:gd name="connsiteX2" fmla="*/ 4036252 w 4036252"/>
                  <a:gd name="connsiteY2" fmla="*/ 1336431 h 1336431"/>
                  <a:gd name="connsiteX3" fmla="*/ 0 w 4036252"/>
                  <a:gd name="connsiteY3" fmla="*/ 1336431 h 1336431"/>
                  <a:gd name="connsiteX4" fmla="*/ 0 w 4036252"/>
                  <a:gd name="connsiteY4" fmla="*/ 84406 h 1336431"/>
                  <a:gd name="connsiteX0" fmla="*/ 0 w 4036252"/>
                  <a:gd name="connsiteY0" fmla="*/ 84406 h 1336431"/>
                  <a:gd name="connsiteX1" fmla="*/ 4008117 w 4036252"/>
                  <a:gd name="connsiteY1" fmla="*/ 0 h 1336431"/>
                  <a:gd name="connsiteX2" fmla="*/ 4036252 w 4036252"/>
                  <a:gd name="connsiteY2" fmla="*/ 1336431 h 1336431"/>
                  <a:gd name="connsiteX3" fmla="*/ 337624 w 4036252"/>
                  <a:gd name="connsiteY3" fmla="*/ 1181687 h 1336431"/>
                  <a:gd name="connsiteX4" fmla="*/ 0 w 4036252"/>
                  <a:gd name="connsiteY4" fmla="*/ 84406 h 1336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6252" h="1336431">
                    <a:moveTo>
                      <a:pt x="0" y="84406"/>
                    </a:moveTo>
                    <a:lnTo>
                      <a:pt x="4008117" y="0"/>
                    </a:lnTo>
                    <a:lnTo>
                      <a:pt x="4036252" y="1336431"/>
                    </a:lnTo>
                    <a:lnTo>
                      <a:pt x="337624" y="1181687"/>
                    </a:lnTo>
                    <a:lnTo>
                      <a:pt x="0" y="84406"/>
                    </a:lnTo>
                    <a:close/>
                  </a:path>
                </a:pathLst>
              </a:custGeom>
              <a:pattFill prst="pct80">
                <a:fgClr>
                  <a:srgbClr val="2C537A"/>
                </a:fgClr>
                <a:bgClr>
                  <a:srgbClr val="4A76C6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文本框 57"/>
              <p:cNvSpPr txBox="1"/>
              <p:nvPr/>
            </p:nvSpPr>
            <p:spPr>
              <a:xfrm>
                <a:off x="6550655" y="4863087"/>
                <a:ext cx="26261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400" b="1" dirty="0">
                    <a:solidFill>
                      <a:srgbClr val="FAF0CD"/>
                    </a:solidFill>
                    <a:latin typeface="微软雅黑" pitchFamily="34" charset="-122"/>
                    <a:ea typeface="微软雅黑" pitchFamily="34" charset="-122"/>
                  </a:rPr>
                  <a:t>实现过程</a:t>
                </a:r>
              </a:p>
            </p:txBody>
          </p:sp>
        </p:grp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5793" y="5144312"/>
              <a:ext cx="262151" cy="2621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73660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  <a:ln w="28575">
            <a:solidFill>
              <a:srgbClr val="2C53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1339403" y="586575"/>
            <a:ext cx="264314" cy="264314"/>
          </a:xfrm>
          <a:prstGeom prst="ellipse">
            <a:avLst/>
          </a:prstGeom>
          <a:pattFill prst="pct80">
            <a:fgClr>
              <a:srgbClr val="2C537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6"/>
          <p:cNvSpPr txBox="1"/>
          <p:nvPr/>
        </p:nvSpPr>
        <p:spPr>
          <a:xfrm>
            <a:off x="1798749" y="336906"/>
            <a:ext cx="291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C537A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30" name="文本框 9"/>
          <p:cNvSpPr txBox="1"/>
          <p:nvPr/>
        </p:nvSpPr>
        <p:spPr>
          <a:xfrm>
            <a:off x="1678250" y="2942659"/>
            <a:ext cx="352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主要过程</a:t>
            </a:r>
          </a:p>
        </p:txBody>
      </p:sp>
      <p:sp>
        <p:nvSpPr>
          <p:cNvPr id="24" name="椭圆 23"/>
          <p:cNvSpPr/>
          <p:nvPr/>
        </p:nvSpPr>
        <p:spPr>
          <a:xfrm>
            <a:off x="1343885" y="3236700"/>
            <a:ext cx="264314" cy="264314"/>
          </a:xfrm>
          <a:prstGeom prst="ellipse">
            <a:avLst/>
          </a:prstGeom>
          <a:pattFill prst="pct80">
            <a:fgClr>
              <a:srgbClr val="C6102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329575" y="1918815"/>
            <a:ext cx="264314" cy="264314"/>
          </a:xfrm>
          <a:prstGeom prst="ellipse">
            <a:avLst/>
          </a:prstGeom>
          <a:pattFill prst="pct80">
            <a:fgClr>
              <a:srgbClr val="2C537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6"/>
          <p:cNvSpPr txBox="1"/>
          <p:nvPr/>
        </p:nvSpPr>
        <p:spPr>
          <a:xfrm>
            <a:off x="1788921" y="1669146"/>
            <a:ext cx="291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C537A"/>
                </a:solidFill>
                <a:latin typeface="微软雅黑" pitchFamily="34" charset="-122"/>
                <a:ea typeface="微软雅黑" pitchFamily="34" charset="-122"/>
              </a:rPr>
              <a:t>实现过程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89638" y="1666567"/>
            <a:ext cx="570828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circleNumDbPlain" startAt="2"/>
            </a:pPr>
            <a:r>
              <a:rPr lang="zh-CN" altLang="en-US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进入</a:t>
            </a:r>
            <a:r>
              <a:rPr lang="en-US" altLang="zh-CN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START</a:t>
            </a:r>
            <a:r>
              <a:rPr lang="zh-CN" altLang="en-US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endParaRPr lang="en-US" altLang="zh-CN" sz="4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en-US" altLang="zh-CN" sz="3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·  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进行时间延迟循环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342900" indent="-342900"/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·  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PS2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检测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342900" indent="-342900"/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·   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更新方块坐标，颜色以及距离值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342900" indent="-342900"/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·  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Game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进入循环</a:t>
            </a:r>
          </a:p>
        </p:txBody>
      </p:sp>
    </p:spTree>
    <p:extLst>
      <p:ext uri="{BB962C8B-B14F-4D97-AF65-F5344CB8AC3E}">
        <p14:creationId xmlns:p14="http://schemas.microsoft.com/office/powerpoint/2010/main" val="3562013926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55818" y="4627418"/>
            <a:ext cx="8936182" cy="2230582"/>
          </a:xfrm>
          <a:prstGeom prst="rect">
            <a:avLst/>
          </a:prstGeom>
          <a:pattFill prst="dkHorz">
            <a:fgClr>
              <a:schemeClr val="bg1">
                <a:lumMod val="5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255818" y="0"/>
            <a:ext cx="0" cy="4404575"/>
          </a:xfrm>
          <a:prstGeom prst="line">
            <a:avLst/>
          </a:prstGeom>
          <a:ln w="31750">
            <a:solidFill>
              <a:srgbClr val="C610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255818" y="4404575"/>
            <a:ext cx="8936183" cy="0"/>
          </a:xfrm>
          <a:prstGeom prst="line">
            <a:avLst/>
          </a:prstGeom>
          <a:ln w="25400">
            <a:solidFill>
              <a:srgbClr val="C610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0" y="0"/>
            <a:ext cx="3026535" cy="6858000"/>
            <a:chOff x="0" y="0"/>
            <a:chExt cx="3026535" cy="6858000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3026535" cy="4404575"/>
            </a:xfrm>
            <a:prstGeom prst="rect">
              <a:avLst/>
            </a:prstGeom>
            <a:pattFill prst="dkVert">
              <a:fgClr>
                <a:srgbClr val="2C537A"/>
              </a:fgClr>
              <a:bgClr>
                <a:srgbClr val="417BB5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4627418"/>
              <a:ext cx="3026535" cy="2230582"/>
            </a:xfrm>
            <a:prstGeom prst="rect">
              <a:avLst/>
            </a:prstGeom>
            <a:pattFill prst="wdDnDiag">
              <a:fgClr>
                <a:srgbClr val="C61027"/>
              </a:fgClr>
              <a:bgClr>
                <a:srgbClr val="D44E5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966518" y="1325987"/>
            <a:ext cx="74053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b="1" dirty="0">
                <a:solidFill>
                  <a:srgbClr val="C61027"/>
                </a:solidFill>
                <a:latin typeface="Courier New" pitchFamily="49" charset="0"/>
                <a:cs typeface="Courier New" pitchFamily="49" charset="0"/>
              </a:rPr>
              <a:t>难点</a:t>
            </a:r>
          </a:p>
        </p:txBody>
      </p:sp>
    </p:spTree>
    <p:extLst>
      <p:ext uri="{BB962C8B-B14F-4D97-AF65-F5344CB8AC3E}">
        <p14:creationId xmlns:p14="http://schemas.microsoft.com/office/powerpoint/2010/main" val="11079953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  <a:ln w="28575">
            <a:solidFill>
              <a:srgbClr val="2C53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9"/>
          <p:cNvSpPr txBox="1"/>
          <p:nvPr/>
        </p:nvSpPr>
        <p:spPr>
          <a:xfrm>
            <a:off x="1608199" y="504259"/>
            <a:ext cx="352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难点</a:t>
            </a:r>
          </a:p>
        </p:txBody>
      </p:sp>
      <p:sp>
        <p:nvSpPr>
          <p:cNvPr id="24" name="椭圆 23"/>
          <p:cNvSpPr/>
          <p:nvPr/>
        </p:nvSpPr>
        <p:spPr>
          <a:xfrm>
            <a:off x="1476042" y="756822"/>
            <a:ext cx="264314" cy="264314"/>
          </a:xfrm>
          <a:prstGeom prst="ellipse">
            <a:avLst/>
          </a:prstGeom>
          <a:pattFill prst="pct80">
            <a:fgClr>
              <a:srgbClr val="C6102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70986" y="1273700"/>
            <a:ext cx="570828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）难点：各种模块需要有各种参数的输入和输出，需要在顶层模块进行参数接口的设计；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）解决方法：在实验十二的多周期顶层图基础上，再将新增模块增添进去，并完成数据传输连接。</a:t>
            </a:r>
            <a:endParaRPr lang="en-US" altLang="zh-CN" dirty="0"/>
          </a:p>
          <a:p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/>
              <a:t>1</a:t>
            </a:r>
            <a:r>
              <a:rPr lang="zh-CN" altLang="en-US" dirty="0"/>
              <a:t>）难点：各个模块之间的时序问题，由于最终程序将通过</a:t>
            </a:r>
            <a:r>
              <a:rPr lang="en-US" altLang="zh-CN" dirty="0"/>
              <a:t>SWORD</a:t>
            </a:r>
            <a:r>
              <a:rPr lang="zh-CN" altLang="en-US" dirty="0"/>
              <a:t>硬件实现，因此在实际操作中遇到了较多问题都与硬件本身的时序问题有关；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）解决方法：</a:t>
            </a:r>
            <a:r>
              <a:rPr lang="en-US" altLang="zh-CN" dirty="0"/>
              <a:t>VGA</a:t>
            </a:r>
            <a:r>
              <a:rPr lang="zh-CN" altLang="en-US" dirty="0"/>
              <a:t>改变输入频率，使用</a:t>
            </a:r>
            <a:r>
              <a:rPr lang="en-US" altLang="zh-CN" dirty="0" err="1"/>
              <a:t>clk_25mhz</a:t>
            </a:r>
            <a:r>
              <a:rPr lang="en-US" altLang="zh-CN" dirty="0"/>
              <a:t> = </a:t>
            </a:r>
            <a:r>
              <a:rPr lang="en-US" altLang="zh-CN" dirty="0" err="1"/>
              <a:t>Div</a:t>
            </a:r>
            <a:r>
              <a:rPr lang="en-US" altLang="zh-CN" dirty="0"/>
              <a:t>[1];</a:t>
            </a:r>
            <a:r>
              <a:rPr lang="zh-CN" altLang="en-US" dirty="0"/>
              <a:t>即</a:t>
            </a:r>
            <a:r>
              <a:rPr lang="en-US" altLang="zh-CN" dirty="0" err="1"/>
              <a:t>25mhz</a:t>
            </a:r>
            <a:r>
              <a:rPr lang="zh-CN" altLang="en-US" dirty="0"/>
              <a:t>频率；</a:t>
            </a:r>
            <a:r>
              <a:rPr lang="en-US" altLang="zh-CN" dirty="0" err="1"/>
              <a:t>PS2</a:t>
            </a:r>
            <a:r>
              <a:rPr lang="zh-CN" altLang="en-US" dirty="0"/>
              <a:t>应适当延迟之后确保数据已经完整传输，即通过寄存器单步数据循环操作后，再进行判断操作或其他操作；</a:t>
            </a:r>
            <a:endParaRPr lang="en-US" altLang="zh-CN" dirty="0"/>
          </a:p>
          <a:p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/>
              <a:t>1</a:t>
            </a:r>
            <a:r>
              <a:rPr lang="zh-CN" altLang="en-US" dirty="0"/>
              <a:t>）难点：</a:t>
            </a:r>
            <a:r>
              <a:rPr lang="en-US" altLang="zh-CN" dirty="0"/>
              <a:t>MIO-BUS</a:t>
            </a:r>
            <a:r>
              <a:rPr lang="zh-CN" altLang="en-US" dirty="0"/>
              <a:t>对各个模块的调用以及数据的正确传输；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）解决方法：写简单的汇编代码进行调试；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6577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  <a:ln w="28575">
            <a:solidFill>
              <a:srgbClr val="2C53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9"/>
          <p:cNvSpPr txBox="1"/>
          <p:nvPr/>
        </p:nvSpPr>
        <p:spPr>
          <a:xfrm>
            <a:off x="1608199" y="504259"/>
            <a:ext cx="352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难点</a:t>
            </a:r>
          </a:p>
        </p:txBody>
      </p:sp>
      <p:sp>
        <p:nvSpPr>
          <p:cNvPr id="24" name="椭圆 23"/>
          <p:cNvSpPr/>
          <p:nvPr/>
        </p:nvSpPr>
        <p:spPr>
          <a:xfrm>
            <a:off x="1476042" y="756822"/>
            <a:ext cx="264314" cy="264314"/>
          </a:xfrm>
          <a:prstGeom prst="ellipse">
            <a:avLst/>
          </a:prstGeom>
          <a:pattFill prst="pct80">
            <a:fgClr>
              <a:srgbClr val="C6102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104124" y="2460816"/>
            <a:ext cx="57082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VGA</a:t>
            </a:r>
            <a:r>
              <a:rPr lang="zh-CN" altLang="en-US" dirty="0"/>
              <a:t>显示模块中</a:t>
            </a:r>
            <a:r>
              <a:rPr lang="en-US" altLang="zh-CN" dirty="0"/>
              <a:t>VRAM</a:t>
            </a:r>
            <a:r>
              <a:rPr lang="zh-CN" altLang="en-US" dirty="0"/>
              <a:t>数据的正确输入输出以及像素点与</a:t>
            </a:r>
            <a:r>
              <a:rPr lang="en-US" altLang="zh-CN" dirty="0" err="1"/>
              <a:t>RGB</a:t>
            </a:r>
            <a:r>
              <a:rPr lang="zh-CN" altLang="en-US" dirty="0"/>
              <a:t>数据的一一实时对应实现；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）解决方法：写简单的汇编代码进行调试；</a:t>
            </a:r>
            <a:endParaRPr lang="en-US" altLang="zh-CN" dirty="0"/>
          </a:p>
          <a:p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PS2</a:t>
            </a:r>
            <a:r>
              <a:rPr lang="zh-CN" altLang="en-US" dirty="0"/>
              <a:t>通过</a:t>
            </a:r>
            <a:r>
              <a:rPr lang="en-US" altLang="zh-CN" dirty="0" err="1"/>
              <a:t>MCPU</a:t>
            </a:r>
            <a:r>
              <a:rPr lang="zh-CN" altLang="en-US" dirty="0"/>
              <a:t>进行遍历每一个方向输入信号，从而判断</a:t>
            </a:r>
            <a:r>
              <a:rPr lang="en-US" altLang="zh-CN" dirty="0" err="1"/>
              <a:t>PS2</a:t>
            </a:r>
            <a:r>
              <a:rPr lang="zh-CN" altLang="en-US" dirty="0"/>
              <a:t>的具体执行操作；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）解决方法：写简单的汇编代码进行调试，比如每次检测到一个键盘操作就让</a:t>
            </a:r>
            <a:r>
              <a:rPr lang="en-US" altLang="zh-CN" dirty="0"/>
              <a:t>VGA</a:t>
            </a:r>
            <a:r>
              <a:rPr lang="zh-CN" altLang="en-US" dirty="0"/>
              <a:t>显示一个</a:t>
            </a:r>
            <a:r>
              <a:rPr lang="en-US" altLang="zh-CN" dirty="0"/>
              <a:t>8*8</a:t>
            </a:r>
            <a:r>
              <a:rPr lang="zh-CN" altLang="en-US" dirty="0"/>
              <a:t>的指定颜色；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9626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  <a:ln w="28575">
            <a:solidFill>
              <a:srgbClr val="2C53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354154" y="277912"/>
            <a:ext cx="3371358" cy="769441"/>
            <a:chOff x="1339403" y="1103802"/>
            <a:chExt cx="3371358" cy="769441"/>
          </a:xfrm>
        </p:grpSpPr>
        <p:sp>
          <p:nvSpPr>
            <p:cNvPr id="4" name="文本框 3"/>
            <p:cNvSpPr txBox="1"/>
            <p:nvPr/>
          </p:nvSpPr>
          <p:spPr>
            <a:xfrm>
              <a:off x="1798749" y="1103802"/>
              <a:ext cx="29120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rgbClr val="C61027"/>
                  </a:solidFill>
                  <a:latin typeface="微软雅黑" pitchFamily="34" charset="-122"/>
                  <a:ea typeface="微软雅黑" pitchFamily="34" charset="-122"/>
                </a:rPr>
                <a:t>设计方案</a:t>
              </a:r>
            </a:p>
          </p:txBody>
        </p:sp>
        <p:sp>
          <p:nvSpPr>
            <p:cNvPr id="2" name="椭圆 1"/>
            <p:cNvSpPr/>
            <p:nvPr/>
          </p:nvSpPr>
          <p:spPr>
            <a:xfrm>
              <a:off x="1339403" y="1353471"/>
              <a:ext cx="264314" cy="264314"/>
            </a:xfrm>
            <a:prstGeom prst="ellipse">
              <a:avLst/>
            </a:prstGeom>
            <a:pattFill prst="pct80">
              <a:fgClr>
                <a:srgbClr val="2C537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梯形 12"/>
          <p:cNvSpPr/>
          <p:nvPr/>
        </p:nvSpPr>
        <p:spPr>
          <a:xfrm rot="241969">
            <a:off x="5150452" y="140358"/>
            <a:ext cx="6052728" cy="6512868"/>
          </a:xfrm>
          <a:custGeom>
            <a:avLst/>
            <a:gdLst>
              <a:gd name="connsiteX0" fmla="*/ 0 w 7371471"/>
              <a:gd name="connsiteY0" fmla="*/ 4549412 h 4549412"/>
              <a:gd name="connsiteX1" fmla="*/ 1137353 w 7371471"/>
              <a:gd name="connsiteY1" fmla="*/ 0 h 4549412"/>
              <a:gd name="connsiteX2" fmla="*/ 6234118 w 7371471"/>
              <a:gd name="connsiteY2" fmla="*/ 0 h 4549412"/>
              <a:gd name="connsiteX3" fmla="*/ 7371471 w 7371471"/>
              <a:gd name="connsiteY3" fmla="*/ 4549412 h 4549412"/>
              <a:gd name="connsiteX4" fmla="*/ 0 w 7371471"/>
              <a:gd name="connsiteY4" fmla="*/ 4549412 h 4549412"/>
              <a:gd name="connsiteX0" fmla="*/ 0 w 6706537"/>
              <a:gd name="connsiteY0" fmla="*/ 5179459 h 5179459"/>
              <a:gd name="connsiteX1" fmla="*/ 472419 w 6706537"/>
              <a:gd name="connsiteY1" fmla="*/ 0 h 5179459"/>
              <a:gd name="connsiteX2" fmla="*/ 5569184 w 6706537"/>
              <a:gd name="connsiteY2" fmla="*/ 0 h 5179459"/>
              <a:gd name="connsiteX3" fmla="*/ 6706537 w 6706537"/>
              <a:gd name="connsiteY3" fmla="*/ 4549412 h 5179459"/>
              <a:gd name="connsiteX4" fmla="*/ 0 w 6706537"/>
              <a:gd name="connsiteY4" fmla="*/ 5179459 h 5179459"/>
              <a:gd name="connsiteX0" fmla="*/ 0 w 7108543"/>
              <a:gd name="connsiteY0" fmla="*/ 5278314 h 5278314"/>
              <a:gd name="connsiteX1" fmla="*/ 874425 w 7108543"/>
              <a:gd name="connsiteY1" fmla="*/ 0 h 5278314"/>
              <a:gd name="connsiteX2" fmla="*/ 5971190 w 7108543"/>
              <a:gd name="connsiteY2" fmla="*/ 0 h 5278314"/>
              <a:gd name="connsiteX3" fmla="*/ 7108543 w 7108543"/>
              <a:gd name="connsiteY3" fmla="*/ 4549412 h 5278314"/>
              <a:gd name="connsiteX4" fmla="*/ 0 w 7108543"/>
              <a:gd name="connsiteY4" fmla="*/ 5278314 h 5278314"/>
              <a:gd name="connsiteX0" fmla="*/ 0 w 7159662"/>
              <a:gd name="connsiteY0" fmla="*/ 5278314 h 5278314"/>
              <a:gd name="connsiteX1" fmla="*/ 874425 w 7159662"/>
              <a:gd name="connsiteY1" fmla="*/ 0 h 5278314"/>
              <a:gd name="connsiteX2" fmla="*/ 7159662 w 7159662"/>
              <a:gd name="connsiteY2" fmla="*/ 254672 h 5278314"/>
              <a:gd name="connsiteX3" fmla="*/ 7108543 w 7159662"/>
              <a:gd name="connsiteY3" fmla="*/ 4549412 h 5278314"/>
              <a:gd name="connsiteX4" fmla="*/ 0 w 7159662"/>
              <a:gd name="connsiteY4" fmla="*/ 5278314 h 5278314"/>
              <a:gd name="connsiteX0" fmla="*/ 656590 w 6285237"/>
              <a:gd name="connsiteY0" fmla="*/ 5790889 h 5790889"/>
              <a:gd name="connsiteX1" fmla="*/ 0 w 6285237"/>
              <a:gd name="connsiteY1" fmla="*/ 0 h 5790889"/>
              <a:gd name="connsiteX2" fmla="*/ 6285237 w 6285237"/>
              <a:gd name="connsiteY2" fmla="*/ 254672 h 5790889"/>
              <a:gd name="connsiteX3" fmla="*/ 6234118 w 6285237"/>
              <a:gd name="connsiteY3" fmla="*/ 4549412 h 5790889"/>
              <a:gd name="connsiteX4" fmla="*/ 656590 w 6285237"/>
              <a:gd name="connsiteY4" fmla="*/ 5790889 h 5790889"/>
              <a:gd name="connsiteX0" fmla="*/ 637349 w 6265996"/>
              <a:gd name="connsiteY0" fmla="*/ 5536217 h 5536217"/>
              <a:gd name="connsiteX1" fmla="*/ 0 w 6265996"/>
              <a:gd name="connsiteY1" fmla="*/ 618333 h 5536217"/>
              <a:gd name="connsiteX2" fmla="*/ 6265996 w 6265996"/>
              <a:gd name="connsiteY2" fmla="*/ 0 h 5536217"/>
              <a:gd name="connsiteX3" fmla="*/ 6214877 w 6265996"/>
              <a:gd name="connsiteY3" fmla="*/ 4294740 h 5536217"/>
              <a:gd name="connsiteX4" fmla="*/ 637349 w 6265996"/>
              <a:gd name="connsiteY4" fmla="*/ 5536217 h 5536217"/>
              <a:gd name="connsiteX0" fmla="*/ 637349 w 6723326"/>
              <a:gd name="connsiteY0" fmla="*/ 5850511 h 5850511"/>
              <a:gd name="connsiteX1" fmla="*/ 0 w 6723326"/>
              <a:gd name="connsiteY1" fmla="*/ 932627 h 5850511"/>
              <a:gd name="connsiteX2" fmla="*/ 6723326 w 6723326"/>
              <a:gd name="connsiteY2" fmla="*/ 0 h 5850511"/>
              <a:gd name="connsiteX3" fmla="*/ 6214877 w 6723326"/>
              <a:gd name="connsiteY3" fmla="*/ 4609034 h 5850511"/>
              <a:gd name="connsiteX4" fmla="*/ 637349 w 6723326"/>
              <a:gd name="connsiteY4" fmla="*/ 5850511 h 585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3326" h="5850511">
                <a:moveTo>
                  <a:pt x="637349" y="5850511"/>
                </a:moveTo>
                <a:lnTo>
                  <a:pt x="0" y="932627"/>
                </a:lnTo>
                <a:lnTo>
                  <a:pt x="6723326" y="0"/>
                </a:lnTo>
                <a:lnTo>
                  <a:pt x="6214877" y="4609034"/>
                </a:lnTo>
                <a:lnTo>
                  <a:pt x="637349" y="5850511"/>
                </a:lnTo>
                <a:close/>
              </a:path>
            </a:pathLst>
          </a:custGeom>
          <a:pattFill prst="pct90">
            <a:fgClr>
              <a:srgbClr val="EA2141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梯形 12"/>
          <p:cNvSpPr/>
          <p:nvPr/>
        </p:nvSpPr>
        <p:spPr>
          <a:xfrm rot="241969">
            <a:off x="5061814" y="1742501"/>
            <a:ext cx="5612799" cy="4494204"/>
          </a:xfrm>
          <a:custGeom>
            <a:avLst/>
            <a:gdLst>
              <a:gd name="connsiteX0" fmla="*/ 0 w 7371471"/>
              <a:gd name="connsiteY0" fmla="*/ 4549412 h 4549412"/>
              <a:gd name="connsiteX1" fmla="*/ 1137353 w 7371471"/>
              <a:gd name="connsiteY1" fmla="*/ 0 h 4549412"/>
              <a:gd name="connsiteX2" fmla="*/ 6234118 w 7371471"/>
              <a:gd name="connsiteY2" fmla="*/ 0 h 4549412"/>
              <a:gd name="connsiteX3" fmla="*/ 7371471 w 7371471"/>
              <a:gd name="connsiteY3" fmla="*/ 4549412 h 4549412"/>
              <a:gd name="connsiteX4" fmla="*/ 0 w 7371471"/>
              <a:gd name="connsiteY4" fmla="*/ 4549412 h 4549412"/>
              <a:gd name="connsiteX0" fmla="*/ 0 w 6706537"/>
              <a:gd name="connsiteY0" fmla="*/ 5179459 h 5179459"/>
              <a:gd name="connsiteX1" fmla="*/ 472419 w 6706537"/>
              <a:gd name="connsiteY1" fmla="*/ 0 h 5179459"/>
              <a:gd name="connsiteX2" fmla="*/ 5569184 w 6706537"/>
              <a:gd name="connsiteY2" fmla="*/ 0 h 5179459"/>
              <a:gd name="connsiteX3" fmla="*/ 6706537 w 6706537"/>
              <a:gd name="connsiteY3" fmla="*/ 4549412 h 5179459"/>
              <a:gd name="connsiteX4" fmla="*/ 0 w 6706537"/>
              <a:gd name="connsiteY4" fmla="*/ 5179459 h 5179459"/>
              <a:gd name="connsiteX0" fmla="*/ 0 w 7108543"/>
              <a:gd name="connsiteY0" fmla="*/ 5278314 h 5278314"/>
              <a:gd name="connsiteX1" fmla="*/ 874425 w 7108543"/>
              <a:gd name="connsiteY1" fmla="*/ 0 h 5278314"/>
              <a:gd name="connsiteX2" fmla="*/ 5971190 w 7108543"/>
              <a:gd name="connsiteY2" fmla="*/ 0 h 5278314"/>
              <a:gd name="connsiteX3" fmla="*/ 7108543 w 7108543"/>
              <a:gd name="connsiteY3" fmla="*/ 4549412 h 5278314"/>
              <a:gd name="connsiteX4" fmla="*/ 0 w 7108543"/>
              <a:gd name="connsiteY4" fmla="*/ 5278314 h 5278314"/>
              <a:gd name="connsiteX0" fmla="*/ 0 w 7159662"/>
              <a:gd name="connsiteY0" fmla="*/ 5278314 h 5278314"/>
              <a:gd name="connsiteX1" fmla="*/ 874425 w 7159662"/>
              <a:gd name="connsiteY1" fmla="*/ 0 h 5278314"/>
              <a:gd name="connsiteX2" fmla="*/ 7159662 w 7159662"/>
              <a:gd name="connsiteY2" fmla="*/ 254672 h 5278314"/>
              <a:gd name="connsiteX3" fmla="*/ 7108543 w 7159662"/>
              <a:gd name="connsiteY3" fmla="*/ 4549412 h 5278314"/>
              <a:gd name="connsiteX4" fmla="*/ 0 w 7159662"/>
              <a:gd name="connsiteY4" fmla="*/ 5278314 h 5278314"/>
              <a:gd name="connsiteX0" fmla="*/ 0 w 7645683"/>
              <a:gd name="connsiteY0" fmla="*/ 5278314 h 5278314"/>
              <a:gd name="connsiteX1" fmla="*/ 874425 w 7645683"/>
              <a:gd name="connsiteY1" fmla="*/ 0 h 5278314"/>
              <a:gd name="connsiteX2" fmla="*/ 7645683 w 7645683"/>
              <a:gd name="connsiteY2" fmla="*/ 347329 h 5278314"/>
              <a:gd name="connsiteX3" fmla="*/ 7108543 w 7645683"/>
              <a:gd name="connsiteY3" fmla="*/ 4549412 h 5278314"/>
              <a:gd name="connsiteX4" fmla="*/ 0 w 7645683"/>
              <a:gd name="connsiteY4" fmla="*/ 5278314 h 527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5683" h="5278314">
                <a:moveTo>
                  <a:pt x="0" y="5278314"/>
                </a:moveTo>
                <a:lnTo>
                  <a:pt x="874425" y="0"/>
                </a:lnTo>
                <a:lnTo>
                  <a:pt x="7645683" y="347329"/>
                </a:lnTo>
                <a:lnTo>
                  <a:pt x="7108543" y="4549412"/>
                </a:lnTo>
                <a:lnTo>
                  <a:pt x="0" y="5278314"/>
                </a:lnTo>
                <a:close/>
              </a:path>
            </a:pathLst>
          </a:custGeom>
          <a:pattFill prst="pct90">
            <a:fgClr>
              <a:srgbClr val="2C537A"/>
            </a:fgClr>
            <a:bgClr>
              <a:srgbClr val="5088C0"/>
            </a:bgClr>
          </a:pattFill>
          <a:ln>
            <a:solidFill>
              <a:srgbClr val="2C53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任意多边形 21"/>
          <p:cNvSpPr/>
          <p:nvPr/>
        </p:nvSpPr>
        <p:spPr>
          <a:xfrm rot="20681452">
            <a:off x="4274562" y="277474"/>
            <a:ext cx="1493950" cy="464188"/>
          </a:xfrm>
          <a:custGeom>
            <a:avLst/>
            <a:gdLst>
              <a:gd name="connsiteX0" fmla="*/ 0 w 1365160"/>
              <a:gd name="connsiteY0" fmla="*/ 221658 h 428709"/>
              <a:gd name="connsiteX1" fmla="*/ 399245 w 1365160"/>
              <a:gd name="connsiteY1" fmla="*/ 28475 h 428709"/>
              <a:gd name="connsiteX2" fmla="*/ 631065 w 1365160"/>
              <a:gd name="connsiteY2" fmla="*/ 183021 h 428709"/>
              <a:gd name="connsiteX3" fmla="*/ 476518 w 1365160"/>
              <a:gd name="connsiteY3" fmla="*/ 427720 h 428709"/>
              <a:gd name="connsiteX4" fmla="*/ 321972 w 1365160"/>
              <a:gd name="connsiteY4" fmla="*/ 260295 h 428709"/>
              <a:gd name="connsiteX5" fmla="*/ 489397 w 1365160"/>
              <a:gd name="connsiteY5" fmla="*/ 41354 h 428709"/>
              <a:gd name="connsiteX6" fmla="*/ 798490 w 1365160"/>
              <a:gd name="connsiteY6" fmla="*/ 2717 h 428709"/>
              <a:gd name="connsiteX7" fmla="*/ 1223493 w 1365160"/>
              <a:gd name="connsiteY7" fmla="*/ 79990 h 428709"/>
              <a:gd name="connsiteX8" fmla="*/ 1365160 w 1365160"/>
              <a:gd name="connsiteY8" fmla="*/ 273173 h 428709"/>
              <a:gd name="connsiteX0" fmla="*/ 0 w 1442434"/>
              <a:gd name="connsiteY0" fmla="*/ 195900 h 428709"/>
              <a:gd name="connsiteX1" fmla="*/ 476519 w 1442434"/>
              <a:gd name="connsiteY1" fmla="*/ 28475 h 428709"/>
              <a:gd name="connsiteX2" fmla="*/ 708339 w 1442434"/>
              <a:gd name="connsiteY2" fmla="*/ 183021 h 428709"/>
              <a:gd name="connsiteX3" fmla="*/ 553792 w 1442434"/>
              <a:gd name="connsiteY3" fmla="*/ 427720 h 428709"/>
              <a:gd name="connsiteX4" fmla="*/ 399246 w 1442434"/>
              <a:gd name="connsiteY4" fmla="*/ 260295 h 428709"/>
              <a:gd name="connsiteX5" fmla="*/ 566671 w 1442434"/>
              <a:gd name="connsiteY5" fmla="*/ 41354 h 428709"/>
              <a:gd name="connsiteX6" fmla="*/ 875764 w 1442434"/>
              <a:gd name="connsiteY6" fmla="*/ 2717 h 428709"/>
              <a:gd name="connsiteX7" fmla="*/ 1300767 w 1442434"/>
              <a:gd name="connsiteY7" fmla="*/ 79990 h 428709"/>
              <a:gd name="connsiteX8" fmla="*/ 1442434 w 1442434"/>
              <a:gd name="connsiteY8" fmla="*/ 273173 h 428709"/>
              <a:gd name="connsiteX0" fmla="*/ 0 w 1442434"/>
              <a:gd name="connsiteY0" fmla="*/ 195900 h 427886"/>
              <a:gd name="connsiteX1" fmla="*/ 476519 w 1442434"/>
              <a:gd name="connsiteY1" fmla="*/ 28475 h 427886"/>
              <a:gd name="connsiteX2" fmla="*/ 759854 w 1442434"/>
              <a:gd name="connsiteY2" fmla="*/ 286052 h 427886"/>
              <a:gd name="connsiteX3" fmla="*/ 553792 w 1442434"/>
              <a:gd name="connsiteY3" fmla="*/ 427720 h 427886"/>
              <a:gd name="connsiteX4" fmla="*/ 399246 w 1442434"/>
              <a:gd name="connsiteY4" fmla="*/ 260295 h 427886"/>
              <a:gd name="connsiteX5" fmla="*/ 566671 w 1442434"/>
              <a:gd name="connsiteY5" fmla="*/ 41354 h 427886"/>
              <a:gd name="connsiteX6" fmla="*/ 875764 w 1442434"/>
              <a:gd name="connsiteY6" fmla="*/ 2717 h 427886"/>
              <a:gd name="connsiteX7" fmla="*/ 1300767 w 1442434"/>
              <a:gd name="connsiteY7" fmla="*/ 79990 h 427886"/>
              <a:gd name="connsiteX8" fmla="*/ 1442434 w 1442434"/>
              <a:gd name="connsiteY8" fmla="*/ 273173 h 427886"/>
              <a:gd name="connsiteX0" fmla="*/ 0 w 1442434"/>
              <a:gd name="connsiteY0" fmla="*/ 195900 h 427886"/>
              <a:gd name="connsiteX1" fmla="*/ 476519 w 1442434"/>
              <a:gd name="connsiteY1" fmla="*/ 28475 h 427886"/>
              <a:gd name="connsiteX2" fmla="*/ 759854 w 1442434"/>
              <a:gd name="connsiteY2" fmla="*/ 286052 h 427886"/>
              <a:gd name="connsiteX3" fmla="*/ 553792 w 1442434"/>
              <a:gd name="connsiteY3" fmla="*/ 427720 h 427886"/>
              <a:gd name="connsiteX4" fmla="*/ 399246 w 1442434"/>
              <a:gd name="connsiteY4" fmla="*/ 260295 h 427886"/>
              <a:gd name="connsiteX5" fmla="*/ 566671 w 1442434"/>
              <a:gd name="connsiteY5" fmla="*/ 41354 h 427886"/>
              <a:gd name="connsiteX6" fmla="*/ 875764 w 1442434"/>
              <a:gd name="connsiteY6" fmla="*/ 2717 h 427886"/>
              <a:gd name="connsiteX7" fmla="*/ 1300767 w 1442434"/>
              <a:gd name="connsiteY7" fmla="*/ 79990 h 427886"/>
              <a:gd name="connsiteX8" fmla="*/ 1442434 w 1442434"/>
              <a:gd name="connsiteY8" fmla="*/ 273173 h 427886"/>
              <a:gd name="connsiteX0" fmla="*/ 0 w 1442434"/>
              <a:gd name="connsiteY0" fmla="*/ 232594 h 464580"/>
              <a:gd name="connsiteX1" fmla="*/ 476519 w 1442434"/>
              <a:gd name="connsiteY1" fmla="*/ 65169 h 464580"/>
              <a:gd name="connsiteX2" fmla="*/ 759854 w 1442434"/>
              <a:gd name="connsiteY2" fmla="*/ 322746 h 464580"/>
              <a:gd name="connsiteX3" fmla="*/ 553792 w 1442434"/>
              <a:gd name="connsiteY3" fmla="*/ 464414 h 464580"/>
              <a:gd name="connsiteX4" fmla="*/ 399246 w 1442434"/>
              <a:gd name="connsiteY4" fmla="*/ 296989 h 464580"/>
              <a:gd name="connsiteX5" fmla="*/ 566671 w 1442434"/>
              <a:gd name="connsiteY5" fmla="*/ 78048 h 464580"/>
              <a:gd name="connsiteX6" fmla="*/ 953037 w 1442434"/>
              <a:gd name="connsiteY6" fmla="*/ 775 h 464580"/>
              <a:gd name="connsiteX7" fmla="*/ 1300767 w 1442434"/>
              <a:gd name="connsiteY7" fmla="*/ 116684 h 464580"/>
              <a:gd name="connsiteX8" fmla="*/ 1442434 w 1442434"/>
              <a:gd name="connsiteY8" fmla="*/ 309867 h 464580"/>
              <a:gd name="connsiteX0" fmla="*/ 0 w 1442434"/>
              <a:gd name="connsiteY0" fmla="*/ 232202 h 464188"/>
              <a:gd name="connsiteX1" fmla="*/ 476519 w 1442434"/>
              <a:gd name="connsiteY1" fmla="*/ 64777 h 464188"/>
              <a:gd name="connsiteX2" fmla="*/ 759854 w 1442434"/>
              <a:gd name="connsiteY2" fmla="*/ 322354 h 464188"/>
              <a:gd name="connsiteX3" fmla="*/ 553792 w 1442434"/>
              <a:gd name="connsiteY3" fmla="*/ 464022 h 464188"/>
              <a:gd name="connsiteX4" fmla="*/ 399246 w 1442434"/>
              <a:gd name="connsiteY4" fmla="*/ 296597 h 464188"/>
              <a:gd name="connsiteX5" fmla="*/ 566671 w 1442434"/>
              <a:gd name="connsiteY5" fmla="*/ 77656 h 464188"/>
              <a:gd name="connsiteX6" fmla="*/ 953037 w 1442434"/>
              <a:gd name="connsiteY6" fmla="*/ 383 h 464188"/>
              <a:gd name="connsiteX7" fmla="*/ 1313646 w 1442434"/>
              <a:gd name="connsiteY7" fmla="*/ 103413 h 464188"/>
              <a:gd name="connsiteX8" fmla="*/ 1442434 w 1442434"/>
              <a:gd name="connsiteY8" fmla="*/ 309475 h 464188"/>
              <a:gd name="connsiteX0" fmla="*/ 0 w 1493950"/>
              <a:gd name="connsiteY0" fmla="*/ 232202 h 464188"/>
              <a:gd name="connsiteX1" fmla="*/ 476519 w 1493950"/>
              <a:gd name="connsiteY1" fmla="*/ 64777 h 464188"/>
              <a:gd name="connsiteX2" fmla="*/ 759854 w 1493950"/>
              <a:gd name="connsiteY2" fmla="*/ 322354 h 464188"/>
              <a:gd name="connsiteX3" fmla="*/ 553792 w 1493950"/>
              <a:gd name="connsiteY3" fmla="*/ 464022 h 464188"/>
              <a:gd name="connsiteX4" fmla="*/ 399246 w 1493950"/>
              <a:gd name="connsiteY4" fmla="*/ 296597 h 464188"/>
              <a:gd name="connsiteX5" fmla="*/ 566671 w 1493950"/>
              <a:gd name="connsiteY5" fmla="*/ 77656 h 464188"/>
              <a:gd name="connsiteX6" fmla="*/ 953037 w 1493950"/>
              <a:gd name="connsiteY6" fmla="*/ 383 h 464188"/>
              <a:gd name="connsiteX7" fmla="*/ 1313646 w 1493950"/>
              <a:gd name="connsiteY7" fmla="*/ 103413 h 464188"/>
              <a:gd name="connsiteX8" fmla="*/ 1493950 w 1493950"/>
              <a:gd name="connsiteY8" fmla="*/ 348111 h 464188"/>
              <a:gd name="connsiteX0" fmla="*/ 0 w 1493950"/>
              <a:gd name="connsiteY0" fmla="*/ 232202 h 464188"/>
              <a:gd name="connsiteX1" fmla="*/ 476519 w 1493950"/>
              <a:gd name="connsiteY1" fmla="*/ 64777 h 464188"/>
              <a:gd name="connsiteX2" fmla="*/ 708338 w 1493950"/>
              <a:gd name="connsiteY2" fmla="*/ 322354 h 464188"/>
              <a:gd name="connsiteX3" fmla="*/ 553792 w 1493950"/>
              <a:gd name="connsiteY3" fmla="*/ 464022 h 464188"/>
              <a:gd name="connsiteX4" fmla="*/ 399246 w 1493950"/>
              <a:gd name="connsiteY4" fmla="*/ 296597 h 464188"/>
              <a:gd name="connsiteX5" fmla="*/ 566671 w 1493950"/>
              <a:gd name="connsiteY5" fmla="*/ 77656 h 464188"/>
              <a:gd name="connsiteX6" fmla="*/ 953037 w 1493950"/>
              <a:gd name="connsiteY6" fmla="*/ 383 h 464188"/>
              <a:gd name="connsiteX7" fmla="*/ 1313646 w 1493950"/>
              <a:gd name="connsiteY7" fmla="*/ 103413 h 464188"/>
              <a:gd name="connsiteX8" fmla="*/ 1493950 w 1493950"/>
              <a:gd name="connsiteY8" fmla="*/ 348111 h 46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3950" h="464188">
                <a:moveTo>
                  <a:pt x="0" y="232202"/>
                </a:moveTo>
                <a:cubicBezTo>
                  <a:pt x="147034" y="138830"/>
                  <a:pt x="358463" y="49752"/>
                  <a:pt x="476519" y="64777"/>
                </a:cubicBezTo>
                <a:cubicBezTo>
                  <a:pt x="594575" y="79802"/>
                  <a:pt x="695459" y="255813"/>
                  <a:pt x="708338" y="322354"/>
                </a:cubicBezTo>
                <a:cubicBezTo>
                  <a:pt x="721217" y="388895"/>
                  <a:pt x="605307" y="468315"/>
                  <a:pt x="553792" y="464022"/>
                </a:cubicBezTo>
                <a:cubicBezTo>
                  <a:pt x="502277" y="459729"/>
                  <a:pt x="397100" y="360991"/>
                  <a:pt x="399246" y="296597"/>
                </a:cubicBezTo>
                <a:cubicBezTo>
                  <a:pt x="401393" y="232203"/>
                  <a:pt x="474372" y="127025"/>
                  <a:pt x="566671" y="77656"/>
                </a:cubicBezTo>
                <a:cubicBezTo>
                  <a:pt x="658970" y="28287"/>
                  <a:pt x="828541" y="-3910"/>
                  <a:pt x="953037" y="383"/>
                </a:cubicBezTo>
                <a:cubicBezTo>
                  <a:pt x="1077533" y="4676"/>
                  <a:pt x="1223494" y="45458"/>
                  <a:pt x="1313646" y="103413"/>
                </a:cubicBezTo>
                <a:cubicBezTo>
                  <a:pt x="1403798" y="161368"/>
                  <a:pt x="1474632" y="288009"/>
                  <a:pt x="1493950" y="348111"/>
                </a:cubicBezTo>
              </a:path>
            </a:pathLst>
          </a:custGeom>
          <a:noFill/>
          <a:ln w="28575"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153249" y="3216843"/>
            <a:ext cx="40471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灵感来自于每日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53</a:t>
            </a:r>
          </a:p>
          <a:p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准时推送的微信运动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352850" y="522417"/>
            <a:ext cx="264314" cy="264314"/>
          </a:xfrm>
          <a:prstGeom prst="ellipse">
            <a:avLst/>
          </a:prstGeom>
          <a:pattFill prst="pct80">
            <a:fgClr>
              <a:srgbClr val="C6102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C9CCEAEE252EC4D558576D6AAB0E2BBE">
            <a:extLst>
              <a:ext uri="{FF2B5EF4-FFF2-40B4-BE49-F238E27FC236}">
                <a16:creationId xmlns:a16="http://schemas.microsoft.com/office/drawing/2014/main" id="{E3D51A76-2F2D-4634-B22C-FF6675AFCE5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66" y="1396926"/>
            <a:ext cx="3534543" cy="1770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图片包含 屏幕截图&#10;&#10;已生成极高可信度的说明">
            <a:extLst>
              <a:ext uri="{FF2B5EF4-FFF2-40B4-BE49-F238E27FC236}">
                <a16:creationId xmlns:a16="http://schemas.microsoft.com/office/drawing/2014/main" id="{BD3F443D-66D4-4434-876C-56E4D8FF5A7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9" t="2787" r="999" b="38230"/>
          <a:stretch/>
        </p:blipFill>
        <p:spPr>
          <a:xfrm>
            <a:off x="1237399" y="3043668"/>
            <a:ext cx="3691528" cy="304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1980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22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  <a:ln w="28575">
            <a:solidFill>
              <a:srgbClr val="2C53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4691458" y="722680"/>
            <a:ext cx="5073245" cy="4632336"/>
          </a:xfrm>
          <a:prstGeom prst="ellipse">
            <a:avLst/>
          </a:prstGeom>
          <a:noFill/>
          <a:ln w="57150">
            <a:solidFill>
              <a:srgbClr val="2A4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372295" flipV="1">
            <a:off x="3410654" y="4617667"/>
            <a:ext cx="1493950" cy="464188"/>
          </a:xfrm>
          <a:custGeom>
            <a:avLst/>
            <a:gdLst>
              <a:gd name="connsiteX0" fmla="*/ 0 w 1365160"/>
              <a:gd name="connsiteY0" fmla="*/ 221658 h 428709"/>
              <a:gd name="connsiteX1" fmla="*/ 399245 w 1365160"/>
              <a:gd name="connsiteY1" fmla="*/ 28475 h 428709"/>
              <a:gd name="connsiteX2" fmla="*/ 631065 w 1365160"/>
              <a:gd name="connsiteY2" fmla="*/ 183021 h 428709"/>
              <a:gd name="connsiteX3" fmla="*/ 476518 w 1365160"/>
              <a:gd name="connsiteY3" fmla="*/ 427720 h 428709"/>
              <a:gd name="connsiteX4" fmla="*/ 321972 w 1365160"/>
              <a:gd name="connsiteY4" fmla="*/ 260295 h 428709"/>
              <a:gd name="connsiteX5" fmla="*/ 489397 w 1365160"/>
              <a:gd name="connsiteY5" fmla="*/ 41354 h 428709"/>
              <a:gd name="connsiteX6" fmla="*/ 798490 w 1365160"/>
              <a:gd name="connsiteY6" fmla="*/ 2717 h 428709"/>
              <a:gd name="connsiteX7" fmla="*/ 1223493 w 1365160"/>
              <a:gd name="connsiteY7" fmla="*/ 79990 h 428709"/>
              <a:gd name="connsiteX8" fmla="*/ 1365160 w 1365160"/>
              <a:gd name="connsiteY8" fmla="*/ 273173 h 428709"/>
              <a:gd name="connsiteX0" fmla="*/ 0 w 1442434"/>
              <a:gd name="connsiteY0" fmla="*/ 195900 h 428709"/>
              <a:gd name="connsiteX1" fmla="*/ 476519 w 1442434"/>
              <a:gd name="connsiteY1" fmla="*/ 28475 h 428709"/>
              <a:gd name="connsiteX2" fmla="*/ 708339 w 1442434"/>
              <a:gd name="connsiteY2" fmla="*/ 183021 h 428709"/>
              <a:gd name="connsiteX3" fmla="*/ 553792 w 1442434"/>
              <a:gd name="connsiteY3" fmla="*/ 427720 h 428709"/>
              <a:gd name="connsiteX4" fmla="*/ 399246 w 1442434"/>
              <a:gd name="connsiteY4" fmla="*/ 260295 h 428709"/>
              <a:gd name="connsiteX5" fmla="*/ 566671 w 1442434"/>
              <a:gd name="connsiteY5" fmla="*/ 41354 h 428709"/>
              <a:gd name="connsiteX6" fmla="*/ 875764 w 1442434"/>
              <a:gd name="connsiteY6" fmla="*/ 2717 h 428709"/>
              <a:gd name="connsiteX7" fmla="*/ 1300767 w 1442434"/>
              <a:gd name="connsiteY7" fmla="*/ 79990 h 428709"/>
              <a:gd name="connsiteX8" fmla="*/ 1442434 w 1442434"/>
              <a:gd name="connsiteY8" fmla="*/ 273173 h 428709"/>
              <a:gd name="connsiteX0" fmla="*/ 0 w 1442434"/>
              <a:gd name="connsiteY0" fmla="*/ 195900 h 427886"/>
              <a:gd name="connsiteX1" fmla="*/ 476519 w 1442434"/>
              <a:gd name="connsiteY1" fmla="*/ 28475 h 427886"/>
              <a:gd name="connsiteX2" fmla="*/ 759854 w 1442434"/>
              <a:gd name="connsiteY2" fmla="*/ 286052 h 427886"/>
              <a:gd name="connsiteX3" fmla="*/ 553792 w 1442434"/>
              <a:gd name="connsiteY3" fmla="*/ 427720 h 427886"/>
              <a:gd name="connsiteX4" fmla="*/ 399246 w 1442434"/>
              <a:gd name="connsiteY4" fmla="*/ 260295 h 427886"/>
              <a:gd name="connsiteX5" fmla="*/ 566671 w 1442434"/>
              <a:gd name="connsiteY5" fmla="*/ 41354 h 427886"/>
              <a:gd name="connsiteX6" fmla="*/ 875764 w 1442434"/>
              <a:gd name="connsiteY6" fmla="*/ 2717 h 427886"/>
              <a:gd name="connsiteX7" fmla="*/ 1300767 w 1442434"/>
              <a:gd name="connsiteY7" fmla="*/ 79990 h 427886"/>
              <a:gd name="connsiteX8" fmla="*/ 1442434 w 1442434"/>
              <a:gd name="connsiteY8" fmla="*/ 273173 h 427886"/>
              <a:gd name="connsiteX0" fmla="*/ 0 w 1442434"/>
              <a:gd name="connsiteY0" fmla="*/ 195900 h 427886"/>
              <a:gd name="connsiteX1" fmla="*/ 476519 w 1442434"/>
              <a:gd name="connsiteY1" fmla="*/ 28475 h 427886"/>
              <a:gd name="connsiteX2" fmla="*/ 759854 w 1442434"/>
              <a:gd name="connsiteY2" fmla="*/ 286052 h 427886"/>
              <a:gd name="connsiteX3" fmla="*/ 553792 w 1442434"/>
              <a:gd name="connsiteY3" fmla="*/ 427720 h 427886"/>
              <a:gd name="connsiteX4" fmla="*/ 399246 w 1442434"/>
              <a:gd name="connsiteY4" fmla="*/ 260295 h 427886"/>
              <a:gd name="connsiteX5" fmla="*/ 566671 w 1442434"/>
              <a:gd name="connsiteY5" fmla="*/ 41354 h 427886"/>
              <a:gd name="connsiteX6" fmla="*/ 875764 w 1442434"/>
              <a:gd name="connsiteY6" fmla="*/ 2717 h 427886"/>
              <a:gd name="connsiteX7" fmla="*/ 1300767 w 1442434"/>
              <a:gd name="connsiteY7" fmla="*/ 79990 h 427886"/>
              <a:gd name="connsiteX8" fmla="*/ 1442434 w 1442434"/>
              <a:gd name="connsiteY8" fmla="*/ 273173 h 427886"/>
              <a:gd name="connsiteX0" fmla="*/ 0 w 1442434"/>
              <a:gd name="connsiteY0" fmla="*/ 232594 h 464580"/>
              <a:gd name="connsiteX1" fmla="*/ 476519 w 1442434"/>
              <a:gd name="connsiteY1" fmla="*/ 65169 h 464580"/>
              <a:gd name="connsiteX2" fmla="*/ 759854 w 1442434"/>
              <a:gd name="connsiteY2" fmla="*/ 322746 h 464580"/>
              <a:gd name="connsiteX3" fmla="*/ 553792 w 1442434"/>
              <a:gd name="connsiteY3" fmla="*/ 464414 h 464580"/>
              <a:gd name="connsiteX4" fmla="*/ 399246 w 1442434"/>
              <a:gd name="connsiteY4" fmla="*/ 296989 h 464580"/>
              <a:gd name="connsiteX5" fmla="*/ 566671 w 1442434"/>
              <a:gd name="connsiteY5" fmla="*/ 78048 h 464580"/>
              <a:gd name="connsiteX6" fmla="*/ 953037 w 1442434"/>
              <a:gd name="connsiteY6" fmla="*/ 775 h 464580"/>
              <a:gd name="connsiteX7" fmla="*/ 1300767 w 1442434"/>
              <a:gd name="connsiteY7" fmla="*/ 116684 h 464580"/>
              <a:gd name="connsiteX8" fmla="*/ 1442434 w 1442434"/>
              <a:gd name="connsiteY8" fmla="*/ 309867 h 464580"/>
              <a:gd name="connsiteX0" fmla="*/ 0 w 1442434"/>
              <a:gd name="connsiteY0" fmla="*/ 232202 h 464188"/>
              <a:gd name="connsiteX1" fmla="*/ 476519 w 1442434"/>
              <a:gd name="connsiteY1" fmla="*/ 64777 h 464188"/>
              <a:gd name="connsiteX2" fmla="*/ 759854 w 1442434"/>
              <a:gd name="connsiteY2" fmla="*/ 322354 h 464188"/>
              <a:gd name="connsiteX3" fmla="*/ 553792 w 1442434"/>
              <a:gd name="connsiteY3" fmla="*/ 464022 h 464188"/>
              <a:gd name="connsiteX4" fmla="*/ 399246 w 1442434"/>
              <a:gd name="connsiteY4" fmla="*/ 296597 h 464188"/>
              <a:gd name="connsiteX5" fmla="*/ 566671 w 1442434"/>
              <a:gd name="connsiteY5" fmla="*/ 77656 h 464188"/>
              <a:gd name="connsiteX6" fmla="*/ 953037 w 1442434"/>
              <a:gd name="connsiteY6" fmla="*/ 383 h 464188"/>
              <a:gd name="connsiteX7" fmla="*/ 1313646 w 1442434"/>
              <a:gd name="connsiteY7" fmla="*/ 103413 h 464188"/>
              <a:gd name="connsiteX8" fmla="*/ 1442434 w 1442434"/>
              <a:gd name="connsiteY8" fmla="*/ 309475 h 464188"/>
              <a:gd name="connsiteX0" fmla="*/ 0 w 1493950"/>
              <a:gd name="connsiteY0" fmla="*/ 232202 h 464188"/>
              <a:gd name="connsiteX1" fmla="*/ 476519 w 1493950"/>
              <a:gd name="connsiteY1" fmla="*/ 64777 h 464188"/>
              <a:gd name="connsiteX2" fmla="*/ 759854 w 1493950"/>
              <a:gd name="connsiteY2" fmla="*/ 322354 h 464188"/>
              <a:gd name="connsiteX3" fmla="*/ 553792 w 1493950"/>
              <a:gd name="connsiteY3" fmla="*/ 464022 h 464188"/>
              <a:gd name="connsiteX4" fmla="*/ 399246 w 1493950"/>
              <a:gd name="connsiteY4" fmla="*/ 296597 h 464188"/>
              <a:gd name="connsiteX5" fmla="*/ 566671 w 1493950"/>
              <a:gd name="connsiteY5" fmla="*/ 77656 h 464188"/>
              <a:gd name="connsiteX6" fmla="*/ 953037 w 1493950"/>
              <a:gd name="connsiteY6" fmla="*/ 383 h 464188"/>
              <a:gd name="connsiteX7" fmla="*/ 1313646 w 1493950"/>
              <a:gd name="connsiteY7" fmla="*/ 103413 h 464188"/>
              <a:gd name="connsiteX8" fmla="*/ 1493950 w 1493950"/>
              <a:gd name="connsiteY8" fmla="*/ 348111 h 464188"/>
              <a:gd name="connsiteX0" fmla="*/ 0 w 1493950"/>
              <a:gd name="connsiteY0" fmla="*/ 232202 h 464188"/>
              <a:gd name="connsiteX1" fmla="*/ 476519 w 1493950"/>
              <a:gd name="connsiteY1" fmla="*/ 64777 h 464188"/>
              <a:gd name="connsiteX2" fmla="*/ 708338 w 1493950"/>
              <a:gd name="connsiteY2" fmla="*/ 322354 h 464188"/>
              <a:gd name="connsiteX3" fmla="*/ 553792 w 1493950"/>
              <a:gd name="connsiteY3" fmla="*/ 464022 h 464188"/>
              <a:gd name="connsiteX4" fmla="*/ 399246 w 1493950"/>
              <a:gd name="connsiteY4" fmla="*/ 296597 h 464188"/>
              <a:gd name="connsiteX5" fmla="*/ 566671 w 1493950"/>
              <a:gd name="connsiteY5" fmla="*/ 77656 h 464188"/>
              <a:gd name="connsiteX6" fmla="*/ 953037 w 1493950"/>
              <a:gd name="connsiteY6" fmla="*/ 383 h 464188"/>
              <a:gd name="connsiteX7" fmla="*/ 1313646 w 1493950"/>
              <a:gd name="connsiteY7" fmla="*/ 103413 h 464188"/>
              <a:gd name="connsiteX8" fmla="*/ 1493950 w 1493950"/>
              <a:gd name="connsiteY8" fmla="*/ 348111 h 46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3950" h="464188">
                <a:moveTo>
                  <a:pt x="0" y="232202"/>
                </a:moveTo>
                <a:cubicBezTo>
                  <a:pt x="147034" y="138830"/>
                  <a:pt x="358463" y="49752"/>
                  <a:pt x="476519" y="64777"/>
                </a:cubicBezTo>
                <a:cubicBezTo>
                  <a:pt x="594575" y="79802"/>
                  <a:pt x="695459" y="255813"/>
                  <a:pt x="708338" y="322354"/>
                </a:cubicBezTo>
                <a:cubicBezTo>
                  <a:pt x="721217" y="388895"/>
                  <a:pt x="605307" y="468315"/>
                  <a:pt x="553792" y="464022"/>
                </a:cubicBezTo>
                <a:cubicBezTo>
                  <a:pt x="502277" y="459729"/>
                  <a:pt x="397100" y="360991"/>
                  <a:pt x="399246" y="296597"/>
                </a:cubicBezTo>
                <a:cubicBezTo>
                  <a:pt x="401393" y="232203"/>
                  <a:pt x="474372" y="127025"/>
                  <a:pt x="566671" y="77656"/>
                </a:cubicBezTo>
                <a:cubicBezTo>
                  <a:pt x="658970" y="28287"/>
                  <a:pt x="828541" y="-3910"/>
                  <a:pt x="953037" y="383"/>
                </a:cubicBezTo>
                <a:cubicBezTo>
                  <a:pt x="1077533" y="4676"/>
                  <a:pt x="1223494" y="45458"/>
                  <a:pt x="1313646" y="103413"/>
                </a:cubicBezTo>
                <a:cubicBezTo>
                  <a:pt x="1403798" y="161368"/>
                  <a:pt x="1474632" y="288009"/>
                  <a:pt x="1493950" y="348111"/>
                </a:cubicBezTo>
              </a:path>
            </a:pathLst>
          </a:custGeom>
          <a:noFill/>
          <a:ln w="28575"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939537" y="1076641"/>
            <a:ext cx="5415103" cy="5427407"/>
          </a:xfrm>
          <a:prstGeom prst="ellipse">
            <a:avLst/>
          </a:prstGeom>
          <a:pattFill prst="pct80">
            <a:fgClr>
              <a:srgbClr val="C61027"/>
            </a:fgClr>
            <a:bgClr>
              <a:srgbClr val="EA214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464926" y="1865302"/>
            <a:ext cx="4989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）架构：多周期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MCPU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）方法：对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MIO-BUS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进行扩展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）主要内容：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RAM &amp; VRAM</a:t>
            </a: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）主要功能：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VGA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显示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PS2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七段码显示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3C28DF-D518-4EF2-ADA6-C196731DAC89}"/>
              </a:ext>
            </a:extLst>
          </p:cNvPr>
          <p:cNvSpPr txBox="1"/>
          <p:nvPr/>
        </p:nvSpPr>
        <p:spPr>
          <a:xfrm>
            <a:off x="1813500" y="277912"/>
            <a:ext cx="291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C61027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6CAF9F8-3AAF-46C3-82FA-10799781E33F}"/>
              </a:ext>
            </a:extLst>
          </p:cNvPr>
          <p:cNvSpPr/>
          <p:nvPr/>
        </p:nvSpPr>
        <p:spPr>
          <a:xfrm>
            <a:off x="1352850" y="522417"/>
            <a:ext cx="264314" cy="264314"/>
          </a:xfrm>
          <a:prstGeom prst="ellipse">
            <a:avLst/>
          </a:prstGeom>
          <a:pattFill prst="pct80">
            <a:fgClr>
              <a:srgbClr val="C6102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043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5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  <a:ln w="28575">
            <a:solidFill>
              <a:srgbClr val="2C53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354154" y="277912"/>
            <a:ext cx="5498766" cy="1446550"/>
            <a:chOff x="1339403" y="1103802"/>
            <a:chExt cx="3371358" cy="1446550"/>
          </a:xfrm>
        </p:grpSpPr>
        <p:sp>
          <p:nvSpPr>
            <p:cNvPr id="4" name="文本框 3"/>
            <p:cNvSpPr txBox="1"/>
            <p:nvPr/>
          </p:nvSpPr>
          <p:spPr>
            <a:xfrm>
              <a:off x="1798749" y="1103802"/>
              <a:ext cx="291201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rgbClr val="C61027"/>
                  </a:solidFill>
                  <a:latin typeface="微软雅黑" pitchFamily="34" charset="-122"/>
                  <a:ea typeface="微软雅黑" pitchFamily="34" charset="-122"/>
                </a:rPr>
                <a:t>设计方案</a:t>
              </a:r>
              <a:r>
                <a:rPr lang="en-US" altLang="zh-CN" sz="4400" b="1" dirty="0">
                  <a:solidFill>
                    <a:srgbClr val="C61027"/>
                  </a:solidFill>
                  <a:latin typeface="微软雅黑" pitchFamily="34" charset="-122"/>
                  <a:ea typeface="微软雅黑" pitchFamily="34" charset="-122"/>
                </a:rPr>
                <a:t>—VGA</a:t>
              </a:r>
              <a:endParaRPr lang="zh-CN" altLang="en-US" sz="4400" b="1" dirty="0">
                <a:solidFill>
                  <a:srgbClr val="C61027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1339403" y="1353471"/>
              <a:ext cx="264314" cy="264314"/>
            </a:xfrm>
            <a:prstGeom prst="ellipse">
              <a:avLst/>
            </a:prstGeom>
            <a:pattFill prst="pct80">
              <a:fgClr>
                <a:srgbClr val="2C537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1352850" y="522417"/>
            <a:ext cx="264314" cy="264314"/>
          </a:xfrm>
          <a:prstGeom prst="ellipse">
            <a:avLst/>
          </a:prstGeom>
          <a:pattFill prst="pct80">
            <a:fgClr>
              <a:srgbClr val="C6102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0977D0-E704-4379-969A-1ED2229A5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56" y="1545419"/>
            <a:ext cx="97345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19803"/>
      </p:ext>
    </p:extLst>
  </p:cSld>
  <p:clrMapOvr>
    <a:masterClrMapping/>
  </p:clrMapOvr>
  <p:transition spd="slow"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  <a:ln w="28575">
            <a:solidFill>
              <a:srgbClr val="2C53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354153" y="277912"/>
            <a:ext cx="7549209" cy="1446550"/>
            <a:chOff x="1339403" y="1103802"/>
            <a:chExt cx="3371358" cy="1446550"/>
          </a:xfrm>
        </p:grpSpPr>
        <p:sp>
          <p:nvSpPr>
            <p:cNvPr id="4" name="文本框 3"/>
            <p:cNvSpPr txBox="1"/>
            <p:nvPr/>
          </p:nvSpPr>
          <p:spPr>
            <a:xfrm>
              <a:off x="1798749" y="1103802"/>
              <a:ext cx="291201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rgbClr val="C61027"/>
                  </a:solidFill>
                  <a:latin typeface="微软雅黑" pitchFamily="34" charset="-122"/>
                  <a:ea typeface="微软雅黑" pitchFamily="34" charset="-122"/>
                </a:rPr>
                <a:t>设计方案</a:t>
              </a:r>
              <a:r>
                <a:rPr lang="en-US" altLang="zh-CN" sz="4400" b="1" dirty="0">
                  <a:solidFill>
                    <a:srgbClr val="C61027"/>
                  </a:solidFill>
                  <a:latin typeface="微软雅黑" pitchFamily="34" charset="-122"/>
                  <a:ea typeface="微软雅黑" pitchFamily="34" charset="-122"/>
                </a:rPr>
                <a:t>—MIO-BUS</a:t>
              </a:r>
              <a:endParaRPr lang="zh-CN" altLang="en-US" sz="4400" b="1" dirty="0">
                <a:solidFill>
                  <a:srgbClr val="C61027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1339403" y="1353471"/>
              <a:ext cx="264314" cy="264314"/>
            </a:xfrm>
            <a:prstGeom prst="ellipse">
              <a:avLst/>
            </a:prstGeom>
            <a:pattFill prst="pct80">
              <a:fgClr>
                <a:srgbClr val="2C537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1352850" y="522417"/>
            <a:ext cx="264314" cy="264314"/>
          </a:xfrm>
          <a:prstGeom prst="ellipse">
            <a:avLst/>
          </a:prstGeom>
          <a:pattFill prst="pct80">
            <a:fgClr>
              <a:srgbClr val="C6102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B1A5B5-8D42-44F8-AA22-3E934C980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1414462"/>
            <a:ext cx="9361844" cy="469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97216"/>
      </p:ext>
    </p:extLst>
  </p:cSld>
  <p:clrMapOvr>
    <a:masterClrMapping/>
  </p:clrMapOvr>
  <p:transition spd="slow"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  <a:ln w="28575">
            <a:solidFill>
              <a:srgbClr val="2C53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354153" y="277912"/>
            <a:ext cx="7549209" cy="1446550"/>
            <a:chOff x="1339403" y="1103802"/>
            <a:chExt cx="3371358" cy="1446550"/>
          </a:xfrm>
        </p:grpSpPr>
        <p:sp>
          <p:nvSpPr>
            <p:cNvPr id="4" name="文本框 3"/>
            <p:cNvSpPr txBox="1"/>
            <p:nvPr/>
          </p:nvSpPr>
          <p:spPr>
            <a:xfrm>
              <a:off x="1798749" y="1103802"/>
              <a:ext cx="291201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rgbClr val="C61027"/>
                  </a:solidFill>
                  <a:latin typeface="微软雅黑" pitchFamily="34" charset="-122"/>
                  <a:ea typeface="微软雅黑" pitchFamily="34" charset="-122"/>
                </a:rPr>
                <a:t>设计方案</a:t>
              </a:r>
              <a:r>
                <a:rPr lang="en-US" altLang="zh-CN" sz="4400" b="1" dirty="0">
                  <a:solidFill>
                    <a:srgbClr val="C61027"/>
                  </a:solidFill>
                  <a:latin typeface="微软雅黑" pitchFamily="34" charset="-122"/>
                  <a:ea typeface="微软雅黑" pitchFamily="34" charset="-122"/>
                </a:rPr>
                <a:t>—MIO-BUS</a:t>
              </a:r>
              <a:endParaRPr lang="zh-CN" altLang="en-US" sz="4400" b="1" dirty="0">
                <a:solidFill>
                  <a:srgbClr val="C61027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1339403" y="1353471"/>
              <a:ext cx="264314" cy="264314"/>
            </a:xfrm>
            <a:prstGeom prst="ellipse">
              <a:avLst/>
            </a:prstGeom>
            <a:pattFill prst="pct80">
              <a:fgClr>
                <a:srgbClr val="2C537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1352850" y="522417"/>
            <a:ext cx="264314" cy="264314"/>
          </a:xfrm>
          <a:prstGeom prst="ellipse">
            <a:avLst/>
          </a:prstGeom>
          <a:pattFill prst="pct80">
            <a:fgClr>
              <a:srgbClr val="C6102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F9750C-45EE-4831-A0F8-52B0C235A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363077"/>
            <a:ext cx="8151145" cy="509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25203"/>
      </p:ext>
    </p:extLst>
  </p:cSld>
  <p:clrMapOvr>
    <a:masterClrMapping/>
  </p:clrMapOvr>
  <p:transition spd="slow"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  <a:ln w="28575">
            <a:solidFill>
              <a:srgbClr val="2C53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354153" y="277912"/>
            <a:ext cx="7549209" cy="1446550"/>
            <a:chOff x="1339403" y="1103802"/>
            <a:chExt cx="3371358" cy="1446550"/>
          </a:xfrm>
        </p:grpSpPr>
        <p:sp>
          <p:nvSpPr>
            <p:cNvPr id="4" name="文本框 3"/>
            <p:cNvSpPr txBox="1"/>
            <p:nvPr/>
          </p:nvSpPr>
          <p:spPr>
            <a:xfrm>
              <a:off x="1798749" y="1103802"/>
              <a:ext cx="291201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rgbClr val="C61027"/>
                  </a:solidFill>
                  <a:latin typeface="微软雅黑" pitchFamily="34" charset="-122"/>
                  <a:ea typeface="微软雅黑" pitchFamily="34" charset="-122"/>
                </a:rPr>
                <a:t>设计方案</a:t>
              </a:r>
              <a:r>
                <a:rPr lang="en-US" altLang="zh-CN" sz="4400" b="1" dirty="0">
                  <a:solidFill>
                    <a:srgbClr val="C61027"/>
                  </a:solidFill>
                  <a:latin typeface="微软雅黑" pitchFamily="34" charset="-122"/>
                  <a:ea typeface="微软雅黑" pitchFamily="34" charset="-122"/>
                </a:rPr>
                <a:t>—MIO-BUS</a:t>
              </a:r>
              <a:endParaRPr lang="zh-CN" altLang="en-US" sz="4400" b="1" dirty="0">
                <a:solidFill>
                  <a:srgbClr val="C61027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1339403" y="1353471"/>
              <a:ext cx="264314" cy="264314"/>
            </a:xfrm>
            <a:prstGeom prst="ellipse">
              <a:avLst/>
            </a:prstGeom>
            <a:pattFill prst="pct80">
              <a:fgClr>
                <a:srgbClr val="2C537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1352850" y="522417"/>
            <a:ext cx="264314" cy="264314"/>
          </a:xfrm>
          <a:prstGeom prst="ellipse">
            <a:avLst/>
          </a:prstGeom>
          <a:pattFill prst="pct80">
            <a:fgClr>
              <a:srgbClr val="C6102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52849" y="1092439"/>
            <a:ext cx="7550507" cy="2950172"/>
          </a:xfrm>
          <a:prstGeom prst="rect">
            <a:avLst/>
          </a:prstGeom>
          <a:noFill/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50081" y="807016"/>
            <a:ext cx="63794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/>
          </a:p>
          <a:p>
            <a:r>
              <a:rPr lang="en-US" altLang="zh-CN" sz="2800" b="1" dirty="0" err="1"/>
              <a:t>MCPU</a:t>
            </a:r>
            <a:r>
              <a:rPr lang="zh-CN" altLang="en-US" sz="2800" b="1" dirty="0"/>
              <a:t>与外部数据交换接口模块，在本次实验中将数据交换电路合并成一个地址译码电路，从而提供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读取</a:t>
            </a:r>
            <a:r>
              <a:rPr lang="en-US" altLang="zh-CN" sz="2800" b="1" dirty="0"/>
              <a:t>SW</a:t>
            </a:r>
            <a:r>
              <a:rPr lang="zh-CN" altLang="en-US" sz="2800" b="1" dirty="0"/>
              <a:t>等与外部数据以及数据存储内容，并向外设</a:t>
            </a:r>
            <a:r>
              <a:rPr lang="en-US" altLang="zh-CN" sz="2800" b="1" dirty="0"/>
              <a:t>VGA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7-Seg</a:t>
            </a:r>
            <a:r>
              <a:rPr lang="zh-CN" altLang="en-US" sz="2800" b="1" dirty="0"/>
              <a:t>传送信号的功能，控制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与外部数据交换</a:t>
            </a:r>
          </a:p>
          <a:p>
            <a:pPr lvl="0"/>
            <a:endParaRPr lang="zh-CN" altLang="zh-CN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9CB9F5-70CD-4B73-ADDA-87A6D6D1E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045" y="3429000"/>
            <a:ext cx="61055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12051"/>
      </p:ext>
    </p:extLst>
  </p:cSld>
  <p:clrMapOvr>
    <a:masterClrMapping/>
  </p:clrMapOvr>
  <p:transition spd="slow"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  <a:ln w="28575">
            <a:solidFill>
              <a:srgbClr val="2C53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354154" y="277912"/>
            <a:ext cx="5498766" cy="1446550"/>
            <a:chOff x="1339403" y="1103802"/>
            <a:chExt cx="3371358" cy="1446550"/>
          </a:xfrm>
        </p:grpSpPr>
        <p:sp>
          <p:nvSpPr>
            <p:cNvPr id="4" name="文本框 3"/>
            <p:cNvSpPr txBox="1"/>
            <p:nvPr/>
          </p:nvSpPr>
          <p:spPr>
            <a:xfrm>
              <a:off x="1798749" y="1103802"/>
              <a:ext cx="291201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rgbClr val="C61027"/>
                  </a:solidFill>
                  <a:latin typeface="微软雅黑" pitchFamily="34" charset="-122"/>
                  <a:ea typeface="微软雅黑" pitchFamily="34" charset="-122"/>
                </a:rPr>
                <a:t>设计方案</a:t>
              </a:r>
              <a:r>
                <a:rPr lang="en-US" altLang="zh-CN" sz="4400" b="1" dirty="0">
                  <a:solidFill>
                    <a:srgbClr val="C61027"/>
                  </a:solidFill>
                  <a:latin typeface="微软雅黑" pitchFamily="34" charset="-122"/>
                  <a:ea typeface="微软雅黑" pitchFamily="34" charset="-122"/>
                </a:rPr>
                <a:t>—VGA</a:t>
              </a:r>
              <a:endParaRPr lang="zh-CN" altLang="en-US" sz="4400" b="1" dirty="0">
                <a:solidFill>
                  <a:srgbClr val="C61027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1339403" y="1353471"/>
              <a:ext cx="264314" cy="264314"/>
            </a:xfrm>
            <a:prstGeom prst="ellipse">
              <a:avLst/>
            </a:prstGeom>
            <a:pattFill prst="pct80">
              <a:fgClr>
                <a:srgbClr val="2C537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1352850" y="522417"/>
            <a:ext cx="264314" cy="264314"/>
          </a:xfrm>
          <a:prstGeom prst="ellipse">
            <a:avLst/>
          </a:prstGeom>
          <a:pattFill prst="pct80">
            <a:fgClr>
              <a:srgbClr val="C6102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52849" y="1092438"/>
            <a:ext cx="7614674" cy="3149123"/>
          </a:xfrm>
          <a:prstGeom prst="rect">
            <a:avLst/>
          </a:prstGeom>
          <a:noFill/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52849" y="1092439"/>
            <a:ext cx="76146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/>
              <a:t>VGA</a:t>
            </a:r>
            <a:r>
              <a:rPr lang="zh-CN" altLang="zh-CN" sz="2800" dirty="0"/>
              <a:t>显示模块：</a:t>
            </a:r>
          </a:p>
          <a:p>
            <a:pPr lvl="0"/>
            <a:r>
              <a:rPr lang="en-US" altLang="zh-CN" sz="2800" dirty="0"/>
              <a:t>1. </a:t>
            </a:r>
            <a:r>
              <a:rPr lang="zh-CN" altLang="zh-CN" sz="2800" dirty="0"/>
              <a:t>利用</a:t>
            </a:r>
            <a:r>
              <a:rPr lang="en-US" altLang="zh-CN" sz="2800" dirty="0" err="1"/>
              <a:t>MCPU</a:t>
            </a:r>
            <a:r>
              <a:rPr lang="zh-CN" altLang="zh-CN" sz="2800" dirty="0"/>
              <a:t>计算像素点位置对应的</a:t>
            </a:r>
            <a:r>
              <a:rPr lang="en-US" altLang="zh-CN" sz="2800" dirty="0" err="1"/>
              <a:t>RGB</a:t>
            </a:r>
            <a:r>
              <a:rPr lang="zh-CN" altLang="zh-CN" sz="2800" dirty="0"/>
              <a:t>值；</a:t>
            </a:r>
          </a:p>
          <a:p>
            <a:pPr lvl="0"/>
            <a:r>
              <a:rPr lang="en-US" altLang="zh-CN" sz="2800" dirty="0"/>
              <a:t>2.</a:t>
            </a:r>
            <a:r>
              <a:rPr lang="zh-CN" altLang="en-US" sz="2800" dirty="0"/>
              <a:t> </a:t>
            </a:r>
            <a:r>
              <a:rPr lang="zh-CN" altLang="zh-CN" sz="2800" dirty="0"/>
              <a:t>将该</a:t>
            </a:r>
            <a:r>
              <a:rPr lang="en-US" altLang="zh-CN" sz="2800" dirty="0" err="1"/>
              <a:t>RGB</a:t>
            </a:r>
            <a:r>
              <a:rPr lang="zh-CN" altLang="zh-CN" sz="2800" dirty="0"/>
              <a:t>值存入到</a:t>
            </a:r>
            <a:r>
              <a:rPr lang="en-US" altLang="zh-CN" sz="2800" dirty="0"/>
              <a:t>VRAM</a:t>
            </a:r>
            <a:r>
              <a:rPr lang="zh-CN" altLang="zh-CN" sz="2800" dirty="0"/>
              <a:t>中对应</a:t>
            </a:r>
            <a:r>
              <a:rPr lang="en-US" altLang="zh-CN" sz="2800" dirty="0"/>
              <a:t>VGA</a:t>
            </a:r>
            <a:r>
              <a:rPr lang="zh-CN" altLang="zh-CN" sz="2800" dirty="0"/>
              <a:t>数据存储的地址中去，其中每</a:t>
            </a:r>
            <a:r>
              <a:rPr lang="en-US" altLang="zh-CN" sz="2800" dirty="0"/>
              <a:t>8*8</a:t>
            </a:r>
            <a:r>
              <a:rPr lang="zh-CN" altLang="zh-CN" sz="2800" dirty="0"/>
              <a:t>个像素与</a:t>
            </a:r>
            <a:r>
              <a:rPr lang="en-US" altLang="zh-CN" sz="2800" dirty="0"/>
              <a:t>VRAM</a:t>
            </a:r>
            <a:r>
              <a:rPr lang="zh-CN" altLang="zh-CN" sz="2800" dirty="0"/>
              <a:t>中一个数据一一对应；</a:t>
            </a:r>
          </a:p>
          <a:p>
            <a:pPr lvl="0"/>
            <a:r>
              <a:rPr lang="en-US" altLang="zh-CN" sz="2800" dirty="0"/>
              <a:t>3. VGA</a:t>
            </a:r>
            <a:r>
              <a:rPr lang="zh-CN" altLang="zh-CN" sz="2800" dirty="0"/>
              <a:t>显示时通过扫描像素点坐标并获得对应的</a:t>
            </a:r>
            <a:r>
              <a:rPr lang="en-US" altLang="zh-CN" sz="2800" dirty="0" err="1"/>
              <a:t>RGB</a:t>
            </a:r>
            <a:r>
              <a:rPr lang="zh-CN" altLang="zh-CN" sz="2800" dirty="0"/>
              <a:t>值；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E4DCF1-4686-4515-8333-C49717E54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475" y="3609539"/>
            <a:ext cx="57245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59016"/>
      </p:ext>
    </p:extLst>
  </p:cSld>
  <p:clrMapOvr>
    <a:masterClrMapping/>
  </p:clrMapOvr>
  <p:transition spd="slow">
    <p:wipe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1136</Words>
  <Application>Microsoft Office PowerPoint</Application>
  <PresentationFormat>宽屏</PresentationFormat>
  <Paragraphs>154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Calibri Light</vt:lpstr>
      <vt:lpstr>Courier New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layla laisy</cp:lastModifiedBy>
  <cp:revision>310</cp:revision>
  <dcterms:created xsi:type="dcterms:W3CDTF">2013-09-29T07:31:59Z</dcterms:created>
  <dcterms:modified xsi:type="dcterms:W3CDTF">2018-05-25T09:40:49Z</dcterms:modified>
</cp:coreProperties>
</file>