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309" r:id="rId4"/>
    <p:sldId id="308" r:id="rId5"/>
    <p:sldId id="359" r:id="rId6"/>
    <p:sldId id="358" r:id="rId7"/>
    <p:sldId id="471" r:id="rId8"/>
    <p:sldId id="472" r:id="rId9"/>
    <p:sldId id="473" r:id="rId10"/>
    <p:sldId id="3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45"/>
  </p:normalViewPr>
  <p:slideViewPr>
    <p:cSldViewPr snapToGrid="0" snapToObjects="1">
      <p:cViewPr varScale="1">
        <p:scale>
          <a:sx n="85" d="100"/>
          <a:sy n="85" d="100"/>
        </p:scale>
        <p:origin x="138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BDDF5-88D4-45A6-9308-2EC82E3FF8BA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734D0-8FB3-4C35-A06B-A0EDB233B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8956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2EDD-703F-C946-ABC2-17C4A8B7BC13}" type="datetimeFigureOut">
              <a:rPr lang="es-MX" smtClean="0"/>
              <a:t>29/11/2023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FDA-B9B4-5642-9524-B52F197CC2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813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2EDD-703F-C946-ABC2-17C4A8B7BC13}" type="datetimeFigureOut">
              <a:rPr lang="es-MX" smtClean="0"/>
              <a:t>29/11/2023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FDA-B9B4-5642-9524-B52F197CC2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122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2EDD-703F-C946-ABC2-17C4A8B7BC13}" type="datetimeFigureOut">
              <a:rPr lang="es-MX" smtClean="0"/>
              <a:t>29/11/2023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FDA-B9B4-5642-9524-B52F197CC2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774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410368"/>
            <a:ext cx="5035062" cy="1325563"/>
          </a:xfrm>
        </p:spPr>
        <p:txBody>
          <a:bodyPr>
            <a:noAutofit/>
          </a:bodyPr>
          <a:lstStyle>
            <a:lvl1pPr>
              <a:defRPr sz="3800" b="1">
                <a:solidFill>
                  <a:srgbClr val="002060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s-MX" dirty="0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s-MX" dirty="0"/>
              <a:t>Haga clic para modificar los estilos de texto del patrón</a:t>
            </a:r>
          </a:p>
          <a:p>
            <a:pPr lvl="1"/>
            <a:r>
              <a:rPr lang="es-MX" dirty="0"/>
              <a:t>Segundo nivel</a:t>
            </a:r>
          </a:p>
          <a:p>
            <a:pPr lvl="2"/>
            <a:r>
              <a:rPr lang="es-MX" dirty="0"/>
              <a:t>Tercer nivel</a:t>
            </a:r>
          </a:p>
          <a:p>
            <a:pPr lvl="3"/>
            <a:r>
              <a:rPr lang="es-MX" dirty="0"/>
              <a:t>Cuarto nivel</a:t>
            </a:r>
          </a:p>
          <a:p>
            <a:pPr lvl="4"/>
            <a:r>
              <a:rPr lang="es-MX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2EDD-703F-C946-ABC2-17C4A8B7BC13}" type="datetimeFigureOut">
              <a:rPr lang="es-MX" smtClean="0"/>
              <a:t>29/11/2023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FDA-B9B4-5642-9524-B52F197CC2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779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2EDD-703F-C946-ABC2-17C4A8B7BC13}" type="datetimeFigureOut">
              <a:rPr lang="es-MX" smtClean="0"/>
              <a:t>29/11/2023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FDA-B9B4-5642-9524-B52F197CC2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407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2EDD-703F-C946-ABC2-17C4A8B7BC13}" type="datetimeFigureOut">
              <a:rPr lang="es-MX" smtClean="0"/>
              <a:t>29/11/2023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FDA-B9B4-5642-9524-B52F197CC2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417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2EDD-703F-C946-ABC2-17C4A8B7BC13}" type="datetimeFigureOut">
              <a:rPr lang="es-MX" smtClean="0"/>
              <a:t>29/11/2023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FDA-B9B4-5642-9524-B52F197CC2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283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2EDD-703F-C946-ABC2-17C4A8B7BC13}" type="datetimeFigureOut">
              <a:rPr lang="es-MX" smtClean="0"/>
              <a:t>29/11/2023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FDA-B9B4-5642-9524-B52F197CC2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3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2EDD-703F-C946-ABC2-17C4A8B7BC13}" type="datetimeFigureOut">
              <a:rPr lang="es-MX" smtClean="0"/>
              <a:t>29/11/2023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FDA-B9B4-5642-9524-B52F197CC2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522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2EDD-703F-C946-ABC2-17C4A8B7BC13}" type="datetimeFigureOut">
              <a:rPr lang="es-MX" smtClean="0"/>
              <a:t>29/11/2023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FDA-B9B4-5642-9524-B52F197CC2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25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2EDD-703F-C946-ABC2-17C4A8B7BC13}" type="datetimeFigureOut">
              <a:rPr lang="es-MX" smtClean="0"/>
              <a:t>29/11/2023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FDA-B9B4-5642-9524-B52F197CC2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791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2EDD-703F-C946-ABC2-17C4A8B7BC13}" type="datetimeFigureOut">
              <a:rPr lang="es-MX" smtClean="0"/>
              <a:t>29/11/2023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98FDA-B9B4-5642-9524-B52F197CC2FA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14748A6F-B005-6E4A-8A48-370B98F8BB2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7111" y="162838"/>
            <a:ext cx="9116890" cy="681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3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fenriquez@riskmathics.com" TargetMode="External"/><Relationship Id="rId2" Type="http://schemas.openxmlformats.org/officeDocument/2006/relationships/hyperlink" Target="mailto:layla.scheli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161DE-BE14-E446-A00A-88E639317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002786-7EE7-B547-97AE-8C4C136C8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F8C59D-2079-A846-A909-2962109E3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1CD1503-48FA-9D44-AC34-FE094746A655}"/>
              </a:ext>
            </a:extLst>
          </p:cNvPr>
          <p:cNvSpPr txBox="1"/>
          <p:nvPr/>
        </p:nvSpPr>
        <p:spPr>
          <a:xfrm>
            <a:off x="4467804" y="4852438"/>
            <a:ext cx="360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Fecha</a:t>
            </a:r>
            <a:r>
              <a:rPr lang="es-MX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: 29/11/2023</a:t>
            </a:r>
            <a:endParaRPr lang="es-MX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717A8F-5554-1505-F34F-D3A2542DB73F}"/>
              </a:ext>
            </a:extLst>
          </p:cNvPr>
          <p:cNvSpPr txBox="1"/>
          <p:nvPr/>
        </p:nvSpPr>
        <p:spPr>
          <a:xfrm>
            <a:off x="4467804" y="2221088"/>
            <a:ext cx="41046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000" b="1" dirty="0">
                <a:solidFill>
                  <a:srgbClr val="002060"/>
                </a:solidFill>
                <a:latin typeface="Trebuchet MS" panose="020B0703020202090204" pitchFamily="34" charset="0"/>
              </a:rPr>
              <a:t>Machine Learning &amp; Deep Learning</a:t>
            </a:r>
            <a:endParaRPr lang="es-ES" sz="4000" b="1" dirty="0">
              <a:solidFill>
                <a:srgbClr val="002060"/>
              </a:solidFill>
              <a:latin typeface="Trebuchet MS" panose="020B070302020209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D709AD9-662B-2941-A96A-E165412B2334}"/>
              </a:ext>
            </a:extLst>
          </p:cNvPr>
          <p:cNvSpPr txBox="1"/>
          <p:nvPr/>
        </p:nvSpPr>
        <p:spPr>
          <a:xfrm>
            <a:off x="646387" y="4852438"/>
            <a:ext cx="312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Mg. Ing. Layla Scheli</a:t>
            </a:r>
          </a:p>
        </p:txBody>
      </p:sp>
      <p:sp>
        <p:nvSpPr>
          <p:cNvPr id="4" name="CuadroTexto 10">
            <a:extLst>
              <a:ext uri="{FF2B5EF4-FFF2-40B4-BE49-F238E27FC236}">
                <a16:creationId xmlns:a16="http://schemas.microsoft.com/office/drawing/2014/main" id="{BA13D21F-695B-0035-E98F-B992C45811A0}"/>
              </a:ext>
            </a:extLst>
          </p:cNvPr>
          <p:cNvSpPr txBox="1"/>
          <p:nvPr/>
        </p:nvSpPr>
        <p:spPr>
          <a:xfrm>
            <a:off x="4467804" y="4262994"/>
            <a:ext cx="312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Proyecto Final</a:t>
            </a:r>
          </a:p>
        </p:txBody>
      </p:sp>
    </p:spTree>
    <p:extLst>
      <p:ext uri="{BB962C8B-B14F-4D97-AF65-F5344CB8AC3E}">
        <p14:creationId xmlns:p14="http://schemas.microsoft.com/office/powerpoint/2010/main" val="1680869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77389557-4F3B-B3E0-F635-CA354077F54E}"/>
              </a:ext>
            </a:extLst>
          </p:cNvPr>
          <p:cNvSpPr txBox="1"/>
          <p:nvPr/>
        </p:nvSpPr>
        <p:spPr>
          <a:xfrm>
            <a:off x="688316" y="1604601"/>
            <a:ext cx="7767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s-MX" sz="40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  <a:sym typeface="Anton"/>
              </a:rPr>
              <a:t>¿Preguntas?</a:t>
            </a:r>
          </a:p>
          <a:p>
            <a:endParaRPr lang="es-US" dirty="0"/>
          </a:p>
        </p:txBody>
      </p:sp>
      <p:pic>
        <p:nvPicPr>
          <p:cNvPr id="4" name="Picture 2" descr="Imágenes de Preguntas - Descarga gratuita en Freepik">
            <a:extLst>
              <a:ext uri="{FF2B5EF4-FFF2-40B4-BE49-F238E27FC236}">
                <a16:creationId xmlns:a16="http://schemas.microsoft.com/office/drawing/2014/main" id="{D0D2DB64-1BDC-5914-246F-A9F7812B0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807" y="2527931"/>
            <a:ext cx="4096384" cy="307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99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5199D-B9AC-D80D-9F07-D2800709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74" y="868559"/>
            <a:ext cx="7218452" cy="1325563"/>
          </a:xfrm>
        </p:spPr>
        <p:txBody>
          <a:bodyPr/>
          <a:lstStyle/>
          <a:p>
            <a:pPr algn="ctr"/>
            <a:r>
              <a:rPr lang="es-MX" sz="36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Resumen y Conclusiones</a:t>
            </a:r>
            <a:endParaRPr lang="es-AR" sz="36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F3653B-2E75-45EF-81B0-1D62C6CA8BC2}"/>
              </a:ext>
            </a:extLst>
          </p:cNvPr>
          <p:cNvSpPr txBox="1"/>
          <p:nvPr/>
        </p:nvSpPr>
        <p:spPr>
          <a:xfrm>
            <a:off x="680748" y="2773910"/>
            <a:ext cx="6858000" cy="3369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457200">
              <a:lnSpc>
                <a:spcPct val="150000"/>
              </a:lnSpc>
              <a:buNone/>
            </a:pPr>
            <a:r>
              <a:rPr lang="es-MX" sz="16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Contenidos:</a:t>
            </a:r>
          </a:p>
          <a:p>
            <a:pPr marL="228600" indent="-228600" algn="just" defTabSz="914400">
              <a:lnSpc>
                <a:spcPct val="150000"/>
              </a:lnSpc>
              <a:buClr>
                <a:srgbClr val="1F4E79"/>
              </a:buClr>
              <a:buSzPts val="1800"/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Introducción al Aprendizaje Máquina e Inteligencia Artificial (ML &amp; AI).</a:t>
            </a:r>
          </a:p>
          <a:p>
            <a:pPr marL="228600" indent="-228600" algn="just" defTabSz="914400">
              <a:lnSpc>
                <a:spcPct val="150000"/>
              </a:lnSpc>
              <a:buClr>
                <a:srgbClr val="1F4E79"/>
              </a:buClr>
              <a:buSzPts val="1800"/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Aprendizaje Máquina</a:t>
            </a:r>
            <a:r>
              <a:rPr lang="es-MX" sz="14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marL="228600" indent="-228600" algn="just" defTabSz="914400">
              <a:lnSpc>
                <a:spcPct val="150000"/>
              </a:lnSpc>
              <a:buClr>
                <a:srgbClr val="1F4E79"/>
              </a:buClr>
              <a:buSzPts val="1800"/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(ML) “Overfitting” y “</a:t>
            </a:r>
            <a:r>
              <a:rPr lang="es-AR" sz="14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Underfitting</a:t>
            </a:r>
            <a:r>
              <a:rPr lang="es-AR" sz="14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” &amp; </a:t>
            </a:r>
            <a:r>
              <a:rPr lang="es-AR" sz="14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Hiperparametros</a:t>
            </a:r>
            <a:endParaRPr lang="es-AR" sz="1400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28600" indent="-228600" algn="just" defTabSz="914400">
              <a:lnSpc>
                <a:spcPct val="150000"/>
              </a:lnSpc>
              <a:buClr>
                <a:srgbClr val="1F4E79"/>
              </a:buClr>
              <a:buSzPts val="1800"/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Validación Cruzada.</a:t>
            </a:r>
          </a:p>
          <a:p>
            <a:pPr marL="228600" indent="-228600" algn="just" defTabSz="914400">
              <a:lnSpc>
                <a:spcPct val="150000"/>
              </a:lnSpc>
              <a:buClr>
                <a:srgbClr val="1F4E79"/>
              </a:buClr>
              <a:buSzPts val="1800"/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Sesgo y varianza.</a:t>
            </a:r>
          </a:p>
          <a:p>
            <a:pPr marL="228600" indent="-228600" algn="just" defTabSz="914400">
              <a:lnSpc>
                <a:spcPct val="150000"/>
              </a:lnSpc>
              <a:buClr>
                <a:srgbClr val="1F4E79"/>
              </a:buClr>
              <a:buSzPts val="1800"/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Clasificación y proyectos. </a:t>
            </a:r>
          </a:p>
          <a:p>
            <a:pPr marL="228600" indent="-228600" algn="just" defTabSz="914400">
              <a:lnSpc>
                <a:spcPct val="150000"/>
              </a:lnSpc>
              <a:buClr>
                <a:srgbClr val="1F4E79"/>
              </a:buClr>
              <a:buSzPts val="1800"/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Series de Tiempo y proyectos.</a:t>
            </a:r>
          </a:p>
          <a:p>
            <a:pPr marL="228600" indent="-228600" algn="just" defTabSz="914400">
              <a:lnSpc>
                <a:spcPct val="150000"/>
              </a:lnSpc>
              <a:buClr>
                <a:srgbClr val="1F4E79"/>
              </a:buClr>
              <a:buSzPts val="1800"/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Redes Neuronales y Deep Learning.</a:t>
            </a:r>
          </a:p>
          <a:p>
            <a:pPr marL="228600" indent="-228600" algn="just" defTabSz="914400">
              <a:lnSpc>
                <a:spcPct val="150000"/>
              </a:lnSpc>
              <a:buClr>
                <a:srgbClr val="1F4E79"/>
              </a:buClr>
              <a:buSzPts val="1800"/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Extra: Ingeniería y Selección de Características. </a:t>
            </a:r>
            <a:endParaRPr lang="es-MX" sz="1600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302B08-8994-065D-B966-9F0770F51C8E}"/>
              </a:ext>
            </a:extLst>
          </p:cNvPr>
          <p:cNvSpPr txBox="1"/>
          <p:nvPr/>
        </p:nvSpPr>
        <p:spPr>
          <a:xfrm>
            <a:off x="680748" y="1906474"/>
            <a:ext cx="7782504" cy="69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457200">
              <a:lnSpc>
                <a:spcPct val="150000"/>
              </a:lnSpc>
              <a:buNone/>
            </a:pPr>
            <a:r>
              <a:rPr lang="es-MX" sz="14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Te felicito por haber llegado al final de nuestro modulo, repasemos juntos los principales conceptos que hemos aprendido a lo largo de esta capacitación: </a:t>
            </a:r>
          </a:p>
        </p:txBody>
      </p:sp>
    </p:spTree>
    <p:extLst>
      <p:ext uri="{BB962C8B-B14F-4D97-AF65-F5344CB8AC3E}">
        <p14:creationId xmlns:p14="http://schemas.microsoft.com/office/powerpoint/2010/main" val="13271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E629194-E18D-1E26-CAE0-671298A0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044" y="1027416"/>
            <a:ext cx="6935912" cy="930400"/>
          </a:xfrm>
        </p:spPr>
        <p:txBody>
          <a:bodyPr/>
          <a:lstStyle/>
          <a:p>
            <a:pPr algn="ctr"/>
            <a:r>
              <a:rPr lang="es-MX" sz="36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¿Como se aprueba el curso?</a:t>
            </a:r>
            <a:endParaRPr lang="es-AR" sz="36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0CACE29-AF7F-333D-3742-72E573B96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328" y="1957816"/>
            <a:ext cx="7287343" cy="2033212"/>
          </a:xfrm>
        </p:spPr>
        <p:txBody>
          <a:bodyPr>
            <a:normAutofit lnSpcReduction="10000"/>
          </a:bodyPr>
          <a:lstStyle/>
          <a:p>
            <a:pPr marL="0" indent="0" algn="just" defTabSz="457200">
              <a:lnSpc>
                <a:spcPct val="150000"/>
              </a:lnSpc>
              <a:buNone/>
            </a:pPr>
            <a:r>
              <a:rPr lang="es-MX" sz="18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Para la aprobación del módulo, cada estudiante deberá enviar la realización y desarrollo de 4 de las actividades practicas vistas en clase. La elección de las mismas queda a criterio de cada alumno, pudiendo seleccionar la que se desee, juntando un total de 4 practicas finales a entregar.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6685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EFFE03C0-76C0-4286-8CE7-85337FD492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3497" y="824662"/>
            <a:ext cx="7557005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buClr>
                <a:srgbClr val="002060"/>
              </a:buClr>
              <a:buSzPts val="3800"/>
            </a:pPr>
            <a:r>
              <a:rPr lang="es-MX" sz="36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Proyecto Final: Explicación</a:t>
            </a:r>
            <a:endParaRPr sz="36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Google Shape;97;p14">
            <a:extLst>
              <a:ext uri="{FF2B5EF4-FFF2-40B4-BE49-F238E27FC236}">
                <a16:creationId xmlns:a16="http://schemas.microsoft.com/office/drawing/2014/main" id="{62E1253C-C011-AB81-41B0-7F3FC7252DE3}"/>
              </a:ext>
            </a:extLst>
          </p:cNvPr>
          <p:cNvSpPr txBox="1"/>
          <p:nvPr/>
        </p:nvSpPr>
        <p:spPr>
          <a:xfrm>
            <a:off x="793496" y="2007796"/>
            <a:ext cx="7557005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 defTabSz="914400">
              <a:lnSpc>
                <a:spcPct val="150000"/>
              </a:lnSpc>
              <a:buClr>
                <a:srgbClr val="1F4E79"/>
              </a:buClr>
              <a:buSzPts val="1800"/>
            </a:pP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Las actividades a elegir son las siguientes:</a:t>
            </a:r>
          </a:p>
          <a:p>
            <a:pPr marL="228600" indent="-228600" algn="just" defTabSz="914400">
              <a:lnSpc>
                <a:spcPct val="150000"/>
              </a:lnSpc>
              <a:buClr>
                <a:srgbClr val="1F4E79"/>
              </a:buClr>
              <a:buSzPts val="1800"/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Clase 1:</a:t>
            </a:r>
            <a:r>
              <a:rPr lang="es-MX" sz="16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IA aplicada a Finanzas/ Actividad ML - IMPACTO DEL MACHINE LEARNING EN EL SISTEMA FINANCIERO.</a:t>
            </a:r>
            <a:endParaRPr lang="es-MX" sz="1600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  <a:sym typeface="Trebuchet MS"/>
            </a:endParaRPr>
          </a:p>
          <a:p>
            <a:pPr marL="228600" indent="-228600" algn="just" defTabSz="914400">
              <a:lnSpc>
                <a:spcPct val="150000"/>
              </a:lnSpc>
              <a:buClr>
                <a:srgbClr val="1F4E79"/>
              </a:buClr>
              <a:buSzPts val="1800"/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Clase 2:</a:t>
            </a:r>
            <a:r>
              <a:rPr lang="es-MX" sz="16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Actividad - Proyectos de Clasificación.</a:t>
            </a:r>
            <a:endParaRPr lang="es-MX" sz="1600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  <a:sym typeface="Trebuchet MS"/>
            </a:endParaRPr>
          </a:p>
          <a:p>
            <a:pPr marL="228600" indent="-228600" algn="just" defTabSz="914400">
              <a:lnSpc>
                <a:spcPct val="150000"/>
              </a:lnSpc>
              <a:buClr>
                <a:srgbClr val="1F4E79"/>
              </a:buClr>
              <a:buSzPts val="1800"/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Clase 3: 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Workshop Regresión / </a:t>
            </a:r>
            <a:r>
              <a:rPr lang="es-MX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Hands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 </a:t>
            </a:r>
            <a:r>
              <a:rPr lang="es-MX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On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.</a:t>
            </a:r>
          </a:p>
          <a:p>
            <a:pPr marL="228600" indent="-228600" algn="just" defTabSz="914400">
              <a:lnSpc>
                <a:spcPct val="150000"/>
              </a:lnSpc>
              <a:buClr>
                <a:srgbClr val="1F4E79"/>
              </a:buClr>
              <a:buSzPts val="1800"/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Clase 4: 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Investigación sobre </a:t>
            </a:r>
            <a:r>
              <a:rPr lang="es-MX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clustering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 en Finanzas / Ejercicio Azure ML / 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Actividad - Proyectos de Series de Tiempo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.</a:t>
            </a:r>
          </a:p>
          <a:p>
            <a:pPr marL="228600" indent="-228600" algn="just" defTabSz="914400">
              <a:lnSpc>
                <a:spcPct val="150000"/>
              </a:lnSpc>
              <a:buClr>
                <a:srgbClr val="1F4E79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Clase 5: </a:t>
            </a:r>
            <a:r>
              <a:rPr lang="es-ES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Actividad Conceptual - Deep Learning.</a:t>
            </a:r>
          </a:p>
        </p:txBody>
      </p:sp>
    </p:spTree>
    <p:extLst>
      <p:ext uri="{BB962C8B-B14F-4D97-AF65-F5344CB8AC3E}">
        <p14:creationId xmlns:p14="http://schemas.microsoft.com/office/powerpoint/2010/main" val="208544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52CD4892-B31B-DED6-22EE-25D2F4178C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3497" y="824662"/>
            <a:ext cx="7557005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buClr>
                <a:srgbClr val="002060"/>
              </a:buClr>
              <a:buSzPts val="3800"/>
            </a:pPr>
            <a:r>
              <a:rPr lang="es-MX" sz="36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Proyecto Final: Ampliado</a:t>
            </a:r>
            <a:endParaRPr sz="36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Google Shape;97;p14">
            <a:extLst>
              <a:ext uri="{FF2B5EF4-FFF2-40B4-BE49-F238E27FC236}">
                <a16:creationId xmlns:a16="http://schemas.microsoft.com/office/drawing/2014/main" id="{E4F33F2B-E5AA-3A63-2CA8-77254DB9452F}"/>
              </a:ext>
            </a:extLst>
          </p:cNvPr>
          <p:cNvSpPr txBox="1"/>
          <p:nvPr/>
        </p:nvSpPr>
        <p:spPr>
          <a:xfrm>
            <a:off x="513713" y="1681731"/>
            <a:ext cx="8116571" cy="5899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Punto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adicional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: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Confeccionar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 un </a:t>
            </a:r>
            <a:r>
              <a:rPr lang="es-AR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artículo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academico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utilizando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 la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plataforma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 Medium a modo de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resumen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 y conclusion de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los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principales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aprendizajes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adquiridos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 a lo largo de la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formacion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 (https://medium.com/) .</a:t>
            </a:r>
          </a:p>
          <a:p>
            <a:pPr algn="just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endParaRPr lang="en-US" sz="1600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  <a:sym typeface="Trebuchet MS"/>
            </a:endParaRPr>
          </a:p>
          <a:p>
            <a:pPr algn="just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Entregables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 (Segun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corresponda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):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.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ipynb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 / .word / .pdf</a:t>
            </a:r>
          </a:p>
          <a:p>
            <a:pPr algn="just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Enviar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por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correo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electronico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 con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el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asunto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 “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Entrega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: </a:t>
            </a:r>
            <a:r>
              <a:rPr lang="es-ES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Machine Learning &amp; Deep Learning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” +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NombreyApellido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 a: </a:t>
            </a:r>
          </a:p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layla.scheli@gmail.com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.</a:t>
            </a:r>
          </a:p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fenriquez@riskmathics.com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  <a:sym typeface="Trebuchet MS"/>
            </a:endParaRPr>
          </a:p>
          <a:p>
            <a:pPr marL="0" lvl="2" algn="just">
              <a:lnSpc>
                <a:spcPct val="150000"/>
              </a:lnSpc>
              <a:spcBef>
                <a:spcPts val="1000"/>
              </a:spcBef>
              <a:buSzPts val="1800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				                                  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entury Gothic" panose="020B0502020202020204" pitchFamily="34" charset="0"/>
                <a:sym typeface="Trebuchet MS"/>
              </a:rPr>
              <a:t>Plazo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entury Gothic" panose="020B0502020202020204" pitchFamily="34" charset="0"/>
                <a:sym typeface="Trebuchet MS"/>
              </a:rPr>
              <a:t>: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entury Gothic" panose="020B0502020202020204" pitchFamily="34" charset="0"/>
                <a:sym typeface="Trebuchet MS"/>
              </a:rPr>
              <a:t>7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entury Gothic" panose="020B0502020202020204" pitchFamily="34" charset="0"/>
                <a:sym typeface="Trebuchet MS"/>
              </a:rPr>
              <a:t>dias</a:t>
            </a:r>
            <a:r>
              <a:rPr lang="en-US" sz="160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entury Gothic" panose="020B0502020202020204" pitchFamily="34" charset="0"/>
                <a:sym typeface="Trebuchet MS"/>
              </a:rPr>
              <a:t> NATURALES</a:t>
            </a:r>
            <a:r>
              <a:rPr lang="en-US" sz="160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.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  <a:sym typeface="Trebuchet MS"/>
            </a:endParaRPr>
          </a:p>
          <a:p>
            <a:pPr algn="just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endParaRPr lang="en-US" sz="1200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  <a:sym typeface="Trebuchet MS"/>
            </a:endParaRPr>
          </a:p>
          <a:p>
            <a:pPr algn="just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endParaRPr lang="en-US" sz="1200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  <a:sym typeface="Trebuchet MS"/>
            </a:endParaRPr>
          </a:p>
          <a:p>
            <a:pPr algn="just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sym typeface="Trebuchet MS"/>
              </a:rPr>
              <a:t> </a:t>
            </a:r>
            <a:endParaRPr lang="es-MX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5629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E4F2CF-315F-51AD-BB98-D30DDE226BAD}"/>
              </a:ext>
            </a:extLst>
          </p:cNvPr>
          <p:cNvSpPr txBox="1"/>
          <p:nvPr/>
        </p:nvSpPr>
        <p:spPr>
          <a:xfrm>
            <a:off x="2286000" y="1227349"/>
            <a:ext cx="457200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buClr>
                <a:srgbClr val="002060"/>
              </a:buClr>
              <a:buSzPts val="3800"/>
            </a:pPr>
            <a:r>
              <a:rPr lang="es-MX" sz="36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rPr>
              <a:t>Material de Interés</a:t>
            </a:r>
            <a:endParaRPr lang="es-ES" sz="36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29E7B-501A-0B5E-A956-9DAF5B2AEFD5}"/>
              </a:ext>
            </a:extLst>
          </p:cNvPr>
          <p:cNvSpPr txBox="1"/>
          <p:nvPr/>
        </p:nvSpPr>
        <p:spPr>
          <a:xfrm>
            <a:off x="606233" y="1818280"/>
            <a:ext cx="7931534" cy="3995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es-MX" sz="16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1. Coursera (coursera.org): 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Coursera ofrece una variedad de cursos sobre Data </a:t>
            </a:r>
            <a:r>
              <a:rPr lang="es-MX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Science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y Deep Learning impartidos por profesores de universidades reconocidas. Algunos cursos son gratuitos para acceder al material, pero puede haber un costo para obtener el certificado.</a:t>
            </a:r>
          </a:p>
          <a:p>
            <a:pPr algn="just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es-MX" sz="16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2. </a:t>
            </a:r>
            <a:r>
              <a:rPr lang="es-MX" sz="1600" b="1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edX</a:t>
            </a:r>
            <a:r>
              <a:rPr lang="es-MX" sz="16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(edx.org): 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Similar a Coursera, </a:t>
            </a:r>
            <a:r>
              <a:rPr lang="es-MX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edX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proporciona cursos de universidades líderes en el campo de Data </a:t>
            </a:r>
            <a:r>
              <a:rPr lang="es-MX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Science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y Deep Learning. También ofrece programas de </a:t>
            </a:r>
            <a:r>
              <a:rPr lang="es-MX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MicroMasters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que profundizan en estos temas.</a:t>
            </a:r>
          </a:p>
          <a:p>
            <a:pPr algn="just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es-MX" sz="16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3. </a:t>
            </a:r>
            <a:r>
              <a:rPr lang="es-MX" sz="1600" b="1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Kaggle</a:t>
            </a:r>
            <a:r>
              <a:rPr lang="es-MX" sz="16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(kaggle.com): </a:t>
            </a:r>
            <a:r>
              <a:rPr lang="es-MX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Kaggle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es una plataforma de ciencia de datos que ofrece conjuntos de datos para práctica, competiciones en línea y cursos gratuitos sobre temas como Machine Learning y Deep Learning.</a:t>
            </a:r>
          </a:p>
        </p:txBody>
      </p:sp>
    </p:spTree>
    <p:extLst>
      <p:ext uri="{BB962C8B-B14F-4D97-AF65-F5344CB8AC3E}">
        <p14:creationId xmlns:p14="http://schemas.microsoft.com/office/powerpoint/2010/main" val="184566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E4F2CF-315F-51AD-BB98-D30DDE226BAD}"/>
              </a:ext>
            </a:extLst>
          </p:cNvPr>
          <p:cNvSpPr txBox="1"/>
          <p:nvPr/>
        </p:nvSpPr>
        <p:spPr>
          <a:xfrm>
            <a:off x="2286000" y="1227349"/>
            <a:ext cx="457200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buClr>
                <a:srgbClr val="002060"/>
              </a:buClr>
              <a:buSzPts val="3800"/>
            </a:pPr>
            <a:r>
              <a:rPr lang="es-MX" sz="36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rPr>
              <a:t>Material de </a:t>
            </a:r>
            <a:r>
              <a:rPr lang="es-MX" sz="3600" b="1" dirty="0" err="1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rPr>
              <a:t>Interes</a:t>
            </a:r>
            <a:endParaRPr lang="es-ES" sz="36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29E7B-501A-0B5E-A956-9DAF5B2AEFD5}"/>
              </a:ext>
            </a:extLst>
          </p:cNvPr>
          <p:cNvSpPr txBox="1"/>
          <p:nvPr/>
        </p:nvSpPr>
        <p:spPr>
          <a:xfrm>
            <a:off x="606233" y="1818280"/>
            <a:ext cx="7931534" cy="3995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es-MX" sz="16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4. Fast.ai (fast.ai): 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Fast.ai ofrece cursos gratuitos y prácticos sobre Deep Learning. Su enfoque es hacer que el aprendizaje profundo sea accesible para todos y ofrecen materiales de alta calidad.</a:t>
            </a:r>
          </a:p>
          <a:p>
            <a:pPr algn="just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es-MX" sz="16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5. </a:t>
            </a:r>
            <a:r>
              <a:rPr lang="es-MX" sz="1600" b="1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TensorFlow</a:t>
            </a:r>
            <a:r>
              <a:rPr lang="es-MX" sz="16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(tensorflow.org): </a:t>
            </a:r>
            <a:r>
              <a:rPr lang="es-MX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TensorFlow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es una popular biblioteca de código abierto para Machine Learning y Deep Learning desarrollada por Google. Su sitio web ofrece tutoriales, guías y documentación para aprender a usar </a:t>
            </a:r>
            <a:r>
              <a:rPr lang="es-MX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TensorFlow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es-MX" sz="16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6. </a:t>
            </a:r>
            <a:r>
              <a:rPr lang="es-MX" sz="1600" b="1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PyTorch</a:t>
            </a:r>
            <a:r>
              <a:rPr lang="es-MX" sz="16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(pytorch.org): </a:t>
            </a:r>
            <a:r>
              <a:rPr lang="es-MX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PyTorch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es otra biblioteca de código abierto para Machine Learning y Deep Learning. El sitio web oficial de </a:t>
            </a:r>
            <a:r>
              <a:rPr lang="es-MX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PyTorch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proporciona tutoriales y recursos para aprender sobre esta tecnología.</a:t>
            </a:r>
          </a:p>
        </p:txBody>
      </p:sp>
    </p:spTree>
    <p:extLst>
      <p:ext uri="{BB962C8B-B14F-4D97-AF65-F5344CB8AC3E}">
        <p14:creationId xmlns:p14="http://schemas.microsoft.com/office/powerpoint/2010/main" val="126971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E4F2CF-315F-51AD-BB98-D30DDE226BAD}"/>
              </a:ext>
            </a:extLst>
          </p:cNvPr>
          <p:cNvSpPr txBox="1"/>
          <p:nvPr/>
        </p:nvSpPr>
        <p:spPr>
          <a:xfrm>
            <a:off x="2286000" y="1227349"/>
            <a:ext cx="457200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buClr>
                <a:srgbClr val="002060"/>
              </a:buClr>
              <a:buSzPts val="3800"/>
            </a:pPr>
            <a:r>
              <a:rPr lang="es-MX" sz="36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rPr>
              <a:t>Material de </a:t>
            </a:r>
            <a:r>
              <a:rPr lang="es-MX" sz="3600" b="1" dirty="0" err="1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rPr>
              <a:t>Interes</a:t>
            </a:r>
            <a:endParaRPr lang="es-ES" sz="36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29E7B-501A-0B5E-A956-9DAF5B2AEFD5}"/>
              </a:ext>
            </a:extLst>
          </p:cNvPr>
          <p:cNvSpPr txBox="1"/>
          <p:nvPr/>
        </p:nvSpPr>
        <p:spPr>
          <a:xfrm>
            <a:off x="606233" y="1818280"/>
            <a:ext cx="7931534" cy="3497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es-MX" sz="16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7. </a:t>
            </a:r>
            <a:r>
              <a:rPr lang="es-MX" sz="1600" b="1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DataCamp</a:t>
            </a:r>
            <a:r>
              <a:rPr lang="es-MX" sz="16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(datacamp.com): </a:t>
            </a:r>
            <a:r>
              <a:rPr lang="es-MX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DataCamp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ofrece cursos interactivos sobre ciencia de datos, Machine Learning y Deep Learning. Los cursos están estructurados de manera interactiva para una experiencia de aprendizaje práctica.</a:t>
            </a:r>
          </a:p>
          <a:p>
            <a:pPr algn="just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es-MX" sz="16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8. YouTube: 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Hay muchos canales de YouTube que ofrecen tutoriales gratuitos sobre Data </a:t>
            </a:r>
            <a:r>
              <a:rPr lang="es-MX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Science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y Deep Learning. Algunos canales populares incluyen "3Blue1Brown", que tiene excelentes videos explicativos sobre conceptos matemáticos detrás de Machine Learning, y "</a:t>
            </a:r>
            <a:r>
              <a:rPr lang="es-MX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sentdex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", que cubre Deep Learning y programación en Python.</a:t>
            </a:r>
          </a:p>
        </p:txBody>
      </p:sp>
    </p:spTree>
    <p:extLst>
      <p:ext uri="{BB962C8B-B14F-4D97-AF65-F5344CB8AC3E}">
        <p14:creationId xmlns:p14="http://schemas.microsoft.com/office/powerpoint/2010/main" val="121024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E4F2CF-315F-51AD-BB98-D30DDE226BAD}"/>
              </a:ext>
            </a:extLst>
          </p:cNvPr>
          <p:cNvSpPr txBox="1"/>
          <p:nvPr/>
        </p:nvSpPr>
        <p:spPr>
          <a:xfrm>
            <a:off x="2286000" y="1227349"/>
            <a:ext cx="457200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buClr>
                <a:srgbClr val="002060"/>
              </a:buClr>
              <a:buSzPts val="3800"/>
            </a:pPr>
            <a:r>
              <a:rPr lang="es-MX" sz="36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rPr>
              <a:t>Material de </a:t>
            </a:r>
            <a:r>
              <a:rPr lang="es-MX" sz="3600" b="1" dirty="0" err="1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rPr>
              <a:t>Interes</a:t>
            </a:r>
            <a:endParaRPr lang="es-ES" sz="36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29E7B-501A-0B5E-A956-9DAF5B2AEFD5}"/>
              </a:ext>
            </a:extLst>
          </p:cNvPr>
          <p:cNvSpPr txBox="1"/>
          <p:nvPr/>
        </p:nvSpPr>
        <p:spPr>
          <a:xfrm>
            <a:off x="606233" y="1818280"/>
            <a:ext cx="7931534" cy="3128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es-MX" sz="16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9. </a:t>
            </a:r>
            <a:r>
              <a:rPr lang="es-MX" sz="1600" b="1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Towards</a:t>
            </a:r>
            <a:r>
              <a:rPr lang="es-MX" sz="16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Data </a:t>
            </a:r>
            <a:r>
              <a:rPr lang="es-MX" sz="1600" b="1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Science</a:t>
            </a:r>
            <a:r>
              <a:rPr lang="es-MX" sz="16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(towardsdatascience.com): 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Esta es una publicación en Medium que contiene una gran cantidad de artículos escritos por profesionales de Data </a:t>
            </a:r>
            <a:r>
              <a:rPr lang="es-MX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Science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. Puedes encontrar tutoriales, consejos y casos de estudio relacionados con Data </a:t>
            </a:r>
            <a:r>
              <a:rPr lang="es-MX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Science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y Deep Learning.</a:t>
            </a:r>
          </a:p>
          <a:p>
            <a:pPr algn="just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es-MX" sz="16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10. Libros en línea: 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Hay varios libros en línea gratuitos que cubren temas de Data </a:t>
            </a:r>
            <a:r>
              <a:rPr lang="es-MX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Science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y Deep Learning. Algunos ejemplos incluyen "Deep Learning" de Ian </a:t>
            </a:r>
            <a:r>
              <a:rPr lang="es-MX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Goodfellow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, </a:t>
            </a:r>
            <a:r>
              <a:rPr lang="es-MX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Yoshua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s-MX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Bengio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y Aaron </a:t>
            </a:r>
            <a:r>
              <a:rPr lang="es-MX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Courville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, que está disponible en línea de forma gratuita, y "Python Data </a:t>
            </a:r>
            <a:r>
              <a:rPr lang="es-MX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Science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s-MX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Handbook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" de Jake </a:t>
            </a:r>
            <a:r>
              <a:rPr lang="es-MX" sz="1600" dirty="0" err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VanderPlas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9514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</TotalTime>
  <Words>798</Words>
  <Application>Microsoft Office PowerPoint</Application>
  <PresentationFormat>Presentación en pantalla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Trebuchet MS</vt:lpstr>
      <vt:lpstr>Tema de Office</vt:lpstr>
      <vt:lpstr>Presentación de PowerPoint</vt:lpstr>
      <vt:lpstr>Resumen y Conclusiones</vt:lpstr>
      <vt:lpstr>¿Como se aprueba el curso?</vt:lpstr>
      <vt:lpstr>Proyecto Final: Explicación</vt:lpstr>
      <vt:lpstr>Proyecto Final: Ampliado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Layla Scheli</cp:lastModifiedBy>
  <cp:revision>23</cp:revision>
  <dcterms:created xsi:type="dcterms:W3CDTF">2021-10-20T15:38:04Z</dcterms:created>
  <dcterms:modified xsi:type="dcterms:W3CDTF">2023-11-29T14:40:01Z</dcterms:modified>
</cp:coreProperties>
</file>