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2"/>
  </p:notesMasterIdLst>
  <p:sldIdLst>
    <p:sldId id="256" r:id="rId2"/>
    <p:sldId id="257" r:id="rId3"/>
    <p:sldId id="258" r:id="rId4"/>
    <p:sldId id="259" r:id="rId5"/>
    <p:sldId id="308" r:id="rId6"/>
    <p:sldId id="260" r:id="rId7"/>
    <p:sldId id="30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12" r:id="rId53"/>
    <p:sldId id="305" r:id="rId54"/>
    <p:sldId id="311" r:id="rId55"/>
    <p:sldId id="321" r:id="rId56"/>
    <p:sldId id="306" r:id="rId57"/>
    <p:sldId id="307" r:id="rId58"/>
    <p:sldId id="310" r:id="rId59"/>
    <p:sldId id="313" r:id="rId60"/>
    <p:sldId id="314" r:id="rId61"/>
    <p:sldId id="315" r:id="rId62"/>
    <p:sldId id="316" r:id="rId63"/>
    <p:sldId id="317" r:id="rId64"/>
    <p:sldId id="318" r:id="rId65"/>
    <p:sldId id="319" r:id="rId66"/>
    <p:sldId id="320" r:id="rId67"/>
    <p:sldId id="358" r:id="rId68"/>
    <p:sldId id="322" r:id="rId69"/>
    <p:sldId id="323" r:id="rId70"/>
    <p:sldId id="324" r:id="rId71"/>
    <p:sldId id="325" r:id="rId72"/>
    <p:sldId id="326" r:id="rId73"/>
    <p:sldId id="327" r:id="rId74"/>
    <p:sldId id="329" r:id="rId75"/>
    <p:sldId id="330" r:id="rId76"/>
    <p:sldId id="328" r:id="rId77"/>
    <p:sldId id="331" r:id="rId78"/>
    <p:sldId id="332" r:id="rId79"/>
    <p:sldId id="333" r:id="rId80"/>
    <p:sldId id="344" r:id="rId81"/>
    <p:sldId id="345" r:id="rId82"/>
    <p:sldId id="346" r:id="rId83"/>
    <p:sldId id="347" r:id="rId84"/>
    <p:sldId id="348" r:id="rId85"/>
    <p:sldId id="334" r:id="rId86"/>
    <p:sldId id="335" r:id="rId87"/>
    <p:sldId id="336" r:id="rId88"/>
    <p:sldId id="349" r:id="rId89"/>
    <p:sldId id="350" r:id="rId90"/>
    <p:sldId id="351" r:id="rId91"/>
    <p:sldId id="352" r:id="rId92"/>
    <p:sldId id="337" r:id="rId93"/>
    <p:sldId id="353" r:id="rId94"/>
    <p:sldId id="354" r:id="rId95"/>
    <p:sldId id="355" r:id="rId96"/>
    <p:sldId id="356" r:id="rId97"/>
    <p:sldId id="357" r:id="rId98"/>
    <p:sldId id="359" r:id="rId99"/>
    <p:sldId id="338" r:id="rId100"/>
    <p:sldId id="339" r:id="rId10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45"/>
  </p:normalViewPr>
  <p:slideViewPr>
    <p:cSldViewPr snapToGrid="0" snapToObjects="1">
      <p:cViewPr varScale="1">
        <p:scale>
          <a:sx n="85" d="100"/>
          <a:sy n="85" d="100"/>
        </p:scale>
        <p:origin x="138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BDDF5-88D4-45A6-9308-2EC82E3FF8BA}" type="datetimeFigureOut">
              <a:rPr lang="es-ES" smtClean="0"/>
              <a:t>13/11/2023</a:t>
            </a:fld>
            <a:endParaRPr lang="es-E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734D0-8FB3-4C35-A06B-A0EDB233BA85}" type="slidenum">
              <a:rPr lang="es-ES" smtClean="0"/>
              <a:t>‹Nº›</a:t>
            </a:fld>
            <a:endParaRPr lang="es-ES"/>
          </a:p>
        </p:txBody>
      </p:sp>
    </p:spTree>
    <p:extLst>
      <p:ext uri="{BB962C8B-B14F-4D97-AF65-F5344CB8AC3E}">
        <p14:creationId xmlns:p14="http://schemas.microsoft.com/office/powerpoint/2010/main" val="2028956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3A0734D0-8FB3-4C35-A06B-A0EDB233BA85}" type="slidenum">
              <a:rPr lang="es-ES" smtClean="0"/>
              <a:t>48</a:t>
            </a:fld>
            <a:endParaRPr lang="es-ES"/>
          </a:p>
        </p:txBody>
      </p:sp>
    </p:spTree>
    <p:extLst>
      <p:ext uri="{BB962C8B-B14F-4D97-AF65-F5344CB8AC3E}">
        <p14:creationId xmlns:p14="http://schemas.microsoft.com/office/powerpoint/2010/main" val="34851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42F22EDD-703F-C946-ABC2-17C4A8B7BC13}" type="datetimeFigureOut">
              <a:rPr lang="es-MX" smtClean="0"/>
              <a:t>13/11/2023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346813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2F22EDD-703F-C946-ABC2-17C4A8B7BC13}" type="datetimeFigureOut">
              <a:rPr lang="es-MX" smtClean="0"/>
              <a:t>13/11/2023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404122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2F22EDD-703F-C946-ABC2-17C4A8B7BC13}" type="datetimeFigureOut">
              <a:rPr lang="es-MX" smtClean="0"/>
              <a:t>13/11/2023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57774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14600" y="410368"/>
            <a:ext cx="5035062" cy="1325563"/>
          </a:xfrm>
        </p:spPr>
        <p:txBody>
          <a:bodyPr>
            <a:noAutofit/>
          </a:bodyPr>
          <a:lstStyle>
            <a:lvl1pPr>
              <a:defRPr sz="3800" b="1">
                <a:solidFill>
                  <a:srgbClr val="002060"/>
                </a:solidFill>
                <a:latin typeface="Trebuchet MS" panose="020B0703020202090204" pitchFamily="34" charset="0"/>
              </a:defRPr>
            </a:lvl1pPr>
          </a:lstStyle>
          <a:p>
            <a:r>
              <a:rPr lang="es-MX" dirty="0"/>
              <a:t>Haz clic para modificar el estilo de título del patrón</a:t>
            </a:r>
            <a:endParaRPr lang="en-US" dirty="0"/>
          </a:p>
        </p:txBody>
      </p:sp>
      <p:sp>
        <p:nvSpPr>
          <p:cNvPr id="3" name="Content Placeholder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s-MX" dirty="0"/>
              <a:t>Haga clic para modificar los estilos de texto del patrón</a:t>
            </a:r>
          </a:p>
          <a:p>
            <a:pPr lvl="1"/>
            <a:r>
              <a:rPr lang="es-MX" dirty="0"/>
              <a:t>Segundo nivel</a:t>
            </a:r>
          </a:p>
          <a:p>
            <a:pPr lvl="2"/>
            <a:r>
              <a:rPr lang="es-MX" dirty="0"/>
              <a:t>Tercer nivel</a:t>
            </a:r>
          </a:p>
          <a:p>
            <a:pPr lvl="3"/>
            <a:r>
              <a:rPr lang="es-MX" dirty="0"/>
              <a:t>Cuarto nivel</a:t>
            </a:r>
          </a:p>
          <a:p>
            <a:pPr lvl="4"/>
            <a:r>
              <a:rPr lang="es-MX" dirty="0"/>
              <a:t>Quinto nivel</a:t>
            </a:r>
            <a:endParaRPr lang="en-US" dirty="0"/>
          </a:p>
        </p:txBody>
      </p:sp>
      <p:sp>
        <p:nvSpPr>
          <p:cNvPr id="4" name="Date Placeholder 3"/>
          <p:cNvSpPr>
            <a:spLocks noGrp="1"/>
          </p:cNvSpPr>
          <p:nvPr>
            <p:ph type="dt" sz="half" idx="10"/>
          </p:nvPr>
        </p:nvSpPr>
        <p:spPr/>
        <p:txBody>
          <a:bodyPr/>
          <a:lstStyle/>
          <a:p>
            <a:fld id="{42F22EDD-703F-C946-ABC2-17C4A8B7BC13}" type="datetimeFigureOut">
              <a:rPr lang="es-MX" smtClean="0"/>
              <a:t>13/11/2023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198779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2F22EDD-703F-C946-ABC2-17C4A8B7BC13}" type="datetimeFigureOut">
              <a:rPr lang="es-MX" smtClean="0"/>
              <a:t>13/11/2023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322407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42F22EDD-703F-C946-ABC2-17C4A8B7BC13}" type="datetimeFigureOut">
              <a:rPr lang="es-MX" smtClean="0"/>
              <a:t>13/11/2023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3334172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42F22EDD-703F-C946-ABC2-17C4A8B7BC13}" type="datetimeFigureOut">
              <a:rPr lang="es-MX" smtClean="0"/>
              <a:t>13/11/2023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181283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42F22EDD-703F-C946-ABC2-17C4A8B7BC13}" type="datetimeFigureOut">
              <a:rPr lang="es-MX" smtClean="0"/>
              <a:t>13/11/2023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743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22EDD-703F-C946-ABC2-17C4A8B7BC13}" type="datetimeFigureOut">
              <a:rPr lang="es-MX" smtClean="0"/>
              <a:t>13/11/2023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93522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2F22EDD-703F-C946-ABC2-17C4A8B7BC13}" type="datetimeFigureOut">
              <a:rPr lang="es-MX" smtClean="0"/>
              <a:t>13/11/2023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428725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2F22EDD-703F-C946-ABC2-17C4A8B7BC13}" type="datetimeFigureOut">
              <a:rPr lang="es-MX" smtClean="0"/>
              <a:t>13/11/2023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F98FDA-B9B4-5642-9524-B52F197CC2FA}" type="slidenum">
              <a:rPr lang="es-MX" smtClean="0"/>
              <a:t>‹Nº›</a:t>
            </a:fld>
            <a:endParaRPr lang="es-MX"/>
          </a:p>
        </p:txBody>
      </p:sp>
    </p:spTree>
    <p:extLst>
      <p:ext uri="{BB962C8B-B14F-4D97-AF65-F5344CB8AC3E}">
        <p14:creationId xmlns:p14="http://schemas.microsoft.com/office/powerpoint/2010/main" val="136791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22EDD-703F-C946-ABC2-17C4A8B7BC13}" type="datetimeFigureOut">
              <a:rPr lang="es-MX" smtClean="0"/>
              <a:t>13/11/2023</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98FDA-B9B4-5642-9524-B52F197CC2FA}" type="slidenum">
              <a:rPr lang="es-MX" smtClean="0"/>
              <a:t>‹Nº›</a:t>
            </a:fld>
            <a:endParaRPr lang="es-MX"/>
          </a:p>
        </p:txBody>
      </p:sp>
      <p:pic>
        <p:nvPicPr>
          <p:cNvPr id="7" name="Marcador de contenido 4">
            <a:extLst>
              <a:ext uri="{FF2B5EF4-FFF2-40B4-BE49-F238E27FC236}">
                <a16:creationId xmlns:a16="http://schemas.microsoft.com/office/drawing/2014/main" id="{14748A6F-B005-6E4A-8A48-370B98F8BB24}"/>
              </a:ext>
            </a:extLst>
          </p:cNvPr>
          <p:cNvPicPr>
            <a:picLocks noChangeAspect="1"/>
          </p:cNvPicPr>
          <p:nvPr userDrawn="1"/>
        </p:nvPicPr>
        <p:blipFill>
          <a:blip r:embed="rId13"/>
          <a:stretch>
            <a:fillRect/>
          </a:stretch>
        </p:blipFill>
        <p:spPr>
          <a:xfrm>
            <a:off x="27111" y="162838"/>
            <a:ext cx="9116890" cy="6814158"/>
          </a:xfrm>
          <a:prstGeom prst="rect">
            <a:avLst/>
          </a:prstGeom>
        </p:spPr>
      </p:pic>
    </p:spTree>
    <p:extLst>
      <p:ext uri="{BB962C8B-B14F-4D97-AF65-F5344CB8AC3E}">
        <p14:creationId xmlns:p14="http://schemas.microsoft.com/office/powerpoint/2010/main" val="1758734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b-bW0xcrsOo" TargetMode="External"/><Relationship Id="rId2" Type="http://schemas.openxmlformats.org/officeDocument/2006/relationships/hyperlink" Target="https://www.youtube.com/watch?v=D6GR7TMkS_w"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161DE-BE14-E446-A00A-88E639317086}"/>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3F002786-7EE7-B547-97AE-8C4C136C8AFA}"/>
              </a:ext>
            </a:extLst>
          </p:cNvPr>
          <p:cNvSpPr>
            <a:spLocks noGrp="1"/>
          </p:cNvSpPr>
          <p:nvPr>
            <p:ph type="subTitle" idx="1"/>
          </p:nvPr>
        </p:nvSpPr>
        <p:spPr/>
        <p:txBody>
          <a:bodyPr/>
          <a:lstStyle/>
          <a:p>
            <a:endParaRPr lang="es-MX"/>
          </a:p>
        </p:txBody>
      </p:sp>
      <p:pic>
        <p:nvPicPr>
          <p:cNvPr id="5" name="Imagen 4">
            <a:extLst>
              <a:ext uri="{FF2B5EF4-FFF2-40B4-BE49-F238E27FC236}">
                <a16:creationId xmlns:a16="http://schemas.microsoft.com/office/drawing/2014/main" id="{8FF8C59D-2079-A846-A909-2962109E3B9D}"/>
              </a:ext>
            </a:extLst>
          </p:cNvPr>
          <p:cNvPicPr>
            <a:picLocks noChangeAspect="1"/>
          </p:cNvPicPr>
          <p:nvPr/>
        </p:nvPicPr>
        <p:blipFill>
          <a:blip r:embed="rId2"/>
          <a:stretch>
            <a:fillRect/>
          </a:stretch>
        </p:blipFill>
        <p:spPr>
          <a:xfrm>
            <a:off x="0" y="0"/>
            <a:ext cx="9144000" cy="6858000"/>
          </a:xfrm>
          <a:prstGeom prst="rect">
            <a:avLst/>
          </a:prstGeom>
        </p:spPr>
      </p:pic>
      <p:sp>
        <p:nvSpPr>
          <p:cNvPr id="8" name="CuadroTexto 7">
            <a:extLst>
              <a:ext uri="{FF2B5EF4-FFF2-40B4-BE49-F238E27FC236}">
                <a16:creationId xmlns:a16="http://schemas.microsoft.com/office/drawing/2014/main" id="{11CD1503-48FA-9D44-AC34-FE094746A655}"/>
              </a:ext>
            </a:extLst>
          </p:cNvPr>
          <p:cNvSpPr txBox="1"/>
          <p:nvPr/>
        </p:nvSpPr>
        <p:spPr>
          <a:xfrm>
            <a:off x="4467804" y="4852438"/>
            <a:ext cx="3607496" cy="369332"/>
          </a:xfrm>
          <a:prstGeom prst="rect">
            <a:avLst/>
          </a:prstGeom>
          <a:noFill/>
        </p:spPr>
        <p:txBody>
          <a:bodyPr wrap="square" rtlCol="0">
            <a:spAutoFit/>
          </a:bodyPr>
          <a:lstStyle/>
          <a:p>
            <a:r>
              <a:rPr lang="es-MX" dirty="0">
                <a:solidFill>
                  <a:schemeClr val="accent5">
                    <a:lumMod val="50000"/>
                  </a:schemeClr>
                </a:solidFill>
                <a:latin typeface="Century Gothic" panose="020B0502020202020204" pitchFamily="34" charset="0"/>
              </a:rPr>
              <a:t>Fecha: 13/11/2023</a:t>
            </a:r>
          </a:p>
        </p:txBody>
      </p:sp>
      <p:sp>
        <p:nvSpPr>
          <p:cNvPr id="9" name="TextBox 8">
            <a:extLst>
              <a:ext uri="{FF2B5EF4-FFF2-40B4-BE49-F238E27FC236}">
                <a16:creationId xmlns:a16="http://schemas.microsoft.com/office/drawing/2014/main" id="{96717A8F-5554-1505-F34F-D3A2542DB73F}"/>
              </a:ext>
            </a:extLst>
          </p:cNvPr>
          <p:cNvSpPr txBox="1"/>
          <p:nvPr/>
        </p:nvSpPr>
        <p:spPr>
          <a:xfrm>
            <a:off x="4467804" y="2221088"/>
            <a:ext cx="4104696" cy="1938992"/>
          </a:xfrm>
          <a:prstGeom prst="rect">
            <a:avLst/>
          </a:prstGeom>
          <a:noFill/>
        </p:spPr>
        <p:txBody>
          <a:bodyPr wrap="square">
            <a:spAutoFit/>
          </a:bodyPr>
          <a:lstStyle/>
          <a:p>
            <a:r>
              <a:rPr lang="es-MX" sz="4000" b="1" dirty="0">
                <a:solidFill>
                  <a:srgbClr val="002060"/>
                </a:solidFill>
                <a:latin typeface="Trebuchet MS" panose="020B0703020202090204" pitchFamily="34" charset="0"/>
              </a:rPr>
              <a:t>Machine Learning &amp; Deep Learning</a:t>
            </a:r>
            <a:endParaRPr lang="es-ES" sz="4000" b="1" dirty="0">
              <a:solidFill>
                <a:srgbClr val="002060"/>
              </a:solidFill>
              <a:latin typeface="Trebuchet MS" panose="020B0703020202090204" pitchFamily="34" charset="0"/>
            </a:endParaRPr>
          </a:p>
        </p:txBody>
      </p:sp>
      <p:sp>
        <p:nvSpPr>
          <p:cNvPr id="11" name="CuadroTexto 10">
            <a:extLst>
              <a:ext uri="{FF2B5EF4-FFF2-40B4-BE49-F238E27FC236}">
                <a16:creationId xmlns:a16="http://schemas.microsoft.com/office/drawing/2014/main" id="{AD709AD9-662B-2941-A96A-E165412B2334}"/>
              </a:ext>
            </a:extLst>
          </p:cNvPr>
          <p:cNvSpPr txBox="1"/>
          <p:nvPr/>
        </p:nvSpPr>
        <p:spPr>
          <a:xfrm>
            <a:off x="646387" y="4852438"/>
            <a:ext cx="3121572" cy="369332"/>
          </a:xfrm>
          <a:prstGeom prst="rect">
            <a:avLst/>
          </a:prstGeom>
          <a:noFill/>
        </p:spPr>
        <p:txBody>
          <a:bodyPr wrap="square" rtlCol="0">
            <a:spAutoFit/>
          </a:bodyPr>
          <a:lstStyle/>
          <a:p>
            <a:r>
              <a:rPr lang="es-MX" dirty="0">
                <a:solidFill>
                  <a:schemeClr val="accent5">
                    <a:lumMod val="50000"/>
                  </a:schemeClr>
                </a:solidFill>
                <a:latin typeface="Century Gothic" panose="020B0502020202020204" pitchFamily="34" charset="0"/>
              </a:rPr>
              <a:t>Mg. Ing. Layla Scheli</a:t>
            </a:r>
          </a:p>
        </p:txBody>
      </p:sp>
      <p:sp>
        <p:nvSpPr>
          <p:cNvPr id="6" name="CuadroTexto 10">
            <a:extLst>
              <a:ext uri="{FF2B5EF4-FFF2-40B4-BE49-F238E27FC236}">
                <a16:creationId xmlns:a16="http://schemas.microsoft.com/office/drawing/2014/main" id="{50A9D929-3619-487F-5114-495FF6A31FE3}"/>
              </a:ext>
            </a:extLst>
          </p:cNvPr>
          <p:cNvSpPr txBox="1"/>
          <p:nvPr/>
        </p:nvSpPr>
        <p:spPr>
          <a:xfrm>
            <a:off x="4467804" y="4262994"/>
            <a:ext cx="3121572" cy="369332"/>
          </a:xfrm>
          <a:prstGeom prst="rect">
            <a:avLst/>
          </a:prstGeom>
          <a:noFill/>
        </p:spPr>
        <p:txBody>
          <a:bodyPr wrap="square" rtlCol="0">
            <a:spAutoFit/>
          </a:bodyPr>
          <a:lstStyle/>
          <a:p>
            <a:r>
              <a:rPr lang="es-MX">
                <a:solidFill>
                  <a:schemeClr val="accent5">
                    <a:lumMod val="50000"/>
                  </a:schemeClr>
                </a:solidFill>
                <a:latin typeface="Century Gothic" panose="020B0502020202020204" pitchFamily="34" charset="0"/>
              </a:rPr>
              <a:t>SESION 1</a:t>
            </a:r>
            <a:endParaRPr lang="es-MX" dirty="0">
              <a:solidFill>
                <a:schemeClr val="accent5">
                  <a:lumMod val="50000"/>
                </a:schemeClr>
              </a:solidFill>
              <a:latin typeface="Century Gothic" panose="020B0502020202020204" pitchFamily="34" charset="0"/>
            </a:endParaRPr>
          </a:p>
        </p:txBody>
      </p:sp>
    </p:spTree>
    <p:extLst>
      <p:ext uri="{BB962C8B-B14F-4D97-AF65-F5344CB8AC3E}">
        <p14:creationId xmlns:p14="http://schemas.microsoft.com/office/powerpoint/2010/main" val="168086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0200246D-2C4A-78FE-22E7-941318DB2C31}"/>
              </a:ext>
            </a:extLst>
          </p:cNvPr>
          <p:cNvSpPr txBox="1"/>
          <p:nvPr/>
        </p:nvSpPr>
        <p:spPr>
          <a:xfrm>
            <a:off x="2084779" y="1198870"/>
            <a:ext cx="4974439"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Inteligencia Artificial</a:t>
            </a:r>
          </a:p>
        </p:txBody>
      </p:sp>
      <p:sp>
        <p:nvSpPr>
          <p:cNvPr id="3" name="Google Shape;160;p23">
            <a:extLst>
              <a:ext uri="{FF2B5EF4-FFF2-40B4-BE49-F238E27FC236}">
                <a16:creationId xmlns:a16="http://schemas.microsoft.com/office/drawing/2014/main" id="{9973D608-7C5B-2CE6-1D6A-600E651DC353}"/>
              </a:ext>
            </a:extLst>
          </p:cNvPr>
          <p:cNvSpPr txBox="1"/>
          <p:nvPr/>
        </p:nvSpPr>
        <p:spPr>
          <a:xfrm>
            <a:off x="576594" y="1982661"/>
            <a:ext cx="7990808" cy="2093204"/>
          </a:xfrm>
          <a:prstGeom prst="rect">
            <a:avLst/>
          </a:prstGeom>
          <a:noFill/>
          <a:ln>
            <a:noFill/>
          </a:ln>
        </p:spPr>
        <p:txBody>
          <a:bodyPr spcFirstLastPara="1" wrap="square" lIns="91425" tIns="91425" rIns="91425" bIns="91425" anchor="ctr" anchorCtr="0">
            <a:noAutofit/>
          </a:bodyPr>
          <a:lstStyle/>
          <a:p>
            <a:pPr algn="just">
              <a:lnSpc>
                <a:spcPct val="150000"/>
              </a:lnSpc>
            </a:pPr>
            <a:r>
              <a:rPr lang="es-MX" dirty="0">
                <a:solidFill>
                  <a:schemeClr val="accent5">
                    <a:lumMod val="50000"/>
                  </a:schemeClr>
                </a:solidFill>
                <a:latin typeface="Century Gothic" panose="020B0502020202020204" pitchFamily="34" charset="0"/>
                <a:sym typeface="Didact Gothic"/>
              </a:rPr>
              <a:t>La Inteligencia Artificial se compone del Machine Learning o Aprendizaje de Máquina y también del Deep Learning o Aprendizaje Profundo (Redes Neuronales).</a:t>
            </a:r>
            <a:endParaRPr dirty="0">
              <a:solidFill>
                <a:schemeClr val="accent5">
                  <a:lumMod val="50000"/>
                </a:schemeClr>
              </a:solidFill>
              <a:latin typeface="Century Gothic" panose="020B0502020202020204" pitchFamily="34" charset="0"/>
            </a:endParaRPr>
          </a:p>
          <a:p>
            <a:pPr marL="0" marR="0" lvl="0" indent="0" algn="just" rtl="0">
              <a:lnSpc>
                <a:spcPct val="150000"/>
              </a:lnSpc>
              <a:spcBef>
                <a:spcPts val="0"/>
              </a:spcBef>
              <a:spcAft>
                <a:spcPts val="0"/>
              </a:spcAft>
              <a:buNone/>
            </a:pPr>
            <a:endParaRPr sz="2000" dirty="0">
              <a:solidFill>
                <a:schemeClr val="dk1"/>
              </a:solidFill>
              <a:latin typeface="Didact Gothic"/>
              <a:ea typeface="Didact Gothic"/>
              <a:cs typeface="Didact Gothic"/>
              <a:sym typeface="Didact Gothic"/>
            </a:endParaRPr>
          </a:p>
          <a:p>
            <a:pPr marL="0" marR="0" lvl="0" indent="0" algn="l" rtl="0">
              <a:lnSpc>
                <a:spcPct val="115000"/>
              </a:lnSpc>
              <a:spcBef>
                <a:spcPts val="0"/>
              </a:spcBef>
              <a:spcAft>
                <a:spcPts val="1000"/>
              </a:spcAft>
              <a:buNone/>
            </a:pPr>
            <a:endParaRPr dirty="0">
              <a:solidFill>
                <a:schemeClr val="dk1"/>
              </a:solidFill>
              <a:latin typeface="Didact Gothic"/>
              <a:ea typeface="Didact Gothic"/>
              <a:cs typeface="Didact Gothic"/>
              <a:sym typeface="Didact Gothic"/>
            </a:endParaRPr>
          </a:p>
        </p:txBody>
      </p:sp>
      <p:pic>
        <p:nvPicPr>
          <p:cNvPr id="4" name="Google Shape;161;p23" descr="Introducción al Deep Learning">
            <a:extLst>
              <a:ext uri="{FF2B5EF4-FFF2-40B4-BE49-F238E27FC236}">
                <a16:creationId xmlns:a16="http://schemas.microsoft.com/office/drawing/2014/main" id="{2C82D7BF-51F9-788E-80FD-9FE05CE1AD98}"/>
              </a:ext>
            </a:extLst>
          </p:cNvPr>
          <p:cNvPicPr preferRelativeResize="0"/>
          <p:nvPr/>
        </p:nvPicPr>
        <p:blipFill rotWithShape="1">
          <a:blip r:embed="rId2">
            <a:alphaModFix/>
          </a:blip>
          <a:srcRect/>
          <a:stretch/>
        </p:blipFill>
        <p:spPr>
          <a:xfrm>
            <a:off x="3087756" y="3435523"/>
            <a:ext cx="2968488" cy="2829336"/>
          </a:xfrm>
          <a:prstGeom prst="rect">
            <a:avLst/>
          </a:prstGeom>
          <a:noFill/>
          <a:ln>
            <a:noFill/>
          </a:ln>
        </p:spPr>
      </p:pic>
    </p:spTree>
    <p:extLst>
      <p:ext uri="{BB962C8B-B14F-4D97-AF65-F5344CB8AC3E}">
        <p14:creationId xmlns:p14="http://schemas.microsoft.com/office/powerpoint/2010/main" val="32171210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F27B4-0934-9CD9-BB71-520CE2FA1B04}"/>
              </a:ext>
            </a:extLst>
          </p:cNvPr>
          <p:cNvSpPr txBox="1"/>
          <p:nvPr/>
        </p:nvSpPr>
        <p:spPr>
          <a:xfrm>
            <a:off x="1117740" y="1186934"/>
            <a:ext cx="6908519" cy="584775"/>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Glosario de Colaborativo</a:t>
            </a:r>
            <a:endParaRPr lang="es-ES" sz="3200" b="1" dirty="0">
              <a:solidFill>
                <a:schemeClr val="accent1">
                  <a:lumMod val="50000"/>
                </a:schemeClr>
              </a:solidFill>
              <a:latin typeface="Century Gothic" panose="020B0502020202020204" pitchFamily="34" charset="0"/>
              <a:ea typeface="+mj-ea"/>
              <a:cs typeface="+mj-cs"/>
            </a:endParaRPr>
          </a:p>
        </p:txBody>
      </p:sp>
      <p:sp>
        <p:nvSpPr>
          <p:cNvPr id="3" name="Marcador de texto 2">
            <a:extLst>
              <a:ext uri="{FF2B5EF4-FFF2-40B4-BE49-F238E27FC236}">
                <a16:creationId xmlns:a16="http://schemas.microsoft.com/office/drawing/2014/main" id="{052FE040-402A-F125-F090-A316EC36A656}"/>
              </a:ext>
            </a:extLst>
          </p:cNvPr>
          <p:cNvSpPr txBox="1">
            <a:spLocks/>
          </p:cNvSpPr>
          <p:nvPr/>
        </p:nvSpPr>
        <p:spPr>
          <a:xfrm>
            <a:off x="770058" y="1993834"/>
            <a:ext cx="6949297" cy="4555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lnSpc>
                <a:spcPct val="150000"/>
              </a:lnSpc>
              <a:spcBef>
                <a:spcPts val="0"/>
              </a:spcBef>
            </a:pPr>
            <a:r>
              <a:rPr lang="es-AR" sz="1800" dirty="0">
                <a:solidFill>
                  <a:schemeClr val="accent5">
                    <a:lumMod val="50000"/>
                  </a:schemeClr>
                </a:solidFill>
                <a:latin typeface="Century Gothic" panose="020B0502020202020204" pitchFamily="34" charset="0"/>
              </a:rPr>
              <a:t>https://docs.google.com/document/d/1OJ5EPyZ-mRktB7JPflPgA0quMRSGrlALrSpxJ5PXKk8/edit?usp=sharing</a:t>
            </a:r>
          </a:p>
        </p:txBody>
      </p:sp>
      <p:pic>
        <p:nvPicPr>
          <p:cNvPr id="5" name="Picture 4" descr="A robot reading a book&#10;&#10;Description automatically generated">
            <a:extLst>
              <a:ext uri="{FF2B5EF4-FFF2-40B4-BE49-F238E27FC236}">
                <a16:creationId xmlns:a16="http://schemas.microsoft.com/office/drawing/2014/main" id="{CB872A87-C072-C217-948B-8F061BE199AA}"/>
              </a:ext>
            </a:extLst>
          </p:cNvPr>
          <p:cNvPicPr>
            <a:picLocks noChangeAspect="1"/>
          </p:cNvPicPr>
          <p:nvPr/>
        </p:nvPicPr>
        <p:blipFill>
          <a:blip r:embed="rId2"/>
          <a:stretch>
            <a:fillRect/>
          </a:stretch>
        </p:blipFill>
        <p:spPr>
          <a:xfrm>
            <a:off x="6024096" y="3964298"/>
            <a:ext cx="2249121" cy="1595146"/>
          </a:xfrm>
          <a:prstGeom prst="rect">
            <a:avLst/>
          </a:prstGeom>
        </p:spPr>
      </p:pic>
    </p:spTree>
    <p:extLst>
      <p:ext uri="{BB962C8B-B14F-4D97-AF65-F5344CB8AC3E}">
        <p14:creationId xmlns:p14="http://schemas.microsoft.com/office/powerpoint/2010/main" val="173595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507FC-76D5-91F0-7161-95C28DECC968}"/>
              </a:ext>
            </a:extLst>
          </p:cNvPr>
          <p:cNvSpPr txBox="1">
            <a:spLocks/>
          </p:cNvSpPr>
          <p:nvPr/>
        </p:nvSpPr>
        <p:spPr>
          <a:xfrm>
            <a:off x="480744" y="2766218"/>
            <a:ext cx="818251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1" kern="1200">
                <a:solidFill>
                  <a:srgbClr val="002060"/>
                </a:solidFill>
                <a:latin typeface="Trebuchet MS" panose="020B0703020202090204" pitchFamily="34" charset="0"/>
                <a:ea typeface="+mj-ea"/>
                <a:cs typeface="+mj-cs"/>
              </a:defRPr>
            </a:lvl1pPr>
          </a:lstStyle>
          <a:p>
            <a:pPr algn="ctr">
              <a:lnSpc>
                <a:spcPct val="150000"/>
              </a:lnSpc>
              <a:spcBef>
                <a:spcPts val="0"/>
              </a:spcBef>
              <a:buClr>
                <a:srgbClr val="002060"/>
              </a:buClr>
              <a:buSzPts val="3800"/>
            </a:pPr>
            <a:r>
              <a:rPr lang="es-MX" sz="4400" dirty="0"/>
              <a:t>Historia de la IA</a:t>
            </a:r>
            <a:endParaRPr lang="es-AR" sz="4400" dirty="0"/>
          </a:p>
        </p:txBody>
      </p:sp>
    </p:spTree>
    <p:extLst>
      <p:ext uri="{BB962C8B-B14F-4D97-AF65-F5344CB8AC3E}">
        <p14:creationId xmlns:p14="http://schemas.microsoft.com/office/powerpoint/2010/main" val="3994954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7CD5ED65-9FC0-1F2B-C8A3-0DFDBC9403F5}"/>
              </a:ext>
            </a:extLst>
          </p:cNvPr>
          <p:cNvSpPr txBox="1"/>
          <p:nvPr/>
        </p:nvSpPr>
        <p:spPr>
          <a:xfrm>
            <a:off x="647207" y="1373177"/>
            <a:ext cx="7849584"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Historia de la Inteligencia Artificial</a:t>
            </a:r>
          </a:p>
        </p:txBody>
      </p:sp>
      <p:sp>
        <p:nvSpPr>
          <p:cNvPr id="3" name="Google Shape;170;p24">
            <a:extLst>
              <a:ext uri="{FF2B5EF4-FFF2-40B4-BE49-F238E27FC236}">
                <a16:creationId xmlns:a16="http://schemas.microsoft.com/office/drawing/2014/main" id="{B8839808-7EE4-15BA-9E3B-75E71BB37B7F}"/>
              </a:ext>
            </a:extLst>
          </p:cNvPr>
          <p:cNvSpPr txBox="1"/>
          <p:nvPr/>
        </p:nvSpPr>
        <p:spPr>
          <a:xfrm>
            <a:off x="557796" y="1914140"/>
            <a:ext cx="8028404" cy="2093204"/>
          </a:xfrm>
          <a:prstGeom prst="rect">
            <a:avLst/>
          </a:prstGeom>
          <a:noFill/>
          <a:ln>
            <a:noFill/>
          </a:ln>
        </p:spPr>
        <p:txBody>
          <a:bodyPr spcFirstLastPara="1" wrap="square" lIns="91425" tIns="91425" rIns="91425" bIns="91425" anchor="ctr" anchorCtr="0">
            <a:noAutofit/>
          </a:bodyPr>
          <a:lstStyle/>
          <a:p>
            <a:pPr marR="0" lvl="0" indent="0" algn="just">
              <a:lnSpc>
                <a:spcPct val="150000"/>
              </a:lnSpc>
              <a:spcBef>
                <a:spcPts val="0"/>
              </a:spcBef>
              <a:spcAft>
                <a:spcPts val="0"/>
              </a:spcAft>
              <a:buNone/>
            </a:pPr>
            <a:r>
              <a:rPr lang="es-MX" dirty="0">
                <a:solidFill>
                  <a:schemeClr val="accent5">
                    <a:lumMod val="50000"/>
                  </a:schemeClr>
                </a:solidFill>
                <a:latin typeface="Century Gothic" panose="020B0502020202020204" pitchFamily="34" charset="0"/>
                <a:sym typeface="Didact Gothic"/>
              </a:rPr>
              <a:t>El concepto de Inteligencia Artificial (IA), no es para nada nuevo. Las primeras investigaciones datan aproximadamente del año 1943 con el trabajo teórico de Warren McCullogh y Walter Pitts sobre la computación neuronal. </a:t>
            </a:r>
            <a:endParaRPr dirty="0">
              <a:solidFill>
                <a:schemeClr val="accent5">
                  <a:lumMod val="50000"/>
                </a:schemeClr>
              </a:solidFill>
              <a:latin typeface="Century Gothic" panose="020B0502020202020204" pitchFamily="34" charset="0"/>
              <a:sym typeface="Didact Gothic"/>
            </a:endParaRPr>
          </a:p>
        </p:txBody>
      </p:sp>
      <p:pic>
        <p:nvPicPr>
          <p:cNvPr id="4" name="Imagen 6">
            <a:extLst>
              <a:ext uri="{FF2B5EF4-FFF2-40B4-BE49-F238E27FC236}">
                <a16:creationId xmlns:a16="http://schemas.microsoft.com/office/drawing/2014/main" id="{11EEE06B-5AE7-A553-066D-C4B354BA55CA}"/>
              </a:ext>
            </a:extLst>
          </p:cNvPr>
          <p:cNvPicPr>
            <a:picLocks noChangeAspect="1"/>
          </p:cNvPicPr>
          <p:nvPr/>
        </p:nvPicPr>
        <p:blipFill>
          <a:blip r:embed="rId2"/>
          <a:stretch>
            <a:fillRect/>
          </a:stretch>
        </p:blipFill>
        <p:spPr>
          <a:xfrm>
            <a:off x="3492312" y="4177233"/>
            <a:ext cx="2159373" cy="1973802"/>
          </a:xfrm>
          <a:prstGeom prst="rect">
            <a:avLst/>
          </a:prstGeom>
        </p:spPr>
      </p:pic>
    </p:spTree>
    <p:extLst>
      <p:ext uri="{BB962C8B-B14F-4D97-AF65-F5344CB8AC3E}">
        <p14:creationId xmlns:p14="http://schemas.microsoft.com/office/powerpoint/2010/main" val="77387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0;p25">
            <a:extLst>
              <a:ext uri="{FF2B5EF4-FFF2-40B4-BE49-F238E27FC236}">
                <a16:creationId xmlns:a16="http://schemas.microsoft.com/office/drawing/2014/main" id="{11238618-5827-77C9-3FDA-D34BF47521BA}"/>
              </a:ext>
            </a:extLst>
          </p:cNvPr>
          <p:cNvSpPr txBox="1"/>
          <p:nvPr/>
        </p:nvSpPr>
        <p:spPr>
          <a:xfrm>
            <a:off x="540821" y="1964108"/>
            <a:ext cx="8062356" cy="4503248"/>
          </a:xfrm>
          <a:prstGeom prst="rect">
            <a:avLst/>
          </a:prstGeom>
          <a:noFill/>
          <a:ln>
            <a:noFill/>
          </a:ln>
        </p:spPr>
        <p:txBody>
          <a:bodyPr spcFirstLastPara="1" wrap="square" lIns="91425" tIns="91425" rIns="91425" bIns="91425" anchor="ctr" anchorCtr="0">
            <a:noAutofit/>
          </a:bodyPr>
          <a:lstStyle/>
          <a:p>
            <a:pPr algn="just">
              <a:lnSpc>
                <a:spcPct val="150000"/>
              </a:lnSpc>
            </a:pPr>
            <a:r>
              <a:rPr lang="es-MX" dirty="0">
                <a:solidFill>
                  <a:schemeClr val="accent5">
                    <a:lumMod val="50000"/>
                  </a:schemeClr>
                </a:solidFill>
                <a:latin typeface="Century Gothic" panose="020B0502020202020204" pitchFamily="34" charset="0"/>
                <a:sym typeface="Didact Gothic"/>
              </a:rPr>
              <a:t>Existen varios sucesos importantes para mencionar, acerca de la evolución de la Inteligencia Artificial los más relevantes son:</a:t>
            </a:r>
            <a:endParaRPr dirty="0">
              <a:solidFill>
                <a:schemeClr val="accent5">
                  <a:lumMod val="50000"/>
                </a:schemeClr>
              </a:solidFill>
              <a:latin typeface="Century Gothic" panose="020B0502020202020204" pitchFamily="34" charset="0"/>
            </a:endParaRPr>
          </a:p>
          <a:p>
            <a:pPr algn="just">
              <a:lnSpc>
                <a:spcPct val="150000"/>
              </a:lnSpc>
            </a:pPr>
            <a:endParaRPr dirty="0">
              <a:solidFill>
                <a:schemeClr val="accent5">
                  <a:lumMod val="50000"/>
                </a:schemeClr>
              </a:solidFill>
              <a:latin typeface="Century Gothic" panose="020B0502020202020204" pitchFamily="34" charset="0"/>
              <a:sym typeface="Didact Gothic"/>
            </a:endParaRP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1945: </a:t>
            </a:r>
            <a:r>
              <a:rPr lang="es-MX" dirty="0">
                <a:solidFill>
                  <a:schemeClr val="accent5">
                    <a:lumMod val="50000"/>
                  </a:schemeClr>
                </a:solidFill>
                <a:latin typeface="Century Gothic" panose="020B0502020202020204" pitchFamily="34" charset="0"/>
                <a:sym typeface="Didact Gothic"/>
              </a:rPr>
              <a:t>Test de Turing.</a:t>
            </a:r>
            <a:endParaRPr dirty="0">
              <a:solidFill>
                <a:schemeClr val="accent5">
                  <a:lumMod val="50000"/>
                </a:schemeClr>
              </a:solidFill>
              <a:latin typeface="Century Gothic" panose="020B0502020202020204" pitchFamily="34" charset="0"/>
              <a:sym typeface="Didact Gothic"/>
            </a:endParaRP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1949: </a:t>
            </a:r>
            <a:r>
              <a:rPr lang="es-MX" dirty="0">
                <a:solidFill>
                  <a:schemeClr val="accent5">
                    <a:lumMod val="50000"/>
                  </a:schemeClr>
                </a:solidFill>
                <a:latin typeface="Century Gothic" panose="020B0502020202020204" pitchFamily="34" charset="0"/>
                <a:sym typeface="Didact Gothic"/>
              </a:rPr>
              <a:t>Donald O. Hebb publica “La organización de la conducta”, que sirvió de base para los algoritmos de aprendizaje en las redes neuronales artificiales.</a:t>
            </a:r>
            <a:endParaRPr dirty="0">
              <a:solidFill>
                <a:schemeClr val="accent5">
                  <a:lumMod val="50000"/>
                </a:schemeClr>
              </a:solidFill>
              <a:latin typeface="Century Gothic" panose="020B0502020202020204" pitchFamily="34" charset="0"/>
              <a:sym typeface="Didact Gothic"/>
            </a:endParaRP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1956: </a:t>
            </a:r>
            <a:r>
              <a:rPr lang="es-MX" dirty="0">
                <a:solidFill>
                  <a:schemeClr val="accent5">
                    <a:lumMod val="50000"/>
                  </a:schemeClr>
                </a:solidFill>
                <a:latin typeface="Century Gothic" panose="020B0502020202020204" pitchFamily="34" charset="0"/>
                <a:sym typeface="Didact Gothic"/>
              </a:rPr>
              <a:t>John McCarthy acuña el término “Inteligencia Artificial” en la conferencia de Dartmouth, la primera conferencia dedicada a la IA.</a:t>
            </a:r>
            <a:endParaRPr dirty="0">
              <a:solidFill>
                <a:schemeClr val="accent5">
                  <a:lumMod val="50000"/>
                </a:schemeClr>
              </a:solidFill>
              <a:latin typeface="Century Gothic" panose="020B0502020202020204" pitchFamily="34" charset="0"/>
              <a:sym typeface="Didact Gothic"/>
            </a:endParaRPr>
          </a:p>
          <a:p>
            <a:pPr marL="214308" marR="0" lvl="0" indent="-112707" algn="just" rtl="0">
              <a:lnSpc>
                <a:spcPct val="150000"/>
              </a:lnSpc>
              <a:spcBef>
                <a:spcPts val="0"/>
              </a:spcBef>
              <a:spcAft>
                <a:spcPts val="0"/>
              </a:spcAft>
              <a:buClr>
                <a:schemeClr val="dk1"/>
              </a:buClr>
              <a:buSzPts val="1600"/>
              <a:buFont typeface="Arial"/>
              <a:buNone/>
            </a:pPr>
            <a:endParaRPr sz="1600" dirty="0">
              <a:solidFill>
                <a:schemeClr val="dk1"/>
              </a:solidFill>
              <a:latin typeface="Didact Gothic"/>
              <a:ea typeface="Didact Gothic"/>
              <a:cs typeface="Didact Gothic"/>
              <a:sym typeface="Didact Gothic"/>
            </a:endParaRPr>
          </a:p>
        </p:txBody>
      </p:sp>
      <p:sp>
        <p:nvSpPr>
          <p:cNvPr id="6" name="CuadroTexto 2">
            <a:extLst>
              <a:ext uri="{FF2B5EF4-FFF2-40B4-BE49-F238E27FC236}">
                <a16:creationId xmlns:a16="http://schemas.microsoft.com/office/drawing/2014/main" id="{3ADD3A0B-F39C-C5D7-1EF9-E6872914065E}"/>
              </a:ext>
            </a:extLst>
          </p:cNvPr>
          <p:cNvSpPr txBox="1"/>
          <p:nvPr/>
        </p:nvSpPr>
        <p:spPr>
          <a:xfrm>
            <a:off x="647207" y="1373177"/>
            <a:ext cx="7849584"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Historia de la Inteligencia Artificial</a:t>
            </a:r>
          </a:p>
        </p:txBody>
      </p:sp>
    </p:spTree>
    <p:extLst>
      <p:ext uri="{BB962C8B-B14F-4D97-AF65-F5344CB8AC3E}">
        <p14:creationId xmlns:p14="http://schemas.microsoft.com/office/powerpoint/2010/main" val="321833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9;p26">
            <a:extLst>
              <a:ext uri="{FF2B5EF4-FFF2-40B4-BE49-F238E27FC236}">
                <a16:creationId xmlns:a16="http://schemas.microsoft.com/office/drawing/2014/main" id="{62F56192-2F23-0A6D-D198-7F9BBB4B1EBE}"/>
              </a:ext>
            </a:extLst>
          </p:cNvPr>
          <p:cNvSpPr txBox="1"/>
          <p:nvPr/>
        </p:nvSpPr>
        <p:spPr>
          <a:xfrm>
            <a:off x="624262" y="1855251"/>
            <a:ext cx="7895473" cy="3968785"/>
          </a:xfrm>
          <a:prstGeom prst="rect">
            <a:avLst/>
          </a:prstGeom>
          <a:noFill/>
          <a:ln>
            <a:noFill/>
          </a:ln>
        </p:spPr>
        <p:txBody>
          <a:bodyPr spcFirstLastPara="1" wrap="square" lIns="91425" tIns="91425" rIns="91425" bIns="91425" anchor="ctr" anchorCtr="0">
            <a:noAutofit/>
          </a:bodyPr>
          <a:lstStyle/>
          <a:p>
            <a:pPr marL="228600" marR="0" lvl="0" indent="-228600" algn="just" defTabSz="914400">
              <a:lnSpc>
                <a:spcPct val="150000"/>
              </a:lnSpc>
              <a:spcBef>
                <a:spcPts val="0"/>
              </a:spcBef>
              <a:spcAft>
                <a:spcPts val="0"/>
              </a:spcAft>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1958: </a:t>
            </a:r>
            <a:r>
              <a:rPr lang="es-MX" dirty="0">
                <a:solidFill>
                  <a:schemeClr val="accent5">
                    <a:lumMod val="50000"/>
                  </a:schemeClr>
                </a:solidFill>
                <a:latin typeface="Century Gothic" panose="020B0502020202020204" pitchFamily="34" charset="0"/>
                <a:sym typeface="Didact Gothic"/>
              </a:rPr>
              <a:t>John McCarthy desarrolla el lenguaje LISP, lenguaje con el que se desarrollan la mayoría de sistemas expertos.</a:t>
            </a:r>
            <a:endParaRPr dirty="0">
              <a:solidFill>
                <a:schemeClr val="accent5">
                  <a:lumMod val="50000"/>
                </a:schemeClr>
              </a:solidFill>
              <a:latin typeface="Century Gothic" panose="020B0502020202020204" pitchFamily="34" charset="0"/>
            </a:endParaRPr>
          </a:p>
          <a:p>
            <a:pPr marL="228600" marR="0" lvl="0" indent="-228600" algn="just" defTabSz="914400">
              <a:lnSpc>
                <a:spcPct val="150000"/>
              </a:lnSpc>
              <a:spcBef>
                <a:spcPts val="0"/>
              </a:spcBef>
              <a:spcAft>
                <a:spcPts val="0"/>
              </a:spcAft>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1961: </a:t>
            </a:r>
            <a:r>
              <a:rPr lang="es-MX" dirty="0">
                <a:solidFill>
                  <a:schemeClr val="accent5">
                    <a:lumMod val="50000"/>
                  </a:schemeClr>
                </a:solidFill>
                <a:latin typeface="Century Gothic" panose="020B0502020202020204" pitchFamily="34" charset="0"/>
                <a:sym typeface="Didact Gothic"/>
              </a:rPr>
              <a:t>Marvin Minsky publica “Pasos hacia la inteligencia artificial”. </a:t>
            </a:r>
            <a:endParaRPr dirty="0">
              <a:solidFill>
                <a:schemeClr val="accent5">
                  <a:lumMod val="50000"/>
                </a:schemeClr>
              </a:solidFill>
              <a:latin typeface="Century Gothic" panose="020B0502020202020204" pitchFamily="34" charset="0"/>
              <a:sym typeface="Didact Gothic"/>
            </a:endParaRPr>
          </a:p>
          <a:p>
            <a:pPr marL="228600" marR="0" lvl="0" indent="-228600" algn="just" defTabSz="914400">
              <a:lnSpc>
                <a:spcPct val="150000"/>
              </a:lnSpc>
              <a:spcBef>
                <a:spcPts val="0"/>
              </a:spcBef>
              <a:spcAft>
                <a:spcPts val="0"/>
              </a:spcAft>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1963: </a:t>
            </a:r>
            <a:r>
              <a:rPr lang="es-MX" dirty="0">
                <a:solidFill>
                  <a:schemeClr val="accent5">
                    <a:lumMod val="50000"/>
                  </a:schemeClr>
                </a:solidFill>
                <a:latin typeface="Century Gothic" panose="020B0502020202020204" pitchFamily="34" charset="0"/>
                <a:sym typeface="Didact Gothic"/>
              </a:rPr>
              <a:t>Edward A. Feigenbaum y </a:t>
            </a:r>
            <a:r>
              <a:rPr lang="es-MX" dirty="0" err="1">
                <a:solidFill>
                  <a:schemeClr val="accent5">
                    <a:lumMod val="50000"/>
                  </a:schemeClr>
                </a:solidFill>
                <a:latin typeface="Century Gothic" panose="020B0502020202020204" pitchFamily="34" charset="0"/>
                <a:sym typeface="Didact Gothic"/>
              </a:rPr>
              <a:t>Julian</a:t>
            </a:r>
            <a:r>
              <a:rPr lang="es-MX" dirty="0">
                <a:solidFill>
                  <a:schemeClr val="accent5">
                    <a:lumMod val="50000"/>
                  </a:schemeClr>
                </a:solidFill>
                <a:latin typeface="Century Gothic" panose="020B0502020202020204" pitchFamily="34" charset="0"/>
                <a:sym typeface="Didact Gothic"/>
              </a:rPr>
              <a:t> Feldman Publicaron </a:t>
            </a:r>
            <a:r>
              <a:rPr lang="es-MX" dirty="0" err="1">
                <a:solidFill>
                  <a:schemeClr val="accent5">
                    <a:lumMod val="50000"/>
                  </a:schemeClr>
                </a:solidFill>
                <a:latin typeface="Century Gothic" panose="020B0502020202020204" pitchFamily="34" charset="0"/>
                <a:sym typeface="Didact Gothic"/>
              </a:rPr>
              <a:t>Computers</a:t>
            </a:r>
            <a:r>
              <a:rPr lang="es-MX" dirty="0">
                <a:solidFill>
                  <a:schemeClr val="accent5">
                    <a:lumMod val="50000"/>
                  </a:schemeClr>
                </a:solidFill>
                <a:latin typeface="Century Gothic" panose="020B0502020202020204" pitchFamily="34" charset="0"/>
                <a:sym typeface="Didact Gothic"/>
              </a:rPr>
              <a:t> and Thought, la primera colección de artículos de IA.</a:t>
            </a:r>
            <a:endParaRPr dirty="0">
              <a:solidFill>
                <a:schemeClr val="accent5">
                  <a:lumMod val="50000"/>
                </a:schemeClr>
              </a:solidFill>
              <a:latin typeface="Century Gothic" panose="020B0502020202020204" pitchFamily="34" charset="0"/>
              <a:sym typeface="Didact Gothic"/>
            </a:endParaRPr>
          </a:p>
          <a:p>
            <a:pPr marL="228600" marR="0" lvl="0" indent="-228600" algn="just" defTabSz="914400">
              <a:lnSpc>
                <a:spcPct val="150000"/>
              </a:lnSpc>
              <a:spcBef>
                <a:spcPts val="0"/>
              </a:spcBef>
              <a:spcAft>
                <a:spcPts val="1000"/>
              </a:spcAft>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1966: </a:t>
            </a:r>
            <a:r>
              <a:rPr lang="es-MX" dirty="0">
                <a:solidFill>
                  <a:schemeClr val="accent5">
                    <a:lumMod val="50000"/>
                  </a:schemeClr>
                </a:solidFill>
                <a:latin typeface="Century Gothic" panose="020B0502020202020204" pitchFamily="34" charset="0"/>
                <a:sym typeface="Didact Gothic"/>
              </a:rPr>
              <a:t>el programa ELIZA, desarrollado en el MIT, fue uno de los primeros programas en procesar lenguaje natural y conversar, a través de una serie de frases programadas.</a:t>
            </a:r>
            <a:endParaRPr dirty="0">
              <a:solidFill>
                <a:schemeClr val="accent5">
                  <a:lumMod val="50000"/>
                </a:schemeClr>
              </a:solidFill>
              <a:latin typeface="Century Gothic" panose="020B0502020202020204" pitchFamily="34" charset="0"/>
              <a:sym typeface="Didact Gothic"/>
            </a:endParaRPr>
          </a:p>
        </p:txBody>
      </p:sp>
      <p:sp>
        <p:nvSpPr>
          <p:cNvPr id="3" name="CuadroTexto 2">
            <a:extLst>
              <a:ext uri="{FF2B5EF4-FFF2-40B4-BE49-F238E27FC236}">
                <a16:creationId xmlns:a16="http://schemas.microsoft.com/office/drawing/2014/main" id="{8AB05122-64D3-D370-8ABE-06BD90349E83}"/>
              </a:ext>
            </a:extLst>
          </p:cNvPr>
          <p:cNvSpPr txBox="1"/>
          <p:nvPr/>
        </p:nvSpPr>
        <p:spPr>
          <a:xfrm>
            <a:off x="647207" y="1373177"/>
            <a:ext cx="7849584"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Historia de la Inteligencia Artificial</a:t>
            </a:r>
          </a:p>
        </p:txBody>
      </p:sp>
    </p:spTree>
    <p:extLst>
      <p:ext uri="{BB962C8B-B14F-4D97-AF65-F5344CB8AC3E}">
        <p14:creationId xmlns:p14="http://schemas.microsoft.com/office/powerpoint/2010/main" val="394778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8;p27">
            <a:extLst>
              <a:ext uri="{FF2B5EF4-FFF2-40B4-BE49-F238E27FC236}">
                <a16:creationId xmlns:a16="http://schemas.microsoft.com/office/drawing/2014/main" id="{01EE0848-B84F-25E6-FF88-510408AB66A5}"/>
              </a:ext>
            </a:extLst>
          </p:cNvPr>
          <p:cNvSpPr txBox="1"/>
          <p:nvPr/>
        </p:nvSpPr>
        <p:spPr>
          <a:xfrm>
            <a:off x="706244" y="2029422"/>
            <a:ext cx="7731509" cy="3782225"/>
          </a:xfrm>
          <a:prstGeom prst="rect">
            <a:avLst/>
          </a:prstGeom>
          <a:noFill/>
          <a:ln>
            <a:noFill/>
          </a:ln>
        </p:spPr>
        <p:txBody>
          <a:bodyPr spcFirstLastPara="1" wrap="square" lIns="91425" tIns="91425" rIns="91425" bIns="91425" anchor="ctr" anchorCtr="0">
            <a:noAutofit/>
          </a:bodyPr>
          <a:lstStyle/>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1968: </a:t>
            </a:r>
            <a:r>
              <a:rPr lang="es-MX" dirty="0">
                <a:solidFill>
                  <a:schemeClr val="accent5">
                    <a:lumMod val="50000"/>
                  </a:schemeClr>
                </a:solidFill>
                <a:latin typeface="Century Gothic" panose="020B0502020202020204" pitchFamily="34" charset="0"/>
                <a:sym typeface="Didact Gothic"/>
              </a:rPr>
              <a:t>Marvin Minsky y </a:t>
            </a:r>
            <a:r>
              <a:rPr lang="es-MX" dirty="0" err="1">
                <a:solidFill>
                  <a:schemeClr val="accent5">
                    <a:lumMod val="50000"/>
                  </a:schemeClr>
                </a:solidFill>
                <a:latin typeface="Century Gothic" panose="020B0502020202020204" pitchFamily="34" charset="0"/>
                <a:sym typeface="Didact Gothic"/>
              </a:rPr>
              <a:t>Simon</a:t>
            </a:r>
            <a:r>
              <a:rPr lang="es-MX" dirty="0">
                <a:solidFill>
                  <a:schemeClr val="accent5">
                    <a:lumMod val="50000"/>
                  </a:schemeClr>
                </a:solidFill>
                <a:latin typeface="Century Gothic" panose="020B0502020202020204" pitchFamily="34" charset="0"/>
                <a:sym typeface="Didact Gothic"/>
              </a:rPr>
              <a:t> Papert publican </a:t>
            </a:r>
            <a:r>
              <a:rPr lang="es-MX" dirty="0" err="1">
                <a:solidFill>
                  <a:schemeClr val="accent5">
                    <a:lumMod val="50000"/>
                  </a:schemeClr>
                </a:solidFill>
                <a:latin typeface="Century Gothic" panose="020B0502020202020204" pitchFamily="34" charset="0"/>
                <a:sym typeface="Didact Gothic"/>
              </a:rPr>
              <a:t>Perceptrons</a:t>
            </a:r>
            <a:r>
              <a:rPr lang="es-MX" dirty="0">
                <a:solidFill>
                  <a:schemeClr val="accent5">
                    <a:lumMod val="50000"/>
                  </a:schemeClr>
                </a:solidFill>
                <a:latin typeface="Century Gothic" panose="020B0502020202020204" pitchFamily="34" charset="0"/>
                <a:sym typeface="Didact Gothic"/>
              </a:rPr>
              <a:t>.</a:t>
            </a:r>
            <a:endParaRPr dirty="0">
              <a:solidFill>
                <a:schemeClr val="accent5">
                  <a:lumMod val="50000"/>
                </a:schemeClr>
              </a:solidFill>
              <a:latin typeface="Century Gothic" panose="020B0502020202020204" pitchFamily="34" charset="0"/>
              <a:sym typeface="Didact Gothic"/>
            </a:endParaRP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1972: </a:t>
            </a:r>
            <a:r>
              <a:rPr lang="es-MX" dirty="0">
                <a:solidFill>
                  <a:schemeClr val="accent5">
                    <a:lumMod val="50000"/>
                  </a:schemeClr>
                </a:solidFill>
                <a:latin typeface="Century Gothic" panose="020B0502020202020204" pitchFamily="34" charset="0"/>
                <a:sym typeface="Didact Gothic"/>
              </a:rPr>
              <a:t>Alain Colmerauer desarrolla el lenguaje PROLOG.</a:t>
            </a:r>
            <a:endParaRPr dirty="0">
              <a:solidFill>
                <a:schemeClr val="accent5">
                  <a:lumMod val="50000"/>
                </a:schemeClr>
              </a:solidFill>
              <a:latin typeface="Century Gothic" panose="020B0502020202020204" pitchFamily="34" charset="0"/>
              <a:sym typeface="Didact Gothic"/>
            </a:endParaRP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1986: </a:t>
            </a:r>
            <a:r>
              <a:rPr lang="es-MX" dirty="0">
                <a:solidFill>
                  <a:schemeClr val="accent5">
                    <a:lumMod val="50000"/>
                  </a:schemeClr>
                </a:solidFill>
                <a:latin typeface="Century Gothic" panose="020B0502020202020204" pitchFamily="34" charset="0"/>
                <a:sym typeface="Didact Gothic"/>
              </a:rPr>
              <a:t>Rumelhart, McClelland y el grupo PDP desarrollan el perceptrón multicapa y el algoritmo de aprendizaje por </a:t>
            </a:r>
            <a:r>
              <a:rPr lang="es-MX" dirty="0" err="1">
                <a:solidFill>
                  <a:schemeClr val="accent5">
                    <a:lumMod val="50000"/>
                  </a:schemeClr>
                </a:solidFill>
                <a:latin typeface="Century Gothic" panose="020B0502020202020204" pitchFamily="34" charset="0"/>
                <a:sym typeface="Didact Gothic"/>
              </a:rPr>
              <a:t>retropropagación</a:t>
            </a:r>
            <a:r>
              <a:rPr lang="es-MX" dirty="0">
                <a:solidFill>
                  <a:schemeClr val="accent5">
                    <a:lumMod val="50000"/>
                  </a:schemeClr>
                </a:solidFill>
                <a:latin typeface="Century Gothic" panose="020B0502020202020204" pitchFamily="34" charset="0"/>
                <a:sym typeface="Didact Gothic"/>
              </a:rPr>
              <a:t> (BP).</a:t>
            </a:r>
            <a:endParaRPr dirty="0">
              <a:solidFill>
                <a:schemeClr val="accent5">
                  <a:lumMod val="50000"/>
                </a:schemeClr>
              </a:solidFill>
              <a:latin typeface="Century Gothic" panose="020B0502020202020204" pitchFamily="34" charset="0"/>
            </a:endParaRP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1987: </a:t>
            </a:r>
            <a:r>
              <a:rPr lang="es-MX" dirty="0">
                <a:solidFill>
                  <a:schemeClr val="accent5">
                    <a:lumMod val="50000"/>
                  </a:schemeClr>
                </a:solidFill>
                <a:latin typeface="Century Gothic" panose="020B0502020202020204" pitchFamily="34" charset="0"/>
                <a:sym typeface="Didact Gothic"/>
              </a:rPr>
              <a:t>Martin </a:t>
            </a:r>
            <a:r>
              <a:rPr lang="es-MX" dirty="0" err="1">
                <a:solidFill>
                  <a:schemeClr val="accent5">
                    <a:lumMod val="50000"/>
                  </a:schemeClr>
                </a:solidFill>
                <a:latin typeface="Century Gothic" panose="020B0502020202020204" pitchFamily="34" charset="0"/>
                <a:sym typeface="Didact Gothic"/>
              </a:rPr>
              <a:t>Fischles</a:t>
            </a:r>
            <a:r>
              <a:rPr lang="es-MX" dirty="0">
                <a:solidFill>
                  <a:schemeClr val="accent5">
                    <a:lumMod val="50000"/>
                  </a:schemeClr>
                </a:solidFill>
                <a:latin typeface="Century Gothic" panose="020B0502020202020204" pitchFamily="34" charset="0"/>
                <a:sym typeface="Didact Gothic"/>
              </a:rPr>
              <a:t> y Oscar </a:t>
            </a:r>
            <a:r>
              <a:rPr lang="es-MX" dirty="0" err="1">
                <a:solidFill>
                  <a:schemeClr val="accent5">
                    <a:lumMod val="50000"/>
                  </a:schemeClr>
                </a:solidFill>
                <a:latin typeface="Century Gothic" panose="020B0502020202020204" pitchFamily="34" charset="0"/>
                <a:sym typeface="Didact Gothic"/>
              </a:rPr>
              <a:t>Firschein</a:t>
            </a:r>
            <a:r>
              <a:rPr lang="es-MX" dirty="0">
                <a:solidFill>
                  <a:schemeClr val="accent5">
                    <a:lumMod val="50000"/>
                  </a:schemeClr>
                </a:solidFill>
                <a:latin typeface="Century Gothic" panose="020B0502020202020204" pitchFamily="34" charset="0"/>
                <a:sym typeface="Didact Gothic"/>
              </a:rPr>
              <a:t> describen los atributos de un agente inteligente.</a:t>
            </a:r>
            <a:endParaRPr dirty="0">
              <a:solidFill>
                <a:schemeClr val="accent5">
                  <a:lumMod val="50000"/>
                </a:schemeClr>
              </a:solidFill>
              <a:latin typeface="Century Gothic" panose="020B0502020202020204" pitchFamily="34" charset="0"/>
            </a:endParaRP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1997: </a:t>
            </a:r>
            <a:r>
              <a:rPr lang="es-MX" dirty="0">
                <a:solidFill>
                  <a:schemeClr val="accent5">
                    <a:lumMod val="50000"/>
                  </a:schemeClr>
                </a:solidFill>
                <a:latin typeface="Century Gothic" panose="020B0502020202020204" pitchFamily="34" charset="0"/>
                <a:sym typeface="Didact Gothic"/>
              </a:rPr>
              <a:t>Deep Blue vs. </a:t>
            </a:r>
            <a:r>
              <a:rPr lang="es-MX" dirty="0" err="1">
                <a:solidFill>
                  <a:schemeClr val="accent5">
                    <a:lumMod val="50000"/>
                  </a:schemeClr>
                </a:solidFill>
                <a:latin typeface="Century Gothic" panose="020B0502020202020204" pitchFamily="34" charset="0"/>
                <a:sym typeface="Didact Gothic"/>
              </a:rPr>
              <a:t>Garri</a:t>
            </a:r>
            <a:r>
              <a:rPr lang="es-MX" dirty="0">
                <a:solidFill>
                  <a:schemeClr val="accent5">
                    <a:lumMod val="50000"/>
                  </a:schemeClr>
                </a:solidFill>
                <a:latin typeface="Century Gothic" panose="020B0502020202020204" pitchFamily="34" charset="0"/>
                <a:sym typeface="Didact Gothic"/>
              </a:rPr>
              <a:t> Kaspárov.</a:t>
            </a:r>
            <a:endParaRPr dirty="0">
              <a:solidFill>
                <a:schemeClr val="accent5">
                  <a:lumMod val="50000"/>
                </a:schemeClr>
              </a:solidFill>
              <a:latin typeface="Century Gothic" panose="020B0502020202020204" pitchFamily="34" charset="0"/>
            </a:endParaRPr>
          </a:p>
          <a:p>
            <a:pPr marL="0" marR="0" lvl="0" indent="0" algn="l" rtl="0">
              <a:lnSpc>
                <a:spcPct val="115000"/>
              </a:lnSpc>
              <a:spcBef>
                <a:spcPts val="0"/>
              </a:spcBef>
              <a:spcAft>
                <a:spcPts val="1000"/>
              </a:spcAft>
              <a:buNone/>
            </a:pPr>
            <a:endParaRPr sz="1600" dirty="0">
              <a:solidFill>
                <a:schemeClr val="dk1"/>
              </a:solidFill>
              <a:latin typeface="Didact Gothic"/>
              <a:ea typeface="Didact Gothic"/>
              <a:cs typeface="Didact Gothic"/>
              <a:sym typeface="Didact Gothic"/>
            </a:endParaRPr>
          </a:p>
        </p:txBody>
      </p:sp>
      <p:sp>
        <p:nvSpPr>
          <p:cNvPr id="3" name="CuadroTexto 2">
            <a:extLst>
              <a:ext uri="{FF2B5EF4-FFF2-40B4-BE49-F238E27FC236}">
                <a16:creationId xmlns:a16="http://schemas.microsoft.com/office/drawing/2014/main" id="{26B222D6-F9B6-927C-5BA9-8475D8B843A8}"/>
              </a:ext>
            </a:extLst>
          </p:cNvPr>
          <p:cNvSpPr txBox="1"/>
          <p:nvPr/>
        </p:nvSpPr>
        <p:spPr>
          <a:xfrm>
            <a:off x="647207" y="1373177"/>
            <a:ext cx="7849584"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Historia de la Inteligencia Artificial</a:t>
            </a:r>
          </a:p>
        </p:txBody>
      </p:sp>
    </p:spTree>
    <p:extLst>
      <p:ext uri="{BB962C8B-B14F-4D97-AF65-F5344CB8AC3E}">
        <p14:creationId xmlns:p14="http://schemas.microsoft.com/office/powerpoint/2010/main" val="266070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7;p28">
            <a:extLst>
              <a:ext uri="{FF2B5EF4-FFF2-40B4-BE49-F238E27FC236}">
                <a16:creationId xmlns:a16="http://schemas.microsoft.com/office/drawing/2014/main" id="{935FCAD0-C989-9D5B-0090-1186F213C6D1}"/>
              </a:ext>
            </a:extLst>
          </p:cNvPr>
          <p:cNvSpPr txBox="1"/>
          <p:nvPr/>
        </p:nvSpPr>
        <p:spPr>
          <a:xfrm>
            <a:off x="557799" y="1964108"/>
            <a:ext cx="8028404" cy="3490484"/>
          </a:xfrm>
          <a:prstGeom prst="rect">
            <a:avLst/>
          </a:prstGeom>
          <a:noFill/>
          <a:ln>
            <a:noFill/>
          </a:ln>
        </p:spPr>
        <p:txBody>
          <a:bodyPr spcFirstLastPara="1" wrap="square" lIns="91425" tIns="91425" rIns="91425" bIns="91425" anchor="ctr" anchorCtr="0">
            <a:noAutofit/>
          </a:bodyPr>
          <a:lstStyle/>
          <a:p>
            <a:pPr marL="228600" marR="0" lvl="0" indent="-228600" algn="just" defTabSz="914400">
              <a:lnSpc>
                <a:spcPct val="150000"/>
              </a:lnSpc>
              <a:spcBef>
                <a:spcPts val="0"/>
              </a:spcBef>
              <a:spcAft>
                <a:spcPts val="0"/>
              </a:spcAft>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2005: </a:t>
            </a:r>
            <a:r>
              <a:rPr lang="es-MX" dirty="0">
                <a:solidFill>
                  <a:schemeClr val="accent5">
                    <a:lumMod val="50000"/>
                  </a:schemeClr>
                </a:solidFill>
                <a:latin typeface="Century Gothic" panose="020B0502020202020204" pitchFamily="34" charset="0"/>
                <a:sym typeface="Didact Gothic"/>
              </a:rPr>
              <a:t>Un ordenador al volante. Un coche autónomo, desarrollado por la Universidad de Stanford (EE. UU), gana una competición de vehículos robot, tras conducir 212 kilómetros de desierto, sin apoyo humano. </a:t>
            </a:r>
            <a:endParaRPr dirty="0">
              <a:solidFill>
                <a:schemeClr val="accent5">
                  <a:lumMod val="50000"/>
                </a:schemeClr>
              </a:solidFill>
              <a:latin typeface="Century Gothic" panose="020B0502020202020204" pitchFamily="34" charset="0"/>
            </a:endParaRPr>
          </a:p>
          <a:p>
            <a:pPr marL="228600" marR="0" lvl="0" indent="-228600" algn="just" defTabSz="914400">
              <a:lnSpc>
                <a:spcPct val="150000"/>
              </a:lnSpc>
              <a:spcBef>
                <a:spcPts val="0"/>
              </a:spcBef>
              <a:spcAft>
                <a:spcPts val="0"/>
              </a:spcAft>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2011: </a:t>
            </a:r>
            <a:r>
              <a:rPr lang="es-MX" dirty="0">
                <a:solidFill>
                  <a:schemeClr val="accent5">
                    <a:lumMod val="50000"/>
                  </a:schemeClr>
                </a:solidFill>
                <a:latin typeface="Century Gothic" panose="020B0502020202020204" pitchFamily="34" charset="0"/>
                <a:sym typeface="Didact Gothic"/>
              </a:rPr>
              <a:t>Watson gana </a:t>
            </a:r>
            <a:r>
              <a:rPr lang="es-MX" dirty="0" err="1">
                <a:solidFill>
                  <a:schemeClr val="accent5">
                    <a:lumMod val="50000"/>
                  </a:schemeClr>
                </a:solidFill>
                <a:latin typeface="Century Gothic" panose="020B0502020202020204" pitchFamily="34" charset="0"/>
                <a:sym typeface="Didact Gothic"/>
              </a:rPr>
              <a:t>Jeopardi</a:t>
            </a:r>
            <a:r>
              <a:rPr lang="es-MX" dirty="0">
                <a:solidFill>
                  <a:schemeClr val="accent5">
                    <a:lumMod val="50000"/>
                  </a:schemeClr>
                </a:solidFill>
                <a:latin typeface="Century Gothic" panose="020B0502020202020204" pitchFamily="34" charset="0"/>
                <a:sym typeface="Didact Gothic"/>
              </a:rPr>
              <a:t>! El ordenador desarrollado por IBM bate a los campeones humanos del concurso de televisión estadounidense de preguntas y respuestas. </a:t>
            </a:r>
            <a:endParaRPr dirty="0">
              <a:solidFill>
                <a:schemeClr val="accent5">
                  <a:lumMod val="50000"/>
                </a:schemeClr>
              </a:solidFill>
              <a:latin typeface="Century Gothic" panose="020B0502020202020204" pitchFamily="34" charset="0"/>
            </a:endParaRPr>
          </a:p>
          <a:p>
            <a:pPr marL="228600" marR="0" lvl="0" indent="-228600" algn="just" defTabSz="914400">
              <a:lnSpc>
                <a:spcPct val="150000"/>
              </a:lnSpc>
              <a:spcBef>
                <a:spcPts val="0"/>
              </a:spcBef>
              <a:spcAft>
                <a:spcPts val="0"/>
              </a:spcAft>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2014: </a:t>
            </a:r>
            <a:r>
              <a:rPr lang="es-MX" dirty="0">
                <a:solidFill>
                  <a:schemeClr val="accent5">
                    <a:lumMod val="50000"/>
                  </a:schemeClr>
                </a:solidFill>
                <a:latin typeface="Century Gothic" panose="020B0502020202020204" pitchFamily="34" charset="0"/>
                <a:sym typeface="Didact Gothic"/>
              </a:rPr>
              <a:t>Un ordenador supera con éxito el Test de Turing.</a:t>
            </a:r>
            <a:endParaRPr dirty="0">
              <a:solidFill>
                <a:schemeClr val="accent5">
                  <a:lumMod val="50000"/>
                </a:schemeClr>
              </a:solidFill>
              <a:latin typeface="Century Gothic" panose="020B0502020202020204" pitchFamily="34" charset="0"/>
              <a:sym typeface="Didact Gothic"/>
            </a:endParaRPr>
          </a:p>
        </p:txBody>
      </p:sp>
      <p:sp>
        <p:nvSpPr>
          <p:cNvPr id="3" name="CuadroTexto 2">
            <a:extLst>
              <a:ext uri="{FF2B5EF4-FFF2-40B4-BE49-F238E27FC236}">
                <a16:creationId xmlns:a16="http://schemas.microsoft.com/office/drawing/2014/main" id="{E142F5BD-AF50-7F97-BB4F-6DF5DB4A0D0E}"/>
              </a:ext>
            </a:extLst>
          </p:cNvPr>
          <p:cNvSpPr txBox="1"/>
          <p:nvPr/>
        </p:nvSpPr>
        <p:spPr>
          <a:xfrm>
            <a:off x="647207" y="1373177"/>
            <a:ext cx="7849584"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Historia de la Inteligencia Artificial</a:t>
            </a:r>
          </a:p>
        </p:txBody>
      </p:sp>
    </p:spTree>
    <p:extLst>
      <p:ext uri="{BB962C8B-B14F-4D97-AF65-F5344CB8AC3E}">
        <p14:creationId xmlns:p14="http://schemas.microsoft.com/office/powerpoint/2010/main" val="333147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6;p29">
            <a:extLst>
              <a:ext uri="{FF2B5EF4-FFF2-40B4-BE49-F238E27FC236}">
                <a16:creationId xmlns:a16="http://schemas.microsoft.com/office/drawing/2014/main" id="{66BCB4F1-29EA-AC43-F40A-8CB93C9C8578}"/>
              </a:ext>
            </a:extLst>
          </p:cNvPr>
          <p:cNvSpPr txBox="1"/>
          <p:nvPr/>
        </p:nvSpPr>
        <p:spPr>
          <a:xfrm>
            <a:off x="894548" y="2093926"/>
            <a:ext cx="7354901" cy="2381676"/>
          </a:xfrm>
          <a:prstGeom prst="rect">
            <a:avLst/>
          </a:prstGeom>
          <a:noFill/>
          <a:ln>
            <a:noFill/>
          </a:ln>
        </p:spPr>
        <p:txBody>
          <a:bodyPr spcFirstLastPara="1" wrap="square" lIns="91425" tIns="91425" rIns="91425" bIns="91425" anchor="ctr" anchorCtr="0">
            <a:noAutofit/>
          </a:bodyPr>
          <a:lstStyle/>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2016: </a:t>
            </a:r>
            <a:r>
              <a:rPr lang="es-MX" dirty="0">
                <a:solidFill>
                  <a:schemeClr val="accent5">
                    <a:lumMod val="50000"/>
                  </a:schemeClr>
                </a:solidFill>
                <a:latin typeface="Century Gothic" panose="020B0502020202020204" pitchFamily="34" charset="0"/>
                <a:sym typeface="Didact Gothic"/>
              </a:rPr>
              <a:t>Microsoft lanza </a:t>
            </a:r>
            <a:r>
              <a:rPr lang="es-MX" dirty="0" err="1">
                <a:solidFill>
                  <a:schemeClr val="accent5">
                    <a:lumMod val="50000"/>
                  </a:schemeClr>
                </a:solidFill>
                <a:latin typeface="Century Gothic" panose="020B0502020202020204" pitchFamily="34" charset="0"/>
                <a:sym typeface="Didact Gothic"/>
              </a:rPr>
              <a:t>Tay</a:t>
            </a:r>
            <a:r>
              <a:rPr lang="es-MX" dirty="0">
                <a:solidFill>
                  <a:schemeClr val="accent5">
                    <a:lumMod val="50000"/>
                  </a:schemeClr>
                </a:solidFill>
                <a:latin typeface="Century Gothic" panose="020B0502020202020204" pitchFamily="34" charset="0"/>
                <a:sym typeface="Didact Gothic"/>
              </a:rPr>
              <a:t>. </a:t>
            </a:r>
            <a:endParaRPr dirty="0">
              <a:solidFill>
                <a:schemeClr val="accent5">
                  <a:lumMod val="50000"/>
                </a:schemeClr>
              </a:solidFill>
              <a:latin typeface="Century Gothic" panose="020B0502020202020204" pitchFamily="34" charset="0"/>
            </a:endParaRP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2017: </a:t>
            </a:r>
            <a:r>
              <a:rPr lang="es-MX" dirty="0" err="1">
                <a:solidFill>
                  <a:schemeClr val="accent5">
                    <a:lumMod val="50000"/>
                  </a:schemeClr>
                </a:solidFill>
                <a:latin typeface="Century Gothic" panose="020B0502020202020204" pitchFamily="34" charset="0"/>
                <a:sym typeface="Didact Gothic"/>
              </a:rPr>
              <a:t>AlphaGo</a:t>
            </a:r>
            <a:r>
              <a:rPr lang="es-MX" dirty="0">
                <a:solidFill>
                  <a:schemeClr val="accent5">
                    <a:lumMod val="50000"/>
                  </a:schemeClr>
                </a:solidFill>
                <a:latin typeface="Century Gothic" panose="020B0502020202020204" pitchFamily="34" charset="0"/>
                <a:sym typeface="Didact Gothic"/>
              </a:rPr>
              <a:t> vence al </a:t>
            </a:r>
            <a:r>
              <a:rPr lang="es-MX" dirty="0" err="1">
                <a:solidFill>
                  <a:schemeClr val="accent5">
                    <a:lumMod val="50000"/>
                  </a:schemeClr>
                </a:solidFill>
                <a:latin typeface="Century Gothic" panose="020B0502020202020204" pitchFamily="34" charset="0"/>
                <a:sym typeface="Didact Gothic"/>
              </a:rPr>
              <a:t>Go</a:t>
            </a:r>
            <a:r>
              <a:rPr lang="es-MX" dirty="0">
                <a:solidFill>
                  <a:schemeClr val="accent5">
                    <a:lumMod val="50000"/>
                  </a:schemeClr>
                </a:solidFill>
                <a:latin typeface="Century Gothic" panose="020B0502020202020204" pitchFamily="34" charset="0"/>
                <a:sym typeface="Didact Gothic"/>
              </a:rPr>
              <a:t>. Un programa desarrollado por Google </a:t>
            </a:r>
            <a:r>
              <a:rPr lang="es-MX" dirty="0" err="1">
                <a:solidFill>
                  <a:schemeClr val="accent5">
                    <a:lumMod val="50000"/>
                  </a:schemeClr>
                </a:solidFill>
                <a:latin typeface="Century Gothic" panose="020B0502020202020204" pitchFamily="34" charset="0"/>
                <a:sym typeface="Didact Gothic"/>
              </a:rPr>
              <a:t>DeepMind</a:t>
            </a:r>
            <a:r>
              <a:rPr lang="es-MX" dirty="0">
                <a:solidFill>
                  <a:schemeClr val="accent5">
                    <a:lumMod val="50000"/>
                  </a:schemeClr>
                </a:solidFill>
                <a:latin typeface="Century Gothic" panose="020B0502020202020204" pitchFamily="34" charset="0"/>
                <a:sym typeface="Didact Gothic"/>
              </a:rPr>
              <a:t>, vence al campeón mundial del histórico juego </a:t>
            </a:r>
            <a:r>
              <a:rPr lang="es-MX" dirty="0" err="1">
                <a:solidFill>
                  <a:schemeClr val="accent5">
                    <a:lumMod val="50000"/>
                  </a:schemeClr>
                </a:solidFill>
                <a:latin typeface="Century Gothic" panose="020B0502020202020204" pitchFamily="34" charset="0"/>
                <a:sym typeface="Didact Gothic"/>
              </a:rPr>
              <a:t>Go</a:t>
            </a:r>
            <a:r>
              <a:rPr lang="es-MX" dirty="0">
                <a:solidFill>
                  <a:schemeClr val="accent5">
                    <a:lumMod val="50000"/>
                  </a:schemeClr>
                </a:solidFill>
                <a:latin typeface="Century Gothic" panose="020B0502020202020204" pitchFamily="34" charset="0"/>
                <a:sym typeface="Didact Gothic"/>
              </a:rPr>
              <a:t>. </a:t>
            </a:r>
            <a:endParaRPr dirty="0">
              <a:solidFill>
                <a:schemeClr val="accent5">
                  <a:lumMod val="50000"/>
                </a:schemeClr>
              </a:solidFill>
              <a:latin typeface="Century Gothic" panose="020B0502020202020204" pitchFamily="34" charset="0"/>
            </a:endParaRP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2017: </a:t>
            </a:r>
            <a:r>
              <a:rPr lang="es-MX" dirty="0" err="1">
                <a:solidFill>
                  <a:schemeClr val="accent5">
                    <a:lumMod val="50000"/>
                  </a:schemeClr>
                </a:solidFill>
                <a:latin typeface="Century Gothic" panose="020B0502020202020204" pitchFamily="34" charset="0"/>
                <a:sym typeface="Didact Gothic"/>
              </a:rPr>
              <a:t>Libratus</a:t>
            </a:r>
            <a:r>
              <a:rPr lang="es-MX" dirty="0">
                <a:solidFill>
                  <a:schemeClr val="accent5">
                    <a:lumMod val="50000"/>
                  </a:schemeClr>
                </a:solidFill>
                <a:latin typeface="Century Gothic" panose="020B0502020202020204" pitchFamily="34" charset="0"/>
                <a:sym typeface="Didact Gothic"/>
              </a:rPr>
              <a:t> vence al póker.</a:t>
            </a:r>
          </a:p>
          <a:p>
            <a:pPr marL="228600" indent="-228600" algn="just" defTabSz="914400">
              <a:lnSpc>
                <a:spcPct val="150000"/>
              </a:lnSpc>
              <a:buClr>
                <a:srgbClr val="1F4E79"/>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Didact Gothic"/>
              </a:rPr>
              <a:t>2020:</a:t>
            </a:r>
            <a:r>
              <a:rPr lang="es-MX" dirty="0">
                <a:solidFill>
                  <a:schemeClr val="accent5">
                    <a:lumMod val="50000"/>
                  </a:schemeClr>
                </a:solidFill>
                <a:latin typeface="Century Gothic" panose="020B0502020202020204" pitchFamily="34" charset="0"/>
                <a:sym typeface="Didact Gothic"/>
              </a:rPr>
              <a:t> IA generativa.</a:t>
            </a:r>
            <a:endParaRPr dirty="0">
              <a:solidFill>
                <a:schemeClr val="accent5">
                  <a:lumMod val="50000"/>
                </a:schemeClr>
              </a:solidFill>
              <a:latin typeface="Century Gothic" panose="020B0502020202020204" pitchFamily="34" charset="0"/>
              <a:sym typeface="Didact Gothic"/>
            </a:endParaRPr>
          </a:p>
        </p:txBody>
      </p:sp>
      <p:pic>
        <p:nvPicPr>
          <p:cNvPr id="3" name="Imagen 5">
            <a:extLst>
              <a:ext uri="{FF2B5EF4-FFF2-40B4-BE49-F238E27FC236}">
                <a16:creationId xmlns:a16="http://schemas.microsoft.com/office/drawing/2014/main" id="{AEA6DBAF-7C31-332C-7BBD-34DC1367C8A9}"/>
              </a:ext>
            </a:extLst>
          </p:cNvPr>
          <p:cNvPicPr>
            <a:picLocks noChangeAspect="1"/>
          </p:cNvPicPr>
          <p:nvPr/>
        </p:nvPicPr>
        <p:blipFill>
          <a:blip r:embed="rId2"/>
          <a:stretch>
            <a:fillRect/>
          </a:stretch>
        </p:blipFill>
        <p:spPr>
          <a:xfrm>
            <a:off x="6205968" y="4475602"/>
            <a:ext cx="1582827" cy="1750618"/>
          </a:xfrm>
          <a:prstGeom prst="rect">
            <a:avLst/>
          </a:prstGeom>
        </p:spPr>
      </p:pic>
      <p:sp>
        <p:nvSpPr>
          <p:cNvPr id="4" name="CuadroTexto 2">
            <a:extLst>
              <a:ext uri="{FF2B5EF4-FFF2-40B4-BE49-F238E27FC236}">
                <a16:creationId xmlns:a16="http://schemas.microsoft.com/office/drawing/2014/main" id="{5EF1D18A-30A4-9DB0-5F41-815FC0A34A44}"/>
              </a:ext>
            </a:extLst>
          </p:cNvPr>
          <p:cNvSpPr txBox="1"/>
          <p:nvPr/>
        </p:nvSpPr>
        <p:spPr>
          <a:xfrm>
            <a:off x="647207" y="1373177"/>
            <a:ext cx="7849584"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Historia de la Inteligencia Artificial</a:t>
            </a:r>
          </a:p>
        </p:txBody>
      </p:sp>
    </p:spTree>
    <p:extLst>
      <p:ext uri="{BB962C8B-B14F-4D97-AF65-F5344CB8AC3E}">
        <p14:creationId xmlns:p14="http://schemas.microsoft.com/office/powerpoint/2010/main" val="38805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720B61F-BB1B-CC8B-78F0-480A3EBB8F11}"/>
              </a:ext>
            </a:extLst>
          </p:cNvPr>
          <p:cNvSpPr txBox="1">
            <a:spLocks/>
          </p:cNvSpPr>
          <p:nvPr/>
        </p:nvSpPr>
        <p:spPr>
          <a:xfrm>
            <a:off x="647207" y="2190082"/>
            <a:ext cx="6920590" cy="4555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lnSpc>
                <a:spcPct val="150000"/>
              </a:lnSpc>
              <a:spcBef>
                <a:spcPts val="0"/>
              </a:spcBef>
            </a:pPr>
            <a:r>
              <a:rPr lang="es-AR" sz="1800" dirty="0">
                <a:solidFill>
                  <a:schemeClr val="accent5">
                    <a:lumMod val="50000"/>
                  </a:schemeClr>
                </a:solidFill>
                <a:latin typeface="Century Gothic" panose="020B0502020202020204" pitchFamily="34" charset="0"/>
              </a:rPr>
              <a:t>https://www.linkedin.com/pulse/50-herramientas-de-ia-generativa-jorge-calvo-phd/?originalSubdomain=es</a:t>
            </a:r>
          </a:p>
        </p:txBody>
      </p:sp>
      <p:sp>
        <p:nvSpPr>
          <p:cNvPr id="4" name="CuadroTexto 2">
            <a:extLst>
              <a:ext uri="{FF2B5EF4-FFF2-40B4-BE49-F238E27FC236}">
                <a16:creationId xmlns:a16="http://schemas.microsoft.com/office/drawing/2014/main" id="{9D7BC9A7-6BD2-72F2-21F4-89C984F5D5CF}"/>
              </a:ext>
            </a:extLst>
          </p:cNvPr>
          <p:cNvSpPr txBox="1"/>
          <p:nvPr/>
        </p:nvSpPr>
        <p:spPr>
          <a:xfrm>
            <a:off x="530665" y="1599151"/>
            <a:ext cx="7849584"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50 Herramientas de IA Generativa</a:t>
            </a:r>
          </a:p>
        </p:txBody>
      </p:sp>
      <p:pic>
        <p:nvPicPr>
          <p:cNvPr id="7" name="Picture 6" descr="A robot reading a book&#10;&#10;Description automatically generated">
            <a:extLst>
              <a:ext uri="{FF2B5EF4-FFF2-40B4-BE49-F238E27FC236}">
                <a16:creationId xmlns:a16="http://schemas.microsoft.com/office/drawing/2014/main" id="{4CAC9FDA-B676-B82C-98E4-C8155C027C4F}"/>
              </a:ext>
            </a:extLst>
          </p:cNvPr>
          <p:cNvPicPr>
            <a:picLocks noChangeAspect="1"/>
          </p:cNvPicPr>
          <p:nvPr/>
        </p:nvPicPr>
        <p:blipFill>
          <a:blip r:embed="rId2"/>
          <a:stretch>
            <a:fillRect/>
          </a:stretch>
        </p:blipFill>
        <p:spPr>
          <a:xfrm>
            <a:off x="5683624" y="3327803"/>
            <a:ext cx="2997488" cy="2125911"/>
          </a:xfrm>
          <a:prstGeom prst="rect">
            <a:avLst/>
          </a:prstGeom>
        </p:spPr>
      </p:pic>
    </p:spTree>
    <p:extLst>
      <p:ext uri="{BB962C8B-B14F-4D97-AF65-F5344CB8AC3E}">
        <p14:creationId xmlns:p14="http://schemas.microsoft.com/office/powerpoint/2010/main" val="3750561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21980-4EAE-10AF-2D7A-7A41E7A28D08}"/>
              </a:ext>
            </a:extLst>
          </p:cNvPr>
          <p:cNvSpPr txBox="1">
            <a:spLocks/>
          </p:cNvSpPr>
          <p:nvPr/>
        </p:nvSpPr>
        <p:spPr>
          <a:xfrm>
            <a:off x="480744" y="2766218"/>
            <a:ext cx="818251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1" kern="1200">
                <a:solidFill>
                  <a:srgbClr val="002060"/>
                </a:solidFill>
                <a:latin typeface="Trebuchet MS" panose="020B0703020202090204" pitchFamily="34" charset="0"/>
                <a:ea typeface="+mj-ea"/>
                <a:cs typeface="+mj-cs"/>
              </a:defRPr>
            </a:lvl1pPr>
          </a:lstStyle>
          <a:p>
            <a:pPr algn="ctr">
              <a:lnSpc>
                <a:spcPct val="150000"/>
              </a:lnSpc>
              <a:spcBef>
                <a:spcPts val="0"/>
              </a:spcBef>
              <a:buClr>
                <a:srgbClr val="002060"/>
              </a:buClr>
              <a:buSzPts val="3800"/>
            </a:pPr>
            <a:r>
              <a:rPr lang="es-MX" sz="4400" dirty="0"/>
              <a:t>Tipos de IA</a:t>
            </a:r>
            <a:endParaRPr lang="es-AR" sz="4400" dirty="0"/>
          </a:p>
        </p:txBody>
      </p:sp>
    </p:spTree>
    <p:extLst>
      <p:ext uri="{BB962C8B-B14F-4D97-AF65-F5344CB8AC3E}">
        <p14:creationId xmlns:p14="http://schemas.microsoft.com/office/powerpoint/2010/main" val="116000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A5CA22-F687-C962-3513-FDD418670264}"/>
              </a:ext>
            </a:extLst>
          </p:cNvPr>
          <p:cNvSpPr>
            <a:spLocks noGrp="1"/>
          </p:cNvSpPr>
          <p:nvPr>
            <p:ph type="title"/>
          </p:nvPr>
        </p:nvSpPr>
        <p:spPr>
          <a:xfrm>
            <a:off x="1612643" y="944075"/>
            <a:ext cx="5283777" cy="832079"/>
          </a:xfrm>
        </p:spPr>
        <p:txBody>
          <a:bodyPr>
            <a:normAutofit/>
          </a:bodyPr>
          <a:lstStyle/>
          <a:p>
            <a:pPr algn="ctr"/>
            <a:r>
              <a:rPr lang="es-MX" sz="3600" b="1" dirty="0"/>
              <a:t>BIO</a:t>
            </a:r>
          </a:p>
        </p:txBody>
      </p:sp>
      <p:sp>
        <p:nvSpPr>
          <p:cNvPr id="5" name="Subtítulo 2">
            <a:extLst>
              <a:ext uri="{FF2B5EF4-FFF2-40B4-BE49-F238E27FC236}">
                <a16:creationId xmlns:a16="http://schemas.microsoft.com/office/drawing/2014/main" id="{C26AF818-4666-8AB7-0B68-39C7B300DE4C}"/>
              </a:ext>
            </a:extLst>
          </p:cNvPr>
          <p:cNvSpPr txBox="1">
            <a:spLocks/>
          </p:cNvSpPr>
          <p:nvPr/>
        </p:nvSpPr>
        <p:spPr>
          <a:xfrm>
            <a:off x="5349225" y="1777550"/>
            <a:ext cx="3253713" cy="40011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PE" sz="1800" b="1" dirty="0">
                <a:solidFill>
                  <a:schemeClr val="accent5">
                    <a:lumMod val="50000"/>
                  </a:schemeClr>
                </a:solidFill>
                <a:latin typeface="Century Gothic" panose="020B0502020202020204" pitchFamily="34" charset="0"/>
              </a:rPr>
              <a:t>Mg. Ing. Layla Scheli</a:t>
            </a:r>
          </a:p>
        </p:txBody>
      </p:sp>
      <p:sp>
        <p:nvSpPr>
          <p:cNvPr id="6" name="CuadroTexto 5">
            <a:extLst>
              <a:ext uri="{FF2B5EF4-FFF2-40B4-BE49-F238E27FC236}">
                <a16:creationId xmlns:a16="http://schemas.microsoft.com/office/drawing/2014/main" id="{242EDBB5-1D9D-5A3C-E246-D4916C332C5C}"/>
              </a:ext>
            </a:extLst>
          </p:cNvPr>
          <p:cNvSpPr txBox="1"/>
          <p:nvPr/>
        </p:nvSpPr>
        <p:spPr>
          <a:xfrm>
            <a:off x="968869" y="4021740"/>
            <a:ext cx="7206262" cy="189218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s-PE" sz="1600" dirty="0">
                <a:solidFill>
                  <a:schemeClr val="accent5">
                    <a:lumMod val="50000"/>
                  </a:schemeClr>
                </a:solidFill>
                <a:latin typeface="Century Gothic" panose="020B0502020202020204" pitchFamily="34" charset="0"/>
              </a:rPr>
              <a:t>Profesional de la carrera de Ingeniería de Sistemas.</a:t>
            </a:r>
          </a:p>
          <a:p>
            <a:pPr marL="285750" indent="-285750" algn="just">
              <a:lnSpc>
                <a:spcPct val="150000"/>
              </a:lnSpc>
              <a:buFont typeface="Wingdings" panose="05000000000000000000" pitchFamily="2" charset="2"/>
              <a:buChar char="ü"/>
            </a:pPr>
            <a:r>
              <a:rPr lang="es-PE" sz="1600" dirty="0">
                <a:solidFill>
                  <a:schemeClr val="accent5">
                    <a:lumMod val="50000"/>
                  </a:schemeClr>
                </a:solidFill>
                <a:latin typeface="Century Gothic" panose="020B0502020202020204" pitchFamily="34" charset="0"/>
              </a:rPr>
              <a:t>Master en Big Data y Business </a:t>
            </a:r>
            <a:r>
              <a:rPr lang="es-PE" sz="1600" dirty="0" err="1">
                <a:solidFill>
                  <a:schemeClr val="accent5">
                    <a:lumMod val="50000"/>
                  </a:schemeClr>
                </a:solidFill>
                <a:latin typeface="Century Gothic" panose="020B0502020202020204" pitchFamily="34" charset="0"/>
              </a:rPr>
              <a:t>Intelligence</a:t>
            </a:r>
            <a:r>
              <a:rPr lang="es-PE" sz="1600" dirty="0">
                <a:solidFill>
                  <a:schemeClr val="accent5">
                    <a:lumMod val="50000"/>
                  </a:schemeClr>
                </a:solidFill>
                <a:latin typeface="Century Gothic" panose="020B0502020202020204" pitchFamily="34" charset="0"/>
              </a:rPr>
              <a:t>.</a:t>
            </a:r>
          </a:p>
          <a:p>
            <a:pPr marL="285750" indent="-285750" algn="just">
              <a:lnSpc>
                <a:spcPct val="150000"/>
              </a:lnSpc>
              <a:buFont typeface="Wingdings" panose="05000000000000000000" pitchFamily="2" charset="2"/>
              <a:buChar char="ü"/>
            </a:pPr>
            <a:r>
              <a:rPr lang="es-PE" sz="1600" dirty="0">
                <a:solidFill>
                  <a:schemeClr val="accent5">
                    <a:lumMod val="50000"/>
                  </a:schemeClr>
                </a:solidFill>
                <a:latin typeface="Century Gothic" panose="020B0502020202020204" pitchFamily="34" charset="0"/>
              </a:rPr>
              <a:t>Especialista en Tecnologías de la Información.</a:t>
            </a:r>
          </a:p>
          <a:p>
            <a:pPr marL="285750" indent="-285750" algn="just">
              <a:lnSpc>
                <a:spcPct val="150000"/>
              </a:lnSpc>
              <a:buFont typeface="Wingdings" panose="05000000000000000000" pitchFamily="2" charset="2"/>
              <a:buChar char="ü"/>
            </a:pPr>
            <a:r>
              <a:rPr lang="es-PE" sz="1600" dirty="0">
                <a:solidFill>
                  <a:schemeClr val="accent5">
                    <a:lumMod val="50000"/>
                  </a:schemeClr>
                </a:solidFill>
                <a:latin typeface="Century Gothic" panose="020B0502020202020204" pitchFamily="34" charset="0"/>
              </a:rPr>
              <a:t>+ 7 años de experiencia en áreas de Business </a:t>
            </a:r>
            <a:r>
              <a:rPr lang="es-PE" sz="1600" dirty="0" err="1">
                <a:solidFill>
                  <a:schemeClr val="accent5">
                    <a:lumMod val="50000"/>
                  </a:schemeClr>
                </a:solidFill>
                <a:latin typeface="Century Gothic" panose="020B0502020202020204" pitchFamily="34" charset="0"/>
              </a:rPr>
              <a:t>Intelligence</a:t>
            </a:r>
            <a:r>
              <a:rPr lang="es-PE" sz="1600" dirty="0">
                <a:solidFill>
                  <a:schemeClr val="accent5">
                    <a:lumMod val="50000"/>
                  </a:schemeClr>
                </a:solidFill>
                <a:latin typeface="Century Gothic" panose="020B0502020202020204" pitchFamily="34" charset="0"/>
              </a:rPr>
              <a:t>, Big Data, Software Factory y consultoras de TI a nivel nacional y extranjero. </a:t>
            </a:r>
          </a:p>
        </p:txBody>
      </p:sp>
      <p:sp>
        <p:nvSpPr>
          <p:cNvPr id="7" name="CuadroTexto 9">
            <a:extLst>
              <a:ext uri="{FF2B5EF4-FFF2-40B4-BE49-F238E27FC236}">
                <a16:creationId xmlns:a16="http://schemas.microsoft.com/office/drawing/2014/main" id="{7C690FE0-6A6F-B3B6-5203-9409F692F8B7}"/>
              </a:ext>
            </a:extLst>
          </p:cNvPr>
          <p:cNvSpPr txBox="1"/>
          <p:nvPr/>
        </p:nvSpPr>
        <p:spPr>
          <a:xfrm>
            <a:off x="5349225" y="2260384"/>
            <a:ext cx="3296741" cy="276999"/>
          </a:xfrm>
          <a:prstGeom prst="rect">
            <a:avLst/>
          </a:prstGeom>
          <a:noFill/>
        </p:spPr>
        <p:txBody>
          <a:bodyPr wrap="square">
            <a:spAutoFit/>
          </a:bodyPr>
          <a:lstStyle/>
          <a:p>
            <a:r>
              <a:rPr lang="es-ES" sz="1200" dirty="0">
                <a:solidFill>
                  <a:schemeClr val="accent5">
                    <a:lumMod val="50000"/>
                  </a:schemeClr>
                </a:solidFill>
                <a:latin typeface="Century Gothic" panose="020B0502020202020204" pitchFamily="34" charset="0"/>
              </a:rPr>
              <a:t>https://www.linkedin.com/in/laylascheli/</a:t>
            </a:r>
          </a:p>
        </p:txBody>
      </p:sp>
      <p:sp>
        <p:nvSpPr>
          <p:cNvPr id="8" name="CuadroTexto 19">
            <a:extLst>
              <a:ext uri="{FF2B5EF4-FFF2-40B4-BE49-F238E27FC236}">
                <a16:creationId xmlns:a16="http://schemas.microsoft.com/office/drawing/2014/main" id="{475D3791-9D92-8E64-7B72-030444B1FD07}"/>
              </a:ext>
            </a:extLst>
          </p:cNvPr>
          <p:cNvSpPr txBox="1"/>
          <p:nvPr/>
        </p:nvSpPr>
        <p:spPr>
          <a:xfrm>
            <a:off x="5349225" y="2613397"/>
            <a:ext cx="2248351" cy="276999"/>
          </a:xfrm>
          <a:prstGeom prst="rect">
            <a:avLst/>
          </a:prstGeom>
          <a:noFill/>
        </p:spPr>
        <p:txBody>
          <a:bodyPr wrap="square" rtlCol="0">
            <a:spAutoFit/>
          </a:bodyPr>
          <a:lstStyle>
            <a:defPPr>
              <a:defRPr lang="en-US"/>
            </a:defPPr>
            <a:lvl1pPr marL="285750" indent="-285750">
              <a:buFont typeface="Wingdings" panose="05000000000000000000" pitchFamily="2" charset="2"/>
              <a:buChar char="ü"/>
              <a:defRPr>
                <a:solidFill>
                  <a:schemeClr val="accent5">
                    <a:lumMod val="50000"/>
                  </a:schemeClr>
                </a:solidFill>
                <a:latin typeface="Century Gothic" panose="020B0502020202020204" pitchFamily="34" charset="0"/>
              </a:defRPr>
            </a:lvl1pPr>
          </a:lstStyle>
          <a:p>
            <a:pPr marL="0" indent="0">
              <a:buNone/>
            </a:pPr>
            <a:r>
              <a:rPr lang="es-ES" sz="1200" dirty="0"/>
              <a:t>layla.scheli@gmail.com</a:t>
            </a:r>
          </a:p>
        </p:txBody>
      </p:sp>
      <p:pic>
        <p:nvPicPr>
          <p:cNvPr id="9" name="Imagen 8" descr="Mujer posando para la cámara delante de una pared blanca&#10;&#10;Descripción generada automáticamente con confianza media">
            <a:extLst>
              <a:ext uri="{FF2B5EF4-FFF2-40B4-BE49-F238E27FC236}">
                <a16:creationId xmlns:a16="http://schemas.microsoft.com/office/drawing/2014/main" id="{2C7EB95D-1387-2CC1-3C6C-A2C1A00882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7063" y="1794754"/>
            <a:ext cx="1954939" cy="2056759"/>
          </a:xfrm>
          <a:prstGeom prst="rect">
            <a:avLst/>
          </a:prstGeom>
        </p:spPr>
      </p:pic>
    </p:spTree>
    <p:extLst>
      <p:ext uri="{BB962C8B-B14F-4D97-AF65-F5344CB8AC3E}">
        <p14:creationId xmlns:p14="http://schemas.microsoft.com/office/powerpoint/2010/main" val="373168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72;p74">
            <a:extLst>
              <a:ext uri="{FF2B5EF4-FFF2-40B4-BE49-F238E27FC236}">
                <a16:creationId xmlns:a16="http://schemas.microsoft.com/office/drawing/2014/main" id="{437F7D60-EC09-A57F-3A59-6F39FED3B161}"/>
              </a:ext>
            </a:extLst>
          </p:cNvPr>
          <p:cNvSpPr txBox="1"/>
          <p:nvPr/>
        </p:nvSpPr>
        <p:spPr>
          <a:xfrm>
            <a:off x="-655566" y="1330487"/>
            <a:ext cx="10455132"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Tipos de Inteligencia Artificial</a:t>
            </a:r>
            <a:endParaRPr sz="3600" b="1" dirty="0">
              <a:solidFill>
                <a:schemeClr val="accent1">
                  <a:lumMod val="50000"/>
                </a:schemeClr>
              </a:solidFill>
              <a:latin typeface="Century Gothic" panose="020B0502020202020204" pitchFamily="34" charset="0"/>
              <a:ea typeface="+mj-ea"/>
              <a:cs typeface="+mj-cs"/>
            </a:endParaRPr>
          </a:p>
        </p:txBody>
      </p:sp>
      <p:sp>
        <p:nvSpPr>
          <p:cNvPr id="3" name="Google Shape;473;p74">
            <a:extLst>
              <a:ext uri="{FF2B5EF4-FFF2-40B4-BE49-F238E27FC236}">
                <a16:creationId xmlns:a16="http://schemas.microsoft.com/office/drawing/2014/main" id="{85D84660-8611-9B5F-5D30-B384A1789861}"/>
              </a:ext>
            </a:extLst>
          </p:cNvPr>
          <p:cNvSpPr txBox="1"/>
          <p:nvPr/>
        </p:nvSpPr>
        <p:spPr>
          <a:xfrm>
            <a:off x="1126519" y="2077704"/>
            <a:ext cx="6890962" cy="2247716"/>
          </a:xfrm>
          <a:prstGeom prst="rect">
            <a:avLst/>
          </a:prstGeom>
          <a:noFill/>
          <a:ln>
            <a:noFill/>
          </a:ln>
        </p:spPr>
        <p:txBody>
          <a:bodyPr spcFirstLastPara="1" wrap="square" lIns="121900" tIns="121900" rIns="121900" bIns="121900" anchor="ctr" anchorCtr="0">
            <a:noAutofit/>
          </a:bodyPr>
          <a:lstStyle/>
          <a:p>
            <a:pPr algn="just">
              <a:lnSpc>
                <a:spcPct val="150000"/>
              </a:lnSpc>
            </a:pPr>
            <a:r>
              <a:rPr lang="es-MX" sz="2000" dirty="0" err="1">
                <a:solidFill>
                  <a:schemeClr val="accent5">
                    <a:lumMod val="50000"/>
                  </a:schemeClr>
                </a:solidFill>
                <a:latin typeface="Century Gothic" panose="020B0502020202020204" pitchFamily="34" charset="0"/>
                <a:sym typeface="Helvetica Neue"/>
              </a:rPr>
              <a:t>Arend</a:t>
            </a:r>
            <a:r>
              <a:rPr lang="es-MX" sz="2000" dirty="0">
                <a:solidFill>
                  <a:schemeClr val="accent5">
                    <a:lumMod val="50000"/>
                  </a:schemeClr>
                </a:solidFill>
                <a:latin typeface="Century Gothic" panose="020B0502020202020204" pitchFamily="34" charset="0"/>
                <a:sym typeface="Helvetica Neue"/>
              </a:rPr>
              <a:t> </a:t>
            </a:r>
            <a:r>
              <a:rPr lang="es-MX" sz="2000" dirty="0" err="1">
                <a:solidFill>
                  <a:schemeClr val="accent5">
                    <a:lumMod val="50000"/>
                  </a:schemeClr>
                </a:solidFill>
                <a:latin typeface="Century Gothic" panose="020B0502020202020204" pitchFamily="34" charset="0"/>
                <a:sym typeface="Helvetica Neue"/>
              </a:rPr>
              <a:t>Hintze</a:t>
            </a:r>
            <a:r>
              <a:rPr lang="es-MX" sz="2000" dirty="0">
                <a:solidFill>
                  <a:schemeClr val="accent5">
                    <a:lumMod val="50000"/>
                  </a:schemeClr>
                </a:solidFill>
                <a:latin typeface="Century Gothic" panose="020B0502020202020204" pitchFamily="34" charset="0"/>
                <a:sym typeface="Helvetica Neue"/>
              </a:rPr>
              <a:t>, profesor de Biología Integrada y Ciencias de la Computación de la Universidad de Michigan, estableció una clasificación de cuatro tipos de Inteligencia Artificial:</a:t>
            </a:r>
            <a:endParaRPr sz="2000" dirty="0">
              <a:solidFill>
                <a:schemeClr val="accent5">
                  <a:lumMod val="50000"/>
                </a:schemeClr>
              </a:solidFill>
              <a:latin typeface="Century Gothic" panose="020B0502020202020204" pitchFamily="34" charset="0"/>
              <a:sym typeface="Helvetica Neue"/>
            </a:endParaRPr>
          </a:p>
        </p:txBody>
      </p:sp>
    </p:spTree>
    <p:extLst>
      <p:ext uri="{BB962C8B-B14F-4D97-AF65-F5344CB8AC3E}">
        <p14:creationId xmlns:p14="http://schemas.microsoft.com/office/powerpoint/2010/main" val="86240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81;p75">
            <a:extLst>
              <a:ext uri="{FF2B5EF4-FFF2-40B4-BE49-F238E27FC236}">
                <a16:creationId xmlns:a16="http://schemas.microsoft.com/office/drawing/2014/main" id="{7EF61947-4090-68BE-F829-C04A8B757952}"/>
              </a:ext>
            </a:extLst>
          </p:cNvPr>
          <p:cNvSpPr txBox="1"/>
          <p:nvPr/>
        </p:nvSpPr>
        <p:spPr>
          <a:xfrm>
            <a:off x="-655600" y="1224882"/>
            <a:ext cx="1045520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Clasificación de IA. </a:t>
            </a:r>
            <a:r>
              <a:rPr lang="es-MX" sz="3600" b="1" dirty="0" err="1">
                <a:solidFill>
                  <a:schemeClr val="accent1">
                    <a:lumMod val="50000"/>
                  </a:schemeClr>
                </a:solidFill>
                <a:latin typeface="Century Gothic" panose="020B0502020202020204" pitchFamily="34" charset="0"/>
                <a:ea typeface="+mj-ea"/>
                <a:cs typeface="+mj-cs"/>
                <a:sym typeface="Anton"/>
              </a:rPr>
              <a:t>Hintze</a:t>
            </a:r>
            <a:endParaRPr sz="3600" b="1" dirty="0">
              <a:solidFill>
                <a:schemeClr val="accent1">
                  <a:lumMod val="50000"/>
                </a:schemeClr>
              </a:solidFill>
              <a:latin typeface="Century Gothic" panose="020B0502020202020204" pitchFamily="34" charset="0"/>
              <a:ea typeface="+mj-ea"/>
              <a:cs typeface="+mj-cs"/>
            </a:endParaRPr>
          </a:p>
        </p:txBody>
      </p:sp>
      <p:sp>
        <p:nvSpPr>
          <p:cNvPr id="3" name="Google Shape;490;p75">
            <a:extLst>
              <a:ext uri="{FF2B5EF4-FFF2-40B4-BE49-F238E27FC236}">
                <a16:creationId xmlns:a16="http://schemas.microsoft.com/office/drawing/2014/main" id="{7D30E400-7748-B6A5-1E54-5E1B529F379A}"/>
              </a:ext>
            </a:extLst>
          </p:cNvPr>
          <p:cNvSpPr txBox="1"/>
          <p:nvPr/>
        </p:nvSpPr>
        <p:spPr>
          <a:xfrm>
            <a:off x="377354" y="3835841"/>
            <a:ext cx="1283535" cy="738623"/>
          </a:xfrm>
          <a:prstGeom prst="rect">
            <a:avLst/>
          </a:prstGeom>
          <a:noFill/>
          <a:ln>
            <a:noFill/>
          </a:ln>
        </p:spPr>
        <p:txBody>
          <a:bodyPr spcFirstLastPara="1" wrap="square" lIns="121900" tIns="121900" rIns="121900" bIns="121900" anchor="t" anchorCtr="0">
            <a:spAutoFit/>
          </a:bodyPr>
          <a:lstStyle/>
          <a:p>
            <a:pPr algn="ctr"/>
            <a:r>
              <a:rPr lang="es-MX" sz="1600" b="1" dirty="0">
                <a:solidFill>
                  <a:schemeClr val="accent1">
                    <a:lumMod val="50000"/>
                  </a:schemeClr>
                </a:solidFill>
                <a:latin typeface="Trebuchet MS" panose="020B0603020202020204" pitchFamily="34" charset="0"/>
                <a:sym typeface="Helvetica Neue"/>
              </a:rPr>
              <a:t>Máquinas</a:t>
            </a:r>
            <a:endParaRPr sz="1600" b="1" dirty="0">
              <a:solidFill>
                <a:schemeClr val="accent1">
                  <a:lumMod val="50000"/>
                </a:schemeClr>
              </a:solidFill>
              <a:latin typeface="Trebuchet MS" panose="020B0603020202020204" pitchFamily="34" charset="0"/>
              <a:sym typeface="Helvetica Neue"/>
            </a:endParaRPr>
          </a:p>
          <a:p>
            <a:pPr algn="ctr"/>
            <a:r>
              <a:rPr lang="es-MX" sz="1600" b="1" dirty="0">
                <a:solidFill>
                  <a:schemeClr val="accent1">
                    <a:lumMod val="50000"/>
                  </a:schemeClr>
                </a:solidFill>
                <a:latin typeface="Trebuchet MS" panose="020B0603020202020204" pitchFamily="34" charset="0"/>
                <a:sym typeface="Helvetica Neue"/>
              </a:rPr>
              <a:t> reactivas</a:t>
            </a:r>
            <a:endParaRPr sz="1600" b="1" dirty="0">
              <a:solidFill>
                <a:schemeClr val="accent1">
                  <a:lumMod val="50000"/>
                </a:schemeClr>
              </a:solidFill>
              <a:latin typeface="Trebuchet MS" panose="020B0603020202020204" pitchFamily="34" charset="0"/>
              <a:sym typeface="Helvetica Neue"/>
            </a:endParaRPr>
          </a:p>
        </p:txBody>
      </p:sp>
      <p:sp>
        <p:nvSpPr>
          <p:cNvPr id="4" name="Google Shape;491;p75">
            <a:extLst>
              <a:ext uri="{FF2B5EF4-FFF2-40B4-BE49-F238E27FC236}">
                <a16:creationId xmlns:a16="http://schemas.microsoft.com/office/drawing/2014/main" id="{9A76DB7B-6A2C-CB31-23E0-7E1357FB04B5}"/>
              </a:ext>
            </a:extLst>
          </p:cNvPr>
          <p:cNvSpPr txBox="1"/>
          <p:nvPr/>
        </p:nvSpPr>
        <p:spPr>
          <a:xfrm>
            <a:off x="2651168" y="3835841"/>
            <a:ext cx="1427600" cy="738623"/>
          </a:xfrm>
          <a:prstGeom prst="rect">
            <a:avLst/>
          </a:prstGeom>
          <a:noFill/>
          <a:ln>
            <a:noFill/>
          </a:ln>
        </p:spPr>
        <p:txBody>
          <a:bodyPr spcFirstLastPara="1" wrap="square" lIns="121900" tIns="121900" rIns="121900" bIns="121900" anchor="t" anchorCtr="0">
            <a:spAutoFit/>
          </a:bodyPr>
          <a:lstStyle/>
          <a:p>
            <a:pPr algn="ctr"/>
            <a:r>
              <a:rPr lang="es-MX" sz="1600" b="1" dirty="0">
                <a:solidFill>
                  <a:schemeClr val="accent1">
                    <a:lumMod val="50000"/>
                  </a:schemeClr>
                </a:solidFill>
                <a:latin typeface="Trebuchet MS" panose="020B0603020202020204" pitchFamily="34" charset="0"/>
                <a:sym typeface="Helvetica Neue"/>
              </a:rPr>
              <a:t>Memoria limitada</a:t>
            </a:r>
            <a:endParaRPr sz="1600" b="1" dirty="0">
              <a:solidFill>
                <a:schemeClr val="accent1">
                  <a:lumMod val="50000"/>
                </a:schemeClr>
              </a:solidFill>
              <a:latin typeface="Trebuchet MS" panose="020B0603020202020204" pitchFamily="34" charset="0"/>
              <a:sym typeface="Helvetica Neue"/>
            </a:endParaRPr>
          </a:p>
        </p:txBody>
      </p:sp>
      <p:sp>
        <p:nvSpPr>
          <p:cNvPr id="5" name="Google Shape;492;p75">
            <a:extLst>
              <a:ext uri="{FF2B5EF4-FFF2-40B4-BE49-F238E27FC236}">
                <a16:creationId xmlns:a16="http://schemas.microsoft.com/office/drawing/2014/main" id="{9B836C4D-B3FA-C0C4-5777-7896C4B966DA}"/>
              </a:ext>
            </a:extLst>
          </p:cNvPr>
          <p:cNvSpPr txBox="1"/>
          <p:nvPr/>
        </p:nvSpPr>
        <p:spPr>
          <a:xfrm>
            <a:off x="4997014" y="3861527"/>
            <a:ext cx="1427600" cy="738623"/>
          </a:xfrm>
          <a:prstGeom prst="rect">
            <a:avLst/>
          </a:prstGeom>
          <a:noFill/>
          <a:ln>
            <a:noFill/>
          </a:ln>
        </p:spPr>
        <p:txBody>
          <a:bodyPr spcFirstLastPara="1" wrap="square" lIns="121900" tIns="121900" rIns="121900" bIns="121900" anchor="t" anchorCtr="0">
            <a:spAutoFit/>
          </a:bodyPr>
          <a:lstStyle/>
          <a:p>
            <a:pPr algn="ctr"/>
            <a:r>
              <a:rPr lang="es-MX" sz="1600" b="1" dirty="0">
                <a:solidFill>
                  <a:schemeClr val="accent1">
                    <a:lumMod val="50000"/>
                  </a:schemeClr>
                </a:solidFill>
                <a:latin typeface="Trebuchet MS" panose="020B0603020202020204" pitchFamily="34" charset="0"/>
                <a:sym typeface="Helvetica Neue"/>
              </a:rPr>
              <a:t>Teoría de la Mente</a:t>
            </a:r>
            <a:endParaRPr sz="1600" b="1" dirty="0">
              <a:solidFill>
                <a:schemeClr val="accent1">
                  <a:lumMod val="50000"/>
                </a:schemeClr>
              </a:solidFill>
              <a:latin typeface="Trebuchet MS" panose="020B0603020202020204" pitchFamily="34" charset="0"/>
              <a:sym typeface="Helvetica Neue"/>
            </a:endParaRPr>
          </a:p>
        </p:txBody>
      </p:sp>
      <p:sp>
        <p:nvSpPr>
          <p:cNvPr id="6" name="Google Shape;493;p75">
            <a:extLst>
              <a:ext uri="{FF2B5EF4-FFF2-40B4-BE49-F238E27FC236}">
                <a16:creationId xmlns:a16="http://schemas.microsoft.com/office/drawing/2014/main" id="{A1F8674B-A690-0CDB-4885-B98A396146D8}"/>
              </a:ext>
            </a:extLst>
          </p:cNvPr>
          <p:cNvSpPr txBox="1"/>
          <p:nvPr/>
        </p:nvSpPr>
        <p:spPr>
          <a:xfrm>
            <a:off x="6764110" y="3895706"/>
            <a:ext cx="2322400" cy="492402"/>
          </a:xfrm>
          <a:prstGeom prst="rect">
            <a:avLst/>
          </a:prstGeom>
          <a:noFill/>
          <a:ln>
            <a:noFill/>
          </a:ln>
        </p:spPr>
        <p:txBody>
          <a:bodyPr spcFirstLastPara="1" wrap="square" lIns="121900" tIns="121900" rIns="121900" bIns="121900" anchor="t" anchorCtr="0">
            <a:spAutoFit/>
          </a:bodyPr>
          <a:lstStyle/>
          <a:p>
            <a:pPr algn="ctr"/>
            <a:r>
              <a:rPr lang="es-MX" sz="1600" b="1" dirty="0">
                <a:solidFill>
                  <a:schemeClr val="accent1">
                    <a:lumMod val="50000"/>
                  </a:schemeClr>
                </a:solidFill>
                <a:latin typeface="Trebuchet MS" panose="020B0603020202020204" pitchFamily="34" charset="0"/>
                <a:sym typeface="Helvetica Neue"/>
              </a:rPr>
              <a:t>Autoconciencia</a:t>
            </a:r>
            <a:endParaRPr sz="1600" b="1" dirty="0">
              <a:solidFill>
                <a:schemeClr val="accent1">
                  <a:lumMod val="50000"/>
                </a:schemeClr>
              </a:solidFill>
              <a:latin typeface="Trebuchet MS" panose="020B0603020202020204" pitchFamily="34" charset="0"/>
              <a:sym typeface="Helvetica Neue"/>
            </a:endParaRPr>
          </a:p>
        </p:txBody>
      </p:sp>
      <p:sp>
        <p:nvSpPr>
          <p:cNvPr id="7" name="Elipse 6">
            <a:extLst>
              <a:ext uri="{FF2B5EF4-FFF2-40B4-BE49-F238E27FC236}">
                <a16:creationId xmlns:a16="http://schemas.microsoft.com/office/drawing/2014/main" id="{59A4BFEE-1E39-4539-169E-74712939D3E9}"/>
              </a:ext>
            </a:extLst>
          </p:cNvPr>
          <p:cNvSpPr/>
          <p:nvPr/>
        </p:nvSpPr>
        <p:spPr>
          <a:xfrm>
            <a:off x="668926" y="2909300"/>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1</a:t>
            </a:r>
          </a:p>
        </p:txBody>
      </p:sp>
      <p:sp>
        <p:nvSpPr>
          <p:cNvPr id="8" name="Elipse 7">
            <a:extLst>
              <a:ext uri="{FF2B5EF4-FFF2-40B4-BE49-F238E27FC236}">
                <a16:creationId xmlns:a16="http://schemas.microsoft.com/office/drawing/2014/main" id="{35D09BEA-F8BF-48C8-487A-760E9B4C5236}"/>
              </a:ext>
            </a:extLst>
          </p:cNvPr>
          <p:cNvSpPr/>
          <p:nvPr/>
        </p:nvSpPr>
        <p:spPr>
          <a:xfrm>
            <a:off x="3014772" y="2911869"/>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2</a:t>
            </a:r>
          </a:p>
        </p:txBody>
      </p:sp>
      <p:sp>
        <p:nvSpPr>
          <p:cNvPr id="9" name="Elipse 8">
            <a:extLst>
              <a:ext uri="{FF2B5EF4-FFF2-40B4-BE49-F238E27FC236}">
                <a16:creationId xmlns:a16="http://schemas.microsoft.com/office/drawing/2014/main" id="{E1AFBEE4-9E3B-2022-7B3C-1AF6696C6C02}"/>
              </a:ext>
            </a:extLst>
          </p:cNvPr>
          <p:cNvSpPr/>
          <p:nvPr/>
        </p:nvSpPr>
        <p:spPr>
          <a:xfrm>
            <a:off x="5360618" y="2911869"/>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3</a:t>
            </a:r>
          </a:p>
        </p:txBody>
      </p:sp>
      <p:cxnSp>
        <p:nvCxnSpPr>
          <p:cNvPr id="10" name="Conector recto 10">
            <a:extLst>
              <a:ext uri="{FF2B5EF4-FFF2-40B4-BE49-F238E27FC236}">
                <a16:creationId xmlns:a16="http://schemas.microsoft.com/office/drawing/2014/main" id="{0CCE7D6F-DA4F-22C7-7DA0-5D5729AA0066}"/>
              </a:ext>
            </a:extLst>
          </p:cNvPr>
          <p:cNvCxnSpPr>
            <a:cxnSpLocks/>
            <a:stCxn id="7" idx="6"/>
            <a:endCxn id="8" idx="2"/>
          </p:cNvCxnSpPr>
          <p:nvPr/>
        </p:nvCxnSpPr>
        <p:spPr>
          <a:xfrm>
            <a:off x="1369318" y="3247854"/>
            <a:ext cx="1645454" cy="2569"/>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2">
            <a:extLst>
              <a:ext uri="{FF2B5EF4-FFF2-40B4-BE49-F238E27FC236}">
                <a16:creationId xmlns:a16="http://schemas.microsoft.com/office/drawing/2014/main" id="{4C377E0D-8825-A934-5ED8-657E1B0808B2}"/>
              </a:ext>
            </a:extLst>
          </p:cNvPr>
          <p:cNvCxnSpPr>
            <a:cxnSpLocks/>
            <a:stCxn id="8" idx="6"/>
            <a:endCxn id="9" idx="2"/>
          </p:cNvCxnSpPr>
          <p:nvPr/>
        </p:nvCxnSpPr>
        <p:spPr>
          <a:xfrm>
            <a:off x="3715164" y="3250423"/>
            <a:ext cx="1645454"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2">
            <a:extLst>
              <a:ext uri="{FF2B5EF4-FFF2-40B4-BE49-F238E27FC236}">
                <a16:creationId xmlns:a16="http://schemas.microsoft.com/office/drawing/2014/main" id="{32D289EE-FD5C-F46D-A838-AE31568F365B}"/>
              </a:ext>
            </a:extLst>
          </p:cNvPr>
          <p:cNvCxnSpPr>
            <a:cxnSpLocks/>
            <a:stCxn id="9" idx="6"/>
          </p:cNvCxnSpPr>
          <p:nvPr/>
        </p:nvCxnSpPr>
        <p:spPr>
          <a:xfrm>
            <a:off x="6061010" y="3250423"/>
            <a:ext cx="1679741" cy="2569"/>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Elipse 8">
            <a:extLst>
              <a:ext uri="{FF2B5EF4-FFF2-40B4-BE49-F238E27FC236}">
                <a16:creationId xmlns:a16="http://schemas.microsoft.com/office/drawing/2014/main" id="{A1743F0B-73AA-BC66-CD2C-68B0D7DE9F7E}"/>
              </a:ext>
            </a:extLst>
          </p:cNvPr>
          <p:cNvSpPr/>
          <p:nvPr/>
        </p:nvSpPr>
        <p:spPr>
          <a:xfrm>
            <a:off x="7706464" y="2914438"/>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4</a:t>
            </a:r>
          </a:p>
        </p:txBody>
      </p:sp>
    </p:spTree>
    <p:extLst>
      <p:ext uri="{BB962C8B-B14F-4D97-AF65-F5344CB8AC3E}">
        <p14:creationId xmlns:p14="http://schemas.microsoft.com/office/powerpoint/2010/main" val="442227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00;p76">
            <a:extLst>
              <a:ext uri="{FF2B5EF4-FFF2-40B4-BE49-F238E27FC236}">
                <a16:creationId xmlns:a16="http://schemas.microsoft.com/office/drawing/2014/main" id="{5ACB8F3C-AE71-E2CF-B5FF-C0E48917A0BF}"/>
              </a:ext>
            </a:extLst>
          </p:cNvPr>
          <p:cNvSpPr txBox="1"/>
          <p:nvPr/>
        </p:nvSpPr>
        <p:spPr>
          <a:xfrm>
            <a:off x="1013751" y="2386499"/>
            <a:ext cx="7116498" cy="2412838"/>
          </a:xfrm>
          <a:prstGeom prst="rect">
            <a:avLst/>
          </a:prstGeom>
          <a:noFill/>
          <a:ln>
            <a:noFill/>
          </a:ln>
        </p:spPr>
        <p:txBody>
          <a:bodyPr spcFirstLastPara="1" wrap="square" lIns="121900" tIns="121900" rIns="121900" bIns="121900" anchor="ctr" anchorCtr="0">
            <a:noAutofit/>
          </a:bodyPr>
          <a:lstStyle/>
          <a:p>
            <a:pPr algn="just">
              <a:lnSpc>
                <a:spcPct val="150000"/>
              </a:lnSpc>
            </a:pPr>
            <a:r>
              <a:rPr lang="es-MX" sz="2000" dirty="0">
                <a:solidFill>
                  <a:schemeClr val="accent5">
                    <a:lumMod val="50000"/>
                  </a:schemeClr>
                </a:solidFill>
                <a:latin typeface="Century Gothic" panose="020B0502020202020204" pitchFamily="34" charset="0"/>
                <a:sym typeface="Helvetica Neue"/>
              </a:rPr>
              <a:t>Los tipos más básicos de sistemas de IA son reactivos y no tienen la capacidad de formar recuerdos. Tampoco pueden usar experiencias pasadas, para basar las decisiones actuales. Deep Blue fue un ejemplo de este tipo de inteligencia.</a:t>
            </a:r>
            <a:endParaRPr sz="2000" dirty="0">
              <a:solidFill>
                <a:schemeClr val="accent5">
                  <a:lumMod val="50000"/>
                </a:schemeClr>
              </a:solidFill>
              <a:latin typeface="Century Gothic" panose="020B0502020202020204" pitchFamily="34" charset="0"/>
              <a:sym typeface="Helvetica Neue"/>
            </a:endParaRPr>
          </a:p>
        </p:txBody>
      </p:sp>
      <p:sp>
        <p:nvSpPr>
          <p:cNvPr id="4" name="Google Shape;502;p76">
            <a:extLst>
              <a:ext uri="{FF2B5EF4-FFF2-40B4-BE49-F238E27FC236}">
                <a16:creationId xmlns:a16="http://schemas.microsoft.com/office/drawing/2014/main" id="{BF0EB21D-19FC-8E97-F944-843F2905AA70}"/>
              </a:ext>
            </a:extLst>
          </p:cNvPr>
          <p:cNvSpPr txBox="1"/>
          <p:nvPr/>
        </p:nvSpPr>
        <p:spPr>
          <a:xfrm>
            <a:off x="1013751" y="1587450"/>
            <a:ext cx="508040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Máquinas Reactivas</a:t>
            </a:r>
            <a:endParaRPr sz="3600" b="1" dirty="0">
              <a:solidFill>
                <a:schemeClr val="accent1">
                  <a:lumMod val="50000"/>
                </a:schemeClr>
              </a:solidFill>
              <a:latin typeface="Century Gothic" panose="020B0502020202020204" pitchFamily="34" charset="0"/>
              <a:ea typeface="+mj-ea"/>
              <a:cs typeface="+mj-cs"/>
            </a:endParaRPr>
          </a:p>
        </p:txBody>
      </p:sp>
      <p:sp>
        <p:nvSpPr>
          <p:cNvPr id="6" name="Elipse 6">
            <a:extLst>
              <a:ext uri="{FF2B5EF4-FFF2-40B4-BE49-F238E27FC236}">
                <a16:creationId xmlns:a16="http://schemas.microsoft.com/office/drawing/2014/main" id="{0AC5792E-2B7B-F55F-7F2F-EF44739D16AB}"/>
              </a:ext>
            </a:extLst>
          </p:cNvPr>
          <p:cNvSpPr/>
          <p:nvPr/>
        </p:nvSpPr>
        <p:spPr>
          <a:xfrm>
            <a:off x="514688" y="1587450"/>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1</a:t>
            </a:r>
          </a:p>
        </p:txBody>
      </p:sp>
    </p:spTree>
    <p:extLst>
      <p:ext uri="{BB962C8B-B14F-4D97-AF65-F5344CB8AC3E}">
        <p14:creationId xmlns:p14="http://schemas.microsoft.com/office/powerpoint/2010/main" val="74543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6">
            <a:extLst>
              <a:ext uri="{FF2B5EF4-FFF2-40B4-BE49-F238E27FC236}">
                <a16:creationId xmlns:a16="http://schemas.microsoft.com/office/drawing/2014/main" id="{59CCD924-EB90-6055-6EE1-C5CF67725686}"/>
              </a:ext>
            </a:extLst>
          </p:cNvPr>
          <p:cNvSpPr/>
          <p:nvPr/>
        </p:nvSpPr>
        <p:spPr>
          <a:xfrm>
            <a:off x="514688" y="1587450"/>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2</a:t>
            </a:r>
          </a:p>
        </p:txBody>
      </p:sp>
      <p:sp>
        <p:nvSpPr>
          <p:cNvPr id="4" name="Google Shape;509;p77">
            <a:extLst>
              <a:ext uri="{FF2B5EF4-FFF2-40B4-BE49-F238E27FC236}">
                <a16:creationId xmlns:a16="http://schemas.microsoft.com/office/drawing/2014/main" id="{126423B3-5A2E-C918-B77D-6C8C553DD29A}"/>
              </a:ext>
            </a:extLst>
          </p:cNvPr>
          <p:cNvSpPr txBox="1"/>
          <p:nvPr/>
        </p:nvSpPr>
        <p:spPr>
          <a:xfrm>
            <a:off x="514688" y="2264558"/>
            <a:ext cx="8114623" cy="1600800"/>
          </a:xfrm>
          <a:prstGeom prst="rect">
            <a:avLst/>
          </a:prstGeom>
          <a:noFill/>
          <a:ln>
            <a:noFill/>
          </a:ln>
        </p:spPr>
        <p:txBody>
          <a:bodyPr spcFirstLastPara="1" wrap="square" lIns="121900" tIns="121900" rIns="121900" bIns="121900" anchor="ctr" anchorCtr="0">
            <a:noAutofit/>
          </a:bodyPr>
          <a:lstStyle/>
          <a:p>
            <a:pPr algn="just">
              <a:lnSpc>
                <a:spcPct val="150000"/>
              </a:lnSpc>
            </a:pPr>
            <a:r>
              <a:rPr lang="es-MX" dirty="0">
                <a:solidFill>
                  <a:schemeClr val="accent5">
                    <a:lumMod val="50000"/>
                  </a:schemeClr>
                </a:solidFill>
                <a:latin typeface="Century Gothic" panose="020B0502020202020204" pitchFamily="34" charset="0"/>
                <a:sym typeface="Helvetica Neue"/>
              </a:rPr>
              <a:t>En este tipo de inteligencia artificial, las máquinas pueden mirar hacia el pasado, pero no puede compilar la experiencia durante años, como lo hace un humano. </a:t>
            </a:r>
            <a:endParaRPr dirty="0">
              <a:solidFill>
                <a:schemeClr val="accent5">
                  <a:lumMod val="50000"/>
                </a:schemeClr>
              </a:solidFill>
              <a:latin typeface="Century Gothic" panose="020B0502020202020204" pitchFamily="34" charset="0"/>
              <a:sym typeface="Helvetica Neue"/>
            </a:endParaRPr>
          </a:p>
        </p:txBody>
      </p:sp>
      <p:sp>
        <p:nvSpPr>
          <p:cNvPr id="5" name="Google Shape;511;p77">
            <a:extLst>
              <a:ext uri="{FF2B5EF4-FFF2-40B4-BE49-F238E27FC236}">
                <a16:creationId xmlns:a16="http://schemas.microsoft.com/office/drawing/2014/main" id="{F265FF74-C222-3B1C-F138-294FFC77BECB}"/>
              </a:ext>
            </a:extLst>
          </p:cNvPr>
          <p:cNvSpPr txBox="1"/>
          <p:nvPr/>
        </p:nvSpPr>
        <p:spPr>
          <a:xfrm>
            <a:off x="1013325" y="1587450"/>
            <a:ext cx="465120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Memoria Limitada</a:t>
            </a:r>
            <a:endParaRPr sz="3600" b="1" dirty="0">
              <a:solidFill>
                <a:schemeClr val="accent1">
                  <a:lumMod val="50000"/>
                </a:schemeClr>
              </a:solidFill>
              <a:latin typeface="Century Gothic" panose="020B0502020202020204" pitchFamily="34" charset="0"/>
              <a:ea typeface="+mj-ea"/>
              <a:cs typeface="+mj-cs"/>
            </a:endParaRPr>
          </a:p>
        </p:txBody>
      </p:sp>
      <p:sp>
        <p:nvSpPr>
          <p:cNvPr id="6" name="Google Shape;512;p77">
            <a:extLst>
              <a:ext uri="{FF2B5EF4-FFF2-40B4-BE49-F238E27FC236}">
                <a16:creationId xmlns:a16="http://schemas.microsoft.com/office/drawing/2014/main" id="{66F2C6BB-1E78-2495-D371-6479B93B8B66}"/>
              </a:ext>
            </a:extLst>
          </p:cNvPr>
          <p:cNvSpPr txBox="1"/>
          <p:nvPr/>
        </p:nvSpPr>
        <p:spPr>
          <a:xfrm>
            <a:off x="514688" y="3889989"/>
            <a:ext cx="8114623" cy="2086448"/>
          </a:xfrm>
          <a:prstGeom prst="rect">
            <a:avLst/>
          </a:prstGeom>
          <a:noFill/>
          <a:ln w="28575" cap="flat" cmpd="sng">
            <a:solidFill>
              <a:schemeClr val="accent1">
                <a:lumMod val="40000"/>
                <a:lumOff val="60000"/>
              </a:schemeClr>
            </a:solidFill>
            <a:prstDash val="solid"/>
            <a:round/>
            <a:headEnd type="none" w="sm" len="sm"/>
            <a:tailEnd type="none" w="sm" len="sm"/>
          </a:ln>
        </p:spPr>
        <p:txBody>
          <a:bodyPr spcFirstLastPara="1" wrap="square" lIns="121900" tIns="121900" rIns="121900" bIns="121900" anchor="t" anchorCtr="0">
            <a:noAutofit/>
          </a:bodyPr>
          <a:lstStyle/>
          <a:p>
            <a:pPr algn="just">
              <a:lnSpc>
                <a:spcPct val="150000"/>
              </a:lnSpc>
              <a:spcBef>
                <a:spcPts val="800"/>
              </a:spcBef>
              <a:buClr>
                <a:schemeClr val="dk1"/>
              </a:buClr>
              <a:buSzPts val="1100"/>
            </a:pPr>
            <a:r>
              <a:rPr lang="es-MX" b="1" dirty="0">
                <a:solidFill>
                  <a:schemeClr val="accent5">
                    <a:lumMod val="50000"/>
                  </a:schemeClr>
                </a:solidFill>
                <a:latin typeface="Century Gothic" panose="020B0502020202020204" pitchFamily="34" charset="0"/>
                <a:sym typeface="Helvetica Neue"/>
              </a:rPr>
              <a:t>Ejemplo: </a:t>
            </a:r>
            <a:r>
              <a:rPr lang="es-MX" dirty="0">
                <a:solidFill>
                  <a:schemeClr val="accent5">
                    <a:lumMod val="50000"/>
                  </a:schemeClr>
                </a:solidFill>
                <a:latin typeface="Century Gothic" panose="020B0502020202020204" pitchFamily="34" charset="0"/>
                <a:sym typeface="Helvetica Neue"/>
              </a:rPr>
              <a:t>Los vehículos autónomos, observan la velocidad y dirección de otros automóviles durante su trayecto y para que funcionen, hay que identificar objetos específicos y monitorearlos a lo largo del tiempo. </a:t>
            </a:r>
            <a:endParaRPr dirty="0">
              <a:solidFill>
                <a:schemeClr val="accent5">
                  <a:lumMod val="50000"/>
                </a:schemeClr>
              </a:solidFill>
              <a:latin typeface="Century Gothic" panose="020B0502020202020204" pitchFamily="34" charset="0"/>
              <a:sym typeface="Didact Gothic"/>
            </a:endParaRPr>
          </a:p>
        </p:txBody>
      </p:sp>
    </p:spTree>
    <p:extLst>
      <p:ext uri="{BB962C8B-B14F-4D97-AF65-F5344CB8AC3E}">
        <p14:creationId xmlns:p14="http://schemas.microsoft.com/office/powerpoint/2010/main" val="3268109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0;p78">
            <a:extLst>
              <a:ext uri="{FF2B5EF4-FFF2-40B4-BE49-F238E27FC236}">
                <a16:creationId xmlns:a16="http://schemas.microsoft.com/office/drawing/2014/main" id="{76EB61E0-80A7-DE10-1100-B1FF4B67A4C8}"/>
              </a:ext>
            </a:extLst>
          </p:cNvPr>
          <p:cNvSpPr txBox="1"/>
          <p:nvPr/>
        </p:nvSpPr>
        <p:spPr>
          <a:xfrm>
            <a:off x="999705" y="2264558"/>
            <a:ext cx="7245051" cy="3203927"/>
          </a:xfrm>
          <a:prstGeom prst="rect">
            <a:avLst/>
          </a:prstGeom>
          <a:noFill/>
          <a:ln>
            <a:noFill/>
          </a:ln>
        </p:spPr>
        <p:txBody>
          <a:bodyPr spcFirstLastPara="1" wrap="square" lIns="121900" tIns="121900" rIns="121900" bIns="121900" anchor="ctr" anchorCtr="0">
            <a:noAutofit/>
          </a:bodyPr>
          <a:lstStyle/>
          <a:p>
            <a:pPr algn="just">
              <a:lnSpc>
                <a:spcPct val="150000"/>
              </a:lnSpc>
            </a:pPr>
            <a:r>
              <a:rPr lang="es-MX" dirty="0">
                <a:solidFill>
                  <a:schemeClr val="accent5">
                    <a:lumMod val="50000"/>
                  </a:schemeClr>
                </a:solidFill>
                <a:latin typeface="Century Gothic" panose="020B0502020202020204" pitchFamily="34" charset="0"/>
                <a:sym typeface="Helvetica Neue"/>
              </a:rPr>
              <a:t>Las máquinas de esta clase son más avanzadas, no solo forman representaciones sobre el mundo, sino también sobre otros agentes o entidades. </a:t>
            </a:r>
            <a:endParaRPr dirty="0">
              <a:solidFill>
                <a:schemeClr val="accent5">
                  <a:lumMod val="50000"/>
                </a:schemeClr>
              </a:solidFill>
              <a:latin typeface="Century Gothic" panose="020B0502020202020204" pitchFamily="34" charset="0"/>
              <a:sym typeface="Helvetica Neue"/>
            </a:endParaRPr>
          </a:p>
          <a:p>
            <a:pPr algn="just">
              <a:lnSpc>
                <a:spcPct val="150000"/>
              </a:lnSpc>
            </a:pPr>
            <a:endParaRPr dirty="0">
              <a:solidFill>
                <a:schemeClr val="accent5">
                  <a:lumMod val="50000"/>
                </a:schemeClr>
              </a:solidFill>
              <a:latin typeface="Century Gothic" panose="020B0502020202020204" pitchFamily="34" charset="0"/>
              <a:sym typeface="Helvetica Neue"/>
            </a:endParaRPr>
          </a:p>
          <a:p>
            <a:pPr algn="just">
              <a:lnSpc>
                <a:spcPct val="150000"/>
              </a:lnSpc>
            </a:pPr>
            <a:r>
              <a:rPr lang="es-MX" dirty="0">
                <a:solidFill>
                  <a:schemeClr val="accent5">
                    <a:lumMod val="50000"/>
                  </a:schemeClr>
                </a:solidFill>
                <a:latin typeface="Century Gothic" panose="020B0502020202020204" pitchFamily="34" charset="0"/>
                <a:sym typeface="Helvetica Neue"/>
              </a:rPr>
              <a:t>Este pensamiento se asocia en psicología a la implicancia de la comprensión de las personas, las criaturas y los objetos en el mundo, respecto a su propio comportamiento. </a:t>
            </a:r>
            <a:endParaRPr dirty="0">
              <a:solidFill>
                <a:schemeClr val="accent5">
                  <a:lumMod val="50000"/>
                </a:schemeClr>
              </a:solidFill>
              <a:latin typeface="Century Gothic" panose="020B0502020202020204" pitchFamily="34" charset="0"/>
              <a:sym typeface="Helvetica Neue"/>
            </a:endParaRPr>
          </a:p>
        </p:txBody>
      </p:sp>
      <p:sp>
        <p:nvSpPr>
          <p:cNvPr id="4" name="Google Shape;522;p78">
            <a:extLst>
              <a:ext uri="{FF2B5EF4-FFF2-40B4-BE49-F238E27FC236}">
                <a16:creationId xmlns:a16="http://schemas.microsoft.com/office/drawing/2014/main" id="{85E96CA7-CC62-5ECA-2B71-EA7416C903CA}"/>
              </a:ext>
            </a:extLst>
          </p:cNvPr>
          <p:cNvSpPr txBox="1"/>
          <p:nvPr/>
        </p:nvSpPr>
        <p:spPr>
          <a:xfrm>
            <a:off x="999705" y="1587450"/>
            <a:ext cx="484360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Teoría de la Mente</a:t>
            </a:r>
            <a:endParaRPr sz="3600" b="1" dirty="0">
              <a:solidFill>
                <a:schemeClr val="accent1">
                  <a:lumMod val="50000"/>
                </a:schemeClr>
              </a:solidFill>
              <a:latin typeface="Century Gothic" panose="020B0502020202020204" pitchFamily="34" charset="0"/>
              <a:ea typeface="+mj-ea"/>
              <a:cs typeface="+mj-cs"/>
            </a:endParaRPr>
          </a:p>
        </p:txBody>
      </p:sp>
      <p:sp>
        <p:nvSpPr>
          <p:cNvPr id="5" name="Elipse 6">
            <a:extLst>
              <a:ext uri="{FF2B5EF4-FFF2-40B4-BE49-F238E27FC236}">
                <a16:creationId xmlns:a16="http://schemas.microsoft.com/office/drawing/2014/main" id="{6F541AB0-52F8-B1C1-5285-5D0230CB107F}"/>
              </a:ext>
            </a:extLst>
          </p:cNvPr>
          <p:cNvSpPr/>
          <p:nvPr/>
        </p:nvSpPr>
        <p:spPr>
          <a:xfrm>
            <a:off x="514688" y="1587450"/>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3</a:t>
            </a:r>
          </a:p>
        </p:txBody>
      </p:sp>
    </p:spTree>
    <p:extLst>
      <p:ext uri="{BB962C8B-B14F-4D97-AF65-F5344CB8AC3E}">
        <p14:creationId xmlns:p14="http://schemas.microsoft.com/office/powerpoint/2010/main" val="1957486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29;p79">
            <a:extLst>
              <a:ext uri="{FF2B5EF4-FFF2-40B4-BE49-F238E27FC236}">
                <a16:creationId xmlns:a16="http://schemas.microsoft.com/office/drawing/2014/main" id="{64E55948-9E2B-7FA7-F120-86E73EE96F8D}"/>
              </a:ext>
            </a:extLst>
          </p:cNvPr>
          <p:cNvSpPr txBox="1"/>
          <p:nvPr/>
        </p:nvSpPr>
        <p:spPr>
          <a:xfrm>
            <a:off x="794619" y="2052650"/>
            <a:ext cx="7554761" cy="3945513"/>
          </a:xfrm>
          <a:prstGeom prst="rect">
            <a:avLst/>
          </a:prstGeom>
          <a:noFill/>
          <a:ln>
            <a:noFill/>
          </a:ln>
        </p:spPr>
        <p:txBody>
          <a:bodyPr spcFirstLastPara="1" wrap="square" lIns="121900" tIns="121900" rIns="121900" bIns="121900" anchor="ctr" anchorCtr="0">
            <a:noAutofit/>
          </a:bodyPr>
          <a:lstStyle/>
          <a:p>
            <a:pPr algn="just">
              <a:lnSpc>
                <a:spcPct val="150000"/>
              </a:lnSpc>
            </a:pPr>
            <a:r>
              <a:rPr lang="es-MX" dirty="0">
                <a:solidFill>
                  <a:schemeClr val="accent5">
                    <a:lumMod val="50000"/>
                  </a:schemeClr>
                </a:solidFill>
                <a:latin typeface="Century Gothic" panose="020B0502020202020204" pitchFamily="34" charset="0"/>
                <a:sym typeface="Helvetica Neue"/>
              </a:rPr>
              <a:t>El paso final del desarrollo de la IA es construir sistemas que puedan formar representaciones sobre sí mismos. Los seres conscientes de sí mismos, conocen sus estados internos y pueden predecir los sentimientos de los demás. </a:t>
            </a:r>
            <a:endParaRPr dirty="0">
              <a:solidFill>
                <a:schemeClr val="accent5">
                  <a:lumMod val="50000"/>
                </a:schemeClr>
              </a:solidFill>
              <a:latin typeface="Century Gothic" panose="020B0502020202020204" pitchFamily="34" charset="0"/>
              <a:sym typeface="Helvetica Neue"/>
            </a:endParaRPr>
          </a:p>
          <a:p>
            <a:pPr algn="just">
              <a:lnSpc>
                <a:spcPct val="150000"/>
              </a:lnSpc>
            </a:pPr>
            <a:endParaRPr dirty="0">
              <a:solidFill>
                <a:schemeClr val="accent5">
                  <a:lumMod val="50000"/>
                </a:schemeClr>
              </a:solidFill>
              <a:latin typeface="Century Gothic" panose="020B0502020202020204" pitchFamily="34" charset="0"/>
              <a:sym typeface="Helvetica Neue"/>
            </a:endParaRPr>
          </a:p>
          <a:p>
            <a:pPr algn="just">
              <a:lnSpc>
                <a:spcPct val="150000"/>
              </a:lnSpc>
            </a:pPr>
            <a:r>
              <a:rPr lang="es-MX" dirty="0">
                <a:solidFill>
                  <a:schemeClr val="accent5">
                    <a:lumMod val="50000"/>
                  </a:schemeClr>
                </a:solidFill>
                <a:latin typeface="Century Gothic" panose="020B0502020202020204" pitchFamily="34" charset="0"/>
                <a:sym typeface="Helvetica Neue"/>
              </a:rPr>
              <a:t>Este paso todavía está lejos de realizarse, aunque los esfuerzos se enfocan hacia la comprensión de la memoria, el aprendizaje y la capacidad de basar las decisiones en experiencias pasadas.</a:t>
            </a:r>
            <a:endParaRPr dirty="0">
              <a:solidFill>
                <a:schemeClr val="accent5">
                  <a:lumMod val="50000"/>
                </a:schemeClr>
              </a:solidFill>
              <a:latin typeface="Century Gothic" panose="020B0502020202020204" pitchFamily="34" charset="0"/>
              <a:sym typeface="Helvetica Neue"/>
            </a:endParaRPr>
          </a:p>
        </p:txBody>
      </p:sp>
      <p:sp>
        <p:nvSpPr>
          <p:cNvPr id="4" name="Google Shape;531;p79">
            <a:extLst>
              <a:ext uri="{FF2B5EF4-FFF2-40B4-BE49-F238E27FC236}">
                <a16:creationId xmlns:a16="http://schemas.microsoft.com/office/drawing/2014/main" id="{CB3DC1DB-38A3-D6E5-E10B-56DFE45365E8}"/>
              </a:ext>
            </a:extLst>
          </p:cNvPr>
          <p:cNvSpPr txBox="1"/>
          <p:nvPr/>
        </p:nvSpPr>
        <p:spPr>
          <a:xfrm>
            <a:off x="1053734" y="1587450"/>
            <a:ext cx="414840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Autoconciencia</a:t>
            </a:r>
            <a:endParaRPr sz="3600" b="1" dirty="0">
              <a:solidFill>
                <a:schemeClr val="accent1">
                  <a:lumMod val="50000"/>
                </a:schemeClr>
              </a:solidFill>
              <a:latin typeface="Century Gothic" panose="020B0502020202020204" pitchFamily="34" charset="0"/>
              <a:ea typeface="+mj-ea"/>
              <a:cs typeface="+mj-cs"/>
            </a:endParaRPr>
          </a:p>
        </p:txBody>
      </p:sp>
      <p:sp>
        <p:nvSpPr>
          <p:cNvPr id="5" name="Elipse 6">
            <a:extLst>
              <a:ext uri="{FF2B5EF4-FFF2-40B4-BE49-F238E27FC236}">
                <a16:creationId xmlns:a16="http://schemas.microsoft.com/office/drawing/2014/main" id="{36C4CA62-EB96-E329-D76F-A02046A38ED6}"/>
              </a:ext>
            </a:extLst>
          </p:cNvPr>
          <p:cNvSpPr/>
          <p:nvPr/>
        </p:nvSpPr>
        <p:spPr>
          <a:xfrm>
            <a:off x="514688" y="1587450"/>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4</a:t>
            </a:r>
          </a:p>
        </p:txBody>
      </p:sp>
    </p:spTree>
    <p:extLst>
      <p:ext uri="{BB962C8B-B14F-4D97-AF65-F5344CB8AC3E}">
        <p14:creationId xmlns:p14="http://schemas.microsoft.com/office/powerpoint/2010/main" val="344894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6522-34E1-93D6-BA6C-8560220A3EA3}"/>
              </a:ext>
            </a:extLst>
          </p:cNvPr>
          <p:cNvSpPr txBox="1">
            <a:spLocks/>
          </p:cNvSpPr>
          <p:nvPr/>
        </p:nvSpPr>
        <p:spPr>
          <a:xfrm>
            <a:off x="480744" y="2766218"/>
            <a:ext cx="818251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1" kern="1200">
                <a:solidFill>
                  <a:srgbClr val="002060"/>
                </a:solidFill>
                <a:latin typeface="Trebuchet MS" panose="020B0703020202090204" pitchFamily="34" charset="0"/>
                <a:ea typeface="+mj-ea"/>
                <a:cs typeface="+mj-cs"/>
              </a:defRPr>
            </a:lvl1pPr>
          </a:lstStyle>
          <a:p>
            <a:pPr algn="ctr">
              <a:lnSpc>
                <a:spcPct val="150000"/>
              </a:lnSpc>
              <a:spcBef>
                <a:spcPts val="0"/>
              </a:spcBef>
              <a:buClr>
                <a:srgbClr val="002060"/>
              </a:buClr>
              <a:buSzPts val="3800"/>
            </a:pPr>
            <a:r>
              <a:rPr lang="es-MX" sz="4400" dirty="0"/>
              <a:t>Otras clasificaciones de IA</a:t>
            </a:r>
            <a:endParaRPr lang="es-AR" sz="4400" dirty="0"/>
          </a:p>
        </p:txBody>
      </p:sp>
    </p:spTree>
    <p:extLst>
      <p:ext uri="{BB962C8B-B14F-4D97-AF65-F5344CB8AC3E}">
        <p14:creationId xmlns:p14="http://schemas.microsoft.com/office/powerpoint/2010/main" val="119932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44;p81">
            <a:extLst>
              <a:ext uri="{FF2B5EF4-FFF2-40B4-BE49-F238E27FC236}">
                <a16:creationId xmlns:a16="http://schemas.microsoft.com/office/drawing/2014/main" id="{B6B8FF72-353D-E2C6-BC00-49C2E1AF5306}"/>
              </a:ext>
            </a:extLst>
          </p:cNvPr>
          <p:cNvSpPr txBox="1"/>
          <p:nvPr/>
        </p:nvSpPr>
        <p:spPr>
          <a:xfrm>
            <a:off x="546647" y="1363829"/>
            <a:ext cx="8050706" cy="2790800"/>
          </a:xfrm>
          <a:prstGeom prst="rect">
            <a:avLst/>
          </a:prstGeom>
          <a:noFill/>
          <a:ln>
            <a:noFill/>
          </a:ln>
        </p:spPr>
        <p:txBody>
          <a:bodyPr spcFirstLastPara="1" wrap="square" lIns="121900" tIns="121900" rIns="121900" bIns="121900" anchor="ctr" anchorCtr="0">
            <a:noAutofit/>
          </a:bodyPr>
          <a:lstStyle/>
          <a:p>
            <a:pPr algn="ctr">
              <a:lnSpc>
                <a:spcPct val="150000"/>
              </a:lnSpc>
            </a:pPr>
            <a:r>
              <a:rPr lang="es-MX" sz="2000" dirty="0">
                <a:solidFill>
                  <a:schemeClr val="accent5">
                    <a:lumMod val="50000"/>
                  </a:schemeClr>
                </a:solidFill>
                <a:latin typeface="Century Gothic" panose="020B0502020202020204" pitchFamily="34" charset="0"/>
                <a:sym typeface="Helvetica Neue"/>
              </a:rPr>
              <a:t>También existen otras clasificaciones, como por ejemplo las propuestas por Stuart Russell y Peter </a:t>
            </a:r>
            <a:r>
              <a:rPr lang="es-MX" sz="2000" dirty="0" err="1">
                <a:solidFill>
                  <a:schemeClr val="accent5">
                    <a:lumMod val="50000"/>
                  </a:schemeClr>
                </a:solidFill>
                <a:latin typeface="Century Gothic" panose="020B0502020202020204" pitchFamily="34" charset="0"/>
                <a:sym typeface="Helvetica Neue"/>
              </a:rPr>
              <a:t>Norvig</a:t>
            </a:r>
            <a:r>
              <a:rPr lang="es-MX" sz="2000" dirty="0">
                <a:solidFill>
                  <a:schemeClr val="accent5">
                    <a:lumMod val="50000"/>
                  </a:schemeClr>
                </a:solidFill>
                <a:latin typeface="Century Gothic" panose="020B0502020202020204" pitchFamily="34" charset="0"/>
                <a:sym typeface="Helvetica Neue"/>
              </a:rPr>
              <a:t>, expertos en Ciencias de la Computación, diferencian varios tipos de Inteligencia Artificial.</a:t>
            </a:r>
            <a:endParaRPr sz="2000" dirty="0">
              <a:solidFill>
                <a:schemeClr val="accent5">
                  <a:lumMod val="50000"/>
                </a:schemeClr>
              </a:solidFill>
              <a:latin typeface="Century Gothic" panose="020B0502020202020204" pitchFamily="34" charset="0"/>
              <a:sym typeface="Helvetica Neue"/>
            </a:endParaRPr>
          </a:p>
          <a:p>
            <a:pPr algn="just">
              <a:lnSpc>
                <a:spcPct val="150000"/>
              </a:lnSpc>
            </a:pPr>
            <a:endParaRPr sz="2400" dirty="0">
              <a:solidFill>
                <a:srgbClr val="000000"/>
              </a:solidFill>
              <a:latin typeface="Helvetica Neue"/>
              <a:ea typeface="Helvetica Neue"/>
              <a:cs typeface="Helvetica Neue"/>
              <a:sym typeface="Helvetica Neue"/>
            </a:endParaRPr>
          </a:p>
        </p:txBody>
      </p:sp>
      <p:pic>
        <p:nvPicPr>
          <p:cNvPr id="4" name="Picture 3" descr="A yellow light bulb with black lines&#10;&#10;Description automatically generated">
            <a:extLst>
              <a:ext uri="{FF2B5EF4-FFF2-40B4-BE49-F238E27FC236}">
                <a16:creationId xmlns:a16="http://schemas.microsoft.com/office/drawing/2014/main" id="{2E2A497B-EB86-FA1B-F0AD-70D742BF2D78}"/>
              </a:ext>
            </a:extLst>
          </p:cNvPr>
          <p:cNvPicPr>
            <a:picLocks noChangeAspect="1"/>
          </p:cNvPicPr>
          <p:nvPr/>
        </p:nvPicPr>
        <p:blipFill>
          <a:blip r:embed="rId2"/>
          <a:stretch>
            <a:fillRect/>
          </a:stretch>
        </p:blipFill>
        <p:spPr>
          <a:xfrm>
            <a:off x="3658375" y="3831501"/>
            <a:ext cx="1827249" cy="2017666"/>
          </a:xfrm>
          <a:prstGeom prst="rect">
            <a:avLst/>
          </a:prstGeom>
        </p:spPr>
      </p:pic>
    </p:spTree>
    <p:extLst>
      <p:ext uri="{BB962C8B-B14F-4D97-AF65-F5344CB8AC3E}">
        <p14:creationId xmlns:p14="http://schemas.microsoft.com/office/powerpoint/2010/main" val="1898411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3;p82">
            <a:extLst>
              <a:ext uri="{FF2B5EF4-FFF2-40B4-BE49-F238E27FC236}">
                <a16:creationId xmlns:a16="http://schemas.microsoft.com/office/drawing/2014/main" id="{B9EA236A-B777-3E40-880A-D43B02FF01DF}"/>
              </a:ext>
            </a:extLst>
          </p:cNvPr>
          <p:cNvSpPr txBox="1"/>
          <p:nvPr/>
        </p:nvSpPr>
        <p:spPr>
          <a:xfrm>
            <a:off x="580553" y="2318839"/>
            <a:ext cx="7982893" cy="3056406"/>
          </a:xfrm>
          <a:prstGeom prst="rect">
            <a:avLst/>
          </a:prstGeom>
          <a:noFill/>
          <a:ln>
            <a:noFill/>
          </a:ln>
        </p:spPr>
        <p:txBody>
          <a:bodyPr spcFirstLastPara="1" wrap="square" lIns="121900" tIns="121900" rIns="121900" bIns="121900" anchor="ctr" anchorCtr="0">
            <a:noAutofit/>
          </a:bodyPr>
          <a:lstStyle/>
          <a:p>
            <a:pPr marL="228600" indent="-228600" algn="just">
              <a:lnSpc>
                <a:spcPct val="150000"/>
              </a:lnSpc>
              <a:buClr>
                <a:schemeClr val="accent1">
                  <a:lumMod val="50000"/>
                </a:schemeClr>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Helvetica Neue"/>
              </a:rPr>
              <a:t>Sistemas que actúan como humanos: </a:t>
            </a:r>
            <a:r>
              <a:rPr lang="es-MX" dirty="0">
                <a:solidFill>
                  <a:schemeClr val="accent5">
                    <a:lumMod val="50000"/>
                  </a:schemeClr>
                </a:solidFill>
                <a:latin typeface="Century Gothic" panose="020B0502020202020204" pitchFamily="34" charset="0"/>
                <a:sym typeface="Helvetica Neue"/>
              </a:rPr>
              <a:t>Los llamados androides y los robots. Estos intentan realizar tareas de manera similar a como lo hacemos nosotros y de forma más eficiente.</a:t>
            </a:r>
            <a:endParaRPr dirty="0">
              <a:solidFill>
                <a:schemeClr val="accent5">
                  <a:lumMod val="50000"/>
                </a:schemeClr>
              </a:solidFill>
              <a:latin typeface="Century Gothic" panose="020B0502020202020204" pitchFamily="34" charset="0"/>
              <a:sym typeface="Helvetica Neue"/>
            </a:endParaRPr>
          </a:p>
          <a:p>
            <a:pPr marL="228600" indent="-228600" algn="just">
              <a:lnSpc>
                <a:spcPct val="150000"/>
              </a:lnSpc>
              <a:buClr>
                <a:schemeClr val="accent1">
                  <a:lumMod val="50000"/>
                </a:schemeClr>
              </a:buClr>
              <a:buFont typeface="Arial" panose="020B0604020202020204" pitchFamily="34" charset="0"/>
              <a:buChar char="•"/>
            </a:pPr>
            <a:endParaRPr dirty="0">
              <a:solidFill>
                <a:schemeClr val="accent5">
                  <a:lumMod val="50000"/>
                </a:schemeClr>
              </a:solidFill>
              <a:latin typeface="Century Gothic" panose="020B0502020202020204" pitchFamily="34" charset="0"/>
              <a:sym typeface="Helvetica Neue"/>
            </a:endParaRPr>
          </a:p>
          <a:p>
            <a:pPr marL="228600" indent="-228600" algn="just">
              <a:lnSpc>
                <a:spcPct val="150000"/>
              </a:lnSpc>
              <a:buClr>
                <a:schemeClr val="accent1">
                  <a:lumMod val="50000"/>
                </a:schemeClr>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Helvetica Neue"/>
              </a:rPr>
              <a:t>Sistemas que piensan racionalmente: </a:t>
            </a:r>
            <a:r>
              <a:rPr lang="es-MX" dirty="0">
                <a:solidFill>
                  <a:schemeClr val="accent5">
                    <a:lumMod val="50000"/>
                  </a:schemeClr>
                </a:solidFill>
                <a:latin typeface="Century Gothic" panose="020B0502020202020204" pitchFamily="34" charset="0"/>
                <a:sym typeface="Helvetica Neue"/>
              </a:rPr>
              <a:t>Tratan de imitar el pensamiento lógico humano. Es decir, se trata de investigar cómo lograr que las máquinas perciban, razonen y actúen en consecuencia.</a:t>
            </a:r>
            <a:endParaRPr dirty="0">
              <a:solidFill>
                <a:schemeClr val="accent5">
                  <a:lumMod val="50000"/>
                </a:schemeClr>
              </a:solidFill>
              <a:latin typeface="Century Gothic" panose="020B0502020202020204" pitchFamily="34" charset="0"/>
              <a:sym typeface="Didact Gothic"/>
            </a:endParaRPr>
          </a:p>
        </p:txBody>
      </p:sp>
      <p:sp>
        <p:nvSpPr>
          <p:cNvPr id="3" name="Google Shape;554;p82">
            <a:extLst>
              <a:ext uri="{FF2B5EF4-FFF2-40B4-BE49-F238E27FC236}">
                <a16:creationId xmlns:a16="http://schemas.microsoft.com/office/drawing/2014/main" id="{35598BE7-CA93-272E-69A5-AF257A794BC6}"/>
              </a:ext>
            </a:extLst>
          </p:cNvPr>
          <p:cNvSpPr txBox="1"/>
          <p:nvPr/>
        </p:nvSpPr>
        <p:spPr>
          <a:xfrm>
            <a:off x="-655601" y="1381441"/>
            <a:ext cx="1045520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Clasificación de IA. Russell y </a:t>
            </a:r>
            <a:r>
              <a:rPr lang="es-MX" sz="3600" b="1" dirty="0" err="1">
                <a:solidFill>
                  <a:schemeClr val="accent1">
                    <a:lumMod val="50000"/>
                  </a:schemeClr>
                </a:solidFill>
                <a:latin typeface="Century Gothic" panose="020B0502020202020204" pitchFamily="34" charset="0"/>
                <a:ea typeface="+mj-ea"/>
                <a:cs typeface="+mj-cs"/>
                <a:sym typeface="Anton"/>
              </a:rPr>
              <a:t>Norvig</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38545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62;p83">
            <a:extLst>
              <a:ext uri="{FF2B5EF4-FFF2-40B4-BE49-F238E27FC236}">
                <a16:creationId xmlns:a16="http://schemas.microsoft.com/office/drawing/2014/main" id="{F25CA45B-BFFC-4E7F-6A78-755D2FC3C9CB}"/>
              </a:ext>
            </a:extLst>
          </p:cNvPr>
          <p:cNvSpPr txBox="1"/>
          <p:nvPr/>
        </p:nvSpPr>
        <p:spPr>
          <a:xfrm>
            <a:off x="491247" y="2185276"/>
            <a:ext cx="8161504" cy="3088941"/>
          </a:xfrm>
          <a:prstGeom prst="rect">
            <a:avLst/>
          </a:prstGeom>
          <a:noFill/>
          <a:ln>
            <a:noFill/>
          </a:ln>
        </p:spPr>
        <p:txBody>
          <a:bodyPr spcFirstLastPara="1" wrap="square" lIns="121900" tIns="121900" rIns="121900" bIns="121900" anchor="ctr" anchorCtr="0">
            <a:noAutofit/>
          </a:bodyPr>
          <a:lstStyle/>
          <a:p>
            <a:pPr algn="just">
              <a:lnSpc>
                <a:spcPct val="150000"/>
              </a:lnSpc>
            </a:pPr>
            <a:endParaRPr sz="2400" dirty="0"/>
          </a:p>
          <a:p>
            <a:pPr marL="228600" indent="-228600" algn="just">
              <a:lnSpc>
                <a:spcPct val="150000"/>
              </a:lnSpc>
              <a:buClr>
                <a:schemeClr val="accent1">
                  <a:lumMod val="50000"/>
                </a:schemeClr>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Helvetica Neue"/>
              </a:rPr>
              <a:t>Sistemas que actúan racionalmente: </a:t>
            </a:r>
            <a:r>
              <a:rPr lang="es-MX" dirty="0">
                <a:solidFill>
                  <a:schemeClr val="accent5">
                    <a:lumMod val="50000"/>
                  </a:schemeClr>
                </a:solidFill>
                <a:latin typeface="Century Gothic" panose="020B0502020202020204" pitchFamily="34" charset="0"/>
                <a:sym typeface="Helvetica Neue"/>
              </a:rPr>
              <a:t>Aquellos capaces de percibir el entorno, que tratan de imitar de forma racional el comportamiento humano y actuar en consecuencia.</a:t>
            </a:r>
            <a:endParaRPr dirty="0">
              <a:solidFill>
                <a:schemeClr val="accent5">
                  <a:lumMod val="50000"/>
                </a:schemeClr>
              </a:solidFill>
              <a:latin typeface="Century Gothic" panose="020B0502020202020204" pitchFamily="34" charset="0"/>
              <a:sym typeface="Helvetica Neue"/>
            </a:endParaRPr>
          </a:p>
          <a:p>
            <a:pPr marL="228600" indent="-228600" algn="just">
              <a:lnSpc>
                <a:spcPct val="150000"/>
              </a:lnSpc>
              <a:buClr>
                <a:schemeClr val="accent1">
                  <a:lumMod val="50000"/>
                </a:schemeClr>
              </a:buClr>
              <a:buSzPts val="1800"/>
              <a:buFont typeface="Arial" panose="020B0604020202020204" pitchFamily="34" charset="0"/>
              <a:buChar char="•"/>
            </a:pPr>
            <a:endParaRPr b="1" dirty="0">
              <a:solidFill>
                <a:schemeClr val="accent5">
                  <a:lumMod val="50000"/>
                </a:schemeClr>
              </a:solidFill>
              <a:latin typeface="Century Gothic" panose="020B0502020202020204" pitchFamily="34" charset="0"/>
              <a:sym typeface="Helvetica Neue"/>
            </a:endParaRPr>
          </a:p>
          <a:p>
            <a:pPr marL="228600" indent="-228600" algn="just">
              <a:lnSpc>
                <a:spcPct val="150000"/>
              </a:lnSpc>
              <a:buClr>
                <a:schemeClr val="accent1">
                  <a:lumMod val="50000"/>
                </a:schemeClr>
              </a:buClr>
              <a:buSzPts val="1800"/>
              <a:buFont typeface="Arial" panose="020B0604020202020204" pitchFamily="34" charset="0"/>
              <a:buChar char="•"/>
            </a:pPr>
            <a:r>
              <a:rPr lang="es-MX" b="1" dirty="0">
                <a:solidFill>
                  <a:schemeClr val="accent5">
                    <a:lumMod val="50000"/>
                  </a:schemeClr>
                </a:solidFill>
                <a:latin typeface="Century Gothic" panose="020B0502020202020204" pitchFamily="34" charset="0"/>
                <a:sym typeface="Helvetica Neue"/>
              </a:rPr>
              <a:t>Sistemas que piensan como humanos: </a:t>
            </a:r>
            <a:r>
              <a:rPr lang="es-MX" dirty="0">
                <a:solidFill>
                  <a:schemeClr val="accent5">
                    <a:lumMod val="50000"/>
                  </a:schemeClr>
                </a:solidFill>
                <a:latin typeface="Century Gothic" panose="020B0502020202020204" pitchFamily="34" charset="0"/>
                <a:sym typeface="Helvetica Neue"/>
              </a:rPr>
              <a:t>Son sistemas que imitan el funcionamiento del sistema nervioso por medio de redes neuronales artificiales. </a:t>
            </a:r>
            <a:endParaRPr lang="en-MT" sz="2400" dirty="0">
              <a:solidFill>
                <a:srgbClr val="000000"/>
              </a:solidFill>
              <a:latin typeface="Didact Gothic"/>
              <a:ea typeface="Didact Gothic"/>
              <a:cs typeface="Didact Gothic"/>
              <a:sym typeface="Didact Gothic"/>
            </a:endParaRPr>
          </a:p>
          <a:p>
            <a:pPr algn="just">
              <a:lnSpc>
                <a:spcPct val="150000"/>
              </a:lnSpc>
            </a:pPr>
            <a:endParaRPr lang="en-MT" sz="2400" dirty="0">
              <a:solidFill>
                <a:srgbClr val="000000"/>
              </a:solidFill>
              <a:latin typeface="Didact Gothic"/>
              <a:ea typeface="Didact Gothic"/>
              <a:cs typeface="Didact Gothic"/>
              <a:sym typeface="Didact Gothic"/>
            </a:endParaRPr>
          </a:p>
        </p:txBody>
      </p:sp>
      <p:sp>
        <p:nvSpPr>
          <p:cNvPr id="4" name="Google Shape;554;p82">
            <a:extLst>
              <a:ext uri="{FF2B5EF4-FFF2-40B4-BE49-F238E27FC236}">
                <a16:creationId xmlns:a16="http://schemas.microsoft.com/office/drawing/2014/main" id="{9F7F6D50-5B5F-F019-285B-9A6085804947}"/>
              </a:ext>
            </a:extLst>
          </p:cNvPr>
          <p:cNvSpPr txBox="1"/>
          <p:nvPr/>
        </p:nvSpPr>
        <p:spPr>
          <a:xfrm>
            <a:off x="-655601" y="1381441"/>
            <a:ext cx="1045520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Clasificación de IA. Russell y </a:t>
            </a:r>
            <a:r>
              <a:rPr lang="es-MX" sz="3600" b="1" dirty="0" err="1">
                <a:solidFill>
                  <a:schemeClr val="accent1">
                    <a:lumMod val="50000"/>
                  </a:schemeClr>
                </a:solidFill>
                <a:latin typeface="Century Gothic" panose="020B0502020202020204" pitchFamily="34" charset="0"/>
                <a:ea typeface="+mj-ea"/>
                <a:cs typeface="+mj-cs"/>
                <a:sym typeface="Anton"/>
              </a:rPr>
              <a:t>Norvig</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11433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8A53C74-BFA6-DCF3-74D0-63958E3F5CA6}"/>
              </a:ext>
            </a:extLst>
          </p:cNvPr>
          <p:cNvSpPr txBox="1">
            <a:spLocks/>
          </p:cNvSpPr>
          <p:nvPr/>
        </p:nvSpPr>
        <p:spPr>
          <a:xfrm>
            <a:off x="480744" y="2766218"/>
            <a:ext cx="818251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1" kern="1200">
                <a:solidFill>
                  <a:srgbClr val="002060"/>
                </a:solidFill>
                <a:latin typeface="Trebuchet MS" panose="020B0703020202090204" pitchFamily="34" charset="0"/>
                <a:ea typeface="+mj-ea"/>
                <a:cs typeface="+mj-cs"/>
              </a:defRPr>
            </a:lvl1pPr>
          </a:lstStyle>
          <a:p>
            <a:pPr algn="ctr">
              <a:lnSpc>
                <a:spcPct val="150000"/>
              </a:lnSpc>
              <a:spcBef>
                <a:spcPts val="0"/>
              </a:spcBef>
              <a:buClr>
                <a:srgbClr val="002060"/>
              </a:buClr>
              <a:buSzPts val="3800"/>
            </a:pPr>
            <a:r>
              <a:rPr lang="es-MX" sz="4400" dirty="0"/>
              <a:t>Introducción al Aprendizaje Máquina e Inteligencia Artificial (ML &amp; AI)</a:t>
            </a:r>
            <a:endParaRPr lang="es-AR" sz="4400" dirty="0"/>
          </a:p>
        </p:txBody>
      </p:sp>
    </p:spTree>
    <p:extLst>
      <p:ext uri="{BB962C8B-B14F-4D97-AF65-F5344CB8AC3E}">
        <p14:creationId xmlns:p14="http://schemas.microsoft.com/office/powerpoint/2010/main" val="3162627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2D3B57-FD67-49DD-D417-E9003BD79E2A}"/>
              </a:ext>
            </a:extLst>
          </p:cNvPr>
          <p:cNvSpPr txBox="1">
            <a:spLocks/>
          </p:cNvSpPr>
          <p:nvPr/>
        </p:nvSpPr>
        <p:spPr>
          <a:xfrm>
            <a:off x="480744" y="2766218"/>
            <a:ext cx="818251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1" kern="1200">
                <a:solidFill>
                  <a:srgbClr val="002060"/>
                </a:solidFill>
                <a:latin typeface="Trebuchet MS" panose="020B0703020202090204" pitchFamily="34" charset="0"/>
                <a:ea typeface="+mj-ea"/>
                <a:cs typeface="+mj-cs"/>
              </a:defRPr>
            </a:lvl1pPr>
          </a:lstStyle>
          <a:p>
            <a:pPr algn="ctr">
              <a:lnSpc>
                <a:spcPct val="150000"/>
              </a:lnSpc>
              <a:spcBef>
                <a:spcPts val="0"/>
              </a:spcBef>
              <a:buClr>
                <a:srgbClr val="002060"/>
              </a:buClr>
              <a:buSzPts val="3800"/>
            </a:pPr>
            <a:r>
              <a:rPr lang="es-MX" sz="4400" dirty="0"/>
              <a:t>IA y Robótica</a:t>
            </a:r>
            <a:endParaRPr lang="es-AR" sz="4400" dirty="0"/>
          </a:p>
        </p:txBody>
      </p:sp>
    </p:spTree>
    <p:extLst>
      <p:ext uri="{BB962C8B-B14F-4D97-AF65-F5344CB8AC3E}">
        <p14:creationId xmlns:p14="http://schemas.microsoft.com/office/powerpoint/2010/main" val="3525207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84;p86">
            <a:extLst>
              <a:ext uri="{FF2B5EF4-FFF2-40B4-BE49-F238E27FC236}">
                <a16:creationId xmlns:a16="http://schemas.microsoft.com/office/drawing/2014/main" id="{DCCCEB46-D1C4-0EB5-A121-DB1D1840BCA1}"/>
              </a:ext>
            </a:extLst>
          </p:cNvPr>
          <p:cNvSpPr txBox="1"/>
          <p:nvPr/>
        </p:nvSpPr>
        <p:spPr>
          <a:xfrm>
            <a:off x="590799" y="1915184"/>
            <a:ext cx="7896449" cy="3447829"/>
          </a:xfrm>
          <a:prstGeom prst="rect">
            <a:avLst/>
          </a:prstGeom>
          <a:noFill/>
          <a:ln>
            <a:noFill/>
          </a:ln>
        </p:spPr>
        <p:txBody>
          <a:bodyPr spcFirstLastPara="1" wrap="square" lIns="121900" tIns="121900" rIns="121900" bIns="121900" anchor="ctr" anchorCtr="0">
            <a:noAutofit/>
          </a:bodyPr>
          <a:lstStyle/>
          <a:p>
            <a:pPr algn="just">
              <a:lnSpc>
                <a:spcPct val="150000"/>
              </a:lnSpc>
            </a:pPr>
            <a:r>
              <a:rPr lang="es-MX" dirty="0">
                <a:solidFill>
                  <a:schemeClr val="accent5">
                    <a:lumMod val="50000"/>
                  </a:schemeClr>
                </a:solidFill>
                <a:latin typeface="Century Gothic" panose="020B0502020202020204" pitchFamily="34" charset="0"/>
                <a:sym typeface="Didact Gothic"/>
              </a:rPr>
              <a:t>Como comentábamos anteriormente, los robots forman parte del tipo de Inteligencia Artificial vinculada con los “Sistemas que actúan como humanos”.  En la actualidad, podemos encontrar un montón de robots distintos que realizan actividades diferentes, como ser, por ejemplo: aspirar el piso, robots para cuidar adultos mayores, hasta robots industriales.</a:t>
            </a:r>
            <a:endParaRPr dirty="0">
              <a:solidFill>
                <a:schemeClr val="accent5">
                  <a:lumMod val="50000"/>
                </a:schemeClr>
              </a:solidFill>
              <a:latin typeface="Century Gothic" panose="020B0502020202020204" pitchFamily="34" charset="0"/>
              <a:sym typeface="Didact Gothic"/>
            </a:endParaRPr>
          </a:p>
          <a:p>
            <a:pPr algn="just">
              <a:lnSpc>
                <a:spcPct val="150000"/>
              </a:lnSpc>
            </a:pPr>
            <a:endParaRPr sz="2400" dirty="0">
              <a:solidFill>
                <a:srgbClr val="000000"/>
              </a:solidFill>
              <a:latin typeface="Didact Gothic"/>
              <a:ea typeface="Didact Gothic"/>
              <a:cs typeface="Didact Gothic"/>
              <a:sym typeface="Didact Gothic"/>
            </a:endParaRPr>
          </a:p>
        </p:txBody>
      </p:sp>
      <p:pic>
        <p:nvPicPr>
          <p:cNvPr id="4" name="Google Shape;585;p86" descr="Robots, humanoides: el camino a la inteligencia artificial ...">
            <a:extLst>
              <a:ext uri="{FF2B5EF4-FFF2-40B4-BE49-F238E27FC236}">
                <a16:creationId xmlns:a16="http://schemas.microsoft.com/office/drawing/2014/main" id="{A938849D-30F3-6A62-9003-CCA275BCFD9A}"/>
              </a:ext>
            </a:extLst>
          </p:cNvPr>
          <p:cNvPicPr preferRelativeResize="0"/>
          <p:nvPr/>
        </p:nvPicPr>
        <p:blipFill rotWithShape="1">
          <a:blip r:embed="rId2">
            <a:alphaModFix/>
          </a:blip>
          <a:srcRect/>
          <a:stretch/>
        </p:blipFill>
        <p:spPr>
          <a:xfrm>
            <a:off x="5865295" y="4660958"/>
            <a:ext cx="2137244" cy="1607107"/>
          </a:xfrm>
          <a:prstGeom prst="rect">
            <a:avLst/>
          </a:prstGeom>
          <a:noFill/>
          <a:ln w="9525" cap="flat" cmpd="sng">
            <a:solidFill>
              <a:schemeClr val="dk1"/>
            </a:solidFill>
            <a:prstDash val="solid"/>
            <a:round/>
            <a:headEnd type="none" w="sm" len="sm"/>
            <a:tailEnd type="none" w="sm" len="sm"/>
          </a:ln>
        </p:spPr>
      </p:pic>
      <p:sp>
        <p:nvSpPr>
          <p:cNvPr id="6" name="Google Shape;591;p87">
            <a:extLst>
              <a:ext uri="{FF2B5EF4-FFF2-40B4-BE49-F238E27FC236}">
                <a16:creationId xmlns:a16="http://schemas.microsoft.com/office/drawing/2014/main" id="{36861A2B-B5F6-D62B-203F-4F49C326980B}"/>
              </a:ext>
            </a:extLst>
          </p:cNvPr>
          <p:cNvSpPr txBox="1"/>
          <p:nvPr/>
        </p:nvSpPr>
        <p:spPr>
          <a:xfrm>
            <a:off x="590800" y="1393488"/>
            <a:ext cx="796240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La IA y el mundo de la Robótica</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352285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91;p87">
            <a:extLst>
              <a:ext uri="{FF2B5EF4-FFF2-40B4-BE49-F238E27FC236}">
                <a16:creationId xmlns:a16="http://schemas.microsoft.com/office/drawing/2014/main" id="{3649BC3A-70BF-9165-7462-DD8D0E7A361F}"/>
              </a:ext>
            </a:extLst>
          </p:cNvPr>
          <p:cNvSpPr txBox="1"/>
          <p:nvPr/>
        </p:nvSpPr>
        <p:spPr>
          <a:xfrm>
            <a:off x="590800" y="1393488"/>
            <a:ext cx="796240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La IA y el mundo de la Robótica</a:t>
            </a:r>
            <a:endParaRPr sz="3600" b="1" dirty="0">
              <a:solidFill>
                <a:schemeClr val="accent1">
                  <a:lumMod val="50000"/>
                </a:schemeClr>
              </a:solidFill>
              <a:latin typeface="Century Gothic" panose="020B0502020202020204" pitchFamily="34" charset="0"/>
              <a:ea typeface="+mj-ea"/>
              <a:cs typeface="+mj-cs"/>
            </a:endParaRPr>
          </a:p>
        </p:txBody>
      </p:sp>
      <p:sp>
        <p:nvSpPr>
          <p:cNvPr id="3" name="Google Shape;593;p87">
            <a:extLst>
              <a:ext uri="{FF2B5EF4-FFF2-40B4-BE49-F238E27FC236}">
                <a16:creationId xmlns:a16="http://schemas.microsoft.com/office/drawing/2014/main" id="{736F2677-9F0F-EE19-0447-7417AAD6E883}"/>
              </a:ext>
            </a:extLst>
          </p:cNvPr>
          <p:cNvSpPr txBox="1"/>
          <p:nvPr/>
        </p:nvSpPr>
        <p:spPr>
          <a:xfrm>
            <a:off x="590800" y="2063636"/>
            <a:ext cx="7962400" cy="3400876"/>
          </a:xfrm>
          <a:prstGeom prst="rect">
            <a:avLst/>
          </a:prstGeom>
          <a:noFill/>
          <a:ln>
            <a:noFill/>
          </a:ln>
        </p:spPr>
        <p:txBody>
          <a:bodyPr spcFirstLastPara="1" wrap="square" lIns="121900" tIns="60933" rIns="121900" bIns="60933" anchor="t" anchorCtr="0">
            <a:spAutoFit/>
          </a:bodyPr>
          <a:lstStyle/>
          <a:p>
            <a:pPr algn="just">
              <a:lnSpc>
                <a:spcPct val="150000"/>
              </a:lnSpc>
            </a:pPr>
            <a:r>
              <a:rPr lang="es-MX" dirty="0">
                <a:solidFill>
                  <a:schemeClr val="accent5">
                    <a:lumMod val="50000"/>
                  </a:schemeClr>
                </a:solidFill>
                <a:latin typeface="Century Gothic" panose="020B0502020202020204" pitchFamily="34" charset="0"/>
                <a:sym typeface="Helvetica Neue"/>
              </a:rPr>
              <a:t>En la actualidad, podemos encontrar robots distintos que realizan actividades diferentes, como ser, por ejemplo: aspirar el piso, robots para cuidar adultos mayores, hasta robots industriales.</a:t>
            </a:r>
            <a:endParaRPr dirty="0">
              <a:solidFill>
                <a:schemeClr val="accent5">
                  <a:lumMod val="50000"/>
                </a:schemeClr>
              </a:solidFill>
              <a:latin typeface="Century Gothic" panose="020B0502020202020204" pitchFamily="34" charset="0"/>
              <a:sym typeface="Helvetica Neue"/>
            </a:endParaRPr>
          </a:p>
          <a:p>
            <a:pPr algn="just">
              <a:lnSpc>
                <a:spcPct val="150000"/>
              </a:lnSpc>
            </a:pPr>
            <a:r>
              <a:rPr lang="es-MX" dirty="0">
                <a:solidFill>
                  <a:schemeClr val="accent5">
                    <a:lumMod val="50000"/>
                  </a:schemeClr>
                </a:solidFill>
                <a:latin typeface="Century Gothic" panose="020B0502020202020204" pitchFamily="34" charset="0"/>
                <a:sym typeface="Helvetica Neue"/>
              </a:rPr>
              <a:t>Por otro lado, se han desarrollado varios proyectos de “Robots Humanoides”, entendiéndose como tal a un sistema robotizado, desarrollado para simular la silueta y la forma de moverse de los humanos. </a:t>
            </a:r>
            <a:endParaRPr dirty="0">
              <a:solidFill>
                <a:schemeClr val="accent5">
                  <a:lumMod val="50000"/>
                </a:schemeClr>
              </a:solidFill>
              <a:latin typeface="Century Gothic" panose="020B0502020202020204" pitchFamily="34" charset="0"/>
              <a:sym typeface="Helvetica Neue"/>
            </a:endParaRPr>
          </a:p>
          <a:p>
            <a:pPr algn="just">
              <a:lnSpc>
                <a:spcPct val="150000"/>
              </a:lnSpc>
            </a:pPr>
            <a:endParaRPr sz="1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99377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2;p88">
            <a:extLst>
              <a:ext uri="{FF2B5EF4-FFF2-40B4-BE49-F238E27FC236}">
                <a16:creationId xmlns:a16="http://schemas.microsoft.com/office/drawing/2014/main" id="{D3023F80-F63B-3882-8771-7C90683E57D5}"/>
              </a:ext>
            </a:extLst>
          </p:cNvPr>
          <p:cNvSpPr txBox="1"/>
          <p:nvPr/>
        </p:nvSpPr>
        <p:spPr>
          <a:xfrm>
            <a:off x="620341" y="2039237"/>
            <a:ext cx="7891408" cy="2569880"/>
          </a:xfrm>
          <a:prstGeom prst="rect">
            <a:avLst/>
          </a:prstGeom>
          <a:noFill/>
          <a:ln>
            <a:noFill/>
          </a:ln>
        </p:spPr>
        <p:txBody>
          <a:bodyPr spcFirstLastPara="1" wrap="square" lIns="121900" tIns="60933" rIns="121900" bIns="60933" anchor="t" anchorCtr="0">
            <a:spAutoFit/>
          </a:bodyPr>
          <a:lstStyle/>
          <a:p>
            <a:pPr algn="just">
              <a:lnSpc>
                <a:spcPct val="150000"/>
              </a:lnSpc>
            </a:pPr>
            <a:r>
              <a:rPr lang="es-MX" dirty="0">
                <a:solidFill>
                  <a:schemeClr val="accent5">
                    <a:lumMod val="50000"/>
                  </a:schemeClr>
                </a:solidFill>
                <a:latin typeface="Century Gothic" panose="020B0502020202020204" pitchFamily="34" charset="0"/>
                <a:sym typeface="Helvetica Neue"/>
              </a:rPr>
              <a:t>Sin duda alguna, el robot humanoide más popular y conocido hoy en día es </a:t>
            </a:r>
            <a:r>
              <a:rPr lang="es-MX" dirty="0" err="1">
                <a:solidFill>
                  <a:schemeClr val="accent5">
                    <a:lumMod val="50000"/>
                  </a:schemeClr>
                </a:solidFill>
                <a:latin typeface="Century Gothic" panose="020B0502020202020204" pitchFamily="34" charset="0"/>
                <a:sym typeface="Helvetica Neue"/>
              </a:rPr>
              <a:t>Sophia</a:t>
            </a:r>
            <a:r>
              <a:rPr lang="es-MX" dirty="0">
                <a:solidFill>
                  <a:schemeClr val="accent5">
                    <a:lumMod val="50000"/>
                  </a:schemeClr>
                </a:solidFill>
                <a:latin typeface="Century Gothic" panose="020B0502020202020204" pitchFamily="34" charset="0"/>
                <a:sym typeface="Helvetica Neue"/>
              </a:rPr>
              <a:t>.  Puede mantener conversaciones complejas como así también, charlas casuales básicas. A su vez, </a:t>
            </a:r>
            <a:r>
              <a:rPr lang="es-MX" dirty="0" err="1">
                <a:solidFill>
                  <a:schemeClr val="accent5">
                    <a:lumMod val="50000"/>
                  </a:schemeClr>
                </a:solidFill>
                <a:latin typeface="Century Gothic" panose="020B0502020202020204" pitchFamily="34" charset="0"/>
                <a:sym typeface="Helvetica Neue"/>
              </a:rPr>
              <a:t>Sophia</a:t>
            </a:r>
            <a:r>
              <a:rPr lang="es-MX" dirty="0">
                <a:solidFill>
                  <a:schemeClr val="accent5">
                    <a:lumMod val="50000"/>
                  </a:schemeClr>
                </a:solidFill>
                <a:latin typeface="Century Gothic" panose="020B0502020202020204" pitchFamily="34" charset="0"/>
                <a:sym typeface="Helvetica Neue"/>
              </a:rPr>
              <a:t> puede reconocer, expresar y describir el entorno que la rodea y realizar gesticulaciones o expresiones faciales</a:t>
            </a:r>
            <a:r>
              <a:rPr lang="es-MX" dirty="0">
                <a:solidFill>
                  <a:schemeClr val="accent5">
                    <a:lumMod val="50000"/>
                  </a:schemeClr>
                </a:solidFill>
                <a:latin typeface="Century Gothic" panose="020B0502020202020204" pitchFamily="34" charset="0"/>
                <a:sym typeface="Didact Gothic"/>
              </a:rPr>
              <a:t>. </a:t>
            </a:r>
            <a:endParaRPr dirty="0">
              <a:solidFill>
                <a:schemeClr val="accent5">
                  <a:lumMod val="50000"/>
                </a:schemeClr>
              </a:solidFill>
              <a:latin typeface="Century Gothic" panose="020B0502020202020204" pitchFamily="34" charset="0"/>
              <a:sym typeface="Helvetica Neue"/>
            </a:endParaRPr>
          </a:p>
          <a:p>
            <a:pPr algn="just">
              <a:lnSpc>
                <a:spcPct val="150000"/>
              </a:lnSpc>
            </a:pPr>
            <a:endParaRPr sz="1600" dirty="0">
              <a:solidFill>
                <a:srgbClr val="000000"/>
              </a:solidFill>
              <a:latin typeface="Arial"/>
              <a:ea typeface="Arial"/>
              <a:cs typeface="Arial"/>
              <a:sym typeface="Arial"/>
            </a:endParaRPr>
          </a:p>
        </p:txBody>
      </p:sp>
      <p:pic>
        <p:nvPicPr>
          <p:cNvPr id="3" name="Google Shape;603;p88" descr="Cita entre Will Smith y la robot Sophia - YouTube">
            <a:extLst>
              <a:ext uri="{FF2B5EF4-FFF2-40B4-BE49-F238E27FC236}">
                <a16:creationId xmlns:a16="http://schemas.microsoft.com/office/drawing/2014/main" id="{CB8D53B6-E983-DC45-0CC0-20D93DEE5B23}"/>
              </a:ext>
            </a:extLst>
          </p:cNvPr>
          <p:cNvPicPr preferRelativeResize="0"/>
          <p:nvPr/>
        </p:nvPicPr>
        <p:blipFill rotWithShape="1">
          <a:blip r:embed="rId2">
            <a:alphaModFix/>
          </a:blip>
          <a:srcRect/>
          <a:stretch/>
        </p:blipFill>
        <p:spPr>
          <a:xfrm>
            <a:off x="5503123" y="4453517"/>
            <a:ext cx="2852597" cy="1717326"/>
          </a:xfrm>
          <a:prstGeom prst="rect">
            <a:avLst/>
          </a:prstGeom>
          <a:noFill/>
          <a:ln w="9525" cap="flat" cmpd="sng">
            <a:solidFill>
              <a:schemeClr val="dk1"/>
            </a:solidFill>
            <a:prstDash val="solid"/>
            <a:round/>
            <a:headEnd type="none" w="sm" len="sm"/>
            <a:tailEnd type="none" w="sm" len="sm"/>
          </a:ln>
        </p:spPr>
      </p:pic>
      <p:sp>
        <p:nvSpPr>
          <p:cNvPr id="4" name="Google Shape;605;p88">
            <a:extLst>
              <a:ext uri="{FF2B5EF4-FFF2-40B4-BE49-F238E27FC236}">
                <a16:creationId xmlns:a16="http://schemas.microsoft.com/office/drawing/2014/main" id="{B2F8949A-398A-4133-365C-4396EE352715}"/>
              </a:ext>
            </a:extLst>
          </p:cNvPr>
          <p:cNvSpPr txBox="1"/>
          <p:nvPr/>
        </p:nvSpPr>
        <p:spPr>
          <a:xfrm>
            <a:off x="861784" y="1336174"/>
            <a:ext cx="7408523"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IA + Robótica= </a:t>
            </a:r>
            <a:r>
              <a:rPr lang="es-MX" sz="3600" b="1" dirty="0" err="1">
                <a:solidFill>
                  <a:schemeClr val="accent1">
                    <a:lumMod val="50000"/>
                  </a:schemeClr>
                </a:solidFill>
                <a:latin typeface="Century Gothic" panose="020B0502020202020204" pitchFamily="34" charset="0"/>
                <a:ea typeface="+mj-ea"/>
                <a:cs typeface="+mj-cs"/>
                <a:sym typeface="Anton"/>
              </a:rPr>
              <a:t>Sophia</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4261218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4;p89">
            <a:extLst>
              <a:ext uri="{FF2B5EF4-FFF2-40B4-BE49-F238E27FC236}">
                <a16:creationId xmlns:a16="http://schemas.microsoft.com/office/drawing/2014/main" id="{9FC5A2B0-FA8C-48FD-8A1D-AD19BE97B327}"/>
              </a:ext>
            </a:extLst>
          </p:cNvPr>
          <p:cNvSpPr txBox="1"/>
          <p:nvPr/>
        </p:nvSpPr>
        <p:spPr>
          <a:xfrm>
            <a:off x="424146" y="2033954"/>
            <a:ext cx="8283797" cy="3862541"/>
          </a:xfrm>
          <a:prstGeom prst="rect">
            <a:avLst/>
          </a:prstGeom>
          <a:noFill/>
          <a:ln>
            <a:noFill/>
          </a:ln>
        </p:spPr>
        <p:txBody>
          <a:bodyPr spcFirstLastPara="1" wrap="square" lIns="121900" tIns="60933" rIns="121900" bIns="60933" anchor="t" anchorCtr="0">
            <a:spAutoFit/>
          </a:bodyPr>
          <a:lstStyle/>
          <a:p>
            <a:pPr algn="just">
              <a:lnSpc>
                <a:spcPct val="150000"/>
              </a:lnSpc>
              <a:buClr>
                <a:schemeClr val="dk1"/>
              </a:buClr>
            </a:pPr>
            <a:r>
              <a:rPr lang="es-MX" dirty="0">
                <a:solidFill>
                  <a:schemeClr val="accent5">
                    <a:lumMod val="50000"/>
                  </a:schemeClr>
                </a:solidFill>
                <a:latin typeface="Century Gothic" panose="020B0502020202020204" pitchFamily="34" charset="0"/>
                <a:sym typeface="Helvetica Neue"/>
              </a:rPr>
              <a:t>Un robot capaz de mantener diálogos y conversaciones complejas como así también, charlas casuales básicas. A su vez, </a:t>
            </a:r>
            <a:r>
              <a:rPr lang="es-MX" dirty="0" err="1">
                <a:solidFill>
                  <a:schemeClr val="accent5">
                    <a:lumMod val="50000"/>
                  </a:schemeClr>
                </a:solidFill>
                <a:latin typeface="Century Gothic" panose="020B0502020202020204" pitchFamily="34" charset="0"/>
                <a:sym typeface="Helvetica Neue"/>
              </a:rPr>
              <a:t>Sophia</a:t>
            </a:r>
            <a:r>
              <a:rPr lang="es-MX" dirty="0">
                <a:solidFill>
                  <a:schemeClr val="accent5">
                    <a:lumMod val="50000"/>
                  </a:schemeClr>
                </a:solidFill>
                <a:latin typeface="Century Gothic" panose="020B0502020202020204" pitchFamily="34" charset="0"/>
                <a:sym typeface="Helvetica Neue"/>
              </a:rPr>
              <a:t> puede reconocer, expresar y describir el entorno que la rodea y realizar gesticulaciones o expresiones faciales</a:t>
            </a:r>
            <a:r>
              <a:rPr lang="es-MX" dirty="0">
                <a:solidFill>
                  <a:schemeClr val="accent5">
                    <a:lumMod val="50000"/>
                  </a:schemeClr>
                </a:solidFill>
                <a:latin typeface="Century Gothic" panose="020B0502020202020204" pitchFamily="34" charset="0"/>
                <a:sym typeface="Didact Gothic"/>
              </a:rPr>
              <a:t>. </a:t>
            </a:r>
            <a:endParaRPr dirty="0">
              <a:solidFill>
                <a:schemeClr val="accent5">
                  <a:lumMod val="50000"/>
                </a:schemeClr>
              </a:solidFill>
              <a:latin typeface="Century Gothic" panose="020B0502020202020204" pitchFamily="34" charset="0"/>
            </a:endParaRPr>
          </a:p>
          <a:p>
            <a:pPr algn="just">
              <a:lnSpc>
                <a:spcPct val="150000"/>
              </a:lnSpc>
              <a:buClr>
                <a:schemeClr val="dk1"/>
              </a:buClr>
            </a:pPr>
            <a:endParaRPr dirty="0">
              <a:solidFill>
                <a:schemeClr val="accent5">
                  <a:lumMod val="50000"/>
                </a:schemeClr>
              </a:solidFill>
              <a:latin typeface="Century Gothic" panose="020B0502020202020204" pitchFamily="34" charset="0"/>
              <a:sym typeface="Didact Gothic"/>
            </a:endParaRPr>
          </a:p>
          <a:p>
            <a:pPr algn="just">
              <a:lnSpc>
                <a:spcPct val="150000"/>
              </a:lnSpc>
              <a:buClr>
                <a:schemeClr val="dk1"/>
              </a:buClr>
            </a:pPr>
            <a:r>
              <a:rPr lang="es-MX" b="1" dirty="0">
                <a:solidFill>
                  <a:schemeClr val="accent5">
                    <a:lumMod val="50000"/>
                  </a:schemeClr>
                </a:solidFill>
                <a:latin typeface="Century Gothic" panose="020B0502020202020204" pitchFamily="34" charset="0"/>
                <a:sym typeface="Didact Gothic"/>
              </a:rPr>
              <a:t>Link de Interés:</a:t>
            </a:r>
            <a:endParaRPr b="1" dirty="0">
              <a:solidFill>
                <a:schemeClr val="accent5">
                  <a:lumMod val="50000"/>
                </a:schemeClr>
              </a:solidFill>
              <a:latin typeface="Century Gothic" panose="020B0502020202020204" pitchFamily="34" charset="0"/>
            </a:endParaRPr>
          </a:p>
          <a:p>
            <a:pPr indent="-380990" algn="just">
              <a:lnSpc>
                <a:spcPct val="150000"/>
              </a:lnSpc>
              <a:buClr>
                <a:schemeClr val="accent1">
                  <a:lumMod val="50000"/>
                </a:schemeClr>
              </a:buClr>
              <a:buSzPts val="1800"/>
              <a:buFont typeface="Arial"/>
              <a:buChar char="•"/>
            </a:pPr>
            <a:r>
              <a:rPr lang="es-MX" dirty="0">
                <a:solidFill>
                  <a:schemeClr val="accent5">
                    <a:lumMod val="50000"/>
                  </a:schemeClr>
                </a:solidFill>
                <a:latin typeface="Century Gothic" panose="020B0502020202020204" pitchFamily="34" charset="0"/>
                <a:sym typeface="Didact Gothic"/>
                <a:hlinkClick r:id="rId2">
                  <a:extLst>
                    <a:ext uri="{A12FA001-AC4F-418D-AE19-62706E023703}">
                      <ahyp:hlinkClr xmlns:ahyp="http://schemas.microsoft.com/office/drawing/2018/hyperlinkcolor" val="tx"/>
                    </a:ext>
                  </a:extLst>
                </a:hlinkClick>
              </a:rPr>
              <a:t>https://www.youtube.com/watch?v=D6GR7TMkS_w</a:t>
            </a:r>
            <a:endParaRPr dirty="0">
              <a:solidFill>
                <a:schemeClr val="accent5">
                  <a:lumMod val="50000"/>
                </a:schemeClr>
              </a:solidFill>
              <a:latin typeface="Century Gothic" panose="020B0502020202020204" pitchFamily="34" charset="0"/>
              <a:sym typeface="Didact Gothic"/>
            </a:endParaRPr>
          </a:p>
          <a:p>
            <a:pPr indent="-380990" algn="just">
              <a:lnSpc>
                <a:spcPct val="150000"/>
              </a:lnSpc>
              <a:buClr>
                <a:schemeClr val="accent1">
                  <a:lumMod val="50000"/>
                </a:schemeClr>
              </a:buClr>
              <a:buSzPts val="1800"/>
              <a:buFont typeface="Arial"/>
              <a:buChar char="•"/>
            </a:pPr>
            <a:r>
              <a:rPr lang="es-MX" dirty="0">
                <a:solidFill>
                  <a:schemeClr val="accent5">
                    <a:lumMod val="50000"/>
                  </a:schemeClr>
                </a:solidFill>
                <a:latin typeface="Century Gothic" panose="020B0502020202020204" pitchFamily="34" charset="0"/>
                <a:sym typeface="Didact Gothic"/>
                <a:hlinkClick r:id="rId3">
                  <a:extLst>
                    <a:ext uri="{A12FA001-AC4F-418D-AE19-62706E023703}">
                      <ahyp:hlinkClr xmlns:ahyp="http://schemas.microsoft.com/office/drawing/2018/hyperlinkcolor" val="tx"/>
                    </a:ext>
                  </a:extLst>
                </a:hlinkClick>
              </a:rPr>
              <a:t>https://www.youtube.com/watch?v=b-bW0xcrsOo</a:t>
            </a:r>
            <a:endParaRPr dirty="0">
              <a:solidFill>
                <a:schemeClr val="accent5">
                  <a:lumMod val="50000"/>
                </a:schemeClr>
              </a:solidFill>
              <a:latin typeface="Century Gothic" panose="020B0502020202020204" pitchFamily="34" charset="0"/>
              <a:sym typeface="Didact Gothic"/>
            </a:endParaRPr>
          </a:p>
          <a:p>
            <a:pPr indent="-380990" algn="just">
              <a:lnSpc>
                <a:spcPct val="150000"/>
              </a:lnSpc>
              <a:buClr>
                <a:schemeClr val="accent1">
                  <a:lumMod val="50000"/>
                </a:schemeClr>
              </a:buClr>
              <a:buSzPts val="1800"/>
              <a:buFont typeface="Arial"/>
              <a:buChar char="•"/>
            </a:pPr>
            <a:r>
              <a:rPr lang="es-MX" dirty="0">
                <a:solidFill>
                  <a:schemeClr val="accent5">
                    <a:lumMod val="50000"/>
                  </a:schemeClr>
                </a:solidFill>
                <a:latin typeface="Century Gothic" panose="020B0502020202020204" pitchFamily="34" charset="0"/>
                <a:sym typeface="Didact Gothic"/>
              </a:rPr>
              <a:t>https://www.youtube.com/watch?v=sDUdGUW1LbU</a:t>
            </a:r>
            <a:endParaRPr dirty="0">
              <a:solidFill>
                <a:schemeClr val="accent5">
                  <a:lumMod val="50000"/>
                </a:schemeClr>
              </a:solidFill>
              <a:latin typeface="Century Gothic" panose="020B0502020202020204" pitchFamily="34" charset="0"/>
            </a:endParaRPr>
          </a:p>
        </p:txBody>
      </p:sp>
      <p:sp>
        <p:nvSpPr>
          <p:cNvPr id="4" name="Google Shape;605;p88">
            <a:extLst>
              <a:ext uri="{FF2B5EF4-FFF2-40B4-BE49-F238E27FC236}">
                <a16:creationId xmlns:a16="http://schemas.microsoft.com/office/drawing/2014/main" id="{DC0ED71E-9E49-3AA4-069B-41490B2FBE22}"/>
              </a:ext>
            </a:extLst>
          </p:cNvPr>
          <p:cNvSpPr txBox="1"/>
          <p:nvPr/>
        </p:nvSpPr>
        <p:spPr>
          <a:xfrm>
            <a:off x="861784" y="1336174"/>
            <a:ext cx="7408523"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IA + Robótica= </a:t>
            </a:r>
            <a:r>
              <a:rPr lang="es-MX" sz="3600" b="1" dirty="0" err="1">
                <a:solidFill>
                  <a:schemeClr val="accent1">
                    <a:lumMod val="50000"/>
                  </a:schemeClr>
                </a:solidFill>
                <a:latin typeface="Century Gothic" panose="020B0502020202020204" pitchFamily="34" charset="0"/>
                <a:ea typeface="+mj-ea"/>
                <a:cs typeface="+mj-cs"/>
                <a:sym typeface="Anton"/>
              </a:rPr>
              <a:t>Sophia</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1096687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271B76-2C2A-1664-2295-1C567A396AB4}"/>
              </a:ext>
            </a:extLst>
          </p:cNvPr>
          <p:cNvSpPr txBox="1">
            <a:spLocks/>
          </p:cNvSpPr>
          <p:nvPr/>
        </p:nvSpPr>
        <p:spPr>
          <a:xfrm>
            <a:off x="480744" y="2766218"/>
            <a:ext cx="818251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1" kern="1200">
                <a:solidFill>
                  <a:srgbClr val="002060"/>
                </a:solidFill>
                <a:latin typeface="Trebuchet MS" panose="020B0703020202090204" pitchFamily="34" charset="0"/>
                <a:ea typeface="+mj-ea"/>
                <a:cs typeface="+mj-cs"/>
              </a:defRPr>
            </a:lvl1pPr>
          </a:lstStyle>
          <a:p>
            <a:pPr algn="ctr">
              <a:lnSpc>
                <a:spcPct val="150000"/>
              </a:lnSpc>
              <a:spcBef>
                <a:spcPts val="0"/>
              </a:spcBef>
              <a:buClr>
                <a:srgbClr val="002060"/>
              </a:buClr>
              <a:buSzPts val="3800"/>
            </a:pPr>
            <a:r>
              <a:rPr lang="es-MX" sz="4400" dirty="0"/>
              <a:t>IA en el sector productivo</a:t>
            </a:r>
            <a:endParaRPr lang="es-AR" sz="4400" dirty="0"/>
          </a:p>
        </p:txBody>
      </p:sp>
    </p:spTree>
    <p:extLst>
      <p:ext uri="{BB962C8B-B14F-4D97-AF65-F5344CB8AC3E}">
        <p14:creationId xmlns:p14="http://schemas.microsoft.com/office/powerpoint/2010/main" val="210390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5">
            <a:extLst>
              <a:ext uri="{FF2B5EF4-FFF2-40B4-BE49-F238E27FC236}">
                <a16:creationId xmlns:a16="http://schemas.microsoft.com/office/drawing/2014/main" id="{8971BCF3-27FB-1BFB-12B9-9B26E282E5B8}"/>
              </a:ext>
            </a:extLst>
          </p:cNvPr>
          <p:cNvSpPr/>
          <p:nvPr/>
        </p:nvSpPr>
        <p:spPr>
          <a:xfrm>
            <a:off x="525295" y="2672210"/>
            <a:ext cx="3970926" cy="339011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Reservas mediante comandos de voz.</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Asistentes virtuales en hoteles.</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Chats </a:t>
            </a:r>
            <a:r>
              <a:rPr lang="es-ES" sz="1600" dirty="0" err="1">
                <a:solidFill>
                  <a:schemeClr val="accent1">
                    <a:lumMod val="75000"/>
                  </a:schemeClr>
                </a:solidFill>
                <a:latin typeface="Trebuchet MS" panose="020B0603020202020204" pitchFamily="34" charset="0"/>
                <a:sym typeface="Helvetica Neue Light"/>
              </a:rPr>
              <a:t>bots</a:t>
            </a:r>
            <a:r>
              <a:rPr lang="es-ES" sz="1600" dirty="0">
                <a:solidFill>
                  <a:schemeClr val="accent1">
                    <a:lumMod val="75000"/>
                  </a:schemeClr>
                </a:solidFill>
                <a:latin typeface="Trebuchet MS" panose="020B0603020202020204" pitchFamily="34" charset="0"/>
                <a:sym typeface="Helvetica Neue Light"/>
              </a:rPr>
              <a:t> en agencias de viaje.</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600" dirty="0" err="1">
                <a:solidFill>
                  <a:schemeClr val="accent1">
                    <a:lumMod val="75000"/>
                  </a:schemeClr>
                </a:solidFill>
                <a:latin typeface="Trebuchet MS" panose="020B0603020202020204" pitchFamily="34" charset="0"/>
                <a:sym typeface="Helvetica Neue Light"/>
              </a:rPr>
              <a:t>Check</a:t>
            </a:r>
            <a:r>
              <a:rPr lang="es-ES" sz="1600" dirty="0">
                <a:solidFill>
                  <a:schemeClr val="accent1">
                    <a:lumMod val="75000"/>
                  </a:schemeClr>
                </a:solidFill>
                <a:latin typeface="Trebuchet MS" panose="020B0603020202020204" pitchFamily="34" charset="0"/>
                <a:sym typeface="Helvetica Neue Light"/>
              </a:rPr>
              <a:t>-in mediante reconocimiento facial.</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Robots turísticos (en los propios hoteles).</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Viajes inteligentes, en ciudades inteligentes.</a:t>
            </a:r>
          </a:p>
          <a:p>
            <a:pPr algn="ctr"/>
            <a:endParaRPr lang="es-US" dirty="0"/>
          </a:p>
        </p:txBody>
      </p:sp>
      <p:sp>
        <p:nvSpPr>
          <p:cNvPr id="5" name="Rectángulo 6">
            <a:extLst>
              <a:ext uri="{FF2B5EF4-FFF2-40B4-BE49-F238E27FC236}">
                <a16:creationId xmlns:a16="http://schemas.microsoft.com/office/drawing/2014/main" id="{F6F72E99-A0F6-86D7-1A23-DC34647931B2}"/>
              </a:ext>
            </a:extLst>
          </p:cNvPr>
          <p:cNvSpPr/>
          <p:nvPr/>
        </p:nvSpPr>
        <p:spPr>
          <a:xfrm>
            <a:off x="525295" y="2059368"/>
            <a:ext cx="3970926"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dirty="0">
                <a:solidFill>
                  <a:schemeClr val="accent1">
                    <a:lumMod val="50000"/>
                  </a:schemeClr>
                </a:solidFill>
                <a:latin typeface="Trebuchet MS" panose="020B0603020202020204" pitchFamily="34" charset="0"/>
                <a:sym typeface="Anton"/>
              </a:rPr>
              <a:t>Turismo</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6" name="Rectángulo 5">
            <a:extLst>
              <a:ext uri="{FF2B5EF4-FFF2-40B4-BE49-F238E27FC236}">
                <a16:creationId xmlns:a16="http://schemas.microsoft.com/office/drawing/2014/main" id="{B6D6F313-3C6B-F7E4-E59F-7EF8BFB5AD02}"/>
              </a:ext>
            </a:extLst>
          </p:cNvPr>
          <p:cNvSpPr/>
          <p:nvPr/>
        </p:nvSpPr>
        <p:spPr>
          <a:xfrm>
            <a:off x="4647779" y="2672210"/>
            <a:ext cx="3970926" cy="339011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chemeClr val="accent1">
                  <a:lumMod val="75000"/>
                </a:schemeClr>
              </a:buClr>
              <a:buSzPts val="1500"/>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Revisión de los registros de salud, a través de IA.</a:t>
            </a:r>
          </a:p>
          <a:p>
            <a:pPr marL="285750" indent="-285750" algn="just">
              <a:lnSpc>
                <a:spcPct val="150000"/>
              </a:lnSpc>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Seguimiento y control de los medicamentos.</a:t>
            </a:r>
          </a:p>
          <a:p>
            <a:pPr marL="285750" indent="-285750" algn="just">
              <a:lnSpc>
                <a:spcPct val="150000"/>
              </a:lnSpc>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Sensores para el control de la salud.</a:t>
            </a:r>
          </a:p>
          <a:p>
            <a:pPr marL="285750" indent="-285750" algn="just">
              <a:lnSpc>
                <a:spcPct val="150000"/>
              </a:lnSpc>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Cirugía asistida por robot.</a:t>
            </a:r>
          </a:p>
          <a:p>
            <a:pPr marL="285750" indent="-285750" algn="just">
              <a:lnSpc>
                <a:spcPct val="150000"/>
              </a:lnSpc>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Asistentes de enfermería virtuales.</a:t>
            </a:r>
          </a:p>
          <a:p>
            <a:pPr marL="285750" indent="-285750" algn="just">
              <a:lnSpc>
                <a:spcPct val="150000"/>
              </a:lnSpc>
              <a:buClr>
                <a:schemeClr val="accent1">
                  <a:lumMod val="75000"/>
                </a:schemeClr>
              </a:buClr>
              <a:buFont typeface="Arial" panose="020B0604020202020204" pitchFamily="34" charset="0"/>
              <a:buChar char="•"/>
            </a:pPr>
            <a:r>
              <a:rPr lang="es-ES" sz="1600" dirty="0">
                <a:solidFill>
                  <a:schemeClr val="accent1">
                    <a:lumMod val="75000"/>
                  </a:schemeClr>
                </a:solidFill>
                <a:latin typeface="Trebuchet MS" panose="020B0603020202020204" pitchFamily="34" charset="0"/>
                <a:sym typeface="Helvetica Neue Light"/>
              </a:rPr>
              <a:t>Robots para cuidados de adultos mayores.</a:t>
            </a:r>
          </a:p>
          <a:p>
            <a:pPr algn="ctr"/>
            <a:endParaRPr lang="es-US" dirty="0"/>
          </a:p>
        </p:txBody>
      </p:sp>
      <p:sp>
        <p:nvSpPr>
          <p:cNvPr id="7" name="Rectángulo 6">
            <a:extLst>
              <a:ext uri="{FF2B5EF4-FFF2-40B4-BE49-F238E27FC236}">
                <a16:creationId xmlns:a16="http://schemas.microsoft.com/office/drawing/2014/main" id="{CFEA58E9-DB7D-7E27-DB6A-B2B09E290A68}"/>
              </a:ext>
            </a:extLst>
          </p:cNvPr>
          <p:cNvSpPr/>
          <p:nvPr/>
        </p:nvSpPr>
        <p:spPr>
          <a:xfrm>
            <a:off x="4648621" y="2059368"/>
            <a:ext cx="3970926"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dirty="0">
                <a:solidFill>
                  <a:schemeClr val="accent1">
                    <a:lumMod val="50000"/>
                  </a:schemeClr>
                </a:solidFill>
                <a:latin typeface="Trebuchet MS" panose="020B0603020202020204" pitchFamily="34" charset="0"/>
                <a:sym typeface="Anton"/>
              </a:rPr>
              <a:t>Salud</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8" name="Google Shape;652;p94">
            <a:extLst>
              <a:ext uri="{FF2B5EF4-FFF2-40B4-BE49-F238E27FC236}">
                <a16:creationId xmlns:a16="http://schemas.microsoft.com/office/drawing/2014/main" id="{939CF8B1-401E-AEFA-66DE-6B2A3ECF502E}"/>
              </a:ext>
            </a:extLst>
          </p:cNvPr>
          <p:cNvSpPr txBox="1"/>
          <p:nvPr/>
        </p:nvSpPr>
        <p:spPr>
          <a:xfrm>
            <a:off x="664094" y="1128968"/>
            <a:ext cx="7816654"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La IA en las Industrias</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2859608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2;p94">
            <a:extLst>
              <a:ext uri="{FF2B5EF4-FFF2-40B4-BE49-F238E27FC236}">
                <a16:creationId xmlns:a16="http://schemas.microsoft.com/office/drawing/2014/main" id="{79B4EE93-F038-3F64-4205-B348CDEA533E}"/>
              </a:ext>
            </a:extLst>
          </p:cNvPr>
          <p:cNvSpPr txBox="1"/>
          <p:nvPr/>
        </p:nvSpPr>
        <p:spPr>
          <a:xfrm>
            <a:off x="664094" y="1128968"/>
            <a:ext cx="7816654"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La IA en las Industrias</a:t>
            </a:r>
            <a:endParaRPr sz="3600" b="1" dirty="0">
              <a:solidFill>
                <a:schemeClr val="accent1">
                  <a:lumMod val="50000"/>
                </a:schemeClr>
              </a:solidFill>
              <a:latin typeface="Century Gothic" panose="020B0502020202020204" pitchFamily="34" charset="0"/>
              <a:ea typeface="+mj-ea"/>
              <a:cs typeface="+mj-cs"/>
            </a:endParaRPr>
          </a:p>
        </p:txBody>
      </p:sp>
      <p:sp>
        <p:nvSpPr>
          <p:cNvPr id="3" name="Rectángulo 5">
            <a:extLst>
              <a:ext uri="{FF2B5EF4-FFF2-40B4-BE49-F238E27FC236}">
                <a16:creationId xmlns:a16="http://schemas.microsoft.com/office/drawing/2014/main" id="{9745D8A5-21D7-9196-6901-2ABE763E11C0}"/>
              </a:ext>
            </a:extLst>
          </p:cNvPr>
          <p:cNvSpPr/>
          <p:nvPr/>
        </p:nvSpPr>
        <p:spPr>
          <a:xfrm>
            <a:off x="376977" y="2672210"/>
            <a:ext cx="2700790" cy="339011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400" dirty="0">
                <a:solidFill>
                  <a:schemeClr val="accent1">
                    <a:lumMod val="75000"/>
                  </a:schemeClr>
                </a:solidFill>
                <a:latin typeface="Trebuchet MS" panose="020B0603020202020204" pitchFamily="34" charset="0"/>
                <a:sym typeface="Helvetica Neue"/>
              </a:rPr>
              <a:t>Vehículos autónomos.</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400" dirty="0">
                <a:solidFill>
                  <a:schemeClr val="accent1">
                    <a:lumMod val="75000"/>
                  </a:schemeClr>
                </a:solidFill>
                <a:latin typeface="Trebuchet MS" panose="020B0603020202020204" pitchFamily="34" charset="0"/>
                <a:sym typeface="Helvetica Neue"/>
              </a:rPr>
              <a:t>Aviones autónomos sin piloto.</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400" dirty="0">
                <a:solidFill>
                  <a:schemeClr val="accent1">
                    <a:lumMod val="75000"/>
                  </a:schemeClr>
                </a:solidFill>
                <a:latin typeface="Trebuchet MS" panose="020B0603020202020204" pitchFamily="34" charset="0"/>
                <a:sym typeface="Helvetica Neue"/>
              </a:rPr>
              <a:t>Robots como reponedores.</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400" dirty="0">
                <a:solidFill>
                  <a:schemeClr val="accent1">
                    <a:lumMod val="75000"/>
                  </a:schemeClr>
                </a:solidFill>
                <a:latin typeface="Trebuchet MS" panose="020B0603020202020204" pitchFamily="34" charset="0"/>
                <a:sym typeface="Helvetica Neue"/>
              </a:rPr>
              <a:t>Robots que facilitan información a clientes.</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400" dirty="0">
                <a:solidFill>
                  <a:schemeClr val="accent1">
                    <a:lumMod val="75000"/>
                  </a:schemeClr>
                </a:solidFill>
                <a:latin typeface="Trebuchet MS" panose="020B0603020202020204" pitchFamily="34" charset="0"/>
                <a:sym typeface="Helvetica Neue"/>
              </a:rPr>
              <a:t>Uso de Drones a gran escala.</a:t>
            </a:r>
            <a:endParaRPr lang="es-ES" sz="1400" dirty="0">
              <a:solidFill>
                <a:schemeClr val="accent1">
                  <a:lumMod val="75000"/>
                </a:schemeClr>
              </a:solidFill>
              <a:latin typeface="Trebuchet MS" panose="020B0603020202020204" pitchFamily="34" charset="0"/>
              <a:sym typeface="Helvetica Neue Light"/>
            </a:endParaRPr>
          </a:p>
        </p:txBody>
      </p:sp>
      <p:sp>
        <p:nvSpPr>
          <p:cNvPr id="4" name="Rectángulo 6">
            <a:extLst>
              <a:ext uri="{FF2B5EF4-FFF2-40B4-BE49-F238E27FC236}">
                <a16:creationId xmlns:a16="http://schemas.microsoft.com/office/drawing/2014/main" id="{1BE397DC-0CB4-AA49-B14A-8B9FDB787B45}"/>
              </a:ext>
            </a:extLst>
          </p:cNvPr>
          <p:cNvSpPr/>
          <p:nvPr/>
        </p:nvSpPr>
        <p:spPr>
          <a:xfrm>
            <a:off x="376978" y="2059368"/>
            <a:ext cx="2700790"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dirty="0">
                <a:solidFill>
                  <a:schemeClr val="accent1">
                    <a:lumMod val="50000"/>
                  </a:schemeClr>
                </a:solidFill>
                <a:latin typeface="Trebuchet MS" panose="020B0603020202020204" pitchFamily="34" charset="0"/>
                <a:sym typeface="Anton"/>
              </a:rPr>
              <a:t>Transporte</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7" name="Rectángulo 5">
            <a:extLst>
              <a:ext uri="{FF2B5EF4-FFF2-40B4-BE49-F238E27FC236}">
                <a16:creationId xmlns:a16="http://schemas.microsoft.com/office/drawing/2014/main" id="{16933B6A-5F2F-249B-AFC2-9C37E07C85A1}"/>
              </a:ext>
            </a:extLst>
          </p:cNvPr>
          <p:cNvSpPr/>
          <p:nvPr/>
        </p:nvSpPr>
        <p:spPr>
          <a:xfrm>
            <a:off x="3221605" y="2672210"/>
            <a:ext cx="2700790" cy="339011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chemeClr val="accent1">
                  <a:lumMod val="75000"/>
                </a:schemeClr>
              </a:buClr>
              <a:buFont typeface="Arial" panose="020B0604020202020204" pitchFamily="34" charset="0"/>
              <a:buChar char="•"/>
            </a:pPr>
            <a:r>
              <a:rPr lang="es-ES" sz="1400" dirty="0">
                <a:solidFill>
                  <a:schemeClr val="accent1">
                    <a:lumMod val="75000"/>
                  </a:schemeClr>
                </a:solidFill>
                <a:latin typeface="Trebuchet MS" panose="020B0603020202020204" pitchFamily="34" charset="0"/>
                <a:sym typeface="Helvetica Neue"/>
              </a:rPr>
              <a:t>Plataformas de aprendizaje personalizadas según habilidades.</a:t>
            </a:r>
          </a:p>
          <a:p>
            <a:pPr marL="285750" indent="-285750" algn="just">
              <a:lnSpc>
                <a:spcPct val="150000"/>
              </a:lnSpc>
              <a:buClr>
                <a:schemeClr val="accent1">
                  <a:lumMod val="75000"/>
                </a:schemeClr>
              </a:buClr>
              <a:buFont typeface="Arial" panose="020B0604020202020204" pitchFamily="34" charset="0"/>
              <a:buChar char="•"/>
            </a:pPr>
            <a:r>
              <a:rPr lang="es-ES" sz="1400" dirty="0">
                <a:solidFill>
                  <a:schemeClr val="accent1">
                    <a:lumMod val="75000"/>
                  </a:schemeClr>
                </a:solidFill>
                <a:latin typeface="Trebuchet MS" panose="020B0603020202020204" pitchFamily="34" charset="0"/>
                <a:sym typeface="Helvetica Neue"/>
              </a:rPr>
              <a:t>Tutores de inteligencia artificial personalizados.</a:t>
            </a:r>
          </a:p>
          <a:p>
            <a:pPr marL="285750" indent="-285750" algn="just">
              <a:lnSpc>
                <a:spcPct val="150000"/>
              </a:lnSpc>
              <a:buClr>
                <a:schemeClr val="accent1">
                  <a:lumMod val="75000"/>
                </a:schemeClr>
              </a:buClr>
              <a:buFont typeface="Arial" panose="020B0604020202020204" pitchFamily="34" charset="0"/>
              <a:buChar char="•"/>
            </a:pPr>
            <a:r>
              <a:rPr lang="es-ES" sz="1400" dirty="0">
                <a:solidFill>
                  <a:schemeClr val="accent1">
                    <a:lumMod val="75000"/>
                  </a:schemeClr>
                </a:solidFill>
                <a:latin typeface="Trebuchet MS" panose="020B0603020202020204" pitchFamily="34" charset="0"/>
                <a:sym typeface="Helvetica Neue"/>
              </a:rPr>
              <a:t>Juegos personalizados.</a:t>
            </a:r>
          </a:p>
          <a:p>
            <a:pPr marL="285750" indent="-285750" algn="just">
              <a:lnSpc>
                <a:spcPct val="150000"/>
              </a:lnSpc>
              <a:buClr>
                <a:schemeClr val="accent1">
                  <a:lumMod val="75000"/>
                </a:schemeClr>
              </a:buClr>
              <a:buFont typeface="Arial" panose="020B0604020202020204" pitchFamily="34" charset="0"/>
              <a:buChar char="•"/>
            </a:pPr>
            <a:r>
              <a:rPr lang="es-ES" sz="1400" dirty="0" err="1">
                <a:solidFill>
                  <a:schemeClr val="accent1">
                    <a:lumMod val="75000"/>
                  </a:schemeClr>
                </a:solidFill>
                <a:latin typeface="Trebuchet MS" panose="020B0603020202020204" pitchFamily="34" charset="0"/>
                <a:sym typeface="Helvetica Neue"/>
              </a:rPr>
              <a:t>Chatbots</a:t>
            </a:r>
            <a:r>
              <a:rPr lang="es-ES" sz="1400" dirty="0">
                <a:solidFill>
                  <a:schemeClr val="accent1">
                    <a:lumMod val="75000"/>
                  </a:schemeClr>
                </a:solidFill>
                <a:latin typeface="Trebuchet MS" panose="020B0603020202020204" pitchFamily="34" charset="0"/>
                <a:sym typeface="Helvetica Neue"/>
              </a:rPr>
              <a:t> orientados a los procesos de orientación educativa.</a:t>
            </a:r>
            <a:endParaRPr lang="es-ES" sz="1400" dirty="0">
              <a:solidFill>
                <a:schemeClr val="accent1">
                  <a:lumMod val="75000"/>
                </a:schemeClr>
              </a:solidFill>
              <a:latin typeface="Trebuchet MS" panose="020B0603020202020204" pitchFamily="34" charset="0"/>
              <a:sym typeface="Helvetica Neue Light"/>
            </a:endParaRPr>
          </a:p>
        </p:txBody>
      </p:sp>
      <p:sp>
        <p:nvSpPr>
          <p:cNvPr id="8" name="Rectángulo 5">
            <a:extLst>
              <a:ext uri="{FF2B5EF4-FFF2-40B4-BE49-F238E27FC236}">
                <a16:creationId xmlns:a16="http://schemas.microsoft.com/office/drawing/2014/main" id="{21799740-F37A-81DF-2068-FACA1042B98E}"/>
              </a:ext>
            </a:extLst>
          </p:cNvPr>
          <p:cNvSpPr/>
          <p:nvPr/>
        </p:nvSpPr>
        <p:spPr>
          <a:xfrm>
            <a:off x="6066233" y="2672210"/>
            <a:ext cx="2700790" cy="339011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200" dirty="0" err="1">
                <a:solidFill>
                  <a:schemeClr val="accent1">
                    <a:lumMod val="75000"/>
                  </a:schemeClr>
                </a:solidFill>
                <a:latin typeface="Trebuchet MS" panose="020B0603020202020204" pitchFamily="34" charset="0"/>
                <a:sym typeface="Helvetica Neue"/>
              </a:rPr>
              <a:t>Trailers</a:t>
            </a:r>
            <a:r>
              <a:rPr lang="es-ES" sz="1200" dirty="0">
                <a:solidFill>
                  <a:schemeClr val="accent1">
                    <a:lumMod val="75000"/>
                  </a:schemeClr>
                </a:solidFill>
                <a:latin typeface="Trebuchet MS" panose="020B0603020202020204" pitchFamily="34" charset="0"/>
                <a:sym typeface="Helvetica Neue"/>
              </a:rPr>
              <a:t> de películas editados por IA.</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200" dirty="0">
                <a:solidFill>
                  <a:schemeClr val="accent1">
                    <a:lumMod val="75000"/>
                  </a:schemeClr>
                </a:solidFill>
                <a:latin typeface="Trebuchet MS" panose="020B0603020202020204" pitchFamily="34" charset="0"/>
                <a:sym typeface="Helvetica Neue"/>
              </a:rPr>
              <a:t>Reconocimiento y análisis facial. Que determinará la reacción de la audiencia a determinados tipos de contenido.</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200" dirty="0">
                <a:solidFill>
                  <a:schemeClr val="accent1">
                    <a:lumMod val="75000"/>
                  </a:schemeClr>
                </a:solidFill>
                <a:latin typeface="Trebuchet MS" panose="020B0603020202020204" pitchFamily="34" charset="0"/>
                <a:sym typeface="Helvetica Neue"/>
              </a:rPr>
              <a:t>Canciones producidas por IA.</a:t>
            </a:r>
          </a:p>
          <a:p>
            <a:pPr marL="285750" lvl="0" indent="-285750" algn="just">
              <a:lnSpc>
                <a:spcPct val="150000"/>
              </a:lnSpc>
              <a:spcBef>
                <a:spcPts val="0"/>
              </a:spcBef>
              <a:spcAft>
                <a:spcPts val="0"/>
              </a:spcAft>
              <a:buClr>
                <a:schemeClr val="accent1">
                  <a:lumMod val="75000"/>
                </a:schemeClr>
              </a:buClr>
              <a:buFont typeface="Arial" panose="020B0604020202020204" pitchFamily="34" charset="0"/>
              <a:buChar char="•"/>
            </a:pPr>
            <a:r>
              <a:rPr lang="es-ES" sz="1200" dirty="0">
                <a:solidFill>
                  <a:schemeClr val="accent1">
                    <a:lumMod val="75000"/>
                  </a:schemeClr>
                </a:solidFill>
                <a:latin typeface="Trebuchet MS" panose="020B0603020202020204" pitchFamily="34" charset="0"/>
                <a:sym typeface="Helvetica Neue"/>
              </a:rPr>
              <a:t>Imitación y creación de obras de artistas consagrados.</a:t>
            </a:r>
          </a:p>
        </p:txBody>
      </p:sp>
      <p:sp>
        <p:nvSpPr>
          <p:cNvPr id="9" name="Rectángulo 6">
            <a:extLst>
              <a:ext uri="{FF2B5EF4-FFF2-40B4-BE49-F238E27FC236}">
                <a16:creationId xmlns:a16="http://schemas.microsoft.com/office/drawing/2014/main" id="{79A9FBAA-0A34-8EAC-69AB-E26F6A1632C9}"/>
              </a:ext>
            </a:extLst>
          </p:cNvPr>
          <p:cNvSpPr/>
          <p:nvPr/>
        </p:nvSpPr>
        <p:spPr>
          <a:xfrm>
            <a:off x="3230168" y="2059368"/>
            <a:ext cx="2700790"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dirty="0">
                <a:solidFill>
                  <a:schemeClr val="accent1">
                    <a:lumMod val="50000"/>
                  </a:schemeClr>
                </a:solidFill>
                <a:latin typeface="Trebuchet MS" panose="020B0603020202020204" pitchFamily="34" charset="0"/>
                <a:sym typeface="Anton"/>
              </a:rPr>
              <a:t>Educación</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10" name="Rectángulo 6">
            <a:extLst>
              <a:ext uri="{FF2B5EF4-FFF2-40B4-BE49-F238E27FC236}">
                <a16:creationId xmlns:a16="http://schemas.microsoft.com/office/drawing/2014/main" id="{74E48B7B-15B4-7AB6-F7C5-4EDFE58EA05C}"/>
              </a:ext>
            </a:extLst>
          </p:cNvPr>
          <p:cNvSpPr/>
          <p:nvPr/>
        </p:nvSpPr>
        <p:spPr>
          <a:xfrm>
            <a:off x="6066233" y="2059368"/>
            <a:ext cx="2700790"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b="1" dirty="0">
                <a:solidFill>
                  <a:schemeClr val="accent1">
                    <a:lumMod val="50000"/>
                  </a:schemeClr>
                </a:solidFill>
                <a:latin typeface="Trebuchet MS" panose="020B0603020202020204" pitchFamily="34" charset="0"/>
                <a:sym typeface="Anton"/>
              </a:rPr>
              <a:t>Entretenimiento y arte</a:t>
            </a:r>
            <a:endParaRPr lang="es-MX" b="1" u="none" strike="noStrike" cap="none" dirty="0">
              <a:solidFill>
                <a:schemeClr val="accent1">
                  <a:lumMod val="50000"/>
                </a:schemeClr>
              </a:solidFill>
              <a:latin typeface="Trebuchet MS" panose="020B0603020202020204" pitchFamily="34" charset="0"/>
            </a:endParaRPr>
          </a:p>
          <a:p>
            <a:pPr algn="ctr"/>
            <a:endParaRPr lang="es-US" dirty="0"/>
          </a:p>
        </p:txBody>
      </p:sp>
    </p:spTree>
    <p:extLst>
      <p:ext uri="{BB962C8B-B14F-4D97-AF65-F5344CB8AC3E}">
        <p14:creationId xmlns:p14="http://schemas.microsoft.com/office/powerpoint/2010/main" val="1720891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411F9-D631-4510-2A60-52607E2543BD}"/>
              </a:ext>
            </a:extLst>
          </p:cNvPr>
          <p:cNvSpPr>
            <a:spLocks noGrp="1"/>
          </p:cNvSpPr>
          <p:nvPr>
            <p:ph type="title"/>
          </p:nvPr>
        </p:nvSpPr>
        <p:spPr>
          <a:xfrm>
            <a:off x="913897" y="1292010"/>
            <a:ext cx="7312279" cy="763600"/>
          </a:xfrm>
        </p:spPr>
        <p:txBody>
          <a:bodyPr>
            <a:normAutofit/>
          </a:bodyPr>
          <a:lstStyle/>
          <a:p>
            <a:pPr algn="ctr">
              <a:buClr>
                <a:srgbClr val="000000"/>
              </a:buClr>
              <a:buSzPts val="3500"/>
            </a:pPr>
            <a:r>
              <a:rPr lang="es-MX" sz="3600" dirty="0">
                <a:solidFill>
                  <a:schemeClr val="accent1">
                    <a:lumMod val="50000"/>
                  </a:schemeClr>
                </a:solidFill>
                <a:latin typeface="Century Gothic" panose="020B0502020202020204" pitchFamily="34" charset="0"/>
              </a:rPr>
              <a:t>Actividad </a:t>
            </a:r>
            <a:endParaRPr lang="es-AR" sz="3600" dirty="0">
              <a:solidFill>
                <a:schemeClr val="accent1">
                  <a:lumMod val="50000"/>
                </a:schemeClr>
              </a:solidFill>
              <a:latin typeface="Century Gothic" panose="020B0502020202020204" pitchFamily="34" charset="0"/>
            </a:endParaRPr>
          </a:p>
        </p:txBody>
      </p:sp>
      <p:sp>
        <p:nvSpPr>
          <p:cNvPr id="3" name="Marcador de texto 2">
            <a:extLst>
              <a:ext uri="{FF2B5EF4-FFF2-40B4-BE49-F238E27FC236}">
                <a16:creationId xmlns:a16="http://schemas.microsoft.com/office/drawing/2014/main" id="{75F393BB-4C33-6006-5ACD-AC83DBF70474}"/>
              </a:ext>
            </a:extLst>
          </p:cNvPr>
          <p:cNvSpPr txBox="1">
            <a:spLocks/>
          </p:cNvSpPr>
          <p:nvPr/>
        </p:nvSpPr>
        <p:spPr>
          <a:xfrm>
            <a:off x="710107" y="2055610"/>
            <a:ext cx="7719858" cy="4555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457200">
              <a:lnSpc>
                <a:spcPct val="150000"/>
              </a:lnSpc>
              <a:buClr>
                <a:schemeClr val="dk1"/>
              </a:buClr>
              <a:buNone/>
            </a:pPr>
            <a:r>
              <a:rPr lang="es-MX" sz="1800" dirty="0">
                <a:solidFill>
                  <a:schemeClr val="accent5">
                    <a:lumMod val="50000"/>
                  </a:schemeClr>
                </a:solidFill>
                <a:latin typeface="Century Gothic" panose="020B0502020202020204" pitchFamily="34" charset="0"/>
              </a:rPr>
              <a:t>En salas se deberá investigar sobre un caso de aplicación de IA aplicado a la industria de Finanzas.</a:t>
            </a:r>
            <a:endParaRPr lang="es-AR" sz="1800" dirty="0">
              <a:solidFill>
                <a:schemeClr val="accent5">
                  <a:lumMod val="50000"/>
                </a:schemeClr>
              </a:solidFill>
              <a:latin typeface="Century Gothic" panose="020B0502020202020204" pitchFamily="34" charset="0"/>
            </a:endParaRPr>
          </a:p>
        </p:txBody>
      </p:sp>
      <p:pic>
        <p:nvPicPr>
          <p:cNvPr id="5" name="Picture 4" descr="A cartoon of a person holding a megaphone&#10;&#10;Description automatically generated">
            <a:extLst>
              <a:ext uri="{FF2B5EF4-FFF2-40B4-BE49-F238E27FC236}">
                <a16:creationId xmlns:a16="http://schemas.microsoft.com/office/drawing/2014/main" id="{7EDAA52E-74A9-C2C7-EACC-6A725F3AF3F9}"/>
              </a:ext>
            </a:extLst>
          </p:cNvPr>
          <p:cNvPicPr>
            <a:picLocks noChangeAspect="1"/>
          </p:cNvPicPr>
          <p:nvPr/>
        </p:nvPicPr>
        <p:blipFill>
          <a:blip r:embed="rId2"/>
          <a:stretch>
            <a:fillRect/>
          </a:stretch>
        </p:blipFill>
        <p:spPr>
          <a:xfrm>
            <a:off x="5535582" y="3243342"/>
            <a:ext cx="2750139" cy="2760882"/>
          </a:xfrm>
          <a:prstGeom prst="rect">
            <a:avLst/>
          </a:prstGeom>
        </p:spPr>
      </p:pic>
    </p:spTree>
    <p:extLst>
      <p:ext uri="{BB962C8B-B14F-4D97-AF65-F5344CB8AC3E}">
        <p14:creationId xmlns:p14="http://schemas.microsoft.com/office/powerpoint/2010/main" val="1982146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30CA9-5151-2C68-9CDA-63E5C9924EB6}"/>
              </a:ext>
            </a:extLst>
          </p:cNvPr>
          <p:cNvSpPr>
            <a:spLocks noGrp="1"/>
          </p:cNvSpPr>
          <p:nvPr>
            <p:ph type="title"/>
          </p:nvPr>
        </p:nvSpPr>
        <p:spPr>
          <a:xfrm>
            <a:off x="417564" y="2963622"/>
            <a:ext cx="8308872" cy="930756"/>
          </a:xfrm>
        </p:spPr>
        <p:txBody>
          <a:bodyPr>
            <a:normAutofit fontScale="90000"/>
          </a:bodyPr>
          <a:lstStyle/>
          <a:p>
            <a:pPr algn="ctr">
              <a:lnSpc>
                <a:spcPct val="150000"/>
              </a:lnSpc>
              <a:spcBef>
                <a:spcPts val="0"/>
              </a:spcBef>
              <a:buClr>
                <a:srgbClr val="002060"/>
              </a:buClr>
              <a:buSzPts val="3800"/>
            </a:pPr>
            <a:r>
              <a:rPr lang="es-MX" sz="4400" dirty="0"/>
              <a:t>Exposición de la actividad</a:t>
            </a:r>
            <a:endParaRPr lang="es-AR" sz="4400" dirty="0"/>
          </a:p>
        </p:txBody>
      </p:sp>
    </p:spTree>
    <p:extLst>
      <p:ext uri="{BB962C8B-B14F-4D97-AF65-F5344CB8AC3E}">
        <p14:creationId xmlns:p14="http://schemas.microsoft.com/office/powerpoint/2010/main" val="415065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DF08E1EF-BBDC-776D-DDC1-D59AE05AAB6E}"/>
              </a:ext>
            </a:extLst>
          </p:cNvPr>
          <p:cNvSpPr txBox="1"/>
          <p:nvPr/>
        </p:nvSpPr>
        <p:spPr>
          <a:xfrm>
            <a:off x="587093" y="1185373"/>
            <a:ext cx="7969811"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Objetivos</a:t>
            </a:r>
          </a:p>
        </p:txBody>
      </p:sp>
      <p:sp>
        <p:nvSpPr>
          <p:cNvPr id="6" name="TextBox 5">
            <a:extLst>
              <a:ext uri="{FF2B5EF4-FFF2-40B4-BE49-F238E27FC236}">
                <a16:creationId xmlns:a16="http://schemas.microsoft.com/office/drawing/2014/main" id="{BC8FBB2C-FCCC-4DEE-B104-FB1C901E91A4}"/>
              </a:ext>
            </a:extLst>
          </p:cNvPr>
          <p:cNvSpPr txBox="1"/>
          <p:nvPr/>
        </p:nvSpPr>
        <p:spPr>
          <a:xfrm>
            <a:off x="760287" y="2018821"/>
            <a:ext cx="7572055" cy="2532681"/>
          </a:xfrm>
          <a:prstGeom prst="rect">
            <a:avLst/>
          </a:prstGeom>
          <a:noFill/>
        </p:spPr>
        <p:txBody>
          <a:bodyPr wrap="square">
            <a:spAutoFit/>
          </a:bodyPr>
          <a:lstStyle/>
          <a:p>
            <a:pPr marL="285750" indent="-285750" algn="just" defTabSz="457200">
              <a:lnSpc>
                <a:spcPct val="150000"/>
              </a:lnSpc>
              <a:spcBef>
                <a:spcPts val="0"/>
              </a:spcBef>
              <a:buFont typeface="Arial" panose="020B0604020202020204" pitchFamily="34" charset="0"/>
              <a:buChar char="•"/>
            </a:pPr>
            <a:r>
              <a:rPr lang="es-MX" sz="1800" dirty="0">
                <a:solidFill>
                  <a:schemeClr val="accent5">
                    <a:lumMod val="50000"/>
                  </a:schemeClr>
                </a:solidFill>
                <a:latin typeface="Century Gothic" panose="020B0502020202020204" pitchFamily="34" charset="0"/>
              </a:rPr>
              <a:t>Entender que es el Aprendizaje Máquina (ML) y la inteligencia artificial (AI) a un nivel conceptual e histórico. </a:t>
            </a:r>
          </a:p>
          <a:p>
            <a:pPr marL="285750" indent="-285750" algn="just" defTabSz="457200">
              <a:lnSpc>
                <a:spcPct val="150000"/>
              </a:lnSpc>
              <a:spcBef>
                <a:spcPts val="0"/>
              </a:spcBef>
              <a:buFont typeface="Arial" panose="020B0604020202020204" pitchFamily="34" charset="0"/>
              <a:buChar char="•"/>
            </a:pPr>
            <a:r>
              <a:rPr lang="es-MX" sz="1800" dirty="0">
                <a:solidFill>
                  <a:schemeClr val="accent5">
                    <a:lumMod val="50000"/>
                  </a:schemeClr>
                </a:solidFill>
                <a:latin typeface="Century Gothic" panose="020B0502020202020204" pitchFamily="34" charset="0"/>
              </a:rPr>
              <a:t>Entender las principales técnicas generales de entrenamiento del Aprendizaje Máquina (ML). </a:t>
            </a:r>
          </a:p>
          <a:p>
            <a:pPr marL="285750" indent="-285750" algn="just" defTabSz="457200">
              <a:lnSpc>
                <a:spcPct val="150000"/>
              </a:lnSpc>
              <a:spcBef>
                <a:spcPts val="0"/>
              </a:spcBef>
              <a:buFont typeface="Arial" panose="020B0604020202020204" pitchFamily="34" charset="0"/>
              <a:buChar char="•"/>
            </a:pPr>
            <a:r>
              <a:rPr lang="es-MX" sz="1800" dirty="0">
                <a:solidFill>
                  <a:schemeClr val="accent5">
                    <a:lumMod val="50000"/>
                  </a:schemeClr>
                </a:solidFill>
                <a:latin typeface="Century Gothic" panose="020B0502020202020204" pitchFamily="34" charset="0"/>
              </a:rPr>
              <a:t>Conocer el proceso de datos o pipeline de un proyecto de datos.</a:t>
            </a:r>
            <a:endParaRPr lang="es-AR" sz="1800" dirty="0">
              <a:solidFill>
                <a:schemeClr val="accent5">
                  <a:lumMod val="50000"/>
                </a:schemeClr>
              </a:solidFill>
              <a:latin typeface="Century Gothic" panose="020B0502020202020204" pitchFamily="34" charset="0"/>
            </a:endParaRPr>
          </a:p>
        </p:txBody>
      </p:sp>
    </p:spTree>
    <p:extLst>
      <p:ext uri="{BB962C8B-B14F-4D97-AF65-F5344CB8AC3E}">
        <p14:creationId xmlns:p14="http://schemas.microsoft.com/office/powerpoint/2010/main" val="132714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D723E-16F9-EA13-A978-EBB71183E5EC}"/>
              </a:ext>
            </a:extLst>
          </p:cNvPr>
          <p:cNvSpPr>
            <a:spLocks noGrp="1"/>
          </p:cNvSpPr>
          <p:nvPr>
            <p:ph type="title"/>
          </p:nvPr>
        </p:nvSpPr>
        <p:spPr>
          <a:xfrm>
            <a:off x="426125" y="3047200"/>
            <a:ext cx="8291749" cy="763600"/>
          </a:xfrm>
        </p:spPr>
        <p:txBody>
          <a:bodyPr>
            <a:normAutofit fontScale="90000"/>
          </a:bodyPr>
          <a:lstStyle/>
          <a:p>
            <a:pPr algn="ctr">
              <a:lnSpc>
                <a:spcPct val="150000"/>
              </a:lnSpc>
              <a:spcBef>
                <a:spcPts val="0"/>
              </a:spcBef>
              <a:buClr>
                <a:srgbClr val="002060"/>
              </a:buClr>
              <a:buSzPts val="3800"/>
            </a:pPr>
            <a:r>
              <a:rPr lang="es-MX" sz="4000" dirty="0"/>
              <a:t>Hablemos ahora sobre… </a:t>
            </a:r>
            <a:endParaRPr lang="es-AR" sz="4000" dirty="0"/>
          </a:p>
        </p:txBody>
      </p:sp>
    </p:spTree>
    <p:extLst>
      <p:ext uri="{BB962C8B-B14F-4D97-AF65-F5344CB8AC3E}">
        <p14:creationId xmlns:p14="http://schemas.microsoft.com/office/powerpoint/2010/main" val="228054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8;p96">
            <a:extLst>
              <a:ext uri="{FF2B5EF4-FFF2-40B4-BE49-F238E27FC236}">
                <a16:creationId xmlns:a16="http://schemas.microsoft.com/office/drawing/2014/main" id="{2C9BAC10-00AB-D38C-CEBB-68F188894792}"/>
              </a:ext>
            </a:extLst>
          </p:cNvPr>
          <p:cNvSpPr txBox="1"/>
          <p:nvPr/>
        </p:nvSpPr>
        <p:spPr>
          <a:xfrm>
            <a:off x="340000" y="2769600"/>
            <a:ext cx="8464000" cy="1318800"/>
          </a:xfrm>
          <a:prstGeom prst="rect">
            <a:avLst/>
          </a:prstGeom>
          <a:noFill/>
          <a:ln>
            <a:noFill/>
          </a:ln>
        </p:spPr>
        <p:txBody>
          <a:bodyPr spcFirstLastPara="1" wrap="square" lIns="121900" tIns="121900" rIns="121900" bIns="121900" anchor="ctr" anchorCtr="0">
            <a:noAutofit/>
          </a:bodyPr>
          <a:lstStyle/>
          <a:p>
            <a:pPr algn="ctr" defTabSz="914400">
              <a:lnSpc>
                <a:spcPct val="150000"/>
              </a:lnSpc>
              <a:buClr>
                <a:srgbClr val="002060"/>
              </a:buClr>
              <a:buSzPts val="3800"/>
            </a:pPr>
            <a:r>
              <a:rPr lang="es-MX" sz="3600" b="1" dirty="0">
                <a:solidFill>
                  <a:srgbClr val="002060"/>
                </a:solidFill>
                <a:latin typeface="Trebuchet MS" panose="020B0703020202090204" pitchFamily="34" charset="0"/>
                <a:ea typeface="+mj-ea"/>
                <a:cs typeface="+mj-cs"/>
                <a:sym typeface="Anton"/>
              </a:rPr>
              <a:t>Programas y Algoritmos de IA</a:t>
            </a:r>
            <a:endParaRPr sz="3600" b="1" dirty="0">
              <a:solidFill>
                <a:srgbClr val="002060"/>
              </a:solidFill>
              <a:latin typeface="Trebuchet MS" panose="020B0703020202090204" pitchFamily="34" charset="0"/>
              <a:ea typeface="+mj-ea"/>
              <a:cs typeface="+mj-cs"/>
              <a:sym typeface="Anton"/>
            </a:endParaRPr>
          </a:p>
        </p:txBody>
      </p:sp>
    </p:spTree>
    <p:extLst>
      <p:ext uri="{BB962C8B-B14F-4D97-AF65-F5344CB8AC3E}">
        <p14:creationId xmlns:p14="http://schemas.microsoft.com/office/powerpoint/2010/main" val="626401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76;p97">
            <a:extLst>
              <a:ext uri="{FF2B5EF4-FFF2-40B4-BE49-F238E27FC236}">
                <a16:creationId xmlns:a16="http://schemas.microsoft.com/office/drawing/2014/main" id="{AA52C902-6A15-E556-0D4C-4536B0B47831}"/>
              </a:ext>
            </a:extLst>
          </p:cNvPr>
          <p:cNvSpPr txBox="1"/>
          <p:nvPr/>
        </p:nvSpPr>
        <p:spPr>
          <a:xfrm>
            <a:off x="764676" y="1948245"/>
            <a:ext cx="7614646" cy="2200548"/>
          </a:xfrm>
          <a:prstGeom prst="rect">
            <a:avLst/>
          </a:prstGeom>
          <a:noFill/>
          <a:ln>
            <a:noFill/>
          </a:ln>
        </p:spPr>
        <p:txBody>
          <a:bodyPr spcFirstLastPara="1" wrap="square" lIns="121900" tIns="60933" rIns="121900" bIns="60933" anchor="t" anchorCtr="0">
            <a:spAutoFit/>
          </a:bodyPr>
          <a:lstStyle/>
          <a:p>
            <a:pPr algn="just">
              <a:lnSpc>
                <a:spcPct val="150000"/>
              </a:lnSpc>
              <a:buClr>
                <a:schemeClr val="dk1"/>
              </a:buClr>
            </a:pPr>
            <a:r>
              <a:rPr lang="es-MX" dirty="0" err="1">
                <a:solidFill>
                  <a:schemeClr val="accent5">
                    <a:lumMod val="50000"/>
                  </a:schemeClr>
                </a:solidFill>
                <a:latin typeface="Century Gothic" panose="020B0502020202020204" pitchFamily="34" charset="0"/>
                <a:sym typeface="Helvetica Neue"/>
              </a:rPr>
              <a:t>RankBrain</a:t>
            </a:r>
            <a:r>
              <a:rPr lang="es-MX" dirty="0">
                <a:solidFill>
                  <a:schemeClr val="accent5">
                    <a:lumMod val="50000"/>
                  </a:schemeClr>
                </a:solidFill>
                <a:latin typeface="Century Gothic" panose="020B0502020202020204" pitchFamily="34" charset="0"/>
                <a:sym typeface="Helvetica Neue"/>
              </a:rPr>
              <a:t> es un algoritmo que aprende el sistema de inteligencia artificial, cuyo uso fue confirmado por Google el 26 de octubre de 2015. Ayuda a Google a procesar los resultados de búsqueda y proporcionar resultados de búsqueda más relevantes para los usuarios.​</a:t>
            </a:r>
            <a:endParaRPr dirty="0">
              <a:solidFill>
                <a:schemeClr val="accent5">
                  <a:lumMod val="50000"/>
                </a:schemeClr>
              </a:solidFill>
              <a:latin typeface="Century Gothic" panose="020B0502020202020204" pitchFamily="34" charset="0"/>
              <a:sym typeface="Helvetica Neue"/>
            </a:endParaRPr>
          </a:p>
        </p:txBody>
      </p:sp>
      <p:pic>
        <p:nvPicPr>
          <p:cNvPr id="3" name="Google Shape;678;p97">
            <a:extLst>
              <a:ext uri="{FF2B5EF4-FFF2-40B4-BE49-F238E27FC236}">
                <a16:creationId xmlns:a16="http://schemas.microsoft.com/office/drawing/2014/main" id="{941AB2A7-7F55-9B41-88D8-C647BE06EEB8}"/>
              </a:ext>
            </a:extLst>
          </p:cNvPr>
          <p:cNvPicPr preferRelativeResize="0"/>
          <p:nvPr/>
        </p:nvPicPr>
        <p:blipFill rotWithShape="1">
          <a:blip r:embed="rId2">
            <a:alphaModFix/>
          </a:blip>
          <a:srcRect t="22404" b="8805"/>
          <a:stretch/>
        </p:blipFill>
        <p:spPr>
          <a:xfrm>
            <a:off x="4580085" y="4360588"/>
            <a:ext cx="3799237" cy="1636057"/>
          </a:xfrm>
          <a:prstGeom prst="rect">
            <a:avLst/>
          </a:prstGeom>
          <a:noFill/>
          <a:ln>
            <a:noFill/>
          </a:ln>
        </p:spPr>
      </p:pic>
      <p:sp>
        <p:nvSpPr>
          <p:cNvPr id="4" name="Google Shape;679;p97">
            <a:extLst>
              <a:ext uri="{FF2B5EF4-FFF2-40B4-BE49-F238E27FC236}">
                <a16:creationId xmlns:a16="http://schemas.microsoft.com/office/drawing/2014/main" id="{10BADA1C-B63D-6565-DC05-63DEE5C11012}"/>
              </a:ext>
            </a:extLst>
          </p:cNvPr>
          <p:cNvSpPr txBox="1"/>
          <p:nvPr/>
        </p:nvSpPr>
        <p:spPr>
          <a:xfrm>
            <a:off x="675098" y="1217478"/>
            <a:ext cx="7793803"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Programas y Algoritmos de IA</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2459938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98">
            <a:extLst>
              <a:ext uri="{FF2B5EF4-FFF2-40B4-BE49-F238E27FC236}">
                <a16:creationId xmlns:a16="http://schemas.microsoft.com/office/drawing/2014/main" id="{0F63062A-CF41-02C7-644D-4C5D64891167}"/>
              </a:ext>
            </a:extLst>
          </p:cNvPr>
          <p:cNvSpPr txBox="1"/>
          <p:nvPr/>
        </p:nvSpPr>
        <p:spPr>
          <a:xfrm>
            <a:off x="4428473" y="3313093"/>
            <a:ext cx="4167633" cy="2708379"/>
          </a:xfrm>
          <a:prstGeom prst="rect">
            <a:avLst/>
          </a:prstGeom>
          <a:noFill/>
          <a:ln>
            <a:noFill/>
          </a:ln>
        </p:spPr>
        <p:txBody>
          <a:bodyPr spcFirstLastPara="1" wrap="square" lIns="121900" tIns="60933" rIns="121900" bIns="60933" anchor="t" anchorCtr="0">
            <a:spAutoFit/>
          </a:bodyPr>
          <a:lstStyle/>
          <a:p>
            <a:pPr algn="just">
              <a:lnSpc>
                <a:spcPct val="150000"/>
              </a:lnSpc>
              <a:buClr>
                <a:schemeClr val="dk1"/>
              </a:buClr>
            </a:pPr>
            <a:r>
              <a:rPr lang="es-MX" sz="1600" dirty="0">
                <a:solidFill>
                  <a:schemeClr val="accent5">
                    <a:lumMod val="50000"/>
                  </a:schemeClr>
                </a:solidFill>
                <a:latin typeface="Century Gothic" panose="020B0502020202020204" pitchFamily="34" charset="0"/>
                <a:sym typeface="Helvetica Neue Light"/>
              </a:rPr>
              <a:t>Desarrollado por IBM, este software de comunicación fue optimizado para plantear y responder a preguntas, en lenguaje natural.</a:t>
            </a:r>
            <a:endParaRPr sz="1600" dirty="0">
              <a:solidFill>
                <a:schemeClr val="accent5">
                  <a:lumMod val="50000"/>
                </a:schemeClr>
              </a:solidFill>
              <a:latin typeface="Century Gothic" panose="020B0502020202020204" pitchFamily="34" charset="0"/>
              <a:sym typeface="Helvetica Neue Light"/>
            </a:endParaRPr>
          </a:p>
          <a:p>
            <a:pPr algn="just">
              <a:lnSpc>
                <a:spcPct val="150000"/>
              </a:lnSpc>
              <a:buClr>
                <a:schemeClr val="dk1"/>
              </a:buClr>
            </a:pPr>
            <a:r>
              <a:rPr lang="es-MX" sz="1600" dirty="0">
                <a:solidFill>
                  <a:schemeClr val="accent5">
                    <a:lumMod val="50000"/>
                  </a:schemeClr>
                </a:solidFill>
                <a:latin typeface="Century Gothic" panose="020B0502020202020204" pitchFamily="34" charset="0"/>
                <a:sym typeface="Helvetica Neue Light"/>
              </a:rPr>
              <a:t>Las empresas médicas lo utilizan para obtener datos de los asegurados y comprobar sus historiales médicos. </a:t>
            </a:r>
            <a:endParaRPr sz="1600" dirty="0">
              <a:solidFill>
                <a:schemeClr val="accent5">
                  <a:lumMod val="50000"/>
                </a:schemeClr>
              </a:solidFill>
              <a:latin typeface="Century Gothic" panose="020B0502020202020204" pitchFamily="34" charset="0"/>
              <a:sym typeface="Helvetica Neue Light"/>
            </a:endParaRPr>
          </a:p>
        </p:txBody>
      </p:sp>
      <p:sp>
        <p:nvSpPr>
          <p:cNvPr id="4" name="Google Shape;689;p98">
            <a:extLst>
              <a:ext uri="{FF2B5EF4-FFF2-40B4-BE49-F238E27FC236}">
                <a16:creationId xmlns:a16="http://schemas.microsoft.com/office/drawing/2014/main" id="{33D09918-6CD8-8656-E10C-3F3B63F9D76B}"/>
              </a:ext>
            </a:extLst>
          </p:cNvPr>
          <p:cNvSpPr txBox="1"/>
          <p:nvPr/>
        </p:nvSpPr>
        <p:spPr>
          <a:xfrm>
            <a:off x="847764" y="2789913"/>
            <a:ext cx="2558400" cy="523180"/>
          </a:xfrm>
          <a:prstGeom prst="rect">
            <a:avLst/>
          </a:prstGeom>
          <a:noFill/>
          <a:ln>
            <a:noFill/>
          </a:ln>
        </p:spPr>
        <p:txBody>
          <a:bodyPr spcFirstLastPara="1" wrap="square" lIns="121900" tIns="121900" rIns="121900" bIns="121900" anchor="t" anchorCtr="0">
            <a:spAutoFit/>
          </a:bodyPr>
          <a:lstStyle/>
          <a:p>
            <a:pPr algn="ctr"/>
            <a:r>
              <a:rPr lang="es-MX" b="1" dirty="0">
                <a:solidFill>
                  <a:schemeClr val="accent5">
                    <a:lumMod val="50000"/>
                  </a:schemeClr>
                </a:solidFill>
                <a:latin typeface="Century Gothic" panose="020B0502020202020204" pitchFamily="34" charset="0"/>
                <a:sym typeface="Helvetica Neue"/>
              </a:rPr>
              <a:t>Alexa, </a:t>
            </a:r>
            <a:r>
              <a:rPr lang="es-MX" b="1" dirty="0" err="1">
                <a:solidFill>
                  <a:schemeClr val="accent5">
                    <a:lumMod val="50000"/>
                  </a:schemeClr>
                </a:solidFill>
                <a:latin typeface="Century Gothic" panose="020B0502020202020204" pitchFamily="34" charset="0"/>
                <a:sym typeface="Helvetica Neue"/>
              </a:rPr>
              <a:t>Siri,Cortana</a:t>
            </a:r>
            <a:endParaRPr b="1" dirty="0">
              <a:solidFill>
                <a:schemeClr val="accent5">
                  <a:lumMod val="50000"/>
                </a:schemeClr>
              </a:solidFill>
              <a:latin typeface="Century Gothic" panose="020B0502020202020204" pitchFamily="34" charset="0"/>
              <a:sym typeface="Helvetica Neue"/>
            </a:endParaRPr>
          </a:p>
        </p:txBody>
      </p:sp>
      <p:sp>
        <p:nvSpPr>
          <p:cNvPr id="5" name="Google Shape;690;p98">
            <a:extLst>
              <a:ext uri="{FF2B5EF4-FFF2-40B4-BE49-F238E27FC236}">
                <a16:creationId xmlns:a16="http://schemas.microsoft.com/office/drawing/2014/main" id="{57823AF6-A300-A0C8-D354-917E195953B3}"/>
              </a:ext>
            </a:extLst>
          </p:cNvPr>
          <p:cNvSpPr txBox="1"/>
          <p:nvPr/>
        </p:nvSpPr>
        <p:spPr>
          <a:xfrm>
            <a:off x="369299" y="3279988"/>
            <a:ext cx="3894476" cy="2462172"/>
          </a:xfrm>
          <a:prstGeom prst="rect">
            <a:avLst/>
          </a:prstGeom>
          <a:noFill/>
          <a:ln>
            <a:noFill/>
          </a:ln>
        </p:spPr>
        <p:txBody>
          <a:bodyPr spcFirstLastPara="1" wrap="square" lIns="121900" tIns="121900" rIns="121900" bIns="121900" anchor="t" anchorCtr="0">
            <a:spAutoFit/>
          </a:bodyPr>
          <a:lstStyle/>
          <a:p>
            <a:pPr algn="just">
              <a:lnSpc>
                <a:spcPct val="150000"/>
              </a:lnSpc>
              <a:buClr>
                <a:schemeClr val="dk1"/>
              </a:buClr>
            </a:pPr>
            <a:r>
              <a:rPr lang="es-MX" sz="1600" dirty="0">
                <a:solidFill>
                  <a:schemeClr val="accent5">
                    <a:lumMod val="50000"/>
                  </a:schemeClr>
                </a:solidFill>
                <a:latin typeface="Century Gothic" panose="020B0502020202020204" pitchFamily="34" charset="0"/>
                <a:sym typeface="Helvetica Neue Light"/>
              </a:rPr>
              <a:t>La inteligencia artificial de los asistentes de voz de Apple, Amazon y Microsoft son conocidos por la mayoría sus usuarios. La función de voz de estos asistentes está basada en tecnología IA.</a:t>
            </a:r>
            <a:endParaRPr sz="1600" dirty="0">
              <a:solidFill>
                <a:schemeClr val="accent5">
                  <a:lumMod val="50000"/>
                </a:schemeClr>
              </a:solidFill>
              <a:latin typeface="Century Gothic" panose="020B0502020202020204" pitchFamily="34" charset="0"/>
              <a:sym typeface="Helvetica Neue Light"/>
            </a:endParaRPr>
          </a:p>
        </p:txBody>
      </p:sp>
      <p:sp>
        <p:nvSpPr>
          <p:cNvPr id="6" name="Google Shape;691;p98">
            <a:extLst>
              <a:ext uri="{FF2B5EF4-FFF2-40B4-BE49-F238E27FC236}">
                <a16:creationId xmlns:a16="http://schemas.microsoft.com/office/drawing/2014/main" id="{5E2B62F4-5A9F-DD06-7D76-1ADBBA4A5A1C}"/>
              </a:ext>
            </a:extLst>
          </p:cNvPr>
          <p:cNvSpPr txBox="1"/>
          <p:nvPr/>
        </p:nvSpPr>
        <p:spPr>
          <a:xfrm>
            <a:off x="5233089" y="2795867"/>
            <a:ext cx="2558400" cy="523180"/>
          </a:xfrm>
          <a:prstGeom prst="rect">
            <a:avLst/>
          </a:prstGeom>
          <a:noFill/>
          <a:ln>
            <a:noFill/>
          </a:ln>
        </p:spPr>
        <p:txBody>
          <a:bodyPr spcFirstLastPara="1" wrap="square" lIns="121900" tIns="121900" rIns="121900" bIns="121900" anchor="t" anchorCtr="0">
            <a:spAutoFit/>
          </a:bodyPr>
          <a:lstStyle/>
          <a:p>
            <a:pPr algn="ctr"/>
            <a:r>
              <a:rPr lang="es-MX" b="1" dirty="0">
                <a:solidFill>
                  <a:schemeClr val="accent5">
                    <a:lumMod val="50000"/>
                  </a:schemeClr>
                </a:solidFill>
                <a:latin typeface="Century Gothic" panose="020B0502020202020204" pitchFamily="34" charset="0"/>
                <a:sym typeface="Helvetica Neue"/>
              </a:rPr>
              <a:t>Watson</a:t>
            </a:r>
            <a:endParaRPr b="1" dirty="0">
              <a:solidFill>
                <a:schemeClr val="accent5">
                  <a:lumMod val="50000"/>
                </a:schemeClr>
              </a:solidFill>
              <a:latin typeface="Century Gothic" panose="020B0502020202020204" pitchFamily="34" charset="0"/>
              <a:sym typeface="Helvetica Neue"/>
            </a:endParaRPr>
          </a:p>
        </p:txBody>
      </p:sp>
      <p:pic>
        <p:nvPicPr>
          <p:cNvPr id="7" name="Google Shape;692;p98">
            <a:extLst>
              <a:ext uri="{FF2B5EF4-FFF2-40B4-BE49-F238E27FC236}">
                <a16:creationId xmlns:a16="http://schemas.microsoft.com/office/drawing/2014/main" id="{221545AD-2BE3-76CD-3E1C-D97371940A03}"/>
              </a:ext>
            </a:extLst>
          </p:cNvPr>
          <p:cNvPicPr preferRelativeResize="0"/>
          <p:nvPr/>
        </p:nvPicPr>
        <p:blipFill>
          <a:blip r:embed="rId2">
            <a:alphaModFix/>
          </a:blip>
          <a:stretch>
            <a:fillRect/>
          </a:stretch>
        </p:blipFill>
        <p:spPr>
          <a:xfrm>
            <a:off x="1838225" y="2188903"/>
            <a:ext cx="577478" cy="523390"/>
          </a:xfrm>
          <a:prstGeom prst="rect">
            <a:avLst/>
          </a:prstGeom>
          <a:noFill/>
          <a:ln>
            <a:noFill/>
          </a:ln>
        </p:spPr>
      </p:pic>
      <p:pic>
        <p:nvPicPr>
          <p:cNvPr id="8" name="Google Shape;693;p98">
            <a:extLst>
              <a:ext uri="{FF2B5EF4-FFF2-40B4-BE49-F238E27FC236}">
                <a16:creationId xmlns:a16="http://schemas.microsoft.com/office/drawing/2014/main" id="{8D6D4D97-8039-C790-9BBB-5018447BE553}"/>
              </a:ext>
            </a:extLst>
          </p:cNvPr>
          <p:cNvPicPr preferRelativeResize="0"/>
          <p:nvPr/>
        </p:nvPicPr>
        <p:blipFill rotWithShape="1">
          <a:blip r:embed="rId3">
            <a:alphaModFix/>
          </a:blip>
          <a:srcRect r="75257"/>
          <a:stretch/>
        </p:blipFill>
        <p:spPr>
          <a:xfrm>
            <a:off x="1118822" y="2179072"/>
            <a:ext cx="577489" cy="523403"/>
          </a:xfrm>
          <a:prstGeom prst="rect">
            <a:avLst/>
          </a:prstGeom>
          <a:noFill/>
          <a:ln>
            <a:noFill/>
          </a:ln>
        </p:spPr>
      </p:pic>
      <p:pic>
        <p:nvPicPr>
          <p:cNvPr id="9" name="Google Shape;694;p98">
            <a:extLst>
              <a:ext uri="{FF2B5EF4-FFF2-40B4-BE49-F238E27FC236}">
                <a16:creationId xmlns:a16="http://schemas.microsoft.com/office/drawing/2014/main" id="{20651980-7D78-58CA-9F87-8DE90F1849B8}"/>
              </a:ext>
            </a:extLst>
          </p:cNvPr>
          <p:cNvPicPr preferRelativeResize="0"/>
          <p:nvPr/>
        </p:nvPicPr>
        <p:blipFill>
          <a:blip r:embed="rId4">
            <a:alphaModFix/>
          </a:blip>
          <a:stretch>
            <a:fillRect/>
          </a:stretch>
        </p:blipFill>
        <p:spPr>
          <a:xfrm>
            <a:off x="2557617" y="2188903"/>
            <a:ext cx="519587" cy="523390"/>
          </a:xfrm>
          <a:prstGeom prst="rect">
            <a:avLst/>
          </a:prstGeom>
          <a:noFill/>
          <a:ln>
            <a:noFill/>
          </a:ln>
        </p:spPr>
      </p:pic>
      <p:pic>
        <p:nvPicPr>
          <p:cNvPr id="10" name="Google Shape;695;p98">
            <a:extLst>
              <a:ext uri="{FF2B5EF4-FFF2-40B4-BE49-F238E27FC236}">
                <a16:creationId xmlns:a16="http://schemas.microsoft.com/office/drawing/2014/main" id="{FDDAC6AE-1905-76DF-E8E7-5A311B2FE539}"/>
              </a:ext>
            </a:extLst>
          </p:cNvPr>
          <p:cNvPicPr preferRelativeResize="0"/>
          <p:nvPr/>
        </p:nvPicPr>
        <p:blipFill>
          <a:blip r:embed="rId5">
            <a:alphaModFix/>
          </a:blip>
          <a:stretch>
            <a:fillRect/>
          </a:stretch>
        </p:blipFill>
        <p:spPr>
          <a:xfrm>
            <a:off x="6133950" y="2042769"/>
            <a:ext cx="756678" cy="747144"/>
          </a:xfrm>
          <a:prstGeom prst="rect">
            <a:avLst/>
          </a:prstGeom>
          <a:noFill/>
          <a:ln>
            <a:noFill/>
          </a:ln>
        </p:spPr>
      </p:pic>
      <p:sp>
        <p:nvSpPr>
          <p:cNvPr id="11" name="Google Shape;679;p97">
            <a:extLst>
              <a:ext uri="{FF2B5EF4-FFF2-40B4-BE49-F238E27FC236}">
                <a16:creationId xmlns:a16="http://schemas.microsoft.com/office/drawing/2014/main" id="{0382EB7A-DA83-FB92-C53A-AD810E339C08}"/>
              </a:ext>
            </a:extLst>
          </p:cNvPr>
          <p:cNvSpPr txBox="1"/>
          <p:nvPr/>
        </p:nvSpPr>
        <p:spPr>
          <a:xfrm>
            <a:off x="675098" y="1217478"/>
            <a:ext cx="7793803"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Programas y Algoritmos de IA</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3591748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04;p99">
            <a:extLst>
              <a:ext uri="{FF2B5EF4-FFF2-40B4-BE49-F238E27FC236}">
                <a16:creationId xmlns:a16="http://schemas.microsoft.com/office/drawing/2014/main" id="{21360A9F-4E5D-47BF-6B46-F68F6213566C}"/>
              </a:ext>
            </a:extLst>
          </p:cNvPr>
          <p:cNvSpPr txBox="1"/>
          <p:nvPr/>
        </p:nvSpPr>
        <p:spPr>
          <a:xfrm>
            <a:off x="971220" y="2647779"/>
            <a:ext cx="1582000" cy="523180"/>
          </a:xfrm>
          <a:prstGeom prst="rect">
            <a:avLst/>
          </a:prstGeom>
          <a:noFill/>
          <a:ln>
            <a:noFill/>
          </a:ln>
        </p:spPr>
        <p:txBody>
          <a:bodyPr spcFirstLastPara="1" wrap="square" lIns="121900" tIns="121900" rIns="121900" bIns="121900" anchor="t" anchorCtr="0">
            <a:spAutoFit/>
          </a:bodyPr>
          <a:lstStyle/>
          <a:p>
            <a:pPr algn="ctr"/>
            <a:r>
              <a:rPr lang="es-MX" b="1" dirty="0" err="1">
                <a:solidFill>
                  <a:schemeClr val="accent5">
                    <a:lumMod val="50000"/>
                  </a:schemeClr>
                </a:solidFill>
                <a:latin typeface="Century Gothic" panose="020B0502020202020204" pitchFamily="34" charset="0"/>
                <a:sym typeface="Helvetica Neue"/>
              </a:rPr>
              <a:t>TensorFlow</a:t>
            </a:r>
            <a:endParaRPr b="1" dirty="0">
              <a:solidFill>
                <a:schemeClr val="accent5">
                  <a:lumMod val="50000"/>
                </a:schemeClr>
              </a:solidFill>
              <a:latin typeface="Century Gothic" panose="020B0502020202020204" pitchFamily="34" charset="0"/>
              <a:sym typeface="Helvetica Neue"/>
            </a:endParaRPr>
          </a:p>
        </p:txBody>
      </p:sp>
      <p:sp>
        <p:nvSpPr>
          <p:cNvPr id="4" name="Google Shape;705;p99">
            <a:extLst>
              <a:ext uri="{FF2B5EF4-FFF2-40B4-BE49-F238E27FC236}">
                <a16:creationId xmlns:a16="http://schemas.microsoft.com/office/drawing/2014/main" id="{E361BA10-A7A9-524D-D910-911B137A4CB8}"/>
              </a:ext>
            </a:extLst>
          </p:cNvPr>
          <p:cNvSpPr txBox="1"/>
          <p:nvPr/>
        </p:nvSpPr>
        <p:spPr>
          <a:xfrm>
            <a:off x="196411" y="3132788"/>
            <a:ext cx="3284371" cy="2831504"/>
          </a:xfrm>
          <a:prstGeom prst="rect">
            <a:avLst/>
          </a:prstGeom>
          <a:noFill/>
          <a:ln>
            <a:noFill/>
          </a:ln>
        </p:spPr>
        <p:txBody>
          <a:bodyPr spcFirstLastPara="1" wrap="square" lIns="121900" tIns="121900" rIns="121900" bIns="121900" anchor="t" anchorCtr="0">
            <a:spAutoFit/>
          </a:bodyPr>
          <a:lstStyle/>
          <a:p>
            <a:pPr algn="just">
              <a:lnSpc>
                <a:spcPct val="150000"/>
              </a:lnSpc>
            </a:pPr>
            <a:r>
              <a:rPr lang="es-MX" sz="1400" dirty="0">
                <a:solidFill>
                  <a:schemeClr val="accent5">
                    <a:lumMod val="50000"/>
                  </a:schemeClr>
                </a:solidFill>
                <a:latin typeface="Century Gothic" panose="020B0502020202020204" pitchFamily="34" charset="0"/>
                <a:sym typeface="Helvetica Neue Light"/>
              </a:rPr>
              <a:t>En 2015, Google puso a disposición de los usuarios este software inteligente, de forma gratuita, para impulsar el desarrollo de proyectos IA. Se utiliza en varios productos de Google, incluyendo el reconocimiento de voz de Gmail y Google </a:t>
            </a:r>
            <a:r>
              <a:rPr lang="es-MX" sz="1400" dirty="0" err="1">
                <a:solidFill>
                  <a:schemeClr val="accent5">
                    <a:lumMod val="50000"/>
                  </a:schemeClr>
                </a:solidFill>
                <a:latin typeface="Century Gothic" panose="020B0502020202020204" pitchFamily="34" charset="0"/>
                <a:sym typeface="Helvetica Neue Light"/>
              </a:rPr>
              <a:t>Search</a:t>
            </a:r>
            <a:r>
              <a:rPr lang="es-MX" sz="1400" dirty="0">
                <a:solidFill>
                  <a:schemeClr val="accent5">
                    <a:lumMod val="50000"/>
                  </a:schemeClr>
                </a:solidFill>
                <a:latin typeface="Century Gothic" panose="020B0502020202020204" pitchFamily="34" charset="0"/>
                <a:sym typeface="Helvetica Neue Light"/>
              </a:rPr>
              <a:t>.</a:t>
            </a:r>
            <a:endParaRPr sz="1400" dirty="0">
              <a:solidFill>
                <a:schemeClr val="accent5">
                  <a:lumMod val="50000"/>
                </a:schemeClr>
              </a:solidFill>
              <a:latin typeface="Century Gothic" panose="020B0502020202020204" pitchFamily="34" charset="0"/>
              <a:sym typeface="Helvetica Neue Light"/>
            </a:endParaRPr>
          </a:p>
        </p:txBody>
      </p:sp>
      <p:sp>
        <p:nvSpPr>
          <p:cNvPr id="5" name="Google Shape;706;p99">
            <a:extLst>
              <a:ext uri="{FF2B5EF4-FFF2-40B4-BE49-F238E27FC236}">
                <a16:creationId xmlns:a16="http://schemas.microsoft.com/office/drawing/2014/main" id="{2C03444C-3EE6-8B63-E56E-390B1D328CF6}"/>
              </a:ext>
            </a:extLst>
          </p:cNvPr>
          <p:cNvSpPr txBox="1"/>
          <p:nvPr/>
        </p:nvSpPr>
        <p:spPr>
          <a:xfrm>
            <a:off x="3239892" y="2589096"/>
            <a:ext cx="2844400" cy="738623"/>
          </a:xfrm>
          <a:prstGeom prst="rect">
            <a:avLst/>
          </a:prstGeom>
          <a:noFill/>
          <a:ln>
            <a:noFill/>
          </a:ln>
        </p:spPr>
        <p:txBody>
          <a:bodyPr spcFirstLastPara="1" wrap="square" lIns="121900" tIns="121900" rIns="121900" bIns="121900" anchor="t" anchorCtr="0">
            <a:spAutoFit/>
          </a:bodyPr>
          <a:lstStyle/>
          <a:p>
            <a:pPr algn="ctr">
              <a:buClr>
                <a:schemeClr val="dk1"/>
              </a:buClr>
            </a:pPr>
            <a:r>
              <a:rPr lang="es-MX" sz="1600" b="1" dirty="0">
                <a:solidFill>
                  <a:schemeClr val="accent5">
                    <a:lumMod val="50000"/>
                  </a:schemeClr>
                </a:solidFill>
                <a:latin typeface="Century Gothic" panose="020B0502020202020204" pitchFamily="34" charset="0"/>
                <a:sym typeface="Helvetica Neue"/>
              </a:rPr>
              <a:t>Facebook AI </a:t>
            </a:r>
            <a:r>
              <a:rPr lang="es-MX" sz="1600" b="1" dirty="0" err="1">
                <a:solidFill>
                  <a:schemeClr val="accent5">
                    <a:lumMod val="50000"/>
                  </a:schemeClr>
                </a:solidFill>
                <a:latin typeface="Century Gothic" panose="020B0502020202020204" pitchFamily="34" charset="0"/>
                <a:sym typeface="Helvetica Neue"/>
              </a:rPr>
              <a:t>Research</a:t>
            </a:r>
            <a:r>
              <a:rPr lang="es-MX" sz="1600" b="1" dirty="0">
                <a:solidFill>
                  <a:schemeClr val="accent5">
                    <a:lumMod val="50000"/>
                  </a:schemeClr>
                </a:solidFill>
                <a:latin typeface="Century Gothic" panose="020B0502020202020204" pitchFamily="34" charset="0"/>
                <a:sym typeface="Helvetica Neue"/>
              </a:rPr>
              <a:t> (FAIR)/</a:t>
            </a:r>
            <a:r>
              <a:rPr lang="es-MX" sz="1600" b="1" dirty="0" err="1">
                <a:solidFill>
                  <a:schemeClr val="accent5">
                    <a:lumMod val="50000"/>
                  </a:schemeClr>
                </a:solidFill>
                <a:latin typeface="Century Gothic" panose="020B0502020202020204" pitchFamily="34" charset="0"/>
                <a:sym typeface="Helvetica Neue"/>
              </a:rPr>
              <a:t>Torch</a:t>
            </a:r>
            <a:endParaRPr sz="1600" b="1" dirty="0">
              <a:solidFill>
                <a:schemeClr val="accent5">
                  <a:lumMod val="50000"/>
                </a:schemeClr>
              </a:solidFill>
              <a:latin typeface="Century Gothic" panose="020B0502020202020204" pitchFamily="34" charset="0"/>
              <a:sym typeface="Helvetica Neue"/>
            </a:endParaRPr>
          </a:p>
        </p:txBody>
      </p:sp>
      <p:pic>
        <p:nvPicPr>
          <p:cNvPr id="6" name="Google Shape;707;p99">
            <a:extLst>
              <a:ext uri="{FF2B5EF4-FFF2-40B4-BE49-F238E27FC236}">
                <a16:creationId xmlns:a16="http://schemas.microsoft.com/office/drawing/2014/main" id="{E47460C7-14CF-5C37-8BF0-B255CFFD5389}"/>
              </a:ext>
            </a:extLst>
          </p:cNvPr>
          <p:cNvPicPr preferRelativeResize="0"/>
          <p:nvPr/>
        </p:nvPicPr>
        <p:blipFill>
          <a:blip r:embed="rId2">
            <a:alphaModFix/>
          </a:blip>
          <a:stretch>
            <a:fillRect/>
          </a:stretch>
        </p:blipFill>
        <p:spPr>
          <a:xfrm>
            <a:off x="1424510" y="1978969"/>
            <a:ext cx="672188" cy="611400"/>
          </a:xfrm>
          <a:prstGeom prst="rect">
            <a:avLst/>
          </a:prstGeom>
          <a:noFill/>
          <a:ln>
            <a:noFill/>
          </a:ln>
        </p:spPr>
      </p:pic>
      <p:sp>
        <p:nvSpPr>
          <p:cNvPr id="7" name="Google Shape;708;p99">
            <a:extLst>
              <a:ext uri="{FF2B5EF4-FFF2-40B4-BE49-F238E27FC236}">
                <a16:creationId xmlns:a16="http://schemas.microsoft.com/office/drawing/2014/main" id="{609F1277-477D-54A5-DE6F-D9B0ADC85D9E}"/>
              </a:ext>
            </a:extLst>
          </p:cNvPr>
          <p:cNvSpPr txBox="1"/>
          <p:nvPr/>
        </p:nvSpPr>
        <p:spPr>
          <a:xfrm>
            <a:off x="3545750" y="3312851"/>
            <a:ext cx="2486259" cy="1538842"/>
          </a:xfrm>
          <a:prstGeom prst="rect">
            <a:avLst/>
          </a:prstGeom>
          <a:noFill/>
          <a:ln>
            <a:noFill/>
          </a:ln>
        </p:spPr>
        <p:txBody>
          <a:bodyPr spcFirstLastPara="1" wrap="square" lIns="121900" tIns="121900" rIns="121900" bIns="121900" anchor="t" anchorCtr="0">
            <a:spAutoFit/>
          </a:bodyPr>
          <a:lstStyle/>
          <a:p>
            <a:pPr algn="just">
              <a:lnSpc>
                <a:spcPct val="150000"/>
              </a:lnSpc>
            </a:pPr>
            <a:r>
              <a:rPr lang="es-MX" sz="1400" dirty="0">
                <a:solidFill>
                  <a:schemeClr val="accent5">
                    <a:lumMod val="50000"/>
                  </a:schemeClr>
                </a:solidFill>
                <a:latin typeface="Century Gothic" panose="020B0502020202020204" pitchFamily="34" charset="0"/>
                <a:sym typeface="Helvetica Neue Light"/>
              </a:rPr>
              <a:t>Este medio también pretende alentar el desarrollo de métodos de aprendizaje profundo.</a:t>
            </a:r>
            <a:endParaRPr sz="1400" dirty="0">
              <a:solidFill>
                <a:schemeClr val="accent5">
                  <a:lumMod val="50000"/>
                </a:schemeClr>
              </a:solidFill>
              <a:latin typeface="Century Gothic" panose="020B0502020202020204" pitchFamily="34" charset="0"/>
              <a:sym typeface="Helvetica Neue Light"/>
            </a:endParaRPr>
          </a:p>
        </p:txBody>
      </p:sp>
      <p:pic>
        <p:nvPicPr>
          <p:cNvPr id="8" name="Google Shape;709;p99">
            <a:extLst>
              <a:ext uri="{FF2B5EF4-FFF2-40B4-BE49-F238E27FC236}">
                <a16:creationId xmlns:a16="http://schemas.microsoft.com/office/drawing/2014/main" id="{A2972AA2-48F3-23A7-CB6E-AA9DE9770B58}"/>
              </a:ext>
            </a:extLst>
          </p:cNvPr>
          <p:cNvPicPr preferRelativeResize="0"/>
          <p:nvPr/>
        </p:nvPicPr>
        <p:blipFill>
          <a:blip r:embed="rId3">
            <a:alphaModFix/>
          </a:blip>
          <a:stretch>
            <a:fillRect/>
          </a:stretch>
        </p:blipFill>
        <p:spPr>
          <a:xfrm>
            <a:off x="4141429" y="1988824"/>
            <a:ext cx="1015005" cy="658955"/>
          </a:xfrm>
          <a:prstGeom prst="rect">
            <a:avLst/>
          </a:prstGeom>
          <a:noFill/>
          <a:ln>
            <a:noFill/>
          </a:ln>
        </p:spPr>
      </p:pic>
      <p:sp>
        <p:nvSpPr>
          <p:cNvPr id="9" name="Google Shape;710;p99">
            <a:extLst>
              <a:ext uri="{FF2B5EF4-FFF2-40B4-BE49-F238E27FC236}">
                <a16:creationId xmlns:a16="http://schemas.microsoft.com/office/drawing/2014/main" id="{3C196FF3-CE07-0213-3D7A-8817297AEA62}"/>
              </a:ext>
            </a:extLst>
          </p:cNvPr>
          <p:cNvSpPr txBox="1"/>
          <p:nvPr/>
        </p:nvSpPr>
        <p:spPr>
          <a:xfrm>
            <a:off x="5904109" y="2635028"/>
            <a:ext cx="2844400" cy="738623"/>
          </a:xfrm>
          <a:prstGeom prst="rect">
            <a:avLst/>
          </a:prstGeom>
          <a:noFill/>
          <a:ln>
            <a:noFill/>
          </a:ln>
        </p:spPr>
        <p:txBody>
          <a:bodyPr spcFirstLastPara="1" wrap="square" lIns="121900" tIns="121900" rIns="121900" bIns="121900" anchor="t" anchorCtr="0">
            <a:spAutoFit/>
          </a:bodyPr>
          <a:lstStyle/>
          <a:p>
            <a:pPr algn="ctr">
              <a:buClr>
                <a:schemeClr val="dk1"/>
              </a:buClr>
            </a:pPr>
            <a:r>
              <a:rPr lang="es-MX" sz="1600" b="1" dirty="0">
                <a:solidFill>
                  <a:schemeClr val="accent5">
                    <a:lumMod val="50000"/>
                  </a:schemeClr>
                </a:solidFill>
                <a:latin typeface="Century Gothic" panose="020B0502020202020204" pitchFamily="34" charset="0"/>
                <a:sym typeface="Helvetica Neue"/>
              </a:rPr>
              <a:t>Microsoft </a:t>
            </a:r>
            <a:r>
              <a:rPr lang="es-MX" sz="1600" b="1" dirty="0" err="1">
                <a:solidFill>
                  <a:schemeClr val="accent5">
                    <a:lumMod val="50000"/>
                  </a:schemeClr>
                </a:solidFill>
                <a:latin typeface="Century Gothic" panose="020B0502020202020204" pitchFamily="34" charset="0"/>
                <a:sym typeface="Helvetica Neue"/>
              </a:rPr>
              <a:t>Emotion</a:t>
            </a:r>
            <a:r>
              <a:rPr lang="es-MX" sz="1600" b="1" dirty="0">
                <a:solidFill>
                  <a:schemeClr val="accent5">
                    <a:lumMod val="50000"/>
                  </a:schemeClr>
                </a:solidFill>
                <a:latin typeface="Century Gothic" panose="020B0502020202020204" pitchFamily="34" charset="0"/>
                <a:sym typeface="Helvetica Neue"/>
              </a:rPr>
              <a:t> </a:t>
            </a:r>
            <a:r>
              <a:rPr lang="es-MX" sz="1600" b="1" dirty="0" err="1">
                <a:solidFill>
                  <a:schemeClr val="accent5">
                    <a:lumMod val="50000"/>
                  </a:schemeClr>
                </a:solidFill>
                <a:latin typeface="Century Gothic" panose="020B0502020202020204" pitchFamily="34" charset="0"/>
                <a:sym typeface="Helvetica Neue"/>
              </a:rPr>
              <a:t>Recognition</a:t>
            </a:r>
            <a:endParaRPr sz="1600" b="1" dirty="0">
              <a:solidFill>
                <a:schemeClr val="accent5">
                  <a:lumMod val="50000"/>
                </a:schemeClr>
              </a:solidFill>
              <a:latin typeface="Century Gothic" panose="020B0502020202020204" pitchFamily="34" charset="0"/>
              <a:sym typeface="Helvetica Neue"/>
            </a:endParaRPr>
          </a:p>
        </p:txBody>
      </p:sp>
      <p:sp>
        <p:nvSpPr>
          <p:cNvPr id="10" name="Google Shape;711;p99">
            <a:extLst>
              <a:ext uri="{FF2B5EF4-FFF2-40B4-BE49-F238E27FC236}">
                <a16:creationId xmlns:a16="http://schemas.microsoft.com/office/drawing/2014/main" id="{6C9BC1CD-6621-7293-1A7E-C14E1A233299}"/>
              </a:ext>
            </a:extLst>
          </p:cNvPr>
          <p:cNvSpPr txBox="1"/>
          <p:nvPr/>
        </p:nvSpPr>
        <p:spPr>
          <a:xfrm>
            <a:off x="6285118" y="3350595"/>
            <a:ext cx="2486259" cy="2185173"/>
          </a:xfrm>
          <a:prstGeom prst="rect">
            <a:avLst/>
          </a:prstGeom>
          <a:noFill/>
          <a:ln>
            <a:noFill/>
          </a:ln>
        </p:spPr>
        <p:txBody>
          <a:bodyPr spcFirstLastPara="1" wrap="square" lIns="121900" tIns="121900" rIns="121900" bIns="121900" anchor="t" anchorCtr="0">
            <a:spAutoFit/>
          </a:bodyPr>
          <a:lstStyle/>
          <a:p>
            <a:pPr algn="just">
              <a:lnSpc>
                <a:spcPct val="150000"/>
              </a:lnSpc>
            </a:pPr>
            <a:r>
              <a:rPr lang="es-MX" sz="1400" dirty="0">
                <a:solidFill>
                  <a:schemeClr val="accent5">
                    <a:lumMod val="50000"/>
                  </a:schemeClr>
                </a:solidFill>
                <a:latin typeface="Century Gothic" panose="020B0502020202020204" pitchFamily="34" charset="0"/>
                <a:sym typeface="Helvetica Neue Light"/>
              </a:rPr>
              <a:t>El sistema de reconocimiento de emociones de Microsoft es una herramienta que pretende detectar emociones en imágenes.</a:t>
            </a:r>
            <a:endParaRPr sz="1400" dirty="0">
              <a:solidFill>
                <a:schemeClr val="accent5">
                  <a:lumMod val="50000"/>
                </a:schemeClr>
              </a:solidFill>
              <a:latin typeface="Century Gothic" panose="020B0502020202020204" pitchFamily="34" charset="0"/>
              <a:sym typeface="Helvetica Neue Light"/>
            </a:endParaRPr>
          </a:p>
        </p:txBody>
      </p:sp>
      <p:pic>
        <p:nvPicPr>
          <p:cNvPr id="11" name="Google Shape;712;p99">
            <a:extLst>
              <a:ext uri="{FF2B5EF4-FFF2-40B4-BE49-F238E27FC236}">
                <a16:creationId xmlns:a16="http://schemas.microsoft.com/office/drawing/2014/main" id="{16110352-57F8-BCA8-47CD-87BDA6CE7438}"/>
              </a:ext>
            </a:extLst>
          </p:cNvPr>
          <p:cNvPicPr preferRelativeResize="0"/>
          <p:nvPr/>
        </p:nvPicPr>
        <p:blipFill>
          <a:blip r:embed="rId4">
            <a:alphaModFix/>
          </a:blip>
          <a:stretch>
            <a:fillRect/>
          </a:stretch>
        </p:blipFill>
        <p:spPr>
          <a:xfrm>
            <a:off x="6931061" y="1844505"/>
            <a:ext cx="970679" cy="880326"/>
          </a:xfrm>
          <a:prstGeom prst="rect">
            <a:avLst/>
          </a:prstGeom>
          <a:noFill/>
          <a:ln>
            <a:noFill/>
          </a:ln>
        </p:spPr>
      </p:pic>
      <p:sp>
        <p:nvSpPr>
          <p:cNvPr id="12" name="Google Shape;679;p97">
            <a:extLst>
              <a:ext uri="{FF2B5EF4-FFF2-40B4-BE49-F238E27FC236}">
                <a16:creationId xmlns:a16="http://schemas.microsoft.com/office/drawing/2014/main" id="{8108C62A-9CD5-B778-B1AC-DE99A4DFDB94}"/>
              </a:ext>
            </a:extLst>
          </p:cNvPr>
          <p:cNvSpPr txBox="1"/>
          <p:nvPr/>
        </p:nvSpPr>
        <p:spPr>
          <a:xfrm>
            <a:off x="675098" y="1217478"/>
            <a:ext cx="7793803"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Programas y Algoritmos de IA</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320960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22;p101">
            <a:extLst>
              <a:ext uri="{FF2B5EF4-FFF2-40B4-BE49-F238E27FC236}">
                <a16:creationId xmlns:a16="http://schemas.microsoft.com/office/drawing/2014/main" id="{10D3886C-FD66-53FF-927C-EB65E7973F73}"/>
              </a:ext>
            </a:extLst>
          </p:cNvPr>
          <p:cNvSpPr txBox="1"/>
          <p:nvPr/>
        </p:nvSpPr>
        <p:spPr>
          <a:xfrm>
            <a:off x="340000" y="2769600"/>
            <a:ext cx="8464000" cy="1318800"/>
          </a:xfrm>
          <a:prstGeom prst="rect">
            <a:avLst/>
          </a:prstGeom>
          <a:noFill/>
          <a:ln>
            <a:noFill/>
          </a:ln>
        </p:spPr>
        <p:txBody>
          <a:bodyPr spcFirstLastPara="1" wrap="square" lIns="121900" tIns="121900" rIns="121900" bIns="121900" anchor="ctr" anchorCtr="0">
            <a:noAutofit/>
          </a:bodyPr>
          <a:lstStyle/>
          <a:p>
            <a:pPr algn="ctr" defTabSz="914400">
              <a:lnSpc>
                <a:spcPct val="150000"/>
              </a:lnSpc>
              <a:buClr>
                <a:srgbClr val="002060"/>
              </a:buClr>
              <a:buSzPts val="3800"/>
            </a:pPr>
            <a:r>
              <a:rPr lang="es-MX" sz="3600" b="1" dirty="0">
                <a:solidFill>
                  <a:srgbClr val="002060"/>
                </a:solidFill>
                <a:latin typeface="Trebuchet MS" panose="020B0703020202090204" pitchFamily="34" charset="0"/>
                <a:ea typeface="+mj-ea"/>
                <a:cs typeface="+mj-cs"/>
                <a:sym typeface="Anton"/>
              </a:rPr>
              <a:t>Riesgos asociados a la IA</a:t>
            </a:r>
            <a:endParaRPr sz="3600" b="1" dirty="0">
              <a:solidFill>
                <a:srgbClr val="002060"/>
              </a:solidFill>
              <a:latin typeface="Trebuchet MS" panose="020B0703020202090204" pitchFamily="34" charset="0"/>
              <a:ea typeface="+mj-ea"/>
              <a:cs typeface="+mj-cs"/>
              <a:sym typeface="Anton"/>
            </a:endParaRPr>
          </a:p>
        </p:txBody>
      </p:sp>
    </p:spTree>
    <p:extLst>
      <p:ext uri="{BB962C8B-B14F-4D97-AF65-F5344CB8AC3E}">
        <p14:creationId xmlns:p14="http://schemas.microsoft.com/office/powerpoint/2010/main" val="3215115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36;p103">
            <a:extLst>
              <a:ext uri="{FF2B5EF4-FFF2-40B4-BE49-F238E27FC236}">
                <a16:creationId xmlns:a16="http://schemas.microsoft.com/office/drawing/2014/main" id="{FE02191D-7518-F2EF-BB15-5E164C8DCC60}"/>
              </a:ext>
            </a:extLst>
          </p:cNvPr>
          <p:cNvSpPr txBox="1"/>
          <p:nvPr/>
        </p:nvSpPr>
        <p:spPr>
          <a:xfrm>
            <a:off x="660540" y="1272398"/>
            <a:ext cx="7822920"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Riesgos asociados a la IA</a:t>
            </a:r>
            <a:endParaRPr sz="3600" b="1" dirty="0">
              <a:solidFill>
                <a:schemeClr val="accent1">
                  <a:lumMod val="50000"/>
                </a:schemeClr>
              </a:solidFill>
              <a:latin typeface="Century Gothic" panose="020B0502020202020204" pitchFamily="34" charset="0"/>
              <a:ea typeface="+mj-ea"/>
              <a:cs typeface="+mj-cs"/>
            </a:endParaRPr>
          </a:p>
        </p:txBody>
      </p:sp>
      <p:sp>
        <p:nvSpPr>
          <p:cNvPr id="3" name="Google Shape;737;p103">
            <a:extLst>
              <a:ext uri="{FF2B5EF4-FFF2-40B4-BE49-F238E27FC236}">
                <a16:creationId xmlns:a16="http://schemas.microsoft.com/office/drawing/2014/main" id="{C1425DE1-F436-1BC2-4412-5A3642912823}"/>
              </a:ext>
            </a:extLst>
          </p:cNvPr>
          <p:cNvSpPr txBox="1"/>
          <p:nvPr/>
        </p:nvSpPr>
        <p:spPr>
          <a:xfrm>
            <a:off x="754113" y="1884857"/>
            <a:ext cx="7822920" cy="3092972"/>
          </a:xfrm>
          <a:prstGeom prst="rect">
            <a:avLst/>
          </a:prstGeom>
          <a:noFill/>
          <a:ln>
            <a:noFill/>
          </a:ln>
        </p:spPr>
        <p:txBody>
          <a:bodyPr spcFirstLastPara="1" wrap="square" lIns="121900" tIns="60933" rIns="121900" bIns="60933" anchor="t" anchorCtr="0">
            <a:spAutoFit/>
          </a:bodyPr>
          <a:lstStyle/>
          <a:p>
            <a:pPr algn="just">
              <a:lnSpc>
                <a:spcPct val="150000"/>
              </a:lnSpc>
            </a:pPr>
            <a:endParaRPr sz="1733" dirty="0">
              <a:latin typeface="Helvetica Neue Light"/>
              <a:ea typeface="Helvetica Neue Light"/>
              <a:cs typeface="Helvetica Neue Light"/>
              <a:sym typeface="Helvetica Neue Light"/>
            </a:endParaRPr>
          </a:p>
          <a:p>
            <a:pPr indent="-380990" algn="just">
              <a:lnSpc>
                <a:spcPct val="150000"/>
              </a:lnSpc>
              <a:buClr>
                <a:schemeClr val="accent1">
                  <a:lumMod val="50000"/>
                </a:schemeClr>
              </a:buClr>
              <a:buSzPts val="1800"/>
              <a:buFont typeface="Arial"/>
              <a:buChar char="•"/>
            </a:pPr>
            <a:r>
              <a:rPr lang="es-MX" dirty="0">
                <a:solidFill>
                  <a:schemeClr val="accent5">
                    <a:lumMod val="50000"/>
                  </a:schemeClr>
                </a:solidFill>
                <a:latin typeface="Century Gothic" panose="020B0502020202020204" pitchFamily="34" charset="0"/>
                <a:sym typeface="Helvetica Neue Light"/>
              </a:rPr>
              <a:t>Armas autónomas.</a:t>
            </a:r>
            <a:endParaRPr dirty="0">
              <a:solidFill>
                <a:schemeClr val="accent5">
                  <a:lumMod val="50000"/>
                </a:schemeClr>
              </a:solidFill>
              <a:latin typeface="Century Gothic" panose="020B0502020202020204" pitchFamily="34" charset="0"/>
              <a:sym typeface="Helvetica Neue Light"/>
            </a:endParaRPr>
          </a:p>
          <a:p>
            <a:pPr indent="-380990" algn="just">
              <a:lnSpc>
                <a:spcPct val="150000"/>
              </a:lnSpc>
              <a:buClr>
                <a:schemeClr val="accent1">
                  <a:lumMod val="50000"/>
                </a:schemeClr>
              </a:buClr>
              <a:buSzPts val="1800"/>
              <a:buFont typeface="Arial"/>
              <a:buChar char="•"/>
            </a:pPr>
            <a:r>
              <a:rPr lang="es-MX" dirty="0">
                <a:solidFill>
                  <a:schemeClr val="accent5">
                    <a:lumMod val="50000"/>
                  </a:schemeClr>
                </a:solidFill>
                <a:latin typeface="Century Gothic" panose="020B0502020202020204" pitchFamily="34" charset="0"/>
                <a:sym typeface="Helvetica Neue Light"/>
              </a:rPr>
              <a:t>Pérdida de empleo.</a:t>
            </a:r>
            <a:endParaRPr dirty="0">
              <a:solidFill>
                <a:schemeClr val="accent5">
                  <a:lumMod val="50000"/>
                </a:schemeClr>
              </a:solidFill>
              <a:latin typeface="Century Gothic" panose="020B0502020202020204" pitchFamily="34" charset="0"/>
              <a:sym typeface="Helvetica Neue Light"/>
            </a:endParaRPr>
          </a:p>
          <a:p>
            <a:pPr indent="-380990" algn="just">
              <a:lnSpc>
                <a:spcPct val="150000"/>
              </a:lnSpc>
              <a:buClr>
                <a:schemeClr val="accent1">
                  <a:lumMod val="50000"/>
                </a:schemeClr>
              </a:buClr>
              <a:buSzPts val="1800"/>
              <a:buFont typeface="Arial"/>
              <a:buChar char="•"/>
            </a:pPr>
            <a:r>
              <a:rPr lang="es-MX" dirty="0">
                <a:solidFill>
                  <a:schemeClr val="accent5">
                    <a:lumMod val="50000"/>
                  </a:schemeClr>
                </a:solidFill>
                <a:latin typeface="Century Gothic" panose="020B0502020202020204" pitchFamily="34" charset="0"/>
                <a:sym typeface="Helvetica Neue Light"/>
              </a:rPr>
              <a:t>Manipulación de la opinión pública o de la sociedad.</a:t>
            </a:r>
            <a:endParaRPr dirty="0">
              <a:solidFill>
                <a:schemeClr val="accent5">
                  <a:lumMod val="50000"/>
                </a:schemeClr>
              </a:solidFill>
              <a:latin typeface="Century Gothic" panose="020B0502020202020204" pitchFamily="34" charset="0"/>
              <a:sym typeface="Helvetica Neue Light"/>
            </a:endParaRPr>
          </a:p>
          <a:p>
            <a:pPr indent="-380990" algn="just">
              <a:lnSpc>
                <a:spcPct val="150000"/>
              </a:lnSpc>
              <a:buClr>
                <a:schemeClr val="accent1">
                  <a:lumMod val="50000"/>
                </a:schemeClr>
              </a:buClr>
              <a:buSzPts val="1800"/>
              <a:buFont typeface="Arial"/>
              <a:buChar char="•"/>
            </a:pPr>
            <a:r>
              <a:rPr lang="es-MX" dirty="0">
                <a:solidFill>
                  <a:schemeClr val="accent5">
                    <a:lumMod val="50000"/>
                  </a:schemeClr>
                </a:solidFill>
                <a:latin typeface="Century Gothic" panose="020B0502020202020204" pitchFamily="34" charset="0"/>
                <a:sym typeface="Helvetica Neue Light"/>
              </a:rPr>
              <a:t>Invasión de la privacidad de las personas.</a:t>
            </a:r>
            <a:endParaRPr dirty="0">
              <a:solidFill>
                <a:schemeClr val="accent5">
                  <a:lumMod val="50000"/>
                </a:schemeClr>
              </a:solidFill>
              <a:latin typeface="Century Gothic" panose="020B0502020202020204" pitchFamily="34" charset="0"/>
              <a:sym typeface="Helvetica Neue Light"/>
            </a:endParaRPr>
          </a:p>
          <a:p>
            <a:pPr indent="-380990" algn="just">
              <a:lnSpc>
                <a:spcPct val="150000"/>
              </a:lnSpc>
              <a:buClr>
                <a:schemeClr val="accent1">
                  <a:lumMod val="50000"/>
                </a:schemeClr>
              </a:buClr>
              <a:buSzPts val="1800"/>
              <a:buFont typeface="Arial"/>
              <a:buChar char="•"/>
            </a:pPr>
            <a:r>
              <a:rPr lang="es-MX" dirty="0">
                <a:solidFill>
                  <a:schemeClr val="accent5">
                    <a:lumMod val="50000"/>
                  </a:schemeClr>
                </a:solidFill>
                <a:latin typeface="Century Gothic" panose="020B0502020202020204" pitchFamily="34" charset="0"/>
                <a:sym typeface="Helvetica Neue Light"/>
              </a:rPr>
              <a:t>Algoritmos discriminatorios.</a:t>
            </a:r>
            <a:endParaRPr dirty="0">
              <a:solidFill>
                <a:schemeClr val="accent5">
                  <a:lumMod val="50000"/>
                </a:schemeClr>
              </a:solidFill>
              <a:latin typeface="Century Gothic" panose="020B0502020202020204" pitchFamily="34" charset="0"/>
              <a:sym typeface="Helvetica Neue Light"/>
            </a:endParaRPr>
          </a:p>
          <a:p>
            <a:pPr algn="just">
              <a:lnSpc>
                <a:spcPct val="150000"/>
              </a:lnSpc>
            </a:pPr>
            <a:endParaRPr sz="2133" dirty="0">
              <a:solidFill>
                <a:srgbClr val="000000"/>
              </a:solidFill>
              <a:latin typeface="Didact Gothic"/>
              <a:ea typeface="Didact Gothic"/>
              <a:cs typeface="Didact Gothic"/>
              <a:sym typeface="Didact Gothic"/>
            </a:endParaRPr>
          </a:p>
        </p:txBody>
      </p:sp>
    </p:spTree>
    <p:extLst>
      <p:ext uri="{BB962C8B-B14F-4D97-AF65-F5344CB8AC3E}">
        <p14:creationId xmlns:p14="http://schemas.microsoft.com/office/powerpoint/2010/main" val="2475949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44;p104">
            <a:extLst>
              <a:ext uri="{FF2B5EF4-FFF2-40B4-BE49-F238E27FC236}">
                <a16:creationId xmlns:a16="http://schemas.microsoft.com/office/drawing/2014/main" id="{77F4425B-D589-E579-A4F6-A59E7554B490}"/>
              </a:ext>
            </a:extLst>
          </p:cNvPr>
          <p:cNvSpPr txBox="1"/>
          <p:nvPr/>
        </p:nvSpPr>
        <p:spPr>
          <a:xfrm>
            <a:off x="634405" y="2223841"/>
            <a:ext cx="7875190" cy="2692927"/>
          </a:xfrm>
          <a:prstGeom prst="rect">
            <a:avLst/>
          </a:prstGeom>
          <a:noFill/>
          <a:ln>
            <a:noFill/>
          </a:ln>
        </p:spPr>
        <p:txBody>
          <a:bodyPr spcFirstLastPara="1" wrap="square" lIns="121900" tIns="60933" rIns="121900" bIns="60933" anchor="t" anchorCtr="0">
            <a:spAutoFit/>
          </a:bodyPr>
          <a:lstStyle/>
          <a:p>
            <a:pPr marL="285750" indent="-285750" algn="just">
              <a:lnSpc>
                <a:spcPct val="150000"/>
              </a:lnSpc>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Light"/>
              </a:rPr>
              <a:t>Reenfocar las habilidades de los empleados.</a:t>
            </a:r>
            <a:endParaRPr dirty="0">
              <a:solidFill>
                <a:schemeClr val="accent5">
                  <a:lumMod val="50000"/>
                </a:schemeClr>
              </a:solidFill>
              <a:latin typeface="Century Gothic" panose="020B0502020202020204" pitchFamily="34" charset="0"/>
              <a:sym typeface="Helvetica Neue Light"/>
            </a:endParaRPr>
          </a:p>
          <a:p>
            <a:pPr marL="285750" indent="-285750" algn="just">
              <a:lnSpc>
                <a:spcPct val="150000"/>
              </a:lnSpc>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Light"/>
              </a:rPr>
              <a:t>Cambio cultural y tecnológico.</a:t>
            </a:r>
            <a:endParaRPr dirty="0">
              <a:solidFill>
                <a:schemeClr val="accent5">
                  <a:lumMod val="50000"/>
                </a:schemeClr>
              </a:solidFill>
              <a:latin typeface="Century Gothic" panose="020B0502020202020204" pitchFamily="34" charset="0"/>
              <a:sym typeface="Helvetica Neue Light"/>
            </a:endParaRPr>
          </a:p>
          <a:p>
            <a:pPr marL="285750" indent="-285750" algn="just">
              <a:lnSpc>
                <a:spcPct val="150000"/>
              </a:lnSpc>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Light"/>
              </a:rPr>
              <a:t>Desarrollo de sentimientos vinculados con la compasión y la empatía.</a:t>
            </a:r>
            <a:endParaRPr dirty="0">
              <a:solidFill>
                <a:schemeClr val="accent5">
                  <a:lumMod val="50000"/>
                </a:schemeClr>
              </a:solidFill>
              <a:latin typeface="Century Gothic" panose="020B0502020202020204" pitchFamily="34" charset="0"/>
              <a:sym typeface="Helvetica Neue Light"/>
            </a:endParaRPr>
          </a:p>
          <a:p>
            <a:pPr marL="285750" indent="-285750" algn="just">
              <a:lnSpc>
                <a:spcPct val="150000"/>
              </a:lnSpc>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Light"/>
              </a:rPr>
              <a:t>Creación de leyes y regulaciones jurídicas.</a:t>
            </a:r>
            <a:endParaRPr dirty="0">
              <a:solidFill>
                <a:schemeClr val="accent5">
                  <a:lumMod val="50000"/>
                </a:schemeClr>
              </a:solidFill>
              <a:latin typeface="Century Gothic" panose="020B0502020202020204" pitchFamily="34" charset="0"/>
              <a:sym typeface="Helvetica Neue Light"/>
            </a:endParaRPr>
          </a:p>
          <a:p>
            <a:pPr algn="just">
              <a:lnSpc>
                <a:spcPct val="150000"/>
              </a:lnSpc>
            </a:pPr>
            <a:endParaRPr sz="2133" dirty="0">
              <a:solidFill>
                <a:srgbClr val="000000"/>
              </a:solidFill>
              <a:latin typeface="Didact Gothic"/>
              <a:ea typeface="Didact Gothic"/>
              <a:cs typeface="Didact Gothic"/>
              <a:sym typeface="Didact Gothic"/>
            </a:endParaRPr>
          </a:p>
        </p:txBody>
      </p:sp>
      <p:sp>
        <p:nvSpPr>
          <p:cNvPr id="3" name="Google Shape;747;p104">
            <a:extLst>
              <a:ext uri="{FF2B5EF4-FFF2-40B4-BE49-F238E27FC236}">
                <a16:creationId xmlns:a16="http://schemas.microsoft.com/office/drawing/2014/main" id="{873FFCC9-CBE3-C9D9-4444-6B8F8B069BA8}"/>
              </a:ext>
            </a:extLst>
          </p:cNvPr>
          <p:cNvSpPr txBox="1"/>
          <p:nvPr/>
        </p:nvSpPr>
        <p:spPr>
          <a:xfrm>
            <a:off x="760713" y="1292946"/>
            <a:ext cx="7622574" cy="930400"/>
          </a:xfrm>
          <a:prstGeom prst="rect">
            <a:avLst/>
          </a:prstGeom>
          <a:noFill/>
          <a:ln>
            <a:noFill/>
          </a:ln>
        </p:spPr>
        <p:txBody>
          <a:bodyPr spcFirstLastPara="1" wrap="square" lIns="121900" tIns="121900" rIns="121900" bIns="121900" anchor="t" anchorCtr="0">
            <a:noAutofit/>
          </a:bodyPr>
          <a:lstStyle/>
          <a:p>
            <a:pPr algn="ctr" defTabSz="914400">
              <a:lnSpc>
                <a:spcPct val="90000"/>
              </a:lnSpc>
              <a:spcBef>
                <a:spcPct val="0"/>
              </a:spcBef>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Desafíos asociados a la IA</a:t>
            </a:r>
            <a:endParaRPr sz="3600" b="1" dirty="0">
              <a:solidFill>
                <a:schemeClr val="accent1">
                  <a:lumMod val="5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1995851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170F653-880A-B503-4F55-DFCA9F0C330C}"/>
              </a:ext>
            </a:extLst>
          </p:cNvPr>
          <p:cNvSpPr txBox="1">
            <a:spLocks/>
          </p:cNvSpPr>
          <p:nvPr/>
        </p:nvSpPr>
        <p:spPr>
          <a:xfrm>
            <a:off x="1339668" y="3159374"/>
            <a:ext cx="6464661" cy="1494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ct val="0"/>
              </a:spcBef>
              <a:buClr>
                <a:srgbClr val="002060"/>
              </a:buClr>
              <a:buSzPts val="3800"/>
              <a:buNone/>
            </a:pPr>
            <a:r>
              <a:rPr lang="es-MX" dirty="0">
                <a:latin typeface="Trebuchet MS" panose="020B0703020202090204" pitchFamily="34" charset="0"/>
                <a:ea typeface="+mj-ea"/>
                <a:cs typeface="+mj-cs"/>
              </a:rPr>
              <a:t>El arte del aprendizaje máquina y su Marco Teórico</a:t>
            </a:r>
            <a:endParaRPr lang="es-AR" dirty="0">
              <a:latin typeface="Trebuchet MS" panose="020B0703020202090204" pitchFamily="34" charset="0"/>
              <a:ea typeface="+mj-ea"/>
              <a:cs typeface="+mj-cs"/>
            </a:endParaRPr>
          </a:p>
        </p:txBody>
      </p:sp>
      <p:sp>
        <p:nvSpPr>
          <p:cNvPr id="5" name="TextBox 4">
            <a:extLst>
              <a:ext uri="{FF2B5EF4-FFF2-40B4-BE49-F238E27FC236}">
                <a16:creationId xmlns:a16="http://schemas.microsoft.com/office/drawing/2014/main" id="{1FCAAA21-1A04-2E2A-15F4-B5AC0CAD927D}"/>
              </a:ext>
            </a:extLst>
          </p:cNvPr>
          <p:cNvSpPr txBox="1"/>
          <p:nvPr/>
        </p:nvSpPr>
        <p:spPr>
          <a:xfrm>
            <a:off x="2285998" y="2247840"/>
            <a:ext cx="4572000" cy="821572"/>
          </a:xfrm>
          <a:prstGeom prst="rect">
            <a:avLst/>
          </a:prstGeom>
          <a:noFill/>
        </p:spPr>
        <p:txBody>
          <a:bodyPr wrap="square">
            <a:spAutoFit/>
          </a:bodyPr>
          <a:lstStyle/>
          <a:p>
            <a:pPr algn="ctr" defTabSz="914400">
              <a:lnSpc>
                <a:spcPct val="150000"/>
              </a:lnSpc>
              <a:spcBef>
                <a:spcPct val="0"/>
              </a:spcBef>
              <a:buClr>
                <a:srgbClr val="002060"/>
              </a:buClr>
              <a:buSzPts val="3800"/>
            </a:pPr>
            <a:r>
              <a:rPr lang="es-MX" sz="3600" b="1" dirty="0">
                <a:solidFill>
                  <a:srgbClr val="002060"/>
                </a:solidFill>
                <a:latin typeface="Trebuchet MS" panose="020B0703020202090204" pitchFamily="34" charset="0"/>
                <a:ea typeface="+mj-ea"/>
                <a:cs typeface="+mj-cs"/>
              </a:rPr>
              <a:t>Machine Learning</a:t>
            </a:r>
            <a:endParaRPr lang="es-ES" sz="3600" b="1" dirty="0">
              <a:solidFill>
                <a:srgbClr val="002060"/>
              </a:solidFill>
              <a:latin typeface="Trebuchet MS" panose="020B0703020202090204" pitchFamily="34" charset="0"/>
              <a:ea typeface="+mj-ea"/>
              <a:cs typeface="+mj-cs"/>
            </a:endParaRPr>
          </a:p>
        </p:txBody>
      </p:sp>
    </p:spTree>
    <p:extLst>
      <p:ext uri="{BB962C8B-B14F-4D97-AF65-F5344CB8AC3E}">
        <p14:creationId xmlns:p14="http://schemas.microsoft.com/office/powerpoint/2010/main" val="2832214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4EF7F92B-1167-ECD3-F935-A5026460CB3E}"/>
              </a:ext>
            </a:extLst>
          </p:cNvPr>
          <p:cNvSpPr txBox="1"/>
          <p:nvPr/>
        </p:nvSpPr>
        <p:spPr>
          <a:xfrm>
            <a:off x="1540561" y="1307931"/>
            <a:ext cx="6062878" cy="867930"/>
          </a:xfrm>
          <a:prstGeom prst="rect">
            <a:avLst/>
          </a:prstGeom>
          <a:noFill/>
        </p:spPr>
        <p:txBody>
          <a:bodyPr wrap="none" rtlCol="0">
            <a:spAutoFit/>
          </a:bodyPr>
          <a:lstStyle/>
          <a:p>
            <a:pPr algn="ctr" defTabSz="914400">
              <a:lnSpc>
                <a:spcPct val="90000"/>
              </a:lnSpc>
              <a:spcBef>
                <a:spcPct val="0"/>
              </a:spcBef>
            </a:pPr>
            <a:r>
              <a:rPr lang="es-MX" sz="3600" b="1" dirty="0">
                <a:solidFill>
                  <a:schemeClr val="accent1">
                    <a:lumMod val="50000"/>
                  </a:schemeClr>
                </a:solidFill>
                <a:latin typeface="Century Gothic" panose="020B0502020202020204" pitchFamily="34" charset="0"/>
                <a:ea typeface="+mj-ea"/>
                <a:cs typeface="+mj-cs"/>
                <a:sym typeface="Anton"/>
              </a:rPr>
              <a:t>Machine Learning</a:t>
            </a:r>
          </a:p>
          <a:p>
            <a:endParaRPr lang="es-US" dirty="0"/>
          </a:p>
        </p:txBody>
      </p:sp>
      <p:pic>
        <p:nvPicPr>
          <p:cNvPr id="3" name="Imagen 4" descr="Logotipo, Icono&#10;&#10;Descripción generada automáticamente">
            <a:extLst>
              <a:ext uri="{FF2B5EF4-FFF2-40B4-BE49-F238E27FC236}">
                <a16:creationId xmlns:a16="http://schemas.microsoft.com/office/drawing/2014/main" id="{6ABCF32C-F17E-C033-7D79-A0B0D8858603}"/>
              </a:ext>
            </a:extLst>
          </p:cNvPr>
          <p:cNvPicPr>
            <a:picLocks noChangeAspect="1"/>
          </p:cNvPicPr>
          <p:nvPr/>
        </p:nvPicPr>
        <p:blipFill>
          <a:blip r:embed="rId2"/>
          <a:stretch>
            <a:fillRect/>
          </a:stretch>
        </p:blipFill>
        <p:spPr>
          <a:xfrm>
            <a:off x="6285137" y="2400885"/>
            <a:ext cx="2156470" cy="2056229"/>
          </a:xfrm>
          <a:prstGeom prst="rect">
            <a:avLst/>
          </a:prstGeom>
        </p:spPr>
      </p:pic>
      <p:sp>
        <p:nvSpPr>
          <p:cNvPr id="4" name="CuadroTexto 5">
            <a:extLst>
              <a:ext uri="{FF2B5EF4-FFF2-40B4-BE49-F238E27FC236}">
                <a16:creationId xmlns:a16="http://schemas.microsoft.com/office/drawing/2014/main" id="{6E731293-058D-1C87-8C8A-1B8F211F641E}"/>
              </a:ext>
            </a:extLst>
          </p:cNvPr>
          <p:cNvSpPr txBox="1"/>
          <p:nvPr/>
        </p:nvSpPr>
        <p:spPr>
          <a:xfrm>
            <a:off x="512767" y="2294184"/>
            <a:ext cx="5236864" cy="3298339"/>
          </a:xfrm>
          <a:prstGeom prst="rect">
            <a:avLst/>
          </a:prstGeom>
          <a:noFill/>
        </p:spPr>
        <p:txBody>
          <a:bodyPr wrap="square" rtlCol="0">
            <a:spAutoFit/>
          </a:bodyPr>
          <a:lstStyle/>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ES" sz="1600" dirty="0">
                <a:solidFill>
                  <a:schemeClr val="accent5">
                    <a:lumMod val="50000"/>
                  </a:schemeClr>
                </a:solidFill>
                <a:latin typeface="Century Gothic" panose="020B0502020202020204" pitchFamily="34" charset="0"/>
                <a:sym typeface="Helvetica Neue Light"/>
              </a:rPr>
              <a:t>Método de análisis de datos que </a:t>
            </a:r>
            <a:r>
              <a:rPr lang="es-ES" sz="1600" dirty="0">
                <a:solidFill>
                  <a:schemeClr val="accent5">
                    <a:lumMod val="50000"/>
                  </a:schemeClr>
                </a:solidFill>
                <a:latin typeface="Century Gothic" panose="020B0502020202020204" pitchFamily="34" charset="0"/>
                <a:sym typeface="Helvetica Neue"/>
              </a:rPr>
              <a:t>automatiza la construcción de “Modelos Analíticos”</a:t>
            </a:r>
            <a:r>
              <a:rPr lang="es-ES" sz="1600" dirty="0">
                <a:solidFill>
                  <a:schemeClr val="accent5">
                    <a:lumMod val="50000"/>
                  </a:schemeClr>
                </a:solidFill>
                <a:latin typeface="Century Gothic" panose="020B0502020202020204" pitchFamily="34" charset="0"/>
                <a:sym typeface="Helvetica Neue Light"/>
              </a:rPr>
              <a:t>.</a:t>
            </a: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ES" sz="1600" dirty="0">
                <a:solidFill>
                  <a:schemeClr val="accent5">
                    <a:lumMod val="50000"/>
                  </a:schemeClr>
                </a:solidFill>
                <a:latin typeface="Century Gothic" panose="020B0502020202020204" pitchFamily="34" charset="0"/>
                <a:sym typeface="Helvetica Neue Light"/>
              </a:rPr>
              <a:t>Rama de la Inteligencia Artificial (AI), basada en la idea de que </a:t>
            </a:r>
            <a:r>
              <a:rPr lang="es-ES" sz="1600" dirty="0">
                <a:solidFill>
                  <a:schemeClr val="accent5">
                    <a:lumMod val="50000"/>
                  </a:schemeClr>
                </a:solidFill>
                <a:latin typeface="Century Gothic" panose="020B0502020202020204" pitchFamily="34" charset="0"/>
                <a:sym typeface="Helvetica Neue"/>
              </a:rPr>
              <a:t>los sistemas pueden aprender de datos, identificar patrones y tomar decisiones</a:t>
            </a:r>
            <a:r>
              <a:rPr lang="es-ES" sz="1600" dirty="0">
                <a:solidFill>
                  <a:schemeClr val="accent5">
                    <a:lumMod val="50000"/>
                  </a:schemeClr>
                </a:solidFill>
                <a:latin typeface="Century Gothic" panose="020B0502020202020204" pitchFamily="34" charset="0"/>
                <a:sym typeface="Helvetica Neue Light"/>
              </a:rPr>
              <a:t> con una mínima intervención humana.</a:t>
            </a:r>
          </a:p>
          <a:p>
            <a:endParaRPr lang="es-ES" sz="1400" dirty="0">
              <a:solidFill>
                <a:schemeClr val="dk1"/>
              </a:solidFill>
              <a:latin typeface="Helvetica Neue Light"/>
              <a:ea typeface="Helvetica Neue Light"/>
              <a:cs typeface="Helvetica Neue Light"/>
              <a:sym typeface="Helvetica Neue Light"/>
            </a:endParaRPr>
          </a:p>
          <a:p>
            <a:pPr marL="285750" indent="-285750">
              <a:buFont typeface="Arial" panose="020B0604020202020204" pitchFamily="34" charset="0"/>
              <a:buChar char="•"/>
            </a:pPr>
            <a:endParaRPr lang="es-US" dirty="0">
              <a:solidFill>
                <a:schemeClr val="accent1">
                  <a:lumMod val="50000"/>
                </a:schemeClr>
              </a:solidFill>
            </a:endParaRPr>
          </a:p>
        </p:txBody>
      </p:sp>
      <p:sp>
        <p:nvSpPr>
          <p:cNvPr id="6" name="TextBox 5">
            <a:extLst>
              <a:ext uri="{FF2B5EF4-FFF2-40B4-BE49-F238E27FC236}">
                <a16:creationId xmlns:a16="http://schemas.microsoft.com/office/drawing/2014/main" id="{A264118F-1D90-4B9C-0820-9FF39F06F072}"/>
              </a:ext>
            </a:extLst>
          </p:cNvPr>
          <p:cNvSpPr txBox="1"/>
          <p:nvPr/>
        </p:nvSpPr>
        <p:spPr>
          <a:xfrm>
            <a:off x="512767" y="5157974"/>
            <a:ext cx="7928840" cy="784189"/>
          </a:xfrm>
          <a:prstGeom prst="rect">
            <a:avLst/>
          </a:prstGeom>
          <a:noFill/>
        </p:spPr>
        <p:txBody>
          <a:bodyPr wrap="square">
            <a:spAutoFit/>
          </a:bodyPr>
          <a:lstStyle/>
          <a:p>
            <a:pPr algn="just">
              <a:lnSpc>
                <a:spcPct val="150000"/>
              </a:lnSpc>
            </a:pPr>
            <a:r>
              <a:rPr lang="es-MX" sz="1600" b="1" dirty="0">
                <a:solidFill>
                  <a:schemeClr val="accent5">
                    <a:lumMod val="50000"/>
                  </a:schemeClr>
                </a:solidFill>
                <a:latin typeface="Century Gothic" panose="020B0502020202020204" pitchFamily="34" charset="0"/>
                <a:sym typeface="Helvetica Neue Light"/>
              </a:rPr>
              <a:t>Aprender en este contexto quiere decir: </a:t>
            </a:r>
            <a:r>
              <a:rPr lang="es-MX" sz="1600" dirty="0">
                <a:solidFill>
                  <a:schemeClr val="accent5">
                    <a:lumMod val="50000"/>
                  </a:schemeClr>
                </a:solidFill>
                <a:latin typeface="Century Gothic" panose="020B0502020202020204" pitchFamily="34" charset="0"/>
                <a:sym typeface="Helvetica Neue Light"/>
              </a:rPr>
              <a:t>identificar patrones complejos en millones de datos </a:t>
            </a:r>
            <a:endParaRPr lang="es-ES" sz="1600" dirty="0">
              <a:solidFill>
                <a:schemeClr val="accent5">
                  <a:lumMod val="50000"/>
                </a:schemeClr>
              </a:solidFill>
              <a:latin typeface="Century Gothic" panose="020B0502020202020204" pitchFamily="34" charset="0"/>
            </a:endParaRPr>
          </a:p>
        </p:txBody>
      </p:sp>
    </p:spTree>
    <p:extLst>
      <p:ext uri="{BB962C8B-B14F-4D97-AF65-F5344CB8AC3E}">
        <p14:creationId xmlns:p14="http://schemas.microsoft.com/office/powerpoint/2010/main" val="157307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DF08E1EF-BBDC-776D-DDC1-D59AE05AAB6E}"/>
              </a:ext>
            </a:extLst>
          </p:cNvPr>
          <p:cNvSpPr txBox="1"/>
          <p:nvPr/>
        </p:nvSpPr>
        <p:spPr>
          <a:xfrm>
            <a:off x="587093" y="1185373"/>
            <a:ext cx="7969811"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¿Qué no veremos?</a:t>
            </a:r>
          </a:p>
        </p:txBody>
      </p:sp>
      <p:sp>
        <p:nvSpPr>
          <p:cNvPr id="6" name="Marcador de contenido 2">
            <a:extLst>
              <a:ext uri="{FF2B5EF4-FFF2-40B4-BE49-F238E27FC236}">
                <a16:creationId xmlns:a16="http://schemas.microsoft.com/office/drawing/2014/main" id="{A72284B4-B0EA-7B93-0AC6-403519679174}"/>
              </a:ext>
            </a:extLst>
          </p:cNvPr>
          <p:cNvSpPr>
            <a:spLocks noGrp="1"/>
          </p:cNvSpPr>
          <p:nvPr>
            <p:ph idx="1"/>
          </p:nvPr>
        </p:nvSpPr>
        <p:spPr>
          <a:xfrm>
            <a:off x="873303" y="1943779"/>
            <a:ext cx="6847726" cy="4351338"/>
          </a:xfrm>
        </p:spPr>
        <p:txBody>
          <a:bodyPr>
            <a:normAutofit/>
          </a:bodyPr>
          <a:lstStyle/>
          <a:p>
            <a:pPr algn="just" defTabSz="457200">
              <a:lnSpc>
                <a:spcPct val="150000"/>
              </a:lnSpc>
              <a:spcBef>
                <a:spcPts val="0"/>
              </a:spcBef>
            </a:pPr>
            <a:r>
              <a:rPr lang="es-MX" sz="1800" dirty="0">
                <a:solidFill>
                  <a:schemeClr val="accent5">
                    <a:lumMod val="50000"/>
                  </a:schemeClr>
                </a:solidFill>
                <a:latin typeface="Century Gothic" panose="020B0502020202020204" pitchFamily="34" charset="0"/>
              </a:rPr>
              <a:t>Cómo llevar y mantener un modelo de producción. </a:t>
            </a:r>
          </a:p>
          <a:p>
            <a:pPr algn="just" defTabSz="457200">
              <a:lnSpc>
                <a:spcPct val="150000"/>
              </a:lnSpc>
              <a:spcBef>
                <a:spcPts val="0"/>
              </a:spcBef>
            </a:pPr>
            <a:r>
              <a:rPr lang="es-MX" sz="1800" dirty="0">
                <a:solidFill>
                  <a:schemeClr val="accent5">
                    <a:lumMod val="50000"/>
                  </a:schemeClr>
                </a:solidFill>
                <a:latin typeface="Century Gothic" panose="020B0502020202020204" pitchFamily="34" charset="0"/>
              </a:rPr>
              <a:t>Buenas prácticas de código.</a:t>
            </a:r>
          </a:p>
          <a:p>
            <a:pPr algn="just" defTabSz="457200">
              <a:lnSpc>
                <a:spcPct val="150000"/>
              </a:lnSpc>
              <a:spcBef>
                <a:spcPts val="0"/>
              </a:spcBef>
            </a:pPr>
            <a:r>
              <a:rPr lang="es-MX" sz="1800" dirty="0">
                <a:solidFill>
                  <a:schemeClr val="accent5">
                    <a:lumMod val="50000"/>
                  </a:schemeClr>
                </a:solidFill>
                <a:latin typeface="Century Gothic" panose="020B0502020202020204" pitchFamily="34" charset="0"/>
              </a:rPr>
              <a:t>Teoría de Finanzas. </a:t>
            </a:r>
          </a:p>
          <a:p>
            <a:pPr algn="just" defTabSz="457200">
              <a:lnSpc>
                <a:spcPct val="150000"/>
              </a:lnSpc>
              <a:spcBef>
                <a:spcPts val="0"/>
              </a:spcBef>
            </a:pPr>
            <a:r>
              <a:rPr lang="es-MX" sz="1800" dirty="0">
                <a:solidFill>
                  <a:schemeClr val="accent5">
                    <a:lumMod val="50000"/>
                  </a:schemeClr>
                </a:solidFill>
                <a:latin typeface="Century Gothic" panose="020B0502020202020204" pitchFamily="34" charset="0"/>
              </a:rPr>
              <a:t>Herramientas de Development. </a:t>
            </a:r>
          </a:p>
          <a:p>
            <a:pPr algn="just" defTabSz="457200">
              <a:lnSpc>
                <a:spcPct val="150000"/>
              </a:lnSpc>
              <a:spcBef>
                <a:spcPts val="0"/>
              </a:spcBef>
            </a:pPr>
            <a:r>
              <a:rPr lang="es-MX" sz="1800" dirty="0">
                <a:solidFill>
                  <a:schemeClr val="accent5">
                    <a:lumMod val="50000"/>
                  </a:schemeClr>
                </a:solidFill>
                <a:latin typeface="Century Gothic" panose="020B0502020202020204" pitchFamily="34" charset="0"/>
              </a:rPr>
              <a:t>Técnicas Avanzadas de Reducción de Dimensionalidad. </a:t>
            </a:r>
          </a:p>
          <a:p>
            <a:pPr algn="just" defTabSz="457200">
              <a:lnSpc>
                <a:spcPct val="150000"/>
              </a:lnSpc>
              <a:spcBef>
                <a:spcPts val="0"/>
              </a:spcBef>
            </a:pPr>
            <a:r>
              <a:rPr lang="es-MX" sz="1800" dirty="0">
                <a:solidFill>
                  <a:schemeClr val="accent5">
                    <a:lumMod val="50000"/>
                  </a:schemeClr>
                </a:solidFill>
                <a:latin typeface="Century Gothic" panose="020B0502020202020204" pitchFamily="34" charset="0"/>
              </a:rPr>
              <a:t>Algoritmos de aprendizaje No Supervisado a Detalle.</a:t>
            </a:r>
          </a:p>
          <a:p>
            <a:pPr algn="just" defTabSz="457200">
              <a:lnSpc>
                <a:spcPct val="150000"/>
              </a:lnSpc>
              <a:spcBef>
                <a:spcPts val="0"/>
              </a:spcBef>
            </a:pPr>
            <a:r>
              <a:rPr lang="es-MX" sz="1800" dirty="0" err="1">
                <a:solidFill>
                  <a:schemeClr val="accent5">
                    <a:lumMod val="50000"/>
                  </a:schemeClr>
                </a:solidFill>
                <a:latin typeface="Century Gothic" panose="020B0502020202020204" pitchFamily="34" charset="0"/>
              </a:rPr>
              <a:t>Reinforcement</a:t>
            </a:r>
            <a:r>
              <a:rPr lang="es-MX" sz="1800" dirty="0">
                <a:solidFill>
                  <a:schemeClr val="accent5">
                    <a:lumMod val="50000"/>
                  </a:schemeClr>
                </a:solidFill>
                <a:latin typeface="Century Gothic" panose="020B0502020202020204" pitchFamily="34" charset="0"/>
              </a:rPr>
              <a:t> Learning (Aprendizaje por Refuerzo).</a:t>
            </a:r>
            <a:endParaRPr lang="es-AR" sz="1800" dirty="0">
              <a:solidFill>
                <a:schemeClr val="accent5">
                  <a:lumMod val="50000"/>
                </a:schemeClr>
              </a:solidFill>
              <a:latin typeface="Century Gothic" panose="020B0502020202020204" pitchFamily="34" charset="0"/>
            </a:endParaRPr>
          </a:p>
        </p:txBody>
      </p:sp>
    </p:spTree>
    <p:extLst>
      <p:ext uri="{BB962C8B-B14F-4D97-AF65-F5344CB8AC3E}">
        <p14:creationId xmlns:p14="http://schemas.microsoft.com/office/powerpoint/2010/main" val="2085441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1F249184-284C-FFC3-8021-C30E5681EB42}"/>
              </a:ext>
            </a:extLst>
          </p:cNvPr>
          <p:cNvSpPr txBox="1"/>
          <p:nvPr/>
        </p:nvSpPr>
        <p:spPr>
          <a:xfrm>
            <a:off x="2467095" y="1132140"/>
            <a:ext cx="4209807" cy="867930"/>
          </a:xfrm>
          <a:prstGeom prst="rect">
            <a:avLst/>
          </a:prstGeom>
          <a:noFill/>
        </p:spPr>
        <p:txBody>
          <a:bodyPr wrap="none" rtlCol="0">
            <a:spAutoFit/>
          </a:bodyPr>
          <a:lstStyle/>
          <a:p>
            <a:pPr algn="ctr" defTabSz="914400">
              <a:lnSpc>
                <a:spcPct val="90000"/>
              </a:lnSpc>
              <a:spcBef>
                <a:spcPct val="0"/>
              </a:spcBef>
            </a:pPr>
            <a:r>
              <a:rPr lang="es-MX" sz="3600" b="1" dirty="0">
                <a:solidFill>
                  <a:schemeClr val="accent1">
                    <a:lumMod val="50000"/>
                  </a:schemeClr>
                </a:solidFill>
                <a:latin typeface="Century Gothic" panose="020B0502020202020204" pitchFamily="34" charset="0"/>
                <a:ea typeface="+mj-ea"/>
                <a:cs typeface="+mj-cs"/>
                <a:sym typeface="Anton"/>
              </a:rPr>
              <a:t>Machine Learning</a:t>
            </a:r>
          </a:p>
          <a:p>
            <a:endParaRPr lang="es-US" dirty="0"/>
          </a:p>
        </p:txBody>
      </p:sp>
      <p:sp>
        <p:nvSpPr>
          <p:cNvPr id="3" name="CuadroTexto 1">
            <a:extLst>
              <a:ext uri="{FF2B5EF4-FFF2-40B4-BE49-F238E27FC236}">
                <a16:creationId xmlns:a16="http://schemas.microsoft.com/office/drawing/2014/main" id="{71114A47-BA7F-0410-13B6-01A1DA865896}"/>
              </a:ext>
            </a:extLst>
          </p:cNvPr>
          <p:cNvSpPr txBox="1"/>
          <p:nvPr/>
        </p:nvSpPr>
        <p:spPr>
          <a:xfrm>
            <a:off x="3765529" y="1807005"/>
            <a:ext cx="1612942" cy="461665"/>
          </a:xfrm>
          <a:prstGeom prst="rect">
            <a:avLst/>
          </a:prstGeom>
          <a:noFill/>
        </p:spPr>
        <p:txBody>
          <a:bodyPr wrap="none" rtlCol="0">
            <a:spAutoFit/>
          </a:bodyPr>
          <a:lstStyle/>
          <a:p>
            <a:pPr algn="ctr"/>
            <a:r>
              <a:rPr lang="es-US" sz="2400" dirty="0">
                <a:solidFill>
                  <a:schemeClr val="accent1">
                    <a:lumMod val="75000"/>
                  </a:schemeClr>
                </a:solidFill>
                <a:latin typeface="Trebuchet MS" panose="020B0603020202020204" pitchFamily="34" charset="0"/>
              </a:rPr>
              <a:t>Evolución.</a:t>
            </a:r>
          </a:p>
        </p:txBody>
      </p:sp>
      <p:sp>
        <p:nvSpPr>
          <p:cNvPr id="4" name="CuadroTexto 3">
            <a:extLst>
              <a:ext uri="{FF2B5EF4-FFF2-40B4-BE49-F238E27FC236}">
                <a16:creationId xmlns:a16="http://schemas.microsoft.com/office/drawing/2014/main" id="{10BDD221-B29E-C8F0-D36A-F5912845B88C}"/>
              </a:ext>
            </a:extLst>
          </p:cNvPr>
          <p:cNvSpPr txBox="1"/>
          <p:nvPr/>
        </p:nvSpPr>
        <p:spPr>
          <a:xfrm>
            <a:off x="714981" y="2398584"/>
            <a:ext cx="7714034" cy="3277820"/>
          </a:xfrm>
          <a:prstGeom prst="rect">
            <a:avLst/>
          </a:prstGeom>
          <a:noFill/>
        </p:spPr>
        <p:txBody>
          <a:bodyPr wrap="square" rtlCol="0">
            <a:spAutoFit/>
          </a:bodyPr>
          <a:lstStyle/>
          <a:p>
            <a:pPr algn="just">
              <a:lnSpc>
                <a:spcPct val="150000"/>
              </a:lnSpc>
            </a:pPr>
            <a:r>
              <a:rPr lang="es-ES" sz="1400" dirty="0">
                <a:solidFill>
                  <a:schemeClr val="accent5">
                    <a:lumMod val="50000"/>
                  </a:schemeClr>
                </a:solidFill>
                <a:latin typeface="Century Gothic" panose="020B0502020202020204" pitchFamily="34" charset="0"/>
                <a:sym typeface="Helvetica Neue Light"/>
              </a:rPr>
              <a:t>ML </a:t>
            </a:r>
            <a:r>
              <a:rPr lang="es-ES" sz="1400" dirty="0">
                <a:solidFill>
                  <a:schemeClr val="accent5">
                    <a:lumMod val="50000"/>
                  </a:schemeClr>
                </a:solidFill>
                <a:latin typeface="Century Gothic" panose="020B0502020202020204" pitchFamily="34" charset="0"/>
                <a:sym typeface="Helvetica Neue"/>
              </a:rPr>
              <a:t>surge a mediados de los años 50’</a:t>
            </a:r>
            <a:r>
              <a:rPr lang="es-ES" sz="1400" dirty="0">
                <a:solidFill>
                  <a:schemeClr val="accent5">
                    <a:lumMod val="50000"/>
                  </a:schemeClr>
                </a:solidFill>
                <a:latin typeface="Century Gothic" panose="020B0502020202020204" pitchFamily="34" charset="0"/>
                <a:sym typeface="Helvetica Neue Light"/>
              </a:rPr>
              <a:t>. Se empezó a utilizar, en problemas de predicción complejos donde los modelos estadísticos clásicos no eran eficientes como, por ejemplo, la predicción de series temporales no lineales, la predicción de los mercados financieros, el reconocimiento de texto escrito, etc.</a:t>
            </a:r>
          </a:p>
          <a:p>
            <a:pPr algn="just">
              <a:lnSpc>
                <a:spcPct val="150000"/>
              </a:lnSpc>
            </a:pPr>
            <a:endParaRPr lang="es-ES" sz="1400" dirty="0">
              <a:solidFill>
                <a:schemeClr val="accent5">
                  <a:lumMod val="50000"/>
                </a:schemeClr>
              </a:solidFill>
              <a:latin typeface="Century Gothic" panose="020B0502020202020204" pitchFamily="34" charset="0"/>
              <a:sym typeface="Helvetica Neue Light"/>
            </a:endParaRPr>
          </a:p>
          <a:p>
            <a:pPr algn="just">
              <a:lnSpc>
                <a:spcPct val="150000"/>
              </a:lnSpc>
            </a:pPr>
            <a:r>
              <a:rPr lang="es-ES" sz="1400" dirty="0">
                <a:solidFill>
                  <a:schemeClr val="accent5">
                    <a:lumMod val="50000"/>
                  </a:schemeClr>
                </a:solidFill>
                <a:latin typeface="Century Gothic" panose="020B0502020202020204" pitchFamily="34" charset="0"/>
                <a:sym typeface="Helvetica Neue Light"/>
              </a:rPr>
              <a:t>La característica principal de este tipo de algoritmos es que son capaces de </a:t>
            </a:r>
            <a:r>
              <a:rPr lang="es-ES" sz="1400" dirty="0">
                <a:solidFill>
                  <a:schemeClr val="accent5">
                    <a:lumMod val="50000"/>
                  </a:schemeClr>
                </a:solidFill>
                <a:latin typeface="Century Gothic" panose="020B0502020202020204" pitchFamily="34" charset="0"/>
                <a:sym typeface="Helvetica Neue"/>
              </a:rPr>
              <a:t>reajustarse automáticamente, para mejorar su rendimiento en función del número de aciertos y de fallos producidos </a:t>
            </a:r>
            <a:r>
              <a:rPr lang="es-ES" sz="1400" dirty="0">
                <a:solidFill>
                  <a:schemeClr val="accent5">
                    <a:lumMod val="50000"/>
                  </a:schemeClr>
                </a:solidFill>
                <a:latin typeface="Century Gothic" panose="020B0502020202020204" pitchFamily="34" charset="0"/>
                <a:sym typeface="Helvetica Neue Light"/>
              </a:rPr>
              <a:t>en un proceso de entrenamiento previo a su aplicación y durante la ejecución en tiempo real del mismo.</a:t>
            </a:r>
            <a:endParaRPr lang="es-ES" sz="1400" dirty="0">
              <a:solidFill>
                <a:schemeClr val="accent5">
                  <a:lumMod val="50000"/>
                </a:schemeClr>
              </a:solidFill>
              <a:latin typeface="Century Gothic" panose="020B0502020202020204" pitchFamily="34" charset="0"/>
              <a:sym typeface="Calibri"/>
            </a:endParaRPr>
          </a:p>
          <a:p>
            <a:endParaRPr lang="es-US" dirty="0"/>
          </a:p>
        </p:txBody>
      </p:sp>
    </p:spTree>
    <p:extLst>
      <p:ext uri="{BB962C8B-B14F-4D97-AF65-F5344CB8AC3E}">
        <p14:creationId xmlns:p14="http://schemas.microsoft.com/office/powerpoint/2010/main" val="2133123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5;p29">
            <a:extLst>
              <a:ext uri="{FF2B5EF4-FFF2-40B4-BE49-F238E27FC236}">
                <a16:creationId xmlns:a16="http://schemas.microsoft.com/office/drawing/2014/main" id="{333D55F0-617B-065D-942B-ABFD4540D9A7}"/>
              </a:ext>
            </a:extLst>
          </p:cNvPr>
          <p:cNvSpPr txBox="1"/>
          <p:nvPr/>
        </p:nvSpPr>
        <p:spPr>
          <a:xfrm>
            <a:off x="780940" y="1850563"/>
            <a:ext cx="7582119" cy="3578946"/>
          </a:xfrm>
          <a:prstGeom prst="rect">
            <a:avLst/>
          </a:prstGeom>
          <a:noFill/>
          <a:ln>
            <a:noFill/>
          </a:ln>
        </p:spPr>
        <p:txBody>
          <a:bodyPr spcFirstLastPara="1" wrap="square" lIns="91425" tIns="91425" rIns="91425" bIns="91425" anchor="ctr" anchorCtr="0">
            <a:noAutofit/>
          </a:bodyPr>
          <a:lstStyle/>
          <a:p>
            <a:pPr marR="0" lvl="0" indent="-285750" algn="ctr">
              <a:lnSpc>
                <a:spcPct val="150000"/>
              </a:lnSpc>
              <a:spcBef>
                <a:spcPts val="0"/>
              </a:spcBef>
              <a:spcAft>
                <a:spcPts val="0"/>
              </a:spcAft>
              <a:buClr>
                <a:schemeClr val="accent1">
                  <a:lumMod val="75000"/>
                </a:schemeClr>
              </a:buClr>
              <a:buSzPts val="1800"/>
              <a:buFont typeface="Arial" panose="020B0604020202020204" pitchFamily="34" charset="0"/>
              <a:buChar char="•"/>
            </a:pPr>
            <a:r>
              <a:rPr lang="es-MX" sz="1600" b="1" dirty="0">
                <a:solidFill>
                  <a:schemeClr val="accent5">
                    <a:lumMod val="50000"/>
                  </a:schemeClr>
                </a:solidFill>
                <a:latin typeface="Century Gothic" panose="020B0502020202020204" pitchFamily="34" charset="0"/>
                <a:sym typeface="Helvetica Neue"/>
              </a:rPr>
              <a:t>¿El automóvil de conducción autónoma de Google?</a:t>
            </a:r>
            <a:r>
              <a:rPr lang="es-MX" sz="1600" b="1" dirty="0">
                <a:solidFill>
                  <a:schemeClr val="accent5">
                    <a:lumMod val="50000"/>
                  </a:schemeClr>
                </a:solidFill>
                <a:latin typeface="Century Gothic" panose="020B0502020202020204" pitchFamily="34" charset="0"/>
                <a:sym typeface="Helvetica Neue Light"/>
              </a:rPr>
              <a:t> </a:t>
            </a:r>
            <a:endParaRPr sz="1600" b="1" dirty="0">
              <a:solidFill>
                <a:schemeClr val="accent5">
                  <a:lumMod val="50000"/>
                </a:schemeClr>
              </a:solidFill>
              <a:latin typeface="Century Gothic" panose="020B0502020202020204" pitchFamily="34" charset="0"/>
              <a:sym typeface="Helvetica Neue Light"/>
            </a:endParaRPr>
          </a:p>
          <a:p>
            <a:pPr marR="0" lvl="0" indent="0" algn="ctr">
              <a:lnSpc>
                <a:spcPct val="150000"/>
              </a:lnSpc>
              <a:spcBef>
                <a:spcPts val="0"/>
              </a:spcBef>
              <a:spcAft>
                <a:spcPts val="0"/>
              </a:spcAft>
              <a:buNone/>
            </a:pPr>
            <a:r>
              <a:rPr lang="es-MX" sz="1600" dirty="0">
                <a:solidFill>
                  <a:schemeClr val="accent5">
                    <a:lumMod val="50000"/>
                  </a:schemeClr>
                </a:solidFill>
                <a:latin typeface="Century Gothic" panose="020B0502020202020204" pitchFamily="34" charset="0"/>
                <a:sym typeface="Helvetica Neue Light"/>
              </a:rPr>
              <a:t>La esencia del Machine Learning.</a:t>
            </a:r>
            <a:endParaRPr sz="1600" dirty="0">
              <a:solidFill>
                <a:schemeClr val="accent5">
                  <a:lumMod val="50000"/>
                </a:schemeClr>
              </a:solidFill>
              <a:latin typeface="Century Gothic" panose="020B0502020202020204" pitchFamily="34" charset="0"/>
              <a:sym typeface="Helvetica Neue Light"/>
            </a:endParaRPr>
          </a:p>
          <a:p>
            <a:pPr marR="0" lvl="0" indent="-285750" algn="ctr">
              <a:lnSpc>
                <a:spcPct val="150000"/>
              </a:lnSpc>
              <a:spcBef>
                <a:spcPts val="0"/>
              </a:spcBef>
              <a:spcAft>
                <a:spcPts val="0"/>
              </a:spcAft>
              <a:buClr>
                <a:schemeClr val="accent1">
                  <a:lumMod val="75000"/>
                </a:schemeClr>
              </a:buClr>
              <a:buSzPts val="1800"/>
              <a:buFont typeface="Arial" panose="020B0604020202020204" pitchFamily="34" charset="0"/>
              <a:buChar char="•"/>
            </a:pPr>
            <a:r>
              <a:rPr lang="es-MX" sz="1600" b="1" dirty="0">
                <a:solidFill>
                  <a:schemeClr val="accent5">
                    <a:lumMod val="50000"/>
                  </a:schemeClr>
                </a:solidFill>
                <a:latin typeface="Century Gothic" panose="020B0502020202020204" pitchFamily="34" charset="0"/>
                <a:sym typeface="Helvetica Neue"/>
              </a:rPr>
              <a:t>¿Ofertas de recomendación en línea como las de Amazon y Netflix?  </a:t>
            </a:r>
            <a:r>
              <a:rPr lang="es-MX" sz="1600" b="1" dirty="0">
                <a:solidFill>
                  <a:schemeClr val="accent5">
                    <a:lumMod val="50000"/>
                  </a:schemeClr>
                </a:solidFill>
                <a:latin typeface="Century Gothic" panose="020B0502020202020204" pitchFamily="34" charset="0"/>
                <a:sym typeface="Calibri"/>
              </a:rPr>
              <a:t>    </a:t>
            </a:r>
            <a:r>
              <a:rPr lang="es-MX" sz="1600" dirty="0">
                <a:solidFill>
                  <a:schemeClr val="accent5">
                    <a:lumMod val="50000"/>
                  </a:schemeClr>
                </a:solidFill>
                <a:latin typeface="Century Gothic" panose="020B0502020202020204" pitchFamily="34" charset="0"/>
                <a:sym typeface="Helvetica Neue Light"/>
              </a:rPr>
              <a:t>Aplicaciones de ML para la vida diaria.</a:t>
            </a:r>
            <a:endParaRPr sz="1600" dirty="0">
              <a:solidFill>
                <a:schemeClr val="accent5">
                  <a:lumMod val="50000"/>
                </a:schemeClr>
              </a:solidFill>
              <a:latin typeface="Century Gothic" panose="020B0502020202020204" pitchFamily="34" charset="0"/>
              <a:sym typeface="Helvetica Neue Light"/>
            </a:endParaRPr>
          </a:p>
          <a:p>
            <a:pPr marR="0" lvl="0" indent="-285750" algn="ctr">
              <a:lnSpc>
                <a:spcPct val="150000"/>
              </a:lnSpc>
              <a:spcBef>
                <a:spcPts val="0"/>
              </a:spcBef>
              <a:spcAft>
                <a:spcPts val="0"/>
              </a:spcAft>
              <a:buClr>
                <a:schemeClr val="accent1">
                  <a:lumMod val="75000"/>
                </a:schemeClr>
              </a:buClr>
              <a:buSzPts val="1800"/>
              <a:buFont typeface="Arial" panose="020B0604020202020204" pitchFamily="34" charset="0"/>
              <a:buChar char="•"/>
            </a:pPr>
            <a:r>
              <a:rPr lang="es-MX" sz="1600" b="1" dirty="0">
                <a:solidFill>
                  <a:schemeClr val="accent5">
                    <a:lumMod val="50000"/>
                  </a:schemeClr>
                </a:solidFill>
                <a:latin typeface="Century Gothic" panose="020B0502020202020204" pitchFamily="34" charset="0"/>
                <a:sym typeface="Helvetica Neue"/>
              </a:rPr>
              <a:t>¿Saber lo que los clientes dicen acerca de nosotros en Twitter?</a:t>
            </a:r>
            <a:r>
              <a:rPr lang="es-MX" sz="1600" b="1" dirty="0">
                <a:solidFill>
                  <a:schemeClr val="accent5">
                    <a:lumMod val="50000"/>
                  </a:schemeClr>
                </a:solidFill>
                <a:latin typeface="Century Gothic" panose="020B0502020202020204" pitchFamily="34" charset="0"/>
                <a:sym typeface="Helvetica Neue Light"/>
              </a:rPr>
              <a:t> </a:t>
            </a:r>
            <a:endParaRPr sz="1600" b="1" dirty="0">
              <a:solidFill>
                <a:schemeClr val="accent5">
                  <a:lumMod val="50000"/>
                </a:schemeClr>
              </a:solidFill>
              <a:latin typeface="Century Gothic" panose="020B0502020202020204" pitchFamily="34" charset="0"/>
              <a:sym typeface="Helvetica Neue Light"/>
            </a:endParaRPr>
          </a:p>
          <a:p>
            <a:pPr marR="0" lvl="0" indent="0" algn="ctr">
              <a:lnSpc>
                <a:spcPct val="150000"/>
              </a:lnSpc>
              <a:spcBef>
                <a:spcPts val="0"/>
              </a:spcBef>
              <a:spcAft>
                <a:spcPts val="0"/>
              </a:spcAft>
              <a:buNone/>
            </a:pPr>
            <a:r>
              <a:rPr lang="es-MX" sz="1600" dirty="0">
                <a:solidFill>
                  <a:schemeClr val="accent5">
                    <a:lumMod val="50000"/>
                  </a:schemeClr>
                </a:solidFill>
                <a:latin typeface="Century Gothic" panose="020B0502020202020204" pitchFamily="34" charset="0"/>
                <a:sym typeface="Calibri"/>
              </a:rPr>
              <a:t> </a:t>
            </a:r>
            <a:r>
              <a:rPr lang="es-MX" sz="1600" dirty="0">
                <a:solidFill>
                  <a:schemeClr val="accent5">
                    <a:lumMod val="50000"/>
                  </a:schemeClr>
                </a:solidFill>
                <a:latin typeface="Century Gothic" panose="020B0502020202020204" pitchFamily="34" charset="0"/>
                <a:sym typeface="Helvetica Neue Light"/>
              </a:rPr>
              <a:t>Machine Learning combinado con creación de reglas lingüísticas.</a:t>
            </a:r>
            <a:endParaRPr sz="1600" dirty="0">
              <a:solidFill>
                <a:schemeClr val="accent5">
                  <a:lumMod val="50000"/>
                </a:schemeClr>
              </a:solidFill>
              <a:latin typeface="Century Gothic" panose="020B0502020202020204" pitchFamily="34" charset="0"/>
              <a:sym typeface="Helvetica Neue Light"/>
            </a:endParaRPr>
          </a:p>
          <a:p>
            <a:pPr marR="0" lvl="0" indent="-285750" algn="ctr">
              <a:lnSpc>
                <a:spcPct val="150000"/>
              </a:lnSpc>
              <a:spcBef>
                <a:spcPts val="0"/>
              </a:spcBef>
              <a:spcAft>
                <a:spcPts val="0"/>
              </a:spcAft>
              <a:buClr>
                <a:schemeClr val="accent1">
                  <a:lumMod val="75000"/>
                </a:schemeClr>
              </a:buClr>
              <a:buSzPts val="1800"/>
              <a:buFont typeface="Arial" panose="020B0604020202020204" pitchFamily="34" charset="0"/>
              <a:buChar char="•"/>
            </a:pPr>
            <a:r>
              <a:rPr lang="es-MX" sz="1600" b="1" dirty="0">
                <a:solidFill>
                  <a:schemeClr val="accent5">
                    <a:lumMod val="50000"/>
                  </a:schemeClr>
                </a:solidFill>
                <a:latin typeface="Century Gothic" panose="020B0502020202020204" pitchFamily="34" charset="0"/>
                <a:sym typeface="Helvetica Neue"/>
              </a:rPr>
              <a:t>¿Detección de fraudes?</a:t>
            </a:r>
            <a:r>
              <a:rPr lang="es-MX" sz="1600" b="1" dirty="0">
                <a:solidFill>
                  <a:schemeClr val="accent5">
                    <a:lumMod val="50000"/>
                  </a:schemeClr>
                </a:solidFill>
                <a:latin typeface="Century Gothic" panose="020B0502020202020204" pitchFamily="34" charset="0"/>
                <a:sym typeface="Helvetica Neue Light"/>
              </a:rPr>
              <a:t> </a:t>
            </a:r>
            <a:endParaRPr sz="1600" b="1" dirty="0">
              <a:solidFill>
                <a:schemeClr val="accent5">
                  <a:lumMod val="50000"/>
                </a:schemeClr>
              </a:solidFill>
              <a:latin typeface="Century Gothic" panose="020B0502020202020204" pitchFamily="34" charset="0"/>
              <a:sym typeface="Helvetica Neue Light"/>
            </a:endParaRPr>
          </a:p>
          <a:p>
            <a:pPr marR="0" lvl="0" indent="0" algn="ctr">
              <a:lnSpc>
                <a:spcPct val="150000"/>
              </a:lnSpc>
              <a:spcBef>
                <a:spcPts val="0"/>
              </a:spcBef>
              <a:spcAft>
                <a:spcPts val="0"/>
              </a:spcAft>
              <a:buNone/>
            </a:pPr>
            <a:r>
              <a:rPr lang="es-MX" sz="1600" dirty="0">
                <a:solidFill>
                  <a:schemeClr val="accent5">
                    <a:lumMod val="50000"/>
                  </a:schemeClr>
                </a:solidFill>
                <a:latin typeface="Century Gothic" panose="020B0502020202020204" pitchFamily="34" charset="0"/>
                <a:sym typeface="Calibri"/>
              </a:rPr>
              <a:t> </a:t>
            </a:r>
            <a:r>
              <a:rPr lang="es-MX" sz="1600" dirty="0">
                <a:solidFill>
                  <a:schemeClr val="accent5">
                    <a:lumMod val="50000"/>
                  </a:schemeClr>
                </a:solidFill>
                <a:latin typeface="Century Gothic" panose="020B0502020202020204" pitchFamily="34" charset="0"/>
                <a:sym typeface="Helvetica Neue Light"/>
              </a:rPr>
              <a:t>Uno de los usos más importantes en la actualidad del ML.</a:t>
            </a:r>
            <a:endParaRPr sz="1600" dirty="0">
              <a:solidFill>
                <a:schemeClr val="accent5">
                  <a:lumMod val="50000"/>
                </a:schemeClr>
              </a:solidFill>
              <a:latin typeface="Century Gothic" panose="020B0502020202020204" pitchFamily="34" charset="0"/>
              <a:sym typeface="Calibri"/>
            </a:endParaRPr>
          </a:p>
          <a:p>
            <a:pPr marL="0" marR="0" lvl="0" indent="0" algn="l" rtl="0">
              <a:spcBef>
                <a:spcPts val="0"/>
              </a:spcBef>
              <a:spcAft>
                <a:spcPts val="0"/>
              </a:spcAft>
              <a:buNone/>
            </a:pPr>
            <a:br>
              <a:rPr lang="es-MX" sz="2000" dirty="0">
                <a:solidFill>
                  <a:srgbClr val="000000"/>
                </a:solidFill>
                <a:latin typeface="Arial"/>
                <a:ea typeface="Arial"/>
                <a:cs typeface="Arial"/>
                <a:sym typeface="Arial"/>
              </a:rPr>
            </a:br>
            <a:endParaRPr sz="1600" dirty="0">
              <a:solidFill>
                <a:srgbClr val="000000"/>
              </a:solidFill>
              <a:latin typeface="Didact Gothic"/>
              <a:ea typeface="Didact Gothic"/>
              <a:cs typeface="Didact Gothic"/>
              <a:sym typeface="Didact Gothic"/>
            </a:endParaRPr>
          </a:p>
        </p:txBody>
      </p:sp>
    </p:spTree>
    <p:extLst>
      <p:ext uri="{BB962C8B-B14F-4D97-AF65-F5344CB8AC3E}">
        <p14:creationId xmlns:p14="http://schemas.microsoft.com/office/powerpoint/2010/main" val="34109360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6;p68">
            <a:extLst>
              <a:ext uri="{FF2B5EF4-FFF2-40B4-BE49-F238E27FC236}">
                <a16:creationId xmlns:a16="http://schemas.microsoft.com/office/drawing/2014/main" id="{64111D8A-1C5F-17E5-5BF2-078BE212C45D}"/>
              </a:ext>
            </a:extLst>
          </p:cNvPr>
          <p:cNvSpPr txBox="1"/>
          <p:nvPr/>
        </p:nvSpPr>
        <p:spPr>
          <a:xfrm>
            <a:off x="488137" y="1139672"/>
            <a:ext cx="8167726" cy="930400"/>
          </a:xfrm>
          <a:prstGeom prst="rect">
            <a:avLst/>
          </a:prstGeom>
          <a:noFill/>
          <a:ln>
            <a:noFill/>
          </a:ln>
        </p:spPr>
        <p:txBody>
          <a:bodyPr spcFirstLastPara="1" wrap="square" lIns="121900" tIns="121900" rIns="121900" bIns="121900" anchor="t" anchorCtr="0">
            <a:noAutofit/>
          </a:bodyPr>
          <a:lstStyle/>
          <a:p>
            <a:pPr algn="ctr">
              <a:lnSpc>
                <a:spcPct val="115000"/>
              </a:lnSpc>
              <a:buClr>
                <a:srgbClr val="000000"/>
              </a:buClr>
              <a:buSzPts val="3500"/>
            </a:pPr>
            <a:r>
              <a:rPr lang="es-MX" sz="3600" b="1" dirty="0">
                <a:solidFill>
                  <a:schemeClr val="accent1">
                    <a:lumMod val="50000"/>
                  </a:schemeClr>
                </a:solidFill>
                <a:latin typeface="Century Gothic" panose="020B0502020202020204" pitchFamily="34" charset="0"/>
                <a:ea typeface="+mj-ea"/>
                <a:cs typeface="+mj-cs"/>
                <a:sym typeface="Anton"/>
              </a:rPr>
              <a:t>Importancia</a:t>
            </a:r>
            <a:endParaRPr sz="3600" b="1" dirty="0">
              <a:solidFill>
                <a:schemeClr val="accent1">
                  <a:lumMod val="50000"/>
                </a:schemeClr>
              </a:solidFill>
              <a:latin typeface="Century Gothic" panose="020B0502020202020204" pitchFamily="34" charset="0"/>
              <a:ea typeface="+mj-ea"/>
              <a:cs typeface="+mj-cs"/>
            </a:endParaRPr>
          </a:p>
        </p:txBody>
      </p:sp>
      <p:sp>
        <p:nvSpPr>
          <p:cNvPr id="3" name="Google Shape;427;p68">
            <a:extLst>
              <a:ext uri="{FF2B5EF4-FFF2-40B4-BE49-F238E27FC236}">
                <a16:creationId xmlns:a16="http://schemas.microsoft.com/office/drawing/2014/main" id="{534ACDA9-37F7-EA03-9F7A-3CBAC073E086}"/>
              </a:ext>
            </a:extLst>
          </p:cNvPr>
          <p:cNvSpPr txBox="1"/>
          <p:nvPr/>
        </p:nvSpPr>
        <p:spPr>
          <a:xfrm>
            <a:off x="488137" y="1711327"/>
            <a:ext cx="8167726" cy="4312800"/>
          </a:xfrm>
          <a:prstGeom prst="rect">
            <a:avLst/>
          </a:prstGeom>
          <a:noFill/>
          <a:ln>
            <a:noFill/>
          </a:ln>
        </p:spPr>
        <p:txBody>
          <a:bodyPr spcFirstLastPara="1" wrap="square" lIns="121900" tIns="121900" rIns="121900" bIns="121900" anchor="t" anchorCtr="0">
            <a:noAutofit/>
          </a:bodyPr>
          <a:lstStyle/>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Light"/>
              </a:rPr>
              <a:t>El interés se debe a los </a:t>
            </a:r>
            <a:r>
              <a:rPr lang="es-MX" dirty="0">
                <a:solidFill>
                  <a:schemeClr val="accent5">
                    <a:lumMod val="50000"/>
                  </a:schemeClr>
                </a:solidFill>
                <a:latin typeface="Century Gothic" panose="020B0502020202020204" pitchFamily="34" charset="0"/>
                <a:sym typeface="Helvetica Neue"/>
              </a:rPr>
              <a:t>volúmenes y variedades crecientes de datos disponibles</a:t>
            </a:r>
            <a:r>
              <a:rPr lang="es-MX" dirty="0">
                <a:solidFill>
                  <a:schemeClr val="accent5">
                    <a:lumMod val="50000"/>
                  </a:schemeClr>
                </a:solidFill>
                <a:latin typeface="Century Gothic" panose="020B0502020202020204" pitchFamily="34" charset="0"/>
                <a:sym typeface="Helvetica Neue Light"/>
              </a:rPr>
              <a:t>, el procesamiento computacional más económico y poderoso y el almacenaje de datos asequible y mucho menos costoso.</a:t>
            </a:r>
            <a:endParaRPr dirty="0">
              <a:solidFill>
                <a:schemeClr val="accent5">
                  <a:lumMod val="50000"/>
                </a:schemeClr>
              </a:solidFill>
              <a:latin typeface="Century Gothic" panose="020B0502020202020204" pitchFamily="34" charset="0"/>
              <a:sym typeface="Helvetica Neue Light"/>
            </a:endParaRP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Light"/>
              </a:rPr>
              <a:t>Es posible producir modelos de manera rápida y  automática que puedan analizar datos grandes y complejos. </a:t>
            </a:r>
            <a:endParaRPr dirty="0">
              <a:solidFill>
                <a:schemeClr val="accent5">
                  <a:lumMod val="50000"/>
                </a:schemeClr>
              </a:solidFill>
              <a:latin typeface="Century Gothic" panose="020B0502020202020204" pitchFamily="34" charset="0"/>
              <a:sym typeface="Helvetica Neue Light"/>
            </a:endParaRP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Light"/>
              </a:rPr>
              <a:t>De esta forma, </a:t>
            </a:r>
            <a:r>
              <a:rPr lang="es-MX" dirty="0">
                <a:solidFill>
                  <a:schemeClr val="accent5">
                    <a:lumMod val="50000"/>
                  </a:schemeClr>
                </a:solidFill>
                <a:latin typeface="Century Gothic" panose="020B0502020202020204" pitchFamily="34" charset="0"/>
                <a:sym typeface="Helvetica Neue"/>
              </a:rPr>
              <a:t>una organización tiene una mejor oportunidad de identificar oportunidades rentables o de evitar riesgos desconocidos.</a:t>
            </a:r>
            <a:endParaRPr dirty="0">
              <a:solidFill>
                <a:schemeClr val="accent5">
                  <a:lumMod val="50000"/>
                </a:schemeClr>
              </a:solidFill>
              <a:latin typeface="Century Gothic" panose="020B0502020202020204" pitchFamily="34" charset="0"/>
              <a:sym typeface="Didact Gothic"/>
            </a:endParaRPr>
          </a:p>
        </p:txBody>
      </p:sp>
    </p:spTree>
    <p:extLst>
      <p:ext uri="{BB962C8B-B14F-4D97-AF65-F5344CB8AC3E}">
        <p14:creationId xmlns:p14="http://schemas.microsoft.com/office/powerpoint/2010/main" val="2563278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1;p15">
            <a:extLst>
              <a:ext uri="{FF2B5EF4-FFF2-40B4-BE49-F238E27FC236}">
                <a16:creationId xmlns:a16="http://schemas.microsoft.com/office/drawing/2014/main" id="{95BBF271-AA11-5345-ABE6-9EF1A428DC64}"/>
              </a:ext>
            </a:extLst>
          </p:cNvPr>
          <p:cNvSpPr txBox="1">
            <a:spLocks noGrp="1"/>
          </p:cNvSpPr>
          <p:nvPr>
            <p:ph type="title"/>
          </p:nvPr>
        </p:nvSpPr>
        <p:spPr>
          <a:xfrm>
            <a:off x="734438" y="2766218"/>
            <a:ext cx="7675123" cy="1325563"/>
          </a:xfrm>
          <a:prstGeom prst="rect">
            <a:avLst/>
          </a:prstGeom>
          <a:noFill/>
          <a:ln>
            <a:noFill/>
          </a:ln>
        </p:spPr>
        <p:txBody>
          <a:bodyPr spcFirstLastPara="1" wrap="square" lIns="91425" tIns="45700" rIns="91425" bIns="45700" anchor="ctr" anchorCtr="0">
            <a:noAutofit/>
          </a:bodyPr>
          <a:lstStyle/>
          <a:p>
            <a:pPr algn="ctr">
              <a:spcBef>
                <a:spcPts val="0"/>
              </a:spcBef>
              <a:buClr>
                <a:srgbClr val="002060"/>
              </a:buClr>
              <a:buSzPts val="3800"/>
            </a:pPr>
            <a:r>
              <a:rPr lang="es-MX" sz="4400" b="1" dirty="0">
                <a:sym typeface="Anton"/>
              </a:rPr>
              <a:t>Ventajas de Machine Learning</a:t>
            </a:r>
          </a:p>
        </p:txBody>
      </p:sp>
    </p:spTree>
    <p:extLst>
      <p:ext uri="{BB962C8B-B14F-4D97-AF65-F5344CB8AC3E}">
        <p14:creationId xmlns:p14="http://schemas.microsoft.com/office/powerpoint/2010/main" val="608635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9;p70">
            <a:extLst>
              <a:ext uri="{FF2B5EF4-FFF2-40B4-BE49-F238E27FC236}">
                <a16:creationId xmlns:a16="http://schemas.microsoft.com/office/drawing/2014/main" id="{45278A3E-EE5D-7A77-765B-4CE3D0DC49F2}"/>
              </a:ext>
            </a:extLst>
          </p:cNvPr>
          <p:cNvSpPr txBox="1"/>
          <p:nvPr/>
        </p:nvSpPr>
        <p:spPr>
          <a:xfrm>
            <a:off x="816751" y="1718526"/>
            <a:ext cx="7510493" cy="4354800"/>
          </a:xfrm>
          <a:prstGeom prst="rect">
            <a:avLst/>
          </a:prstGeom>
          <a:noFill/>
          <a:ln>
            <a:noFill/>
          </a:ln>
        </p:spPr>
        <p:txBody>
          <a:bodyPr spcFirstLastPara="1" wrap="square" lIns="121900" tIns="121900" rIns="121900" bIns="121900" anchor="t" anchorCtr="0">
            <a:noAutofit/>
          </a:bodyPr>
          <a:lstStyle/>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a:rPr>
              <a:t>Mayor conocimiento</a:t>
            </a:r>
            <a:r>
              <a:rPr lang="es-MX" dirty="0">
                <a:solidFill>
                  <a:schemeClr val="accent5">
                    <a:lumMod val="50000"/>
                  </a:schemeClr>
                </a:solidFill>
                <a:latin typeface="Century Gothic" panose="020B0502020202020204" pitchFamily="34" charset="0"/>
                <a:sym typeface="Helvetica Neue Light"/>
              </a:rPr>
              <a:t> de las necesidades, gustos y hábitos de compra de los clientes.</a:t>
            </a:r>
            <a:endParaRPr dirty="0">
              <a:solidFill>
                <a:schemeClr val="accent5">
                  <a:lumMod val="50000"/>
                </a:schemeClr>
              </a:solidFill>
              <a:latin typeface="Century Gothic" panose="020B0502020202020204" pitchFamily="34" charset="0"/>
              <a:sym typeface="Helvetica Neue Light"/>
            </a:endParaRP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a:rPr>
              <a:t>Innovación</a:t>
            </a:r>
            <a:r>
              <a:rPr lang="es-MX" dirty="0">
                <a:solidFill>
                  <a:schemeClr val="accent5">
                    <a:lumMod val="50000"/>
                  </a:schemeClr>
                </a:solidFill>
                <a:latin typeface="Century Gothic" panose="020B0502020202020204" pitchFamily="34" charset="0"/>
                <a:sym typeface="Helvetica Neue Light"/>
              </a:rPr>
              <a:t> en productos y soluciones tecnológicas.</a:t>
            </a:r>
            <a:endParaRPr dirty="0">
              <a:solidFill>
                <a:schemeClr val="accent5">
                  <a:lumMod val="50000"/>
                </a:schemeClr>
              </a:solidFill>
              <a:latin typeface="Century Gothic" panose="020B0502020202020204" pitchFamily="34" charset="0"/>
              <a:sym typeface="Helvetica Neue Light"/>
            </a:endParaRP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a:rPr>
              <a:t>Optimización</a:t>
            </a:r>
            <a:r>
              <a:rPr lang="es-MX" dirty="0">
                <a:solidFill>
                  <a:schemeClr val="accent5">
                    <a:lumMod val="50000"/>
                  </a:schemeClr>
                </a:solidFill>
                <a:latin typeface="Century Gothic" panose="020B0502020202020204" pitchFamily="34" charset="0"/>
                <a:sym typeface="Helvetica Neue Light"/>
              </a:rPr>
              <a:t> de la producción y de la productividad.</a:t>
            </a:r>
            <a:endParaRPr dirty="0">
              <a:solidFill>
                <a:schemeClr val="accent5">
                  <a:lumMod val="50000"/>
                </a:schemeClr>
              </a:solidFill>
              <a:latin typeface="Century Gothic" panose="020B0502020202020204" pitchFamily="34" charset="0"/>
              <a:sym typeface="Helvetica Neue Light"/>
            </a:endParaRP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Light"/>
              </a:rPr>
              <a:t>Capacidad de realizar </a:t>
            </a:r>
            <a:r>
              <a:rPr lang="es-MX" dirty="0">
                <a:solidFill>
                  <a:schemeClr val="accent5">
                    <a:lumMod val="50000"/>
                  </a:schemeClr>
                </a:solidFill>
                <a:latin typeface="Century Gothic" panose="020B0502020202020204" pitchFamily="34" charset="0"/>
                <a:sym typeface="Helvetica Neue"/>
              </a:rPr>
              <a:t>acciones preventivas y correctivas</a:t>
            </a:r>
            <a:r>
              <a:rPr lang="es-MX" dirty="0">
                <a:solidFill>
                  <a:schemeClr val="accent5">
                    <a:lumMod val="50000"/>
                  </a:schemeClr>
                </a:solidFill>
                <a:latin typeface="Century Gothic" panose="020B0502020202020204" pitchFamily="34" charset="0"/>
                <a:sym typeface="Helvetica Neue Light"/>
              </a:rPr>
              <a:t>.</a:t>
            </a:r>
            <a:endParaRPr dirty="0">
              <a:solidFill>
                <a:schemeClr val="accent5">
                  <a:lumMod val="50000"/>
                </a:schemeClr>
              </a:solidFill>
              <a:latin typeface="Century Gothic" panose="020B0502020202020204" pitchFamily="34" charset="0"/>
              <a:sym typeface="Helvetica Neue Light"/>
            </a:endParaRP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dirty="0">
                <a:solidFill>
                  <a:schemeClr val="accent5">
                    <a:lumMod val="50000"/>
                  </a:schemeClr>
                </a:solidFill>
                <a:latin typeface="Century Gothic" panose="020B0502020202020204" pitchFamily="34" charset="0"/>
                <a:sym typeface="Helvetica Neue"/>
              </a:rPr>
              <a:t>Predicción</a:t>
            </a:r>
            <a:r>
              <a:rPr lang="es-MX" dirty="0">
                <a:solidFill>
                  <a:schemeClr val="accent5">
                    <a:lumMod val="50000"/>
                  </a:schemeClr>
                </a:solidFill>
                <a:latin typeface="Century Gothic" panose="020B0502020202020204" pitchFamily="34" charset="0"/>
                <a:sym typeface="Helvetica Neue Light"/>
              </a:rPr>
              <a:t> de tendencias y necesidades.</a:t>
            </a:r>
            <a:endParaRPr dirty="0">
              <a:solidFill>
                <a:schemeClr val="accent5">
                  <a:lumMod val="50000"/>
                </a:schemeClr>
              </a:solidFill>
              <a:latin typeface="Century Gothic" panose="020B0502020202020204" pitchFamily="34" charset="0"/>
              <a:sym typeface="Helvetica Neue"/>
            </a:endParaRPr>
          </a:p>
          <a:p>
            <a:pPr algn="just">
              <a:lnSpc>
                <a:spcPct val="150000"/>
              </a:lnSpc>
            </a:pPr>
            <a:endParaRPr sz="2133" b="1" dirty="0">
              <a:solidFill>
                <a:srgbClr val="000000"/>
              </a:solidFill>
              <a:latin typeface="Didact Gothic"/>
              <a:ea typeface="Didact Gothic"/>
              <a:cs typeface="Didact Gothic"/>
              <a:sym typeface="Didact Gothic"/>
            </a:endParaRPr>
          </a:p>
        </p:txBody>
      </p:sp>
      <p:sp>
        <p:nvSpPr>
          <p:cNvPr id="4" name="CuadroTexto 2">
            <a:extLst>
              <a:ext uri="{FF2B5EF4-FFF2-40B4-BE49-F238E27FC236}">
                <a16:creationId xmlns:a16="http://schemas.microsoft.com/office/drawing/2014/main" id="{37916C78-77E7-5658-84B8-649A8022F178}"/>
              </a:ext>
            </a:extLst>
          </p:cNvPr>
          <p:cNvSpPr txBox="1"/>
          <p:nvPr/>
        </p:nvSpPr>
        <p:spPr>
          <a:xfrm>
            <a:off x="2467095" y="1132140"/>
            <a:ext cx="4209807" cy="867930"/>
          </a:xfrm>
          <a:prstGeom prst="rect">
            <a:avLst/>
          </a:prstGeom>
          <a:noFill/>
        </p:spPr>
        <p:txBody>
          <a:bodyPr wrap="none" rtlCol="0">
            <a:spAutoFit/>
          </a:bodyPr>
          <a:lstStyle/>
          <a:p>
            <a:pPr algn="ctr" defTabSz="914400">
              <a:lnSpc>
                <a:spcPct val="90000"/>
              </a:lnSpc>
              <a:spcBef>
                <a:spcPct val="0"/>
              </a:spcBef>
            </a:pPr>
            <a:r>
              <a:rPr lang="es-MX" sz="3600" b="1" dirty="0">
                <a:solidFill>
                  <a:schemeClr val="accent1">
                    <a:lumMod val="50000"/>
                  </a:schemeClr>
                </a:solidFill>
                <a:latin typeface="Century Gothic" panose="020B0502020202020204" pitchFamily="34" charset="0"/>
                <a:ea typeface="+mj-ea"/>
                <a:cs typeface="+mj-cs"/>
                <a:sym typeface="Anton"/>
              </a:rPr>
              <a:t>Machine Learning</a:t>
            </a:r>
          </a:p>
          <a:p>
            <a:endParaRPr lang="es-US" dirty="0"/>
          </a:p>
        </p:txBody>
      </p:sp>
    </p:spTree>
    <p:extLst>
      <p:ext uri="{BB962C8B-B14F-4D97-AF65-F5344CB8AC3E}">
        <p14:creationId xmlns:p14="http://schemas.microsoft.com/office/powerpoint/2010/main" val="2068230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1;p15">
            <a:extLst>
              <a:ext uri="{FF2B5EF4-FFF2-40B4-BE49-F238E27FC236}">
                <a16:creationId xmlns:a16="http://schemas.microsoft.com/office/drawing/2014/main" id="{6C0BC47B-C0A7-05FF-DC2B-71CCF401E9B9}"/>
              </a:ext>
            </a:extLst>
          </p:cNvPr>
          <p:cNvSpPr txBox="1">
            <a:spLocks noGrp="1"/>
          </p:cNvSpPr>
          <p:nvPr>
            <p:ph type="title"/>
          </p:nvPr>
        </p:nvSpPr>
        <p:spPr>
          <a:xfrm>
            <a:off x="734438" y="2766218"/>
            <a:ext cx="7675123" cy="1325563"/>
          </a:xfrm>
          <a:prstGeom prst="rect">
            <a:avLst/>
          </a:prstGeom>
          <a:noFill/>
          <a:ln>
            <a:noFill/>
          </a:ln>
        </p:spPr>
        <p:txBody>
          <a:bodyPr spcFirstLastPara="1" wrap="square" lIns="91425" tIns="45700" rIns="91425" bIns="45700" anchor="ctr" anchorCtr="0">
            <a:noAutofit/>
          </a:bodyPr>
          <a:lstStyle/>
          <a:p>
            <a:pPr algn="ctr">
              <a:spcBef>
                <a:spcPts val="0"/>
              </a:spcBef>
              <a:buClr>
                <a:srgbClr val="002060"/>
              </a:buClr>
              <a:buSzPts val="3800"/>
            </a:pPr>
            <a:r>
              <a:rPr lang="es-MX" sz="4400" b="1" dirty="0">
                <a:sym typeface="Anton"/>
              </a:rPr>
              <a:t>¿Quién utiliza Machine Learning?</a:t>
            </a:r>
          </a:p>
        </p:txBody>
      </p:sp>
    </p:spTree>
    <p:extLst>
      <p:ext uri="{BB962C8B-B14F-4D97-AF65-F5344CB8AC3E}">
        <p14:creationId xmlns:p14="http://schemas.microsoft.com/office/powerpoint/2010/main" val="22415897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5">
            <a:extLst>
              <a:ext uri="{FF2B5EF4-FFF2-40B4-BE49-F238E27FC236}">
                <a16:creationId xmlns:a16="http://schemas.microsoft.com/office/drawing/2014/main" id="{64790429-A2A9-D6A3-7B96-C116BBA474B3}"/>
              </a:ext>
            </a:extLst>
          </p:cNvPr>
          <p:cNvSpPr/>
          <p:nvPr/>
        </p:nvSpPr>
        <p:spPr>
          <a:xfrm>
            <a:off x="525295" y="2227634"/>
            <a:ext cx="2636196" cy="357977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Utilizan la tecnología del aprendizaje basado en máquina para dos fines principales: </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identificar insights importantes en los datos</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 y </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prevenir el fraude.</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 </a:t>
            </a:r>
            <a:endParaRPr lang="es-ES" sz="1400" b="1" u="none" strike="noStrike" cap="none" dirty="0">
              <a:solidFill>
                <a:schemeClr val="accent1">
                  <a:lumMod val="75000"/>
                </a:schemeClr>
              </a:solidFill>
              <a:latin typeface="Trebuchet MS" panose="020B0603020202020204" pitchFamily="34" charset="0"/>
            </a:endParaRPr>
          </a:p>
          <a:p>
            <a:pPr algn="ctr"/>
            <a:endParaRPr lang="es-US" dirty="0"/>
          </a:p>
        </p:txBody>
      </p:sp>
      <p:sp>
        <p:nvSpPr>
          <p:cNvPr id="3" name="Rectángulo 6">
            <a:extLst>
              <a:ext uri="{FF2B5EF4-FFF2-40B4-BE49-F238E27FC236}">
                <a16:creationId xmlns:a16="http://schemas.microsoft.com/office/drawing/2014/main" id="{2753E383-E7FA-C619-CCA1-AF3251566C31}"/>
              </a:ext>
            </a:extLst>
          </p:cNvPr>
          <p:cNvSpPr/>
          <p:nvPr/>
        </p:nvSpPr>
        <p:spPr>
          <a:xfrm>
            <a:off x="525295" y="1614792"/>
            <a:ext cx="2636196"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u="none" strike="noStrike" cap="none" dirty="0">
                <a:solidFill>
                  <a:schemeClr val="accent1">
                    <a:lumMod val="50000"/>
                  </a:schemeClr>
                </a:solidFill>
                <a:latin typeface="Trebuchet MS" panose="020B0603020202020204" pitchFamily="34" charset="0"/>
                <a:ea typeface="Anton"/>
                <a:cs typeface="Anton"/>
                <a:sym typeface="Anton"/>
              </a:rPr>
              <a:t>Servicios Financieros</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4" name="Rectángulo 9">
            <a:extLst>
              <a:ext uri="{FF2B5EF4-FFF2-40B4-BE49-F238E27FC236}">
                <a16:creationId xmlns:a16="http://schemas.microsoft.com/office/drawing/2014/main" id="{3B93BEEC-CF2C-B0B8-6E48-A2730A91C57C}"/>
              </a:ext>
            </a:extLst>
          </p:cNvPr>
          <p:cNvSpPr/>
          <p:nvPr/>
        </p:nvSpPr>
        <p:spPr>
          <a:xfrm>
            <a:off x="3307406" y="1614792"/>
            <a:ext cx="2636196"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u="none" strike="noStrike" cap="none" dirty="0">
                <a:solidFill>
                  <a:schemeClr val="accent1">
                    <a:lumMod val="50000"/>
                  </a:schemeClr>
                </a:solidFill>
                <a:latin typeface="Trebuchet MS" panose="020B0603020202020204" pitchFamily="34" charset="0"/>
                <a:ea typeface="Anton"/>
                <a:cs typeface="Anton"/>
                <a:sym typeface="Anton"/>
              </a:rPr>
              <a:t>Salud</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5" name="Rectángulo 10">
            <a:extLst>
              <a:ext uri="{FF2B5EF4-FFF2-40B4-BE49-F238E27FC236}">
                <a16:creationId xmlns:a16="http://schemas.microsoft.com/office/drawing/2014/main" id="{BE0094AD-BBAF-3E30-8AEC-89C8BADEE69F}"/>
              </a:ext>
            </a:extLst>
          </p:cNvPr>
          <p:cNvSpPr/>
          <p:nvPr/>
        </p:nvSpPr>
        <p:spPr>
          <a:xfrm>
            <a:off x="6089517" y="1614792"/>
            <a:ext cx="2636196"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u="none" strike="noStrike" cap="none" dirty="0">
                <a:solidFill>
                  <a:schemeClr val="accent1">
                    <a:lumMod val="50000"/>
                  </a:schemeClr>
                </a:solidFill>
                <a:latin typeface="Trebuchet MS" panose="020B0603020202020204" pitchFamily="34" charset="0"/>
                <a:ea typeface="Anton"/>
                <a:cs typeface="Anton"/>
                <a:sym typeface="Anton"/>
              </a:rPr>
              <a:t>Petróleo y Gas</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6" name="Rectángulo 12">
            <a:extLst>
              <a:ext uri="{FF2B5EF4-FFF2-40B4-BE49-F238E27FC236}">
                <a16:creationId xmlns:a16="http://schemas.microsoft.com/office/drawing/2014/main" id="{8CA540D5-2F29-F917-131C-463114C57C5F}"/>
              </a:ext>
            </a:extLst>
          </p:cNvPr>
          <p:cNvSpPr/>
          <p:nvPr/>
        </p:nvSpPr>
        <p:spPr>
          <a:xfrm>
            <a:off x="3307406" y="2227634"/>
            <a:ext cx="2636196" cy="357977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Tendencia en rápido crecimiento en la industria de atención a la salud, gracias a la aparición de dispositivos y sensores que pueden </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usar datos para evaluar la salud de un paciente en tiempo real. </a:t>
            </a:r>
            <a:endPar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endParaRPr>
          </a:p>
          <a:p>
            <a:pPr algn="ctr"/>
            <a:endParaRPr lang="es-US" dirty="0"/>
          </a:p>
        </p:txBody>
      </p:sp>
      <p:sp>
        <p:nvSpPr>
          <p:cNvPr id="7" name="Rectángulo 13">
            <a:extLst>
              <a:ext uri="{FF2B5EF4-FFF2-40B4-BE49-F238E27FC236}">
                <a16:creationId xmlns:a16="http://schemas.microsoft.com/office/drawing/2014/main" id="{E815A100-3C37-7C2E-99E4-FE39DDFD9470}"/>
              </a:ext>
            </a:extLst>
          </p:cNvPr>
          <p:cNvSpPr/>
          <p:nvPr/>
        </p:nvSpPr>
        <p:spPr>
          <a:xfrm>
            <a:off x="6089517" y="2227634"/>
            <a:ext cx="2636196" cy="357977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rtl="0">
              <a:lnSpc>
                <a:spcPct val="150000"/>
              </a:lnSpc>
              <a:spcBef>
                <a:spcPts val="0"/>
              </a:spcBef>
              <a:spcAft>
                <a:spcPts val="0"/>
              </a:spcAft>
              <a:buClr>
                <a:schemeClr val="dk1"/>
              </a:buClr>
              <a:buSzPts val="1100"/>
              <a:buFont typeface="Arial"/>
              <a:buNone/>
            </a:pP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Principalmente para </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encontrar nuevas fuentes</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 de energía,  </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hacer análisis</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 de minerales del suelo, </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predicción de fallos</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 de sensores de refinerías y </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optimizar la distribución</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 de petróleo para hacerla más eficiente.</a:t>
            </a:r>
            <a:endParaRPr lang="es-ES" sz="1400" u="none" strike="noStrike" cap="none" dirty="0">
              <a:solidFill>
                <a:schemeClr val="accent1">
                  <a:lumMod val="75000"/>
                </a:schemeClr>
              </a:solidFill>
              <a:latin typeface="Trebuchet MS" panose="020B0603020202020204" pitchFamily="34" charset="0"/>
            </a:endParaRPr>
          </a:p>
        </p:txBody>
      </p:sp>
    </p:spTree>
    <p:extLst>
      <p:ext uri="{BB962C8B-B14F-4D97-AF65-F5344CB8AC3E}">
        <p14:creationId xmlns:p14="http://schemas.microsoft.com/office/powerpoint/2010/main" val="5008568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5">
            <a:extLst>
              <a:ext uri="{FF2B5EF4-FFF2-40B4-BE49-F238E27FC236}">
                <a16:creationId xmlns:a16="http://schemas.microsoft.com/office/drawing/2014/main" id="{3BE747C3-3BA5-235F-29F1-651D55CE14D1}"/>
              </a:ext>
            </a:extLst>
          </p:cNvPr>
          <p:cNvSpPr/>
          <p:nvPr/>
        </p:nvSpPr>
        <p:spPr>
          <a:xfrm>
            <a:off x="525295" y="2227634"/>
            <a:ext cx="2636196" cy="357977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Dependencias como seguridad pública y los servicios públicos tienen una necesidad particular del ML porque tienen </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múltiples fuentes de datos de las que se pueden extraer insights.</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 Por ejemplo, el análisis de datos en las Smart </a:t>
            </a:r>
            <a:r>
              <a:rPr lang="es-ES" sz="1400" u="none" strike="noStrike" cap="none" dirty="0" err="1">
                <a:solidFill>
                  <a:schemeClr val="accent1">
                    <a:lumMod val="75000"/>
                  </a:schemeClr>
                </a:solidFill>
                <a:latin typeface="Trebuchet MS" panose="020B0603020202020204" pitchFamily="34" charset="0"/>
                <a:ea typeface="Helvetica Neue Light"/>
                <a:cs typeface="Helvetica Neue Light"/>
                <a:sym typeface="Helvetica Neue Light"/>
              </a:rPr>
              <a:t>Cities</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a:t>
            </a:r>
            <a:endParaRPr lang="es-ES" sz="1400" b="1" u="none" strike="noStrike" cap="none" dirty="0">
              <a:solidFill>
                <a:schemeClr val="accent1">
                  <a:lumMod val="75000"/>
                </a:schemeClr>
              </a:solidFill>
              <a:latin typeface="Trebuchet MS" panose="020B0603020202020204" pitchFamily="34" charset="0"/>
            </a:endParaRPr>
          </a:p>
          <a:p>
            <a:pPr algn="ctr"/>
            <a:endParaRPr lang="es-US" dirty="0"/>
          </a:p>
        </p:txBody>
      </p:sp>
      <p:sp>
        <p:nvSpPr>
          <p:cNvPr id="3" name="Rectángulo 6">
            <a:extLst>
              <a:ext uri="{FF2B5EF4-FFF2-40B4-BE49-F238E27FC236}">
                <a16:creationId xmlns:a16="http://schemas.microsoft.com/office/drawing/2014/main" id="{BD17D258-7BB8-5606-4950-43E795CFB8AE}"/>
              </a:ext>
            </a:extLst>
          </p:cNvPr>
          <p:cNvSpPr/>
          <p:nvPr/>
        </p:nvSpPr>
        <p:spPr>
          <a:xfrm>
            <a:off x="525295" y="1614792"/>
            <a:ext cx="2636196"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dirty="0">
                <a:solidFill>
                  <a:schemeClr val="accent1">
                    <a:lumMod val="50000"/>
                  </a:schemeClr>
                </a:solidFill>
                <a:latin typeface="Trebuchet MS" panose="020B0603020202020204" pitchFamily="34" charset="0"/>
                <a:sym typeface="Anton"/>
              </a:rPr>
              <a:t>Gobierno</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4" name="Rectángulo 9">
            <a:extLst>
              <a:ext uri="{FF2B5EF4-FFF2-40B4-BE49-F238E27FC236}">
                <a16:creationId xmlns:a16="http://schemas.microsoft.com/office/drawing/2014/main" id="{A6725DC3-FB63-B163-D7ED-A9078EB9AEF9}"/>
              </a:ext>
            </a:extLst>
          </p:cNvPr>
          <p:cNvSpPr/>
          <p:nvPr/>
        </p:nvSpPr>
        <p:spPr>
          <a:xfrm>
            <a:off x="3307406" y="1614792"/>
            <a:ext cx="2636196"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u="none" strike="noStrike" cap="none" dirty="0">
                <a:solidFill>
                  <a:schemeClr val="accent1">
                    <a:lumMod val="50000"/>
                  </a:schemeClr>
                </a:solidFill>
                <a:latin typeface="Trebuchet MS" panose="020B0603020202020204" pitchFamily="34" charset="0"/>
                <a:sym typeface="Anton"/>
              </a:rPr>
              <a:t>Marketing y Ventas</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5" name="Rectángulo 10">
            <a:extLst>
              <a:ext uri="{FF2B5EF4-FFF2-40B4-BE49-F238E27FC236}">
                <a16:creationId xmlns:a16="http://schemas.microsoft.com/office/drawing/2014/main" id="{24B43AC0-0A52-D23D-C8B7-421B572A7B19}"/>
              </a:ext>
            </a:extLst>
          </p:cNvPr>
          <p:cNvSpPr/>
          <p:nvPr/>
        </p:nvSpPr>
        <p:spPr>
          <a:xfrm>
            <a:off x="6089517" y="1614792"/>
            <a:ext cx="2636196" cy="53502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s-MX" sz="1800" b="1" u="none" strike="noStrike" cap="none" dirty="0">
                <a:solidFill>
                  <a:schemeClr val="accent1">
                    <a:lumMod val="50000"/>
                  </a:schemeClr>
                </a:solidFill>
                <a:latin typeface="Trebuchet MS" panose="020B0603020202020204" pitchFamily="34" charset="0"/>
                <a:ea typeface="Anton"/>
                <a:cs typeface="Anton"/>
                <a:sym typeface="Anton"/>
              </a:rPr>
              <a:t>Transporte</a:t>
            </a:r>
            <a:endParaRPr lang="es-MX" sz="1800" b="1" u="none" strike="noStrike" cap="none" dirty="0">
              <a:solidFill>
                <a:schemeClr val="accent1">
                  <a:lumMod val="50000"/>
                </a:schemeClr>
              </a:solidFill>
              <a:latin typeface="Trebuchet MS" panose="020B0603020202020204" pitchFamily="34" charset="0"/>
            </a:endParaRPr>
          </a:p>
          <a:p>
            <a:pPr algn="ctr"/>
            <a:endParaRPr lang="es-US" dirty="0"/>
          </a:p>
        </p:txBody>
      </p:sp>
      <p:sp>
        <p:nvSpPr>
          <p:cNvPr id="6" name="Rectángulo 12">
            <a:extLst>
              <a:ext uri="{FF2B5EF4-FFF2-40B4-BE49-F238E27FC236}">
                <a16:creationId xmlns:a16="http://schemas.microsoft.com/office/drawing/2014/main" id="{B84BB344-E721-50EA-0BA6-155D5D152166}"/>
              </a:ext>
            </a:extLst>
          </p:cNvPr>
          <p:cNvSpPr/>
          <p:nvPr/>
        </p:nvSpPr>
        <p:spPr>
          <a:xfrm>
            <a:off x="3307406" y="2227634"/>
            <a:ext cx="2636196" cy="357977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Los sitios Web que recomiendan artículos que podrían llegar a gustarnos con base en nuestras compras anteriores, utilizan ML para </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analizar nuestro historial de compras</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 y de tal forma promocionar otros artículos que podrían llegar a resultarnos de interés.</a:t>
            </a: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 </a:t>
            </a:r>
            <a:endPar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endParaRPr>
          </a:p>
          <a:p>
            <a:pPr algn="ctr"/>
            <a:endParaRPr lang="es-US" dirty="0"/>
          </a:p>
        </p:txBody>
      </p:sp>
      <p:sp>
        <p:nvSpPr>
          <p:cNvPr id="7" name="Rectángulo 13">
            <a:extLst>
              <a:ext uri="{FF2B5EF4-FFF2-40B4-BE49-F238E27FC236}">
                <a16:creationId xmlns:a16="http://schemas.microsoft.com/office/drawing/2014/main" id="{38A808D9-5978-961F-32CA-24549E6F0E8D}"/>
              </a:ext>
            </a:extLst>
          </p:cNvPr>
          <p:cNvSpPr/>
          <p:nvPr/>
        </p:nvSpPr>
        <p:spPr>
          <a:xfrm>
            <a:off x="6089517" y="2227634"/>
            <a:ext cx="2636196" cy="357977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buClr>
                <a:schemeClr val="dk1"/>
              </a:buClr>
              <a:buSzPts val="1100"/>
            </a:pPr>
            <a:r>
              <a:rPr lang="es-ES" sz="1400" b="1" u="none" strike="noStrike" cap="none" dirty="0">
                <a:solidFill>
                  <a:schemeClr val="accent1">
                    <a:lumMod val="75000"/>
                  </a:schemeClr>
                </a:solidFill>
                <a:latin typeface="Trebuchet MS" panose="020B0603020202020204" pitchFamily="34" charset="0"/>
                <a:ea typeface="Helvetica Neue"/>
                <a:cs typeface="Helvetica Neue"/>
                <a:sym typeface="Helvetica Neue"/>
              </a:rPr>
              <a:t>Analizar datos para identificar patrones y tendencias</a:t>
            </a:r>
            <a:r>
              <a:rPr lang="es-ES" sz="1400" u="none" strike="noStrike" cap="none" dirty="0">
                <a:solidFill>
                  <a:schemeClr val="accent1">
                    <a:lumMod val="75000"/>
                  </a:schemeClr>
                </a:solidFill>
                <a:latin typeface="Trebuchet MS" panose="020B0603020202020204" pitchFamily="34" charset="0"/>
                <a:ea typeface="Helvetica Neue Light"/>
                <a:cs typeface="Helvetica Neue Light"/>
                <a:sym typeface="Helvetica Neue Light"/>
              </a:rPr>
              <a:t>, es clave para la industria del transporte, que se sustenta en hacer las rutas más eficientes y anticipar problemas potenciales para incrementar la rentabilidad.</a:t>
            </a:r>
            <a:endParaRPr lang="es-ES" sz="1400" u="none" strike="noStrike" cap="none" dirty="0">
              <a:solidFill>
                <a:schemeClr val="accent1">
                  <a:lumMod val="75000"/>
                </a:schemeClr>
              </a:solidFill>
              <a:latin typeface="Trebuchet MS" panose="020B0603020202020204" pitchFamily="34" charset="0"/>
            </a:endParaRPr>
          </a:p>
          <a:p>
            <a:pPr marL="0" marR="0" lvl="0" indent="0" rtl="0">
              <a:lnSpc>
                <a:spcPct val="150000"/>
              </a:lnSpc>
              <a:spcBef>
                <a:spcPts val="0"/>
              </a:spcBef>
              <a:spcAft>
                <a:spcPts val="0"/>
              </a:spcAft>
              <a:buClr>
                <a:schemeClr val="dk1"/>
              </a:buClr>
              <a:buSzPts val="1100"/>
              <a:buFont typeface="Arial"/>
              <a:buNone/>
            </a:pPr>
            <a:endParaRPr lang="es-ES" u="none" strike="noStrike" cap="none" dirty="0">
              <a:solidFill>
                <a:schemeClr val="accent1">
                  <a:lumMod val="75000"/>
                </a:schemeClr>
              </a:solidFill>
            </a:endParaRPr>
          </a:p>
        </p:txBody>
      </p:sp>
    </p:spTree>
    <p:extLst>
      <p:ext uri="{BB962C8B-B14F-4D97-AF65-F5344CB8AC3E}">
        <p14:creationId xmlns:p14="http://schemas.microsoft.com/office/powerpoint/2010/main" val="981864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7DA81492-84C4-67E1-C522-8A2F0BD59B4D}"/>
              </a:ext>
            </a:extLst>
          </p:cNvPr>
          <p:cNvSpPr txBox="1"/>
          <p:nvPr/>
        </p:nvSpPr>
        <p:spPr>
          <a:xfrm>
            <a:off x="64824" y="1871652"/>
            <a:ext cx="8700587" cy="812530"/>
          </a:xfrm>
          <a:prstGeom prst="rect">
            <a:avLst/>
          </a:prstGeom>
          <a:noFill/>
        </p:spPr>
        <p:txBody>
          <a:bodyPr wrap="none" rtlCol="0">
            <a:spAutoFit/>
          </a:bodyPr>
          <a:lstStyle/>
          <a:p>
            <a:pPr algn="ctr" defTabSz="914400">
              <a:lnSpc>
                <a:spcPct val="90000"/>
              </a:lnSpc>
              <a:spcBef>
                <a:spcPct val="0"/>
              </a:spcBef>
            </a:pPr>
            <a:r>
              <a:rPr lang="es-US" sz="3200" b="1" dirty="0">
                <a:solidFill>
                  <a:schemeClr val="accent1">
                    <a:lumMod val="50000"/>
                  </a:schemeClr>
                </a:solidFill>
                <a:latin typeface="Century Gothic" panose="020B0502020202020204" pitchFamily="34" charset="0"/>
                <a:ea typeface="+mj-ea"/>
                <a:cs typeface="+mj-cs"/>
                <a:sym typeface="Anton"/>
              </a:rPr>
              <a:t>Fases de un proyecto </a:t>
            </a:r>
            <a:r>
              <a:rPr lang="es-MX" sz="3200" b="1" dirty="0">
                <a:solidFill>
                  <a:schemeClr val="accent1">
                    <a:lumMod val="50000"/>
                  </a:schemeClr>
                </a:solidFill>
                <a:latin typeface="Century Gothic" panose="020B0502020202020204" pitchFamily="34" charset="0"/>
                <a:ea typeface="+mj-ea"/>
                <a:cs typeface="+mj-cs"/>
                <a:sym typeface="Anton"/>
              </a:rPr>
              <a:t>Machine Learning</a:t>
            </a:r>
          </a:p>
          <a:p>
            <a:endParaRPr lang="es-US" dirty="0"/>
          </a:p>
        </p:txBody>
      </p:sp>
      <p:sp>
        <p:nvSpPr>
          <p:cNvPr id="3" name="Elipse 6">
            <a:extLst>
              <a:ext uri="{FF2B5EF4-FFF2-40B4-BE49-F238E27FC236}">
                <a16:creationId xmlns:a16="http://schemas.microsoft.com/office/drawing/2014/main" id="{C6BFBEB8-6F8C-1AC5-61B4-31396BDAE67C}"/>
              </a:ext>
            </a:extLst>
          </p:cNvPr>
          <p:cNvSpPr/>
          <p:nvPr/>
        </p:nvSpPr>
        <p:spPr>
          <a:xfrm>
            <a:off x="1691648" y="3090446"/>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1</a:t>
            </a:r>
          </a:p>
        </p:txBody>
      </p:sp>
      <p:sp>
        <p:nvSpPr>
          <p:cNvPr id="4" name="Elipse 7">
            <a:extLst>
              <a:ext uri="{FF2B5EF4-FFF2-40B4-BE49-F238E27FC236}">
                <a16:creationId xmlns:a16="http://schemas.microsoft.com/office/drawing/2014/main" id="{7015972C-5B4F-9BFB-93E6-41713708E9EA}"/>
              </a:ext>
            </a:extLst>
          </p:cNvPr>
          <p:cNvSpPr/>
          <p:nvPr/>
        </p:nvSpPr>
        <p:spPr>
          <a:xfrm>
            <a:off x="4243537" y="3090446"/>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2</a:t>
            </a:r>
          </a:p>
        </p:txBody>
      </p:sp>
      <p:sp>
        <p:nvSpPr>
          <p:cNvPr id="5" name="Elipse 8">
            <a:extLst>
              <a:ext uri="{FF2B5EF4-FFF2-40B4-BE49-F238E27FC236}">
                <a16:creationId xmlns:a16="http://schemas.microsoft.com/office/drawing/2014/main" id="{6D77D947-1231-0EC1-415D-33AE1C8DEC7D}"/>
              </a:ext>
            </a:extLst>
          </p:cNvPr>
          <p:cNvSpPr/>
          <p:nvPr/>
        </p:nvSpPr>
        <p:spPr>
          <a:xfrm>
            <a:off x="6659240" y="3090446"/>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3</a:t>
            </a:r>
          </a:p>
        </p:txBody>
      </p:sp>
      <p:cxnSp>
        <p:nvCxnSpPr>
          <p:cNvPr id="6" name="Conector recto 10">
            <a:extLst>
              <a:ext uri="{FF2B5EF4-FFF2-40B4-BE49-F238E27FC236}">
                <a16:creationId xmlns:a16="http://schemas.microsoft.com/office/drawing/2014/main" id="{52875E5A-78B9-7B3D-18E2-16317634DD8E}"/>
              </a:ext>
            </a:extLst>
          </p:cNvPr>
          <p:cNvCxnSpPr>
            <a:stCxn id="3" idx="6"/>
            <a:endCxn id="4" idx="2"/>
          </p:cNvCxnSpPr>
          <p:nvPr/>
        </p:nvCxnSpPr>
        <p:spPr>
          <a:xfrm>
            <a:off x="2392040" y="3429000"/>
            <a:ext cx="185149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Conector recto 12">
            <a:extLst>
              <a:ext uri="{FF2B5EF4-FFF2-40B4-BE49-F238E27FC236}">
                <a16:creationId xmlns:a16="http://schemas.microsoft.com/office/drawing/2014/main" id="{1577EFBC-6D6A-0BDF-C0B5-17DB2029DF51}"/>
              </a:ext>
            </a:extLst>
          </p:cNvPr>
          <p:cNvCxnSpPr>
            <a:cxnSpLocks/>
            <a:stCxn id="4" idx="6"/>
            <a:endCxn id="5" idx="2"/>
          </p:cNvCxnSpPr>
          <p:nvPr/>
        </p:nvCxnSpPr>
        <p:spPr>
          <a:xfrm>
            <a:off x="4943929" y="3429000"/>
            <a:ext cx="1715311"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CuadroTexto 21">
            <a:extLst>
              <a:ext uri="{FF2B5EF4-FFF2-40B4-BE49-F238E27FC236}">
                <a16:creationId xmlns:a16="http://schemas.microsoft.com/office/drawing/2014/main" id="{89E69D70-B2AC-151A-3EAF-C923D4451B28}"/>
              </a:ext>
            </a:extLst>
          </p:cNvPr>
          <p:cNvSpPr txBox="1"/>
          <p:nvPr/>
        </p:nvSpPr>
        <p:spPr>
          <a:xfrm>
            <a:off x="1127443" y="4106108"/>
            <a:ext cx="1941557" cy="338554"/>
          </a:xfrm>
          <a:prstGeom prst="rect">
            <a:avLst/>
          </a:prstGeom>
          <a:noFill/>
        </p:spPr>
        <p:txBody>
          <a:bodyPr wrap="none" rtlCol="0">
            <a:spAutoFit/>
          </a:bodyPr>
          <a:lstStyle/>
          <a:p>
            <a:r>
              <a:rPr lang="es-US" sz="1600" b="1" dirty="0">
                <a:solidFill>
                  <a:schemeClr val="accent1">
                    <a:lumMod val="50000"/>
                  </a:schemeClr>
                </a:solidFill>
                <a:latin typeface="Trebuchet MS" panose="020B0603020202020204" pitchFamily="34" charset="0"/>
              </a:rPr>
              <a:t>Definir el objetivo</a:t>
            </a:r>
            <a:endParaRPr lang="es-US" b="1" dirty="0">
              <a:solidFill>
                <a:schemeClr val="accent1">
                  <a:lumMod val="50000"/>
                </a:schemeClr>
              </a:solidFill>
              <a:latin typeface="Trebuchet MS" panose="020B0603020202020204" pitchFamily="34" charset="0"/>
            </a:endParaRPr>
          </a:p>
        </p:txBody>
      </p:sp>
      <p:sp>
        <p:nvSpPr>
          <p:cNvPr id="9" name="CuadroTexto 22">
            <a:extLst>
              <a:ext uri="{FF2B5EF4-FFF2-40B4-BE49-F238E27FC236}">
                <a16:creationId xmlns:a16="http://schemas.microsoft.com/office/drawing/2014/main" id="{83CF615D-DDA0-0242-1F58-A4F00E7AEF77}"/>
              </a:ext>
            </a:extLst>
          </p:cNvPr>
          <p:cNvSpPr txBox="1"/>
          <p:nvPr/>
        </p:nvSpPr>
        <p:spPr>
          <a:xfrm>
            <a:off x="3757345" y="4099648"/>
            <a:ext cx="1715311" cy="800219"/>
          </a:xfrm>
          <a:prstGeom prst="rect">
            <a:avLst/>
          </a:prstGeom>
          <a:noFill/>
        </p:spPr>
        <p:txBody>
          <a:bodyPr wrap="square" rtlCol="0">
            <a:spAutoFit/>
          </a:bodyPr>
          <a:lstStyle/>
          <a:p>
            <a:r>
              <a:rPr lang="es-US" sz="1600" b="1" dirty="0">
                <a:solidFill>
                  <a:schemeClr val="accent1">
                    <a:lumMod val="50000"/>
                  </a:schemeClr>
                </a:solidFill>
                <a:latin typeface="Trebuchet MS" panose="020B0603020202020204" pitchFamily="34" charset="0"/>
              </a:rPr>
              <a:t>Recolección de la data</a:t>
            </a:r>
          </a:p>
          <a:p>
            <a:endParaRPr lang="es-US" b="1" dirty="0">
              <a:solidFill>
                <a:schemeClr val="accent1">
                  <a:lumMod val="50000"/>
                </a:schemeClr>
              </a:solidFill>
              <a:latin typeface="Trebuchet MS" panose="020B0603020202020204" pitchFamily="34" charset="0"/>
            </a:endParaRPr>
          </a:p>
        </p:txBody>
      </p:sp>
      <p:sp>
        <p:nvSpPr>
          <p:cNvPr id="10" name="CuadroTexto 23">
            <a:extLst>
              <a:ext uri="{FF2B5EF4-FFF2-40B4-BE49-F238E27FC236}">
                <a16:creationId xmlns:a16="http://schemas.microsoft.com/office/drawing/2014/main" id="{2B574A9C-8D38-42C5-CBDA-A9229293822C}"/>
              </a:ext>
            </a:extLst>
          </p:cNvPr>
          <p:cNvSpPr txBox="1"/>
          <p:nvPr/>
        </p:nvSpPr>
        <p:spPr>
          <a:xfrm>
            <a:off x="6161001" y="4102360"/>
            <a:ext cx="1864777" cy="553998"/>
          </a:xfrm>
          <a:prstGeom prst="rect">
            <a:avLst/>
          </a:prstGeom>
          <a:noFill/>
        </p:spPr>
        <p:txBody>
          <a:bodyPr wrap="square" rtlCol="0">
            <a:spAutoFit/>
          </a:bodyPr>
          <a:lstStyle/>
          <a:p>
            <a:r>
              <a:rPr lang="es-US" sz="1600" b="1" dirty="0">
                <a:solidFill>
                  <a:schemeClr val="accent1">
                    <a:lumMod val="50000"/>
                  </a:schemeClr>
                </a:solidFill>
                <a:latin typeface="Trebuchet MS" panose="020B0603020202020204" pitchFamily="34" charset="0"/>
              </a:rPr>
              <a:t>Preparar la data</a:t>
            </a:r>
          </a:p>
          <a:p>
            <a:endParaRPr lang="es-US" b="1" dirty="0">
              <a:solidFill>
                <a:schemeClr val="accent1">
                  <a:lumMod val="50000"/>
                </a:schemeClr>
              </a:solidFill>
              <a:latin typeface="Trebuchet MS" panose="020B0603020202020204" pitchFamily="34" charset="0"/>
            </a:endParaRPr>
          </a:p>
        </p:txBody>
      </p:sp>
    </p:spTree>
    <p:extLst>
      <p:ext uri="{BB962C8B-B14F-4D97-AF65-F5344CB8AC3E}">
        <p14:creationId xmlns:p14="http://schemas.microsoft.com/office/powerpoint/2010/main" val="935980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6" descr="Icono&#10;&#10;Descripción generada automáticamente">
            <a:extLst>
              <a:ext uri="{FF2B5EF4-FFF2-40B4-BE49-F238E27FC236}">
                <a16:creationId xmlns:a16="http://schemas.microsoft.com/office/drawing/2014/main" id="{87E290B7-A37F-3378-4B3F-683B73610964}"/>
              </a:ext>
            </a:extLst>
          </p:cNvPr>
          <p:cNvPicPr>
            <a:picLocks noChangeAspect="1"/>
          </p:cNvPicPr>
          <p:nvPr/>
        </p:nvPicPr>
        <p:blipFill>
          <a:blip r:embed="rId2"/>
          <a:stretch>
            <a:fillRect/>
          </a:stretch>
        </p:blipFill>
        <p:spPr>
          <a:xfrm>
            <a:off x="107004" y="1929360"/>
            <a:ext cx="3034342" cy="1942248"/>
          </a:xfrm>
          <a:prstGeom prst="rect">
            <a:avLst/>
          </a:prstGeom>
        </p:spPr>
      </p:pic>
      <p:sp>
        <p:nvSpPr>
          <p:cNvPr id="3" name="Elipse 7">
            <a:extLst>
              <a:ext uri="{FF2B5EF4-FFF2-40B4-BE49-F238E27FC236}">
                <a16:creationId xmlns:a16="http://schemas.microsoft.com/office/drawing/2014/main" id="{FC63D7AA-615C-B043-8FFD-0ACA7C8A970F}"/>
              </a:ext>
            </a:extLst>
          </p:cNvPr>
          <p:cNvSpPr/>
          <p:nvPr/>
        </p:nvSpPr>
        <p:spPr>
          <a:xfrm>
            <a:off x="2276273" y="1520798"/>
            <a:ext cx="972765" cy="940300"/>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1</a:t>
            </a:r>
            <a:endParaRPr lang="es-US" b="1" dirty="0"/>
          </a:p>
        </p:txBody>
      </p:sp>
      <p:sp>
        <p:nvSpPr>
          <p:cNvPr id="4" name="CuadroTexto 11">
            <a:extLst>
              <a:ext uri="{FF2B5EF4-FFF2-40B4-BE49-F238E27FC236}">
                <a16:creationId xmlns:a16="http://schemas.microsoft.com/office/drawing/2014/main" id="{BBF05E3F-5DB2-2FA0-A03F-CD38ABC3C9D2}"/>
              </a:ext>
            </a:extLst>
          </p:cNvPr>
          <p:cNvSpPr txBox="1"/>
          <p:nvPr/>
        </p:nvSpPr>
        <p:spPr>
          <a:xfrm>
            <a:off x="4014001" y="1399984"/>
            <a:ext cx="4060727" cy="590931"/>
          </a:xfrm>
          <a:prstGeom prst="rect">
            <a:avLst/>
          </a:prstGeom>
          <a:noFill/>
        </p:spPr>
        <p:txBody>
          <a:bodyPr wrap="non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Definir el objetivo</a:t>
            </a:r>
          </a:p>
        </p:txBody>
      </p:sp>
      <p:sp>
        <p:nvSpPr>
          <p:cNvPr id="5" name="CuadroTexto 14">
            <a:extLst>
              <a:ext uri="{FF2B5EF4-FFF2-40B4-BE49-F238E27FC236}">
                <a16:creationId xmlns:a16="http://schemas.microsoft.com/office/drawing/2014/main" id="{CAAF5DD2-5344-556A-BCF2-E36AC98CE82D}"/>
              </a:ext>
            </a:extLst>
          </p:cNvPr>
          <p:cNvSpPr txBox="1"/>
          <p:nvPr/>
        </p:nvSpPr>
        <p:spPr>
          <a:xfrm>
            <a:off x="3583268" y="1929360"/>
            <a:ext cx="4922195" cy="4210063"/>
          </a:xfrm>
          <a:prstGeom prst="rect">
            <a:avLst/>
          </a:prstGeom>
          <a:noFill/>
        </p:spPr>
        <p:txBody>
          <a:bodyPr wrap="square" rtlCol="0">
            <a:spAutoFit/>
          </a:bodyPr>
          <a:lstStyle/>
          <a:p>
            <a:pPr marL="0" marR="0" lvl="0" indent="0" algn="just" rtl="0">
              <a:lnSpc>
                <a:spcPct val="150000"/>
              </a:lnSpc>
              <a:spcBef>
                <a:spcPts val="0"/>
              </a:spcBef>
              <a:spcAft>
                <a:spcPts val="0"/>
              </a:spcAft>
              <a:buNone/>
            </a:pPr>
            <a:r>
              <a:rPr lang="es-ES" sz="1600" dirty="0">
                <a:solidFill>
                  <a:schemeClr val="accent5">
                    <a:lumMod val="50000"/>
                  </a:schemeClr>
                </a:solidFill>
                <a:latin typeface="Century Gothic" panose="020B0502020202020204" pitchFamily="34" charset="0"/>
                <a:sym typeface="Helvetica Neue Light"/>
              </a:rPr>
              <a:t>Es vital entender el problema a resolver y cuáles son nuestros objetivos dados las características de la empresa, así como de la data que tendremos a disposición. </a:t>
            </a:r>
          </a:p>
          <a:p>
            <a:pPr marL="0" marR="0" lvl="0" indent="0" algn="just" rtl="0">
              <a:lnSpc>
                <a:spcPct val="150000"/>
              </a:lnSpc>
              <a:spcBef>
                <a:spcPts val="0"/>
              </a:spcBef>
              <a:spcAft>
                <a:spcPts val="0"/>
              </a:spcAft>
              <a:buNone/>
            </a:pPr>
            <a:r>
              <a:rPr lang="es-ES" sz="1600" dirty="0">
                <a:solidFill>
                  <a:schemeClr val="accent5">
                    <a:lumMod val="50000"/>
                  </a:schemeClr>
                </a:solidFill>
                <a:latin typeface="Century Gothic" panose="020B0502020202020204" pitchFamily="34" charset="0"/>
                <a:sym typeface="Helvetica Neue Light"/>
              </a:rPr>
              <a:t>Las siguientes preguntas son típicas en esta etapa:</a:t>
            </a: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sz="1600" dirty="0">
                <a:solidFill>
                  <a:schemeClr val="accent5">
                    <a:lumMod val="50000"/>
                  </a:schemeClr>
                </a:solidFill>
                <a:latin typeface="Century Gothic" panose="020B0502020202020204" pitchFamily="34" charset="0"/>
                <a:sym typeface="Helvetica Neue Light"/>
              </a:rPr>
              <a:t>¿Qué exactamente deseamos hacer?</a:t>
            </a: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sz="1600" dirty="0">
                <a:solidFill>
                  <a:schemeClr val="accent5">
                    <a:lumMod val="50000"/>
                  </a:schemeClr>
                </a:solidFill>
                <a:latin typeface="Century Gothic" panose="020B0502020202020204" pitchFamily="34" charset="0"/>
                <a:sym typeface="Helvetica Neue Light"/>
              </a:rPr>
              <a:t>¿Cómo exactamente podremos hacerlo?</a:t>
            </a: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ES" sz="1600" dirty="0">
                <a:solidFill>
                  <a:schemeClr val="accent5">
                    <a:lumMod val="50000"/>
                  </a:schemeClr>
                </a:solidFill>
                <a:latin typeface="Century Gothic" panose="020B0502020202020204" pitchFamily="34" charset="0"/>
                <a:sym typeface="Helvetica Neue Light"/>
              </a:rPr>
              <a:t>¿Es posible lo que deseo dada la data que tengo?</a:t>
            </a:r>
          </a:p>
        </p:txBody>
      </p:sp>
    </p:spTree>
    <p:extLst>
      <p:ext uri="{BB962C8B-B14F-4D97-AF65-F5344CB8AC3E}">
        <p14:creationId xmlns:p14="http://schemas.microsoft.com/office/powerpoint/2010/main" val="266917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0E8B21DE-2436-4F73-F629-CEA2FC77AB2C}"/>
              </a:ext>
            </a:extLst>
          </p:cNvPr>
          <p:cNvSpPr txBox="1"/>
          <p:nvPr/>
        </p:nvSpPr>
        <p:spPr>
          <a:xfrm>
            <a:off x="587093" y="1185373"/>
            <a:ext cx="7969811"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Recursos</a:t>
            </a:r>
          </a:p>
        </p:txBody>
      </p:sp>
      <p:sp>
        <p:nvSpPr>
          <p:cNvPr id="3" name="Marcador de contenido 2">
            <a:extLst>
              <a:ext uri="{FF2B5EF4-FFF2-40B4-BE49-F238E27FC236}">
                <a16:creationId xmlns:a16="http://schemas.microsoft.com/office/drawing/2014/main" id="{B9FAC429-A358-C5D4-0348-4C29E005F3C3}"/>
              </a:ext>
            </a:extLst>
          </p:cNvPr>
          <p:cNvSpPr>
            <a:spLocks noGrp="1"/>
          </p:cNvSpPr>
          <p:nvPr>
            <p:ph idx="1"/>
          </p:nvPr>
        </p:nvSpPr>
        <p:spPr>
          <a:xfrm>
            <a:off x="870783" y="2272468"/>
            <a:ext cx="5828082" cy="4351338"/>
          </a:xfrm>
        </p:spPr>
        <p:txBody>
          <a:bodyPr>
            <a:normAutofit/>
          </a:bodyPr>
          <a:lstStyle/>
          <a:p>
            <a:pPr algn="just" defTabSz="457200">
              <a:lnSpc>
                <a:spcPct val="150000"/>
              </a:lnSpc>
              <a:spcBef>
                <a:spcPts val="0"/>
              </a:spcBef>
            </a:pPr>
            <a:r>
              <a:rPr lang="es-AR" sz="1800" dirty="0">
                <a:solidFill>
                  <a:schemeClr val="accent5">
                    <a:lumMod val="50000"/>
                  </a:schemeClr>
                </a:solidFill>
                <a:latin typeface="Century Gothic" panose="020B0502020202020204" pitchFamily="34" charset="0"/>
              </a:rPr>
              <a:t>https://github.com/laylascheli/ML-DL_RM.git</a:t>
            </a:r>
          </a:p>
        </p:txBody>
      </p:sp>
      <p:pic>
        <p:nvPicPr>
          <p:cNvPr id="5" name="Picture 4" descr="A robot reading a book&#10;&#10;Description automatically generated">
            <a:extLst>
              <a:ext uri="{FF2B5EF4-FFF2-40B4-BE49-F238E27FC236}">
                <a16:creationId xmlns:a16="http://schemas.microsoft.com/office/drawing/2014/main" id="{820FE77F-642D-8320-B57F-766C0B849FDD}"/>
              </a:ext>
            </a:extLst>
          </p:cNvPr>
          <p:cNvPicPr>
            <a:picLocks noChangeAspect="1"/>
          </p:cNvPicPr>
          <p:nvPr/>
        </p:nvPicPr>
        <p:blipFill>
          <a:blip r:embed="rId2"/>
          <a:stretch>
            <a:fillRect/>
          </a:stretch>
        </p:blipFill>
        <p:spPr>
          <a:xfrm>
            <a:off x="6024096" y="3964298"/>
            <a:ext cx="2249121" cy="1595146"/>
          </a:xfrm>
          <a:prstGeom prst="rect">
            <a:avLst/>
          </a:prstGeom>
        </p:spPr>
      </p:pic>
    </p:spTree>
    <p:extLst>
      <p:ext uri="{BB962C8B-B14F-4D97-AF65-F5344CB8AC3E}">
        <p14:creationId xmlns:p14="http://schemas.microsoft.com/office/powerpoint/2010/main" val="36170674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9" descr="Icono&#10;&#10;Descripción generada automáticamente">
            <a:extLst>
              <a:ext uri="{FF2B5EF4-FFF2-40B4-BE49-F238E27FC236}">
                <a16:creationId xmlns:a16="http://schemas.microsoft.com/office/drawing/2014/main" id="{939FDDFB-A853-B21C-1F4D-3240134EC59A}"/>
              </a:ext>
            </a:extLst>
          </p:cNvPr>
          <p:cNvPicPr>
            <a:picLocks noChangeAspect="1"/>
          </p:cNvPicPr>
          <p:nvPr/>
        </p:nvPicPr>
        <p:blipFill>
          <a:blip r:embed="rId2"/>
          <a:stretch>
            <a:fillRect/>
          </a:stretch>
        </p:blipFill>
        <p:spPr>
          <a:xfrm>
            <a:off x="5418307" y="1929360"/>
            <a:ext cx="3034342" cy="1942248"/>
          </a:xfrm>
          <a:prstGeom prst="rect">
            <a:avLst/>
          </a:prstGeom>
        </p:spPr>
      </p:pic>
      <p:sp>
        <p:nvSpPr>
          <p:cNvPr id="3" name="Elipse 10">
            <a:extLst>
              <a:ext uri="{FF2B5EF4-FFF2-40B4-BE49-F238E27FC236}">
                <a16:creationId xmlns:a16="http://schemas.microsoft.com/office/drawing/2014/main" id="{C8CF66DA-87FE-FFD4-01F1-929589322B7F}"/>
              </a:ext>
            </a:extLst>
          </p:cNvPr>
          <p:cNvSpPr/>
          <p:nvPr/>
        </p:nvSpPr>
        <p:spPr>
          <a:xfrm>
            <a:off x="5525999" y="1520798"/>
            <a:ext cx="972765" cy="940300"/>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2</a:t>
            </a:r>
            <a:endParaRPr lang="es-US" b="1" dirty="0"/>
          </a:p>
        </p:txBody>
      </p:sp>
      <p:sp>
        <p:nvSpPr>
          <p:cNvPr id="4" name="CuadroTexto 1">
            <a:extLst>
              <a:ext uri="{FF2B5EF4-FFF2-40B4-BE49-F238E27FC236}">
                <a16:creationId xmlns:a16="http://schemas.microsoft.com/office/drawing/2014/main" id="{F090787A-4631-13CA-7685-4D04A36EAC7F}"/>
              </a:ext>
            </a:extLst>
          </p:cNvPr>
          <p:cNvSpPr txBox="1"/>
          <p:nvPr/>
        </p:nvSpPr>
        <p:spPr>
          <a:xfrm>
            <a:off x="492590" y="1485870"/>
            <a:ext cx="4926350" cy="590931"/>
          </a:xfrm>
          <a:prstGeom prst="rect">
            <a:avLst/>
          </a:prstGeom>
          <a:noFill/>
        </p:spPr>
        <p:txBody>
          <a:bodyPr wrap="non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Recolección de data</a:t>
            </a:r>
          </a:p>
        </p:txBody>
      </p:sp>
      <p:sp>
        <p:nvSpPr>
          <p:cNvPr id="5" name="CuadroTexto 2">
            <a:extLst>
              <a:ext uri="{FF2B5EF4-FFF2-40B4-BE49-F238E27FC236}">
                <a16:creationId xmlns:a16="http://schemas.microsoft.com/office/drawing/2014/main" id="{23139FED-C0E7-83BB-5CB6-1E99A1CE8EA2}"/>
              </a:ext>
            </a:extLst>
          </p:cNvPr>
          <p:cNvSpPr txBox="1"/>
          <p:nvPr/>
        </p:nvSpPr>
        <p:spPr>
          <a:xfrm>
            <a:off x="568616" y="2088149"/>
            <a:ext cx="4774297" cy="3949799"/>
          </a:xfrm>
          <a:prstGeom prst="rect">
            <a:avLst/>
          </a:prstGeom>
          <a:noFill/>
        </p:spPr>
        <p:txBody>
          <a:bodyPr wrap="square" rtlCol="0">
            <a:spAutoFit/>
          </a:bodyPr>
          <a:lstStyle/>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MX" sz="1600" b="1" dirty="0">
                <a:solidFill>
                  <a:schemeClr val="accent5">
                    <a:lumMod val="50000"/>
                  </a:schemeClr>
                </a:solidFill>
                <a:latin typeface="Century Gothic" panose="020B0502020202020204" pitchFamily="34" charset="0"/>
                <a:sym typeface="Helvetica Neue"/>
              </a:rPr>
              <a:t>Data </a:t>
            </a:r>
            <a:r>
              <a:rPr lang="es-MX" sz="1600" b="1" dirty="0" err="1">
                <a:solidFill>
                  <a:schemeClr val="accent5">
                    <a:lumMod val="50000"/>
                  </a:schemeClr>
                </a:solidFill>
                <a:latin typeface="Century Gothic" panose="020B0502020202020204" pitchFamily="34" charset="0"/>
                <a:sym typeface="Helvetica Neue"/>
              </a:rPr>
              <a:t>First</a:t>
            </a:r>
            <a:r>
              <a:rPr lang="es-MX" sz="1600" b="1" dirty="0">
                <a:solidFill>
                  <a:schemeClr val="accent5">
                    <a:lumMod val="50000"/>
                  </a:schemeClr>
                </a:solidFill>
                <a:latin typeface="Century Gothic" panose="020B0502020202020204" pitchFamily="34" charset="0"/>
                <a:sym typeface="Helvetica Neue"/>
              </a:rPr>
              <a:t> </a:t>
            </a:r>
            <a:r>
              <a:rPr lang="es-MX" sz="1600" b="1" dirty="0" err="1">
                <a:solidFill>
                  <a:schemeClr val="accent5">
                    <a:lumMod val="50000"/>
                  </a:schemeClr>
                </a:solidFill>
                <a:latin typeface="Century Gothic" panose="020B0502020202020204" pitchFamily="34" charset="0"/>
                <a:sym typeface="Helvetica Neue"/>
              </a:rPr>
              <a:t>Party</a:t>
            </a:r>
            <a:r>
              <a:rPr lang="es-MX" sz="1600" b="1" dirty="0">
                <a:solidFill>
                  <a:schemeClr val="accent5">
                    <a:lumMod val="50000"/>
                  </a:schemeClr>
                </a:solidFill>
                <a:latin typeface="Century Gothic" panose="020B0502020202020204" pitchFamily="34" charset="0"/>
                <a:sym typeface="Helvetica Neue"/>
              </a:rPr>
              <a:t>:</a:t>
            </a:r>
            <a:r>
              <a:rPr lang="es-MX" sz="1600" b="1" dirty="0">
                <a:solidFill>
                  <a:schemeClr val="accent5">
                    <a:lumMod val="50000"/>
                  </a:schemeClr>
                </a:solidFill>
                <a:latin typeface="Century Gothic" panose="020B0502020202020204" pitchFamily="34" charset="0"/>
                <a:sym typeface="Helvetica Neue Light"/>
              </a:rPr>
              <a:t> </a:t>
            </a:r>
            <a:r>
              <a:rPr lang="es-MX" sz="1600" dirty="0">
                <a:solidFill>
                  <a:schemeClr val="accent5">
                    <a:lumMod val="50000"/>
                  </a:schemeClr>
                </a:solidFill>
                <a:latin typeface="Century Gothic" panose="020B0502020202020204" pitchFamily="34" charset="0"/>
                <a:sym typeface="Helvetica Neue Light"/>
              </a:rPr>
              <a:t>Data propia de la empresa (ERP,CRM,BD, </a:t>
            </a:r>
            <a:r>
              <a:rPr lang="es-MX" sz="1600" dirty="0" err="1">
                <a:solidFill>
                  <a:schemeClr val="accent5">
                    <a:lumMod val="50000"/>
                  </a:schemeClr>
                </a:solidFill>
                <a:latin typeface="Century Gothic" panose="020B0502020202020204" pitchFamily="34" charset="0"/>
                <a:sym typeface="Helvetica Neue Light"/>
              </a:rPr>
              <a:t>etc</a:t>
            </a:r>
            <a:r>
              <a:rPr lang="es-MX" sz="1600" dirty="0">
                <a:solidFill>
                  <a:schemeClr val="accent5">
                    <a:lumMod val="50000"/>
                  </a:schemeClr>
                </a:solidFill>
                <a:latin typeface="Century Gothic" panose="020B0502020202020204" pitchFamily="34" charset="0"/>
                <a:sym typeface="Helvetica Neue Light"/>
              </a:rPr>
              <a:t>).</a:t>
            </a: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ES" sz="1600" b="1" dirty="0">
                <a:solidFill>
                  <a:schemeClr val="accent5">
                    <a:lumMod val="50000"/>
                  </a:schemeClr>
                </a:solidFill>
                <a:latin typeface="Century Gothic" panose="020B0502020202020204" pitchFamily="34" charset="0"/>
                <a:sym typeface="Helvetica Neue"/>
              </a:rPr>
              <a:t>Data </a:t>
            </a:r>
            <a:r>
              <a:rPr lang="es-ES" sz="1600" b="1" dirty="0" err="1">
                <a:solidFill>
                  <a:schemeClr val="accent5">
                    <a:lumMod val="50000"/>
                  </a:schemeClr>
                </a:solidFill>
                <a:latin typeface="Century Gothic" panose="020B0502020202020204" pitchFamily="34" charset="0"/>
                <a:sym typeface="Helvetica Neue"/>
              </a:rPr>
              <a:t>Second</a:t>
            </a:r>
            <a:r>
              <a:rPr lang="es-ES" sz="1600" b="1" dirty="0">
                <a:solidFill>
                  <a:schemeClr val="accent5">
                    <a:lumMod val="50000"/>
                  </a:schemeClr>
                </a:solidFill>
                <a:latin typeface="Century Gothic" panose="020B0502020202020204" pitchFamily="34" charset="0"/>
                <a:sym typeface="Helvetica Neue"/>
              </a:rPr>
              <a:t> </a:t>
            </a:r>
            <a:r>
              <a:rPr lang="es-ES" sz="1600" b="1" dirty="0" err="1">
                <a:solidFill>
                  <a:schemeClr val="accent5">
                    <a:lumMod val="50000"/>
                  </a:schemeClr>
                </a:solidFill>
                <a:latin typeface="Century Gothic" panose="020B0502020202020204" pitchFamily="34" charset="0"/>
                <a:sym typeface="Helvetica Neue"/>
              </a:rPr>
              <a:t>Party</a:t>
            </a:r>
            <a:r>
              <a:rPr lang="es-ES" sz="1600" b="1" dirty="0">
                <a:solidFill>
                  <a:schemeClr val="accent5">
                    <a:lumMod val="50000"/>
                  </a:schemeClr>
                </a:solidFill>
                <a:latin typeface="Century Gothic" panose="020B0502020202020204" pitchFamily="34" charset="0"/>
                <a:sym typeface="Helvetica Neue"/>
              </a:rPr>
              <a:t>:</a:t>
            </a:r>
            <a:r>
              <a:rPr lang="es-ES" sz="1600" b="1" dirty="0">
                <a:solidFill>
                  <a:schemeClr val="accent5">
                    <a:lumMod val="50000"/>
                  </a:schemeClr>
                </a:solidFill>
                <a:latin typeface="Century Gothic" panose="020B0502020202020204" pitchFamily="34" charset="0"/>
                <a:sym typeface="Helvetica Neue Light"/>
              </a:rPr>
              <a:t> </a:t>
            </a:r>
            <a:r>
              <a:rPr lang="es-ES" sz="1600" dirty="0">
                <a:solidFill>
                  <a:schemeClr val="accent5">
                    <a:lumMod val="50000"/>
                  </a:schemeClr>
                </a:solidFill>
                <a:latin typeface="Century Gothic" panose="020B0502020202020204" pitchFamily="34" charset="0"/>
                <a:sym typeface="Helvetica Neue Light"/>
              </a:rPr>
              <a:t>Suele ser data que comparte una organización con sus aliados estratégicos.</a:t>
            </a:r>
          </a:p>
          <a:p>
            <a:pPr marL="285750" indent="-285750" algn="just">
              <a:lnSpc>
                <a:spcPct val="150000"/>
              </a:lnSpc>
              <a:spcBef>
                <a:spcPts val="1000"/>
              </a:spcBef>
              <a:buClr>
                <a:schemeClr val="accent1">
                  <a:lumMod val="50000"/>
                </a:schemeClr>
              </a:buClr>
              <a:buSzPts val="1800"/>
              <a:buFont typeface="Arial" panose="020B0604020202020204" pitchFamily="34" charset="0"/>
              <a:buChar char="•"/>
            </a:pPr>
            <a:r>
              <a:rPr lang="es-ES" sz="1600" b="1" dirty="0">
                <a:solidFill>
                  <a:schemeClr val="accent5">
                    <a:lumMod val="50000"/>
                  </a:schemeClr>
                </a:solidFill>
                <a:latin typeface="Century Gothic" panose="020B0502020202020204" pitchFamily="34" charset="0"/>
                <a:sym typeface="Helvetica Neue"/>
              </a:rPr>
              <a:t>Data </a:t>
            </a:r>
            <a:r>
              <a:rPr lang="es-ES" sz="1600" b="1" dirty="0" err="1">
                <a:solidFill>
                  <a:schemeClr val="accent5">
                    <a:lumMod val="50000"/>
                  </a:schemeClr>
                </a:solidFill>
                <a:latin typeface="Century Gothic" panose="020B0502020202020204" pitchFamily="34" charset="0"/>
                <a:sym typeface="Helvetica Neue"/>
              </a:rPr>
              <a:t>Third</a:t>
            </a:r>
            <a:r>
              <a:rPr lang="es-ES" sz="1600" b="1" dirty="0">
                <a:solidFill>
                  <a:schemeClr val="accent5">
                    <a:lumMod val="50000"/>
                  </a:schemeClr>
                </a:solidFill>
                <a:latin typeface="Century Gothic" panose="020B0502020202020204" pitchFamily="34" charset="0"/>
                <a:sym typeface="Helvetica Neue"/>
              </a:rPr>
              <a:t> </a:t>
            </a:r>
            <a:r>
              <a:rPr lang="es-ES" sz="1600" b="1" dirty="0" err="1">
                <a:solidFill>
                  <a:schemeClr val="accent5">
                    <a:lumMod val="50000"/>
                  </a:schemeClr>
                </a:solidFill>
                <a:latin typeface="Century Gothic" panose="020B0502020202020204" pitchFamily="34" charset="0"/>
                <a:sym typeface="Helvetica Neue"/>
              </a:rPr>
              <a:t>Party</a:t>
            </a:r>
            <a:r>
              <a:rPr lang="es-ES" sz="1600" b="1" dirty="0">
                <a:solidFill>
                  <a:schemeClr val="accent5">
                    <a:lumMod val="50000"/>
                  </a:schemeClr>
                </a:solidFill>
                <a:latin typeface="Century Gothic" panose="020B0502020202020204" pitchFamily="34" charset="0"/>
                <a:sym typeface="Helvetica Neue"/>
              </a:rPr>
              <a:t>:</a:t>
            </a:r>
            <a:r>
              <a:rPr lang="es-ES" sz="1600" b="1" dirty="0">
                <a:solidFill>
                  <a:schemeClr val="accent5">
                    <a:lumMod val="50000"/>
                  </a:schemeClr>
                </a:solidFill>
                <a:latin typeface="Century Gothic" panose="020B0502020202020204" pitchFamily="34" charset="0"/>
                <a:sym typeface="Helvetica Neue Light"/>
              </a:rPr>
              <a:t> </a:t>
            </a:r>
            <a:r>
              <a:rPr lang="es-ES" sz="1600" dirty="0">
                <a:solidFill>
                  <a:schemeClr val="accent5">
                    <a:lumMod val="50000"/>
                  </a:schemeClr>
                </a:solidFill>
                <a:latin typeface="Century Gothic" panose="020B0502020202020204" pitchFamily="34" charset="0"/>
                <a:sym typeface="Helvetica Neue Light"/>
              </a:rPr>
              <a:t>Datos de tercero que podemos obtener ya sea de forma gratuita o incurriendo en algún tipo de costo asociado.</a:t>
            </a:r>
          </a:p>
          <a:p>
            <a:pPr marL="285750" indent="-285750">
              <a:buClr>
                <a:schemeClr val="accent1">
                  <a:lumMod val="50000"/>
                </a:schemeClr>
              </a:buClr>
              <a:buFont typeface="Arial" panose="020B0604020202020204" pitchFamily="34" charset="0"/>
              <a:buChar char="•"/>
            </a:pPr>
            <a:endParaRPr lang="es-US" dirty="0"/>
          </a:p>
        </p:txBody>
      </p:sp>
    </p:spTree>
    <p:extLst>
      <p:ext uri="{BB962C8B-B14F-4D97-AF65-F5344CB8AC3E}">
        <p14:creationId xmlns:p14="http://schemas.microsoft.com/office/powerpoint/2010/main" val="39198524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6" descr="Icono&#10;&#10;Descripción generada automáticamente">
            <a:extLst>
              <a:ext uri="{FF2B5EF4-FFF2-40B4-BE49-F238E27FC236}">
                <a16:creationId xmlns:a16="http://schemas.microsoft.com/office/drawing/2014/main" id="{821D3A8E-BD55-97B9-4B09-7D104D18E748}"/>
              </a:ext>
            </a:extLst>
          </p:cNvPr>
          <p:cNvPicPr>
            <a:picLocks noChangeAspect="1"/>
          </p:cNvPicPr>
          <p:nvPr/>
        </p:nvPicPr>
        <p:blipFill>
          <a:blip r:embed="rId2"/>
          <a:stretch>
            <a:fillRect/>
          </a:stretch>
        </p:blipFill>
        <p:spPr>
          <a:xfrm>
            <a:off x="107004" y="1929360"/>
            <a:ext cx="3034342" cy="1942248"/>
          </a:xfrm>
          <a:prstGeom prst="rect">
            <a:avLst/>
          </a:prstGeom>
        </p:spPr>
      </p:pic>
      <p:sp>
        <p:nvSpPr>
          <p:cNvPr id="3" name="Elipse 7">
            <a:extLst>
              <a:ext uri="{FF2B5EF4-FFF2-40B4-BE49-F238E27FC236}">
                <a16:creationId xmlns:a16="http://schemas.microsoft.com/office/drawing/2014/main" id="{A30C4A69-32F5-39D9-1229-F2A65763A667}"/>
              </a:ext>
            </a:extLst>
          </p:cNvPr>
          <p:cNvSpPr/>
          <p:nvPr/>
        </p:nvSpPr>
        <p:spPr>
          <a:xfrm>
            <a:off x="2276273" y="1520798"/>
            <a:ext cx="972765" cy="940300"/>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3</a:t>
            </a:r>
            <a:endParaRPr lang="es-US" b="1" dirty="0"/>
          </a:p>
        </p:txBody>
      </p:sp>
      <p:sp>
        <p:nvSpPr>
          <p:cNvPr id="4" name="CuadroTexto 11">
            <a:extLst>
              <a:ext uri="{FF2B5EF4-FFF2-40B4-BE49-F238E27FC236}">
                <a16:creationId xmlns:a16="http://schemas.microsoft.com/office/drawing/2014/main" id="{AD439B6B-269B-AAD4-02F7-70CEC429D51E}"/>
              </a:ext>
            </a:extLst>
          </p:cNvPr>
          <p:cNvSpPr txBox="1"/>
          <p:nvPr/>
        </p:nvSpPr>
        <p:spPr>
          <a:xfrm>
            <a:off x="4155066" y="1667750"/>
            <a:ext cx="3419526" cy="535531"/>
          </a:xfrm>
          <a:prstGeom prst="rect">
            <a:avLst/>
          </a:prstGeom>
          <a:noFill/>
        </p:spPr>
        <p:txBody>
          <a:bodyPr wrap="none" rtlCol="0">
            <a:spAutoFit/>
          </a:bodyPr>
          <a:lstStyle/>
          <a:p>
            <a:pPr algn="ctr" defTabSz="914400">
              <a:lnSpc>
                <a:spcPct val="90000"/>
              </a:lnSpc>
              <a:spcBef>
                <a:spcPct val="0"/>
              </a:spcBef>
            </a:pPr>
            <a:r>
              <a:rPr lang="es-US" sz="3200" b="1" dirty="0">
                <a:solidFill>
                  <a:schemeClr val="accent1">
                    <a:lumMod val="50000"/>
                  </a:schemeClr>
                </a:solidFill>
                <a:latin typeface="Century Gothic" panose="020B0502020202020204" pitchFamily="34" charset="0"/>
                <a:ea typeface="+mj-ea"/>
                <a:cs typeface="+mj-cs"/>
              </a:rPr>
              <a:t>Preparar la data</a:t>
            </a:r>
          </a:p>
        </p:txBody>
      </p:sp>
      <p:sp>
        <p:nvSpPr>
          <p:cNvPr id="5" name="CuadroTexto 14">
            <a:extLst>
              <a:ext uri="{FF2B5EF4-FFF2-40B4-BE49-F238E27FC236}">
                <a16:creationId xmlns:a16="http://schemas.microsoft.com/office/drawing/2014/main" id="{FBF82A14-9B1F-C5E0-82FC-D653453FA5F0}"/>
              </a:ext>
            </a:extLst>
          </p:cNvPr>
          <p:cNvSpPr txBox="1"/>
          <p:nvPr/>
        </p:nvSpPr>
        <p:spPr>
          <a:xfrm>
            <a:off x="3403731" y="2203281"/>
            <a:ext cx="4922195" cy="3740448"/>
          </a:xfrm>
          <a:prstGeom prst="rect">
            <a:avLst/>
          </a:prstGeom>
          <a:noFill/>
        </p:spPr>
        <p:txBody>
          <a:bodyPr wrap="square" rtlCol="0">
            <a:spAutoFit/>
          </a:bodyPr>
          <a:lstStyle/>
          <a:p>
            <a:pPr marL="0" marR="0" lvl="0" indent="0" algn="just" rtl="0">
              <a:lnSpc>
                <a:spcPct val="150000"/>
              </a:lnSpc>
              <a:spcBef>
                <a:spcPts val="0"/>
              </a:spcBef>
              <a:spcAft>
                <a:spcPts val="0"/>
              </a:spcAft>
              <a:buNone/>
            </a:pPr>
            <a:r>
              <a:rPr lang="es-ES" sz="1600" dirty="0">
                <a:solidFill>
                  <a:schemeClr val="accent5">
                    <a:lumMod val="50000"/>
                  </a:schemeClr>
                </a:solidFill>
                <a:latin typeface="Century Gothic" panose="020B0502020202020204" pitchFamily="34" charset="0"/>
                <a:sym typeface="Helvetica Neue Light"/>
              </a:rPr>
              <a:t>Normalmente lo conocemos como </a:t>
            </a:r>
            <a:r>
              <a:rPr lang="es-ES" sz="1600" dirty="0">
                <a:solidFill>
                  <a:schemeClr val="accent5">
                    <a:lumMod val="50000"/>
                  </a:schemeClr>
                </a:solidFill>
                <a:latin typeface="Century Gothic" panose="020B0502020202020204" pitchFamily="34" charset="0"/>
                <a:sym typeface="Helvetica Neue"/>
              </a:rPr>
              <a:t>la limpieza de los datos</a:t>
            </a:r>
            <a:r>
              <a:rPr lang="es-ES" sz="1600" dirty="0">
                <a:solidFill>
                  <a:schemeClr val="accent5">
                    <a:lumMod val="50000"/>
                  </a:schemeClr>
                </a:solidFill>
                <a:latin typeface="Century Gothic" panose="020B0502020202020204" pitchFamily="34" charset="0"/>
                <a:sym typeface="Helvetica Neue Light"/>
              </a:rPr>
              <a:t> o el formateo del dato.</a:t>
            </a:r>
          </a:p>
          <a:p>
            <a:pPr marL="0" marR="0" lvl="0" indent="0" algn="just" rtl="0">
              <a:lnSpc>
                <a:spcPct val="150000"/>
              </a:lnSpc>
              <a:spcBef>
                <a:spcPts val="0"/>
              </a:spcBef>
              <a:spcAft>
                <a:spcPts val="0"/>
              </a:spcAft>
              <a:buNone/>
            </a:pPr>
            <a:r>
              <a:rPr lang="es-ES" sz="1600" dirty="0">
                <a:solidFill>
                  <a:schemeClr val="accent5">
                    <a:lumMod val="50000"/>
                  </a:schemeClr>
                </a:solidFill>
                <a:latin typeface="Century Gothic" panose="020B0502020202020204" pitchFamily="34" charset="0"/>
                <a:sym typeface="Helvetica Neue Light"/>
              </a:rPr>
              <a:t>El objetivo de esta etapa es manipular y convertir la data en formas que produzcan mejores resultados. Algunos ejemplos, son:</a:t>
            </a:r>
          </a:p>
          <a:p>
            <a:pPr marL="285750" indent="-285750" algn="just">
              <a:lnSpc>
                <a:spcPct val="150000"/>
              </a:lnSpc>
              <a:buClr>
                <a:schemeClr val="accent1">
                  <a:lumMod val="50000"/>
                </a:schemeClr>
              </a:buClr>
              <a:buFont typeface="Arial" panose="020B0604020202020204" pitchFamily="34" charset="0"/>
              <a:buChar char="•"/>
            </a:pPr>
            <a:r>
              <a:rPr lang="es-ES" sz="1600" dirty="0">
                <a:solidFill>
                  <a:schemeClr val="accent5">
                    <a:lumMod val="50000"/>
                  </a:schemeClr>
                </a:solidFill>
                <a:latin typeface="Century Gothic" panose="020B0502020202020204" pitchFamily="34" charset="0"/>
                <a:sym typeface="Helvetica Neue Light"/>
              </a:rPr>
              <a:t>Eliminar o inferir datos perdidos, categorizar los valores de las variables, normalizar los valores numéricos o escalarlos para que puedan ser comparables.</a:t>
            </a:r>
            <a:endParaRPr lang="es-ES" sz="1600" dirty="0">
              <a:solidFill>
                <a:schemeClr val="accent5">
                  <a:lumMod val="50000"/>
                </a:schemeClr>
              </a:solidFill>
              <a:latin typeface="Century Gothic" panose="020B0502020202020204" pitchFamily="34" charset="0"/>
              <a:sym typeface="Calibri"/>
            </a:endParaRPr>
          </a:p>
          <a:p>
            <a:pPr marL="285750" indent="-285750" algn="just">
              <a:lnSpc>
                <a:spcPct val="150000"/>
              </a:lnSpc>
              <a:buClr>
                <a:schemeClr val="accent1">
                  <a:lumMod val="50000"/>
                </a:schemeClr>
              </a:buClr>
              <a:buFont typeface="Arial" panose="020B0604020202020204" pitchFamily="34" charset="0"/>
              <a:buChar char="•"/>
            </a:pPr>
            <a:endParaRPr lang="es-MX" sz="1600" dirty="0">
              <a:solidFill>
                <a:schemeClr val="accent1">
                  <a:lumMod val="75000"/>
                </a:schemeClr>
              </a:solidFill>
              <a:latin typeface="Trebuchet MS" panose="020B0603020202020204" pitchFamily="34" charset="0"/>
              <a:ea typeface="Helvetica Neue Light"/>
              <a:cs typeface="Helvetica Neue Light"/>
              <a:sym typeface="Helvetica Neue Light"/>
            </a:endParaRPr>
          </a:p>
        </p:txBody>
      </p:sp>
    </p:spTree>
    <p:extLst>
      <p:ext uri="{BB962C8B-B14F-4D97-AF65-F5344CB8AC3E}">
        <p14:creationId xmlns:p14="http://schemas.microsoft.com/office/powerpoint/2010/main" val="760215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23DA2DB4-D545-6327-D1BB-63CDDE02F5EA}"/>
              </a:ext>
            </a:extLst>
          </p:cNvPr>
          <p:cNvSpPr txBox="1"/>
          <p:nvPr/>
        </p:nvSpPr>
        <p:spPr>
          <a:xfrm>
            <a:off x="489792" y="1604966"/>
            <a:ext cx="8164415" cy="812530"/>
          </a:xfrm>
          <a:prstGeom prst="rect">
            <a:avLst/>
          </a:prstGeom>
          <a:noFill/>
        </p:spPr>
        <p:txBody>
          <a:bodyPr wrap="none" rtlCol="0">
            <a:spAutoFit/>
          </a:bodyPr>
          <a:lstStyle/>
          <a:p>
            <a:pPr algn="ctr" defTabSz="914400">
              <a:lnSpc>
                <a:spcPct val="90000"/>
              </a:lnSpc>
              <a:spcBef>
                <a:spcPct val="0"/>
              </a:spcBef>
            </a:pPr>
            <a:r>
              <a:rPr lang="es-US" sz="3200" b="1" dirty="0">
                <a:solidFill>
                  <a:schemeClr val="accent1">
                    <a:lumMod val="50000"/>
                  </a:schemeClr>
                </a:solidFill>
                <a:latin typeface="Century Gothic" panose="020B0502020202020204" pitchFamily="34" charset="0"/>
                <a:ea typeface="+mj-ea"/>
                <a:cs typeface="+mj-cs"/>
                <a:sym typeface="Anton"/>
              </a:rPr>
              <a:t>Fases de un proyecto </a:t>
            </a:r>
            <a:r>
              <a:rPr lang="es-MX" sz="3200" b="1" dirty="0">
                <a:solidFill>
                  <a:schemeClr val="accent1">
                    <a:lumMod val="50000"/>
                  </a:schemeClr>
                </a:solidFill>
                <a:latin typeface="Century Gothic" panose="020B0502020202020204" pitchFamily="34" charset="0"/>
                <a:ea typeface="+mj-ea"/>
                <a:cs typeface="+mj-cs"/>
                <a:sym typeface="Anton"/>
              </a:rPr>
              <a:t>Machine Learning</a:t>
            </a:r>
          </a:p>
          <a:p>
            <a:endParaRPr lang="es-US" dirty="0"/>
          </a:p>
        </p:txBody>
      </p:sp>
      <p:sp>
        <p:nvSpPr>
          <p:cNvPr id="3" name="Elipse 6">
            <a:extLst>
              <a:ext uri="{FF2B5EF4-FFF2-40B4-BE49-F238E27FC236}">
                <a16:creationId xmlns:a16="http://schemas.microsoft.com/office/drawing/2014/main" id="{AA15683D-C45D-4E6E-8CC9-DF5975347DEB}"/>
              </a:ext>
            </a:extLst>
          </p:cNvPr>
          <p:cNvSpPr/>
          <p:nvPr/>
        </p:nvSpPr>
        <p:spPr>
          <a:xfrm>
            <a:off x="543783" y="3090446"/>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4</a:t>
            </a:r>
          </a:p>
        </p:txBody>
      </p:sp>
      <p:sp>
        <p:nvSpPr>
          <p:cNvPr id="4" name="Elipse 7">
            <a:extLst>
              <a:ext uri="{FF2B5EF4-FFF2-40B4-BE49-F238E27FC236}">
                <a16:creationId xmlns:a16="http://schemas.microsoft.com/office/drawing/2014/main" id="{58655438-97B9-2836-51EA-9F2A04323A1E}"/>
              </a:ext>
            </a:extLst>
          </p:cNvPr>
          <p:cNvSpPr/>
          <p:nvPr/>
        </p:nvSpPr>
        <p:spPr>
          <a:xfrm>
            <a:off x="3095672" y="3090446"/>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5</a:t>
            </a:r>
          </a:p>
        </p:txBody>
      </p:sp>
      <p:sp>
        <p:nvSpPr>
          <p:cNvPr id="5" name="Elipse 8">
            <a:extLst>
              <a:ext uri="{FF2B5EF4-FFF2-40B4-BE49-F238E27FC236}">
                <a16:creationId xmlns:a16="http://schemas.microsoft.com/office/drawing/2014/main" id="{8BF3B8A0-B5F5-EDE2-6F9D-F0372405C0B6}"/>
              </a:ext>
            </a:extLst>
          </p:cNvPr>
          <p:cNvSpPr/>
          <p:nvPr/>
        </p:nvSpPr>
        <p:spPr>
          <a:xfrm>
            <a:off x="5489816" y="3090446"/>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6</a:t>
            </a:r>
          </a:p>
        </p:txBody>
      </p:sp>
      <p:cxnSp>
        <p:nvCxnSpPr>
          <p:cNvPr id="6" name="Conector recto 10">
            <a:extLst>
              <a:ext uri="{FF2B5EF4-FFF2-40B4-BE49-F238E27FC236}">
                <a16:creationId xmlns:a16="http://schemas.microsoft.com/office/drawing/2014/main" id="{0481E190-AF16-F33F-7671-94338F5AD95D}"/>
              </a:ext>
            </a:extLst>
          </p:cNvPr>
          <p:cNvCxnSpPr>
            <a:stCxn id="3" idx="6"/>
            <a:endCxn id="4" idx="2"/>
          </p:cNvCxnSpPr>
          <p:nvPr/>
        </p:nvCxnSpPr>
        <p:spPr>
          <a:xfrm>
            <a:off x="1244175" y="3429000"/>
            <a:ext cx="185149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Conector recto 12">
            <a:extLst>
              <a:ext uri="{FF2B5EF4-FFF2-40B4-BE49-F238E27FC236}">
                <a16:creationId xmlns:a16="http://schemas.microsoft.com/office/drawing/2014/main" id="{129DB05A-B738-23C3-F909-629D4126D12E}"/>
              </a:ext>
            </a:extLst>
          </p:cNvPr>
          <p:cNvCxnSpPr>
            <a:cxnSpLocks/>
            <a:stCxn id="4" idx="6"/>
            <a:endCxn id="5" idx="2"/>
          </p:cNvCxnSpPr>
          <p:nvPr/>
        </p:nvCxnSpPr>
        <p:spPr>
          <a:xfrm>
            <a:off x="3796064" y="3429000"/>
            <a:ext cx="1693752"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CuadroTexto 21">
            <a:extLst>
              <a:ext uri="{FF2B5EF4-FFF2-40B4-BE49-F238E27FC236}">
                <a16:creationId xmlns:a16="http://schemas.microsoft.com/office/drawing/2014/main" id="{F893AD9F-65B2-4516-AC1A-FA7191EC3303}"/>
              </a:ext>
            </a:extLst>
          </p:cNvPr>
          <p:cNvSpPr txBox="1"/>
          <p:nvPr/>
        </p:nvSpPr>
        <p:spPr>
          <a:xfrm>
            <a:off x="380766" y="3962372"/>
            <a:ext cx="1789157" cy="584775"/>
          </a:xfrm>
          <a:prstGeom prst="rect">
            <a:avLst/>
          </a:prstGeom>
          <a:noFill/>
        </p:spPr>
        <p:txBody>
          <a:bodyPr wrap="square" rtlCol="0">
            <a:spAutoFit/>
          </a:bodyPr>
          <a:lstStyle/>
          <a:p>
            <a:r>
              <a:rPr lang="es-US" sz="1600" b="1" dirty="0">
                <a:solidFill>
                  <a:schemeClr val="accent1">
                    <a:lumMod val="50000"/>
                  </a:schemeClr>
                </a:solidFill>
                <a:latin typeface="Trebuchet MS" panose="020B0603020202020204" pitchFamily="34" charset="0"/>
              </a:rPr>
              <a:t>Elección del Algoritmo</a:t>
            </a:r>
            <a:endParaRPr lang="es-US" b="1" dirty="0">
              <a:solidFill>
                <a:schemeClr val="accent1">
                  <a:lumMod val="50000"/>
                </a:schemeClr>
              </a:solidFill>
              <a:latin typeface="Trebuchet MS" panose="020B0603020202020204" pitchFamily="34" charset="0"/>
            </a:endParaRPr>
          </a:p>
        </p:txBody>
      </p:sp>
      <p:sp>
        <p:nvSpPr>
          <p:cNvPr id="9" name="CuadroTexto 22">
            <a:extLst>
              <a:ext uri="{FF2B5EF4-FFF2-40B4-BE49-F238E27FC236}">
                <a16:creationId xmlns:a16="http://schemas.microsoft.com/office/drawing/2014/main" id="{1398EFD0-C55D-168E-0D24-CB5232F4A879}"/>
              </a:ext>
            </a:extLst>
          </p:cNvPr>
          <p:cNvSpPr txBox="1"/>
          <p:nvPr/>
        </p:nvSpPr>
        <p:spPr>
          <a:xfrm>
            <a:off x="2830600" y="3962372"/>
            <a:ext cx="1715311" cy="800219"/>
          </a:xfrm>
          <a:prstGeom prst="rect">
            <a:avLst/>
          </a:prstGeom>
          <a:noFill/>
        </p:spPr>
        <p:txBody>
          <a:bodyPr wrap="square" rtlCol="0">
            <a:spAutoFit/>
          </a:bodyPr>
          <a:lstStyle/>
          <a:p>
            <a:r>
              <a:rPr lang="es-US" sz="1600" b="1" dirty="0">
                <a:solidFill>
                  <a:schemeClr val="accent1">
                    <a:lumMod val="50000"/>
                  </a:schemeClr>
                </a:solidFill>
                <a:latin typeface="Trebuchet MS" panose="020B0603020202020204" pitchFamily="34" charset="0"/>
              </a:rPr>
              <a:t>Entrenar el modelo</a:t>
            </a:r>
          </a:p>
          <a:p>
            <a:endParaRPr lang="es-US" b="1" dirty="0">
              <a:solidFill>
                <a:schemeClr val="accent1">
                  <a:lumMod val="50000"/>
                </a:schemeClr>
              </a:solidFill>
              <a:latin typeface="Trebuchet MS" panose="020B0603020202020204" pitchFamily="34" charset="0"/>
            </a:endParaRPr>
          </a:p>
        </p:txBody>
      </p:sp>
      <p:sp>
        <p:nvSpPr>
          <p:cNvPr id="10" name="CuadroTexto 23">
            <a:extLst>
              <a:ext uri="{FF2B5EF4-FFF2-40B4-BE49-F238E27FC236}">
                <a16:creationId xmlns:a16="http://schemas.microsoft.com/office/drawing/2014/main" id="{FB571015-87E9-B7CF-4CA1-CD02EF5F5C4B}"/>
              </a:ext>
            </a:extLst>
          </p:cNvPr>
          <p:cNvSpPr txBox="1"/>
          <p:nvPr/>
        </p:nvSpPr>
        <p:spPr>
          <a:xfrm>
            <a:off x="7473431" y="3955701"/>
            <a:ext cx="1525626" cy="800219"/>
          </a:xfrm>
          <a:prstGeom prst="rect">
            <a:avLst/>
          </a:prstGeom>
          <a:noFill/>
        </p:spPr>
        <p:txBody>
          <a:bodyPr wrap="square" rtlCol="0">
            <a:spAutoFit/>
          </a:bodyPr>
          <a:lstStyle/>
          <a:p>
            <a:r>
              <a:rPr lang="es-US" sz="1600" b="1" dirty="0" err="1">
                <a:solidFill>
                  <a:schemeClr val="accent1">
                    <a:lumMod val="50000"/>
                  </a:schemeClr>
                </a:solidFill>
                <a:latin typeface="Trebuchet MS" panose="020B0603020202020204" pitchFamily="34" charset="0"/>
              </a:rPr>
              <a:t>Deployment</a:t>
            </a:r>
            <a:r>
              <a:rPr lang="es-US" sz="1600" b="1" dirty="0">
                <a:solidFill>
                  <a:schemeClr val="accent1">
                    <a:lumMod val="50000"/>
                  </a:schemeClr>
                </a:solidFill>
                <a:latin typeface="Trebuchet MS" panose="020B0603020202020204" pitchFamily="34" charset="0"/>
              </a:rPr>
              <a:t> del modelo</a:t>
            </a:r>
          </a:p>
          <a:p>
            <a:endParaRPr lang="es-US" b="1" dirty="0">
              <a:solidFill>
                <a:schemeClr val="accent1">
                  <a:lumMod val="50000"/>
                </a:schemeClr>
              </a:solidFill>
              <a:latin typeface="Trebuchet MS" panose="020B0603020202020204" pitchFamily="34" charset="0"/>
            </a:endParaRPr>
          </a:p>
        </p:txBody>
      </p:sp>
      <p:sp>
        <p:nvSpPr>
          <p:cNvPr id="11" name="Elipse 9">
            <a:extLst>
              <a:ext uri="{FF2B5EF4-FFF2-40B4-BE49-F238E27FC236}">
                <a16:creationId xmlns:a16="http://schemas.microsoft.com/office/drawing/2014/main" id="{F4B56718-0FB1-E6EB-8F3C-DC6B39981489}"/>
              </a:ext>
            </a:extLst>
          </p:cNvPr>
          <p:cNvSpPr/>
          <p:nvPr/>
        </p:nvSpPr>
        <p:spPr>
          <a:xfrm>
            <a:off x="7883961" y="3090446"/>
            <a:ext cx="700392" cy="677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t>7</a:t>
            </a:r>
          </a:p>
        </p:txBody>
      </p:sp>
      <p:cxnSp>
        <p:nvCxnSpPr>
          <p:cNvPr id="12" name="Conector recto 13">
            <a:extLst>
              <a:ext uri="{FF2B5EF4-FFF2-40B4-BE49-F238E27FC236}">
                <a16:creationId xmlns:a16="http://schemas.microsoft.com/office/drawing/2014/main" id="{28194D95-4067-691A-7A8B-A62082CB1C74}"/>
              </a:ext>
            </a:extLst>
          </p:cNvPr>
          <p:cNvCxnSpPr>
            <a:cxnSpLocks/>
            <a:stCxn id="5" idx="6"/>
            <a:endCxn id="11" idx="2"/>
          </p:cNvCxnSpPr>
          <p:nvPr/>
        </p:nvCxnSpPr>
        <p:spPr>
          <a:xfrm>
            <a:off x="6190208" y="3429000"/>
            <a:ext cx="1693753"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CuadroTexto 20">
            <a:extLst>
              <a:ext uri="{FF2B5EF4-FFF2-40B4-BE49-F238E27FC236}">
                <a16:creationId xmlns:a16="http://schemas.microsoft.com/office/drawing/2014/main" id="{D252E2A3-ABBE-E75F-1E7D-A0B094B25C7C}"/>
              </a:ext>
            </a:extLst>
          </p:cNvPr>
          <p:cNvSpPr txBox="1"/>
          <p:nvPr/>
        </p:nvSpPr>
        <p:spPr>
          <a:xfrm>
            <a:off x="5097443" y="3962293"/>
            <a:ext cx="1864777" cy="800219"/>
          </a:xfrm>
          <a:prstGeom prst="rect">
            <a:avLst/>
          </a:prstGeom>
          <a:noFill/>
        </p:spPr>
        <p:txBody>
          <a:bodyPr wrap="square" rtlCol="0">
            <a:spAutoFit/>
          </a:bodyPr>
          <a:lstStyle/>
          <a:p>
            <a:r>
              <a:rPr lang="es-US" sz="1600" b="1" dirty="0">
                <a:solidFill>
                  <a:schemeClr val="accent1">
                    <a:lumMod val="50000"/>
                  </a:schemeClr>
                </a:solidFill>
                <a:latin typeface="Trebuchet MS" panose="020B0603020202020204" pitchFamily="34" charset="0"/>
              </a:rPr>
              <a:t>Validación del modelo</a:t>
            </a:r>
          </a:p>
          <a:p>
            <a:endParaRPr lang="es-US" b="1" dirty="0">
              <a:solidFill>
                <a:schemeClr val="accent1">
                  <a:lumMod val="50000"/>
                </a:schemeClr>
              </a:solidFill>
              <a:latin typeface="Trebuchet MS" panose="020B0603020202020204" pitchFamily="34" charset="0"/>
            </a:endParaRPr>
          </a:p>
        </p:txBody>
      </p:sp>
    </p:spTree>
    <p:extLst>
      <p:ext uri="{BB962C8B-B14F-4D97-AF65-F5344CB8AC3E}">
        <p14:creationId xmlns:p14="http://schemas.microsoft.com/office/powerpoint/2010/main" val="30862000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Diagrama&#10;&#10;Descripción generada automáticamente">
            <a:extLst>
              <a:ext uri="{FF2B5EF4-FFF2-40B4-BE49-F238E27FC236}">
                <a16:creationId xmlns:a16="http://schemas.microsoft.com/office/drawing/2014/main" id="{F49D94D4-648D-F502-CCB0-E7CB8484B48C}"/>
              </a:ext>
            </a:extLst>
          </p:cNvPr>
          <p:cNvPicPr>
            <a:picLocks noChangeAspect="1"/>
          </p:cNvPicPr>
          <p:nvPr/>
        </p:nvPicPr>
        <p:blipFill>
          <a:blip r:embed="rId2"/>
          <a:stretch>
            <a:fillRect/>
          </a:stretch>
        </p:blipFill>
        <p:spPr>
          <a:xfrm>
            <a:off x="730105" y="1712068"/>
            <a:ext cx="2156909" cy="2003898"/>
          </a:xfrm>
          <a:prstGeom prst="rect">
            <a:avLst/>
          </a:prstGeom>
        </p:spPr>
      </p:pic>
      <p:sp>
        <p:nvSpPr>
          <p:cNvPr id="3" name="Elipse 7">
            <a:extLst>
              <a:ext uri="{FF2B5EF4-FFF2-40B4-BE49-F238E27FC236}">
                <a16:creationId xmlns:a16="http://schemas.microsoft.com/office/drawing/2014/main" id="{B52651C4-1E2D-BB7C-F206-CE065392C38D}"/>
              </a:ext>
            </a:extLst>
          </p:cNvPr>
          <p:cNvSpPr/>
          <p:nvPr/>
        </p:nvSpPr>
        <p:spPr>
          <a:xfrm>
            <a:off x="2265857" y="1512650"/>
            <a:ext cx="887109" cy="876479"/>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4</a:t>
            </a:r>
            <a:endParaRPr lang="es-US" b="1" dirty="0"/>
          </a:p>
        </p:txBody>
      </p:sp>
      <p:sp>
        <p:nvSpPr>
          <p:cNvPr id="4" name="CuadroTexto 5">
            <a:extLst>
              <a:ext uri="{FF2B5EF4-FFF2-40B4-BE49-F238E27FC236}">
                <a16:creationId xmlns:a16="http://schemas.microsoft.com/office/drawing/2014/main" id="{21E52EF7-784F-CAC2-F5CD-454D7385BCFD}"/>
              </a:ext>
            </a:extLst>
          </p:cNvPr>
          <p:cNvSpPr txBox="1"/>
          <p:nvPr/>
        </p:nvSpPr>
        <p:spPr>
          <a:xfrm>
            <a:off x="3273466" y="1512650"/>
            <a:ext cx="5250155" cy="590931"/>
          </a:xfrm>
          <a:prstGeom prst="rect">
            <a:avLst/>
          </a:prstGeom>
          <a:noFill/>
        </p:spPr>
        <p:txBody>
          <a:bodyPr wrap="non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Elección del Algoritmo</a:t>
            </a:r>
          </a:p>
        </p:txBody>
      </p:sp>
      <p:sp>
        <p:nvSpPr>
          <p:cNvPr id="5" name="Google Shape;309;p41">
            <a:extLst>
              <a:ext uri="{FF2B5EF4-FFF2-40B4-BE49-F238E27FC236}">
                <a16:creationId xmlns:a16="http://schemas.microsoft.com/office/drawing/2014/main" id="{99EA808E-B174-3F48-E6DD-1D36AEC5DE36}"/>
              </a:ext>
            </a:extLst>
          </p:cNvPr>
          <p:cNvSpPr txBox="1"/>
          <p:nvPr/>
        </p:nvSpPr>
        <p:spPr>
          <a:xfrm>
            <a:off x="3163758" y="2004289"/>
            <a:ext cx="5469575" cy="2093100"/>
          </a:xfrm>
          <a:prstGeom prst="rect">
            <a:avLst/>
          </a:prstGeom>
          <a:noFill/>
          <a:ln>
            <a:noFill/>
          </a:ln>
        </p:spPr>
        <p:txBody>
          <a:bodyPr spcFirstLastPara="1" wrap="square" lIns="91425" tIns="91425" rIns="91425" bIns="91425" anchor="ctr" anchorCtr="0">
            <a:noAutofit/>
          </a:bodyPr>
          <a:lstStyle/>
          <a:p>
            <a:pPr marR="0" lvl="0" indent="0" algn="just">
              <a:lnSpc>
                <a:spcPct val="150000"/>
              </a:lnSpc>
              <a:spcBef>
                <a:spcPts val="0"/>
              </a:spcBef>
              <a:spcAft>
                <a:spcPts val="0"/>
              </a:spcAft>
              <a:buNone/>
            </a:pPr>
            <a:r>
              <a:rPr lang="es-MX" sz="1600" dirty="0">
                <a:solidFill>
                  <a:schemeClr val="accent5">
                    <a:lumMod val="50000"/>
                  </a:schemeClr>
                </a:solidFill>
                <a:latin typeface="Century Gothic" panose="020B0502020202020204" pitchFamily="34" charset="0"/>
                <a:sym typeface="Helvetica Neue Light"/>
              </a:rPr>
              <a:t>Una vez que ya hemos preprocesado la data, nos corresponde elegir el algoritmo más adecuado </a:t>
            </a:r>
            <a:r>
              <a:rPr lang="es-MX" sz="1600" dirty="0">
                <a:solidFill>
                  <a:schemeClr val="accent5">
                    <a:lumMod val="50000"/>
                  </a:schemeClr>
                </a:solidFill>
                <a:latin typeface="Century Gothic" panose="020B0502020202020204" pitchFamily="34" charset="0"/>
                <a:sym typeface="Helvetica Neue"/>
              </a:rPr>
              <a:t>en relación al problema que deseamos resolver.</a:t>
            </a:r>
            <a:endParaRPr sz="1600" dirty="0">
              <a:solidFill>
                <a:schemeClr val="accent5">
                  <a:lumMod val="50000"/>
                </a:schemeClr>
              </a:solidFill>
              <a:latin typeface="Century Gothic" panose="020B0502020202020204" pitchFamily="34" charset="0"/>
              <a:sym typeface="Helvetica Neue"/>
            </a:endParaRPr>
          </a:p>
          <a:p>
            <a:pPr marR="0" lvl="0" indent="0" algn="just">
              <a:lnSpc>
                <a:spcPct val="150000"/>
              </a:lnSpc>
              <a:spcBef>
                <a:spcPts val="0"/>
              </a:spcBef>
              <a:spcAft>
                <a:spcPts val="0"/>
              </a:spcAft>
              <a:buNone/>
            </a:pPr>
            <a:r>
              <a:rPr lang="es-MX" sz="1600" dirty="0">
                <a:solidFill>
                  <a:schemeClr val="accent5">
                    <a:lumMod val="50000"/>
                  </a:schemeClr>
                </a:solidFill>
                <a:latin typeface="Century Gothic" panose="020B0502020202020204" pitchFamily="34" charset="0"/>
                <a:sym typeface="Helvetica Neue Light"/>
              </a:rPr>
              <a:t>En este punto tenemos que decidir por el </a:t>
            </a:r>
            <a:r>
              <a:rPr lang="es-MX" sz="1600" dirty="0">
                <a:solidFill>
                  <a:schemeClr val="accent5">
                    <a:lumMod val="50000"/>
                  </a:schemeClr>
                </a:solidFill>
                <a:latin typeface="Century Gothic" panose="020B0502020202020204" pitchFamily="34" charset="0"/>
                <a:sym typeface="Helvetica Neue"/>
              </a:rPr>
              <a:t>Tipo de Aprendizaje</a:t>
            </a:r>
            <a:r>
              <a:rPr lang="es-MX" sz="1600" dirty="0">
                <a:solidFill>
                  <a:schemeClr val="accent5">
                    <a:lumMod val="50000"/>
                  </a:schemeClr>
                </a:solidFill>
                <a:latin typeface="Century Gothic" panose="020B0502020202020204" pitchFamily="34" charset="0"/>
                <a:sym typeface="Helvetica Neue Light"/>
              </a:rPr>
              <a:t> que vamos a implementar. </a:t>
            </a:r>
            <a:endParaRPr sz="1600" dirty="0">
              <a:solidFill>
                <a:schemeClr val="accent5">
                  <a:lumMod val="50000"/>
                </a:schemeClr>
              </a:solidFill>
              <a:latin typeface="Century Gothic" panose="020B0502020202020204" pitchFamily="34" charset="0"/>
              <a:sym typeface="Calibri"/>
            </a:endParaRPr>
          </a:p>
        </p:txBody>
      </p:sp>
      <p:pic>
        <p:nvPicPr>
          <p:cNvPr id="6" name="Google Shape;314;p41">
            <a:extLst>
              <a:ext uri="{FF2B5EF4-FFF2-40B4-BE49-F238E27FC236}">
                <a16:creationId xmlns:a16="http://schemas.microsoft.com/office/drawing/2014/main" id="{A726DB25-4076-C67F-344B-9B85BB9C88DD}"/>
              </a:ext>
            </a:extLst>
          </p:cNvPr>
          <p:cNvPicPr preferRelativeResize="0"/>
          <p:nvPr/>
        </p:nvPicPr>
        <p:blipFill rotWithShape="1">
          <a:blip r:embed="rId3">
            <a:alphaModFix/>
          </a:blip>
          <a:srcRect/>
          <a:stretch/>
        </p:blipFill>
        <p:spPr>
          <a:xfrm>
            <a:off x="4154370" y="4182894"/>
            <a:ext cx="3488348" cy="2324911"/>
          </a:xfrm>
          <a:prstGeom prst="rect">
            <a:avLst/>
          </a:prstGeom>
          <a:noFill/>
          <a:ln>
            <a:noFill/>
          </a:ln>
        </p:spPr>
      </p:pic>
    </p:spTree>
    <p:extLst>
      <p:ext uri="{BB962C8B-B14F-4D97-AF65-F5344CB8AC3E}">
        <p14:creationId xmlns:p14="http://schemas.microsoft.com/office/powerpoint/2010/main" val="22681757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Diagrama&#10;&#10;Descripción generada automáticamente">
            <a:extLst>
              <a:ext uri="{FF2B5EF4-FFF2-40B4-BE49-F238E27FC236}">
                <a16:creationId xmlns:a16="http://schemas.microsoft.com/office/drawing/2014/main" id="{74E30346-E799-2687-15D2-F3F096B5B88A}"/>
              </a:ext>
            </a:extLst>
          </p:cNvPr>
          <p:cNvPicPr>
            <a:picLocks noChangeAspect="1"/>
          </p:cNvPicPr>
          <p:nvPr/>
        </p:nvPicPr>
        <p:blipFill>
          <a:blip r:embed="rId2"/>
          <a:stretch>
            <a:fillRect/>
          </a:stretch>
        </p:blipFill>
        <p:spPr>
          <a:xfrm>
            <a:off x="730105" y="1712068"/>
            <a:ext cx="2156909" cy="2003898"/>
          </a:xfrm>
          <a:prstGeom prst="rect">
            <a:avLst/>
          </a:prstGeom>
        </p:spPr>
      </p:pic>
      <p:sp>
        <p:nvSpPr>
          <p:cNvPr id="3" name="Elipse 7">
            <a:extLst>
              <a:ext uri="{FF2B5EF4-FFF2-40B4-BE49-F238E27FC236}">
                <a16:creationId xmlns:a16="http://schemas.microsoft.com/office/drawing/2014/main" id="{3BCFBD13-36DD-3523-FFF2-1126238149E0}"/>
              </a:ext>
            </a:extLst>
          </p:cNvPr>
          <p:cNvSpPr/>
          <p:nvPr/>
        </p:nvSpPr>
        <p:spPr>
          <a:xfrm>
            <a:off x="2265857" y="1512650"/>
            <a:ext cx="887109" cy="876479"/>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4</a:t>
            </a:r>
            <a:endParaRPr lang="es-US" b="1" dirty="0"/>
          </a:p>
        </p:txBody>
      </p:sp>
      <p:sp>
        <p:nvSpPr>
          <p:cNvPr id="4" name="CuadroTexto 5">
            <a:extLst>
              <a:ext uri="{FF2B5EF4-FFF2-40B4-BE49-F238E27FC236}">
                <a16:creationId xmlns:a16="http://schemas.microsoft.com/office/drawing/2014/main" id="{34335D58-95D7-02CD-33A3-896EFB43FF67}"/>
              </a:ext>
            </a:extLst>
          </p:cNvPr>
          <p:cNvSpPr txBox="1"/>
          <p:nvPr/>
        </p:nvSpPr>
        <p:spPr>
          <a:xfrm>
            <a:off x="3469296" y="1604334"/>
            <a:ext cx="5250155" cy="590931"/>
          </a:xfrm>
          <a:prstGeom prst="rect">
            <a:avLst/>
          </a:prstGeom>
          <a:noFill/>
        </p:spPr>
        <p:txBody>
          <a:bodyPr wrap="non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Elección del Algoritmo</a:t>
            </a:r>
          </a:p>
        </p:txBody>
      </p:sp>
      <p:sp>
        <p:nvSpPr>
          <p:cNvPr id="5" name="Google Shape;323;p42">
            <a:extLst>
              <a:ext uri="{FF2B5EF4-FFF2-40B4-BE49-F238E27FC236}">
                <a16:creationId xmlns:a16="http://schemas.microsoft.com/office/drawing/2014/main" id="{585DAFBE-40C9-CF77-073B-B6E70609BA20}"/>
              </a:ext>
            </a:extLst>
          </p:cNvPr>
          <p:cNvSpPr txBox="1"/>
          <p:nvPr/>
        </p:nvSpPr>
        <p:spPr>
          <a:xfrm>
            <a:off x="3665123" y="2135231"/>
            <a:ext cx="4858500" cy="3877954"/>
          </a:xfrm>
          <a:prstGeom prst="rect">
            <a:avLst/>
          </a:prstGeom>
          <a:noFill/>
          <a:ln>
            <a:noFill/>
          </a:ln>
        </p:spPr>
        <p:txBody>
          <a:bodyPr spcFirstLastPara="1" wrap="square" lIns="91425" tIns="91425" rIns="91425" bIns="91425" anchor="t" anchorCtr="0">
            <a:spAutoFit/>
          </a:bodyPr>
          <a:lstStyle/>
          <a:p>
            <a:pPr algn="just">
              <a:lnSpc>
                <a:spcPct val="150000"/>
              </a:lnSpc>
            </a:pPr>
            <a:r>
              <a:rPr lang="es-MX" sz="1600" b="1" dirty="0">
                <a:solidFill>
                  <a:schemeClr val="accent5">
                    <a:lumMod val="50000"/>
                  </a:schemeClr>
                </a:solidFill>
                <a:latin typeface="Century Gothic" panose="020B0502020202020204" pitchFamily="34" charset="0"/>
                <a:sym typeface="Helvetica Neue"/>
              </a:rPr>
              <a:t>Aprendizaje Supervisado:</a:t>
            </a:r>
            <a:r>
              <a:rPr lang="es-MX" sz="1600" b="1" dirty="0">
                <a:solidFill>
                  <a:schemeClr val="accent5">
                    <a:lumMod val="50000"/>
                  </a:schemeClr>
                </a:solidFill>
                <a:latin typeface="Century Gothic" panose="020B0502020202020204" pitchFamily="34" charset="0"/>
                <a:sym typeface="Helvetica Neue Light"/>
              </a:rPr>
              <a:t> </a:t>
            </a:r>
            <a:r>
              <a:rPr lang="es-MX" sz="1600" dirty="0">
                <a:solidFill>
                  <a:schemeClr val="accent5">
                    <a:lumMod val="50000"/>
                  </a:schemeClr>
                </a:solidFill>
                <a:latin typeface="Century Gothic" panose="020B0502020202020204" pitchFamily="34" charset="0"/>
                <a:sym typeface="Helvetica Neue Light"/>
              </a:rPr>
              <a:t>son entrenados utilizando ejemplos etiquetados, como una entrada donde se conoce el resultado deseado. El mismo recibe un conjunto de entradas junto con los resultados correctos correspondientes, y el algoritmo aprende comparando su resultado real con resultados correctos para encontrar errores. Luego modifica el modelo en consecuencia, es decir, la salida de este algoritmo es conocida.</a:t>
            </a:r>
            <a:endParaRPr sz="1600" dirty="0">
              <a:solidFill>
                <a:schemeClr val="accent5">
                  <a:lumMod val="50000"/>
                </a:schemeClr>
              </a:solidFill>
              <a:latin typeface="Century Gothic" panose="020B0502020202020204" pitchFamily="34" charset="0"/>
              <a:sym typeface="Calibri"/>
            </a:endParaRPr>
          </a:p>
        </p:txBody>
      </p:sp>
    </p:spTree>
    <p:extLst>
      <p:ext uri="{BB962C8B-B14F-4D97-AF65-F5344CB8AC3E}">
        <p14:creationId xmlns:p14="http://schemas.microsoft.com/office/powerpoint/2010/main" val="1424377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Diagrama&#10;&#10;Descripción generada automáticamente">
            <a:extLst>
              <a:ext uri="{FF2B5EF4-FFF2-40B4-BE49-F238E27FC236}">
                <a16:creationId xmlns:a16="http://schemas.microsoft.com/office/drawing/2014/main" id="{A68940D6-00AF-263A-5ECB-BE44D873A032}"/>
              </a:ext>
            </a:extLst>
          </p:cNvPr>
          <p:cNvPicPr>
            <a:picLocks noChangeAspect="1"/>
          </p:cNvPicPr>
          <p:nvPr/>
        </p:nvPicPr>
        <p:blipFill>
          <a:blip r:embed="rId2"/>
          <a:stretch>
            <a:fillRect/>
          </a:stretch>
        </p:blipFill>
        <p:spPr>
          <a:xfrm>
            <a:off x="730105" y="1712068"/>
            <a:ext cx="2156909" cy="2003898"/>
          </a:xfrm>
          <a:prstGeom prst="rect">
            <a:avLst/>
          </a:prstGeom>
        </p:spPr>
      </p:pic>
      <p:sp>
        <p:nvSpPr>
          <p:cNvPr id="3" name="Elipse 7">
            <a:extLst>
              <a:ext uri="{FF2B5EF4-FFF2-40B4-BE49-F238E27FC236}">
                <a16:creationId xmlns:a16="http://schemas.microsoft.com/office/drawing/2014/main" id="{D76EF836-F458-5F4D-2273-439D1CA3A9A2}"/>
              </a:ext>
            </a:extLst>
          </p:cNvPr>
          <p:cNvSpPr/>
          <p:nvPr/>
        </p:nvSpPr>
        <p:spPr>
          <a:xfrm>
            <a:off x="2265857" y="1512650"/>
            <a:ext cx="887109" cy="876479"/>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4</a:t>
            </a:r>
            <a:endParaRPr lang="es-US" b="1" dirty="0"/>
          </a:p>
        </p:txBody>
      </p:sp>
      <p:sp>
        <p:nvSpPr>
          <p:cNvPr id="4" name="CuadroTexto 3">
            <a:extLst>
              <a:ext uri="{FF2B5EF4-FFF2-40B4-BE49-F238E27FC236}">
                <a16:creationId xmlns:a16="http://schemas.microsoft.com/office/drawing/2014/main" id="{783C701B-A7FA-84B8-661D-9BD90F10E1A8}"/>
              </a:ext>
            </a:extLst>
          </p:cNvPr>
          <p:cNvSpPr txBox="1"/>
          <p:nvPr/>
        </p:nvSpPr>
        <p:spPr>
          <a:xfrm>
            <a:off x="3162538" y="3637265"/>
            <a:ext cx="933269" cy="461665"/>
          </a:xfrm>
          <a:prstGeom prst="rect">
            <a:avLst/>
          </a:prstGeom>
          <a:noFill/>
        </p:spPr>
        <p:txBody>
          <a:bodyPr wrap="none" rtlCol="0">
            <a:spAutoFit/>
          </a:bodyPr>
          <a:lstStyle/>
          <a:p>
            <a:r>
              <a:rPr lang="es-US" sz="2400" b="1" i="1" dirty="0">
                <a:solidFill>
                  <a:schemeClr val="accent1">
                    <a:lumMod val="60000"/>
                    <a:lumOff val="40000"/>
                  </a:schemeClr>
                </a:solidFill>
                <a:latin typeface="Trebuchet MS" panose="020B0603020202020204" pitchFamily="34" charset="0"/>
              </a:rPr>
              <a:t>Input</a:t>
            </a:r>
          </a:p>
        </p:txBody>
      </p:sp>
      <p:sp>
        <p:nvSpPr>
          <p:cNvPr id="5" name="CuadroTexto 4">
            <a:extLst>
              <a:ext uri="{FF2B5EF4-FFF2-40B4-BE49-F238E27FC236}">
                <a16:creationId xmlns:a16="http://schemas.microsoft.com/office/drawing/2014/main" id="{7F4BD2A9-CDEC-94BB-9646-210545488468}"/>
              </a:ext>
            </a:extLst>
          </p:cNvPr>
          <p:cNvSpPr txBox="1"/>
          <p:nvPr/>
        </p:nvSpPr>
        <p:spPr>
          <a:xfrm>
            <a:off x="4841439" y="3637265"/>
            <a:ext cx="1314784" cy="461665"/>
          </a:xfrm>
          <a:prstGeom prst="rect">
            <a:avLst/>
          </a:prstGeom>
          <a:noFill/>
        </p:spPr>
        <p:txBody>
          <a:bodyPr wrap="none" rtlCol="0">
            <a:spAutoFit/>
          </a:bodyPr>
          <a:lstStyle/>
          <a:p>
            <a:r>
              <a:rPr lang="es-US" sz="2400" b="1" i="1" dirty="0">
                <a:solidFill>
                  <a:schemeClr val="accent1">
                    <a:lumMod val="75000"/>
                  </a:schemeClr>
                </a:solidFill>
                <a:latin typeface="Trebuchet MS" panose="020B0603020202020204" pitchFamily="34" charset="0"/>
              </a:rPr>
              <a:t>Proceso</a:t>
            </a:r>
          </a:p>
        </p:txBody>
      </p:sp>
      <p:sp>
        <p:nvSpPr>
          <p:cNvPr id="6" name="CuadroTexto 6">
            <a:extLst>
              <a:ext uri="{FF2B5EF4-FFF2-40B4-BE49-F238E27FC236}">
                <a16:creationId xmlns:a16="http://schemas.microsoft.com/office/drawing/2014/main" id="{F8CC65F9-E65D-5B35-AE6C-90187D1DB81C}"/>
              </a:ext>
            </a:extLst>
          </p:cNvPr>
          <p:cNvSpPr txBox="1"/>
          <p:nvPr/>
        </p:nvSpPr>
        <p:spPr>
          <a:xfrm>
            <a:off x="6901855" y="3655367"/>
            <a:ext cx="1197764" cy="461665"/>
          </a:xfrm>
          <a:prstGeom prst="rect">
            <a:avLst/>
          </a:prstGeom>
          <a:noFill/>
        </p:spPr>
        <p:txBody>
          <a:bodyPr wrap="none" rtlCol="0">
            <a:spAutoFit/>
          </a:bodyPr>
          <a:lstStyle/>
          <a:p>
            <a:r>
              <a:rPr lang="es-US" sz="2400" b="1" i="1" dirty="0">
                <a:solidFill>
                  <a:schemeClr val="accent1">
                    <a:lumMod val="50000"/>
                  </a:schemeClr>
                </a:solidFill>
                <a:latin typeface="Trebuchet MS" panose="020B0603020202020204" pitchFamily="34" charset="0"/>
              </a:rPr>
              <a:t>Output</a:t>
            </a:r>
          </a:p>
        </p:txBody>
      </p:sp>
      <p:sp>
        <p:nvSpPr>
          <p:cNvPr id="7" name="Google Shape;338;p43">
            <a:extLst>
              <a:ext uri="{FF2B5EF4-FFF2-40B4-BE49-F238E27FC236}">
                <a16:creationId xmlns:a16="http://schemas.microsoft.com/office/drawing/2014/main" id="{E4C4B8B5-B797-0DC2-E03A-F6F8EDA2B733}"/>
              </a:ext>
            </a:extLst>
          </p:cNvPr>
          <p:cNvSpPr txBox="1"/>
          <p:nvPr/>
        </p:nvSpPr>
        <p:spPr>
          <a:xfrm>
            <a:off x="2873232" y="4305179"/>
            <a:ext cx="1957842" cy="431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s-MX" sz="1600" i="1" dirty="0">
                <a:solidFill>
                  <a:schemeClr val="accent1">
                    <a:lumMod val="75000"/>
                  </a:schemeClr>
                </a:solidFill>
                <a:latin typeface="Helvetica Neue Light"/>
                <a:ea typeface="Helvetica Neue Light"/>
                <a:cs typeface="Helvetica Neue Light"/>
                <a:sym typeface="Helvetica Neue Light"/>
              </a:rPr>
              <a:t>Entrada</a:t>
            </a:r>
            <a:endParaRPr sz="1600" i="1" dirty="0">
              <a:solidFill>
                <a:schemeClr val="accent1">
                  <a:lumMod val="75000"/>
                </a:schemeClr>
              </a:solidFill>
              <a:latin typeface="Helvetica Neue Light"/>
              <a:ea typeface="Helvetica Neue Light"/>
              <a:cs typeface="Helvetica Neue Light"/>
              <a:sym typeface="Helvetica Neue Light"/>
            </a:endParaRPr>
          </a:p>
        </p:txBody>
      </p:sp>
      <p:sp>
        <p:nvSpPr>
          <p:cNvPr id="8" name="Google Shape;339;p43">
            <a:extLst>
              <a:ext uri="{FF2B5EF4-FFF2-40B4-BE49-F238E27FC236}">
                <a16:creationId xmlns:a16="http://schemas.microsoft.com/office/drawing/2014/main" id="{2F40A765-FAA8-3A3B-6A97-BBE3B0383D00}"/>
              </a:ext>
            </a:extLst>
          </p:cNvPr>
          <p:cNvSpPr txBox="1"/>
          <p:nvPr/>
        </p:nvSpPr>
        <p:spPr>
          <a:xfrm>
            <a:off x="6534479" y="4305179"/>
            <a:ext cx="1721122" cy="431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s-MX" sz="1600" i="1" dirty="0">
                <a:solidFill>
                  <a:schemeClr val="accent1">
                    <a:lumMod val="75000"/>
                  </a:schemeClr>
                </a:solidFill>
                <a:latin typeface="Helvetica Neue Light"/>
                <a:ea typeface="Helvetica Neue Light"/>
                <a:cs typeface="Helvetica Neue Light"/>
                <a:sym typeface="Helvetica Neue Light"/>
              </a:rPr>
              <a:t>Salida</a:t>
            </a:r>
            <a:endParaRPr sz="1600" i="1" dirty="0">
              <a:solidFill>
                <a:schemeClr val="accent1">
                  <a:lumMod val="75000"/>
                </a:schemeClr>
              </a:solidFill>
              <a:latin typeface="Helvetica Neue Light"/>
              <a:ea typeface="Helvetica Neue Light"/>
              <a:cs typeface="Helvetica Neue Light"/>
              <a:sym typeface="Helvetica Neue Light"/>
            </a:endParaRPr>
          </a:p>
        </p:txBody>
      </p:sp>
      <p:sp>
        <p:nvSpPr>
          <p:cNvPr id="9" name="Google Shape;341;p43">
            <a:extLst>
              <a:ext uri="{FF2B5EF4-FFF2-40B4-BE49-F238E27FC236}">
                <a16:creationId xmlns:a16="http://schemas.microsoft.com/office/drawing/2014/main" id="{C50EAF71-9E07-951D-8432-041354B217C8}"/>
              </a:ext>
            </a:extLst>
          </p:cNvPr>
          <p:cNvSpPr txBox="1"/>
          <p:nvPr/>
        </p:nvSpPr>
        <p:spPr>
          <a:xfrm>
            <a:off x="7450224" y="2785250"/>
            <a:ext cx="1099800" cy="430857"/>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s-MX" sz="1600" i="1" dirty="0">
                <a:solidFill>
                  <a:schemeClr val="accent1">
                    <a:lumMod val="75000"/>
                  </a:schemeClr>
                </a:solidFill>
                <a:latin typeface="Helvetica Neue Light"/>
                <a:ea typeface="Helvetica Neue Light"/>
                <a:cs typeface="Helvetica Neue Light"/>
                <a:sym typeface="Helvetica Neue Light"/>
              </a:rPr>
              <a:t>conocida</a:t>
            </a:r>
            <a:endParaRPr sz="1600" i="1" dirty="0">
              <a:solidFill>
                <a:schemeClr val="accent1">
                  <a:lumMod val="75000"/>
                </a:schemeClr>
              </a:solidFill>
              <a:latin typeface="Helvetica Neue Light"/>
              <a:ea typeface="Helvetica Neue Light"/>
              <a:cs typeface="Helvetica Neue Light"/>
              <a:sym typeface="Helvetica Neue Light"/>
            </a:endParaRPr>
          </a:p>
        </p:txBody>
      </p:sp>
      <p:sp>
        <p:nvSpPr>
          <p:cNvPr id="10" name="Flecha: a la derecha 11">
            <a:extLst>
              <a:ext uri="{FF2B5EF4-FFF2-40B4-BE49-F238E27FC236}">
                <a16:creationId xmlns:a16="http://schemas.microsoft.com/office/drawing/2014/main" id="{98C2C8D5-381F-94CA-1E47-B755A3CA3661}"/>
              </a:ext>
            </a:extLst>
          </p:cNvPr>
          <p:cNvSpPr/>
          <p:nvPr/>
        </p:nvSpPr>
        <p:spPr>
          <a:xfrm>
            <a:off x="4203083" y="3715966"/>
            <a:ext cx="563000" cy="340468"/>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1" name="Flecha: a la derecha 12">
            <a:extLst>
              <a:ext uri="{FF2B5EF4-FFF2-40B4-BE49-F238E27FC236}">
                <a16:creationId xmlns:a16="http://schemas.microsoft.com/office/drawing/2014/main" id="{D66EAC80-8D91-E4A9-72AC-3BEDF8C00391}"/>
              </a:ext>
            </a:extLst>
          </p:cNvPr>
          <p:cNvSpPr/>
          <p:nvPr/>
        </p:nvSpPr>
        <p:spPr>
          <a:xfrm>
            <a:off x="6222728" y="3715966"/>
            <a:ext cx="563000" cy="340468"/>
          </a:xfrm>
          <a:prstGeom prst="rightArrow">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cxnSp>
        <p:nvCxnSpPr>
          <p:cNvPr id="12" name="Conector recto de flecha 16">
            <a:extLst>
              <a:ext uri="{FF2B5EF4-FFF2-40B4-BE49-F238E27FC236}">
                <a16:creationId xmlns:a16="http://schemas.microsoft.com/office/drawing/2014/main" id="{C29F13B9-43E6-21AB-9CD4-322D80092FDC}"/>
              </a:ext>
            </a:extLst>
          </p:cNvPr>
          <p:cNvCxnSpPr>
            <a:stCxn id="9" idx="2"/>
            <a:endCxn id="6" idx="0"/>
          </p:cNvCxnSpPr>
          <p:nvPr/>
        </p:nvCxnSpPr>
        <p:spPr>
          <a:xfrm flipH="1">
            <a:off x="7500737" y="3216107"/>
            <a:ext cx="499387" cy="43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Google Shape;332;p43">
            <a:extLst>
              <a:ext uri="{FF2B5EF4-FFF2-40B4-BE49-F238E27FC236}">
                <a16:creationId xmlns:a16="http://schemas.microsoft.com/office/drawing/2014/main" id="{C5702C0D-B4A1-61C7-AB1B-6F4948A5EF42}"/>
              </a:ext>
            </a:extLst>
          </p:cNvPr>
          <p:cNvSpPr txBox="1"/>
          <p:nvPr/>
        </p:nvSpPr>
        <p:spPr>
          <a:xfrm>
            <a:off x="3367250" y="4942528"/>
            <a:ext cx="4572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b="1" dirty="0">
                <a:solidFill>
                  <a:schemeClr val="accent1">
                    <a:lumMod val="75000"/>
                  </a:schemeClr>
                </a:solidFill>
                <a:latin typeface="Trebuchet MS" panose="020B0603020202020204" pitchFamily="34" charset="0"/>
                <a:ea typeface="Helvetica Neue"/>
                <a:cs typeface="Helvetica Neue"/>
                <a:sym typeface="Helvetica Neue"/>
              </a:rPr>
              <a:t>Estructura básica de un Algoritmo.</a:t>
            </a:r>
            <a:endParaRPr sz="1600" b="1" dirty="0">
              <a:solidFill>
                <a:schemeClr val="accent1">
                  <a:lumMod val="75000"/>
                </a:schemeClr>
              </a:solidFill>
              <a:latin typeface="Trebuchet MS" panose="020B0603020202020204" pitchFamily="34" charset="0"/>
              <a:ea typeface="Helvetica Neue"/>
              <a:cs typeface="Helvetica Neue"/>
              <a:sym typeface="Helvetica Neue"/>
            </a:endParaRPr>
          </a:p>
        </p:txBody>
      </p:sp>
      <p:sp>
        <p:nvSpPr>
          <p:cNvPr id="14" name="CuadroTexto 5">
            <a:extLst>
              <a:ext uri="{FF2B5EF4-FFF2-40B4-BE49-F238E27FC236}">
                <a16:creationId xmlns:a16="http://schemas.microsoft.com/office/drawing/2014/main" id="{BCD97F57-2AA7-895B-37DB-9EFA68A12943}"/>
              </a:ext>
            </a:extLst>
          </p:cNvPr>
          <p:cNvSpPr txBox="1"/>
          <p:nvPr/>
        </p:nvSpPr>
        <p:spPr>
          <a:xfrm>
            <a:off x="3367250" y="2123086"/>
            <a:ext cx="4690708" cy="535531"/>
          </a:xfrm>
          <a:prstGeom prst="rect">
            <a:avLst/>
          </a:prstGeom>
          <a:noFill/>
        </p:spPr>
        <p:txBody>
          <a:bodyPr wrap="none" rtlCol="0">
            <a:spAutoFit/>
          </a:bodyPr>
          <a:lstStyle/>
          <a:p>
            <a:pPr algn="ctr" defTabSz="914400">
              <a:lnSpc>
                <a:spcPct val="90000"/>
              </a:lnSpc>
              <a:spcBef>
                <a:spcPct val="0"/>
              </a:spcBef>
            </a:pPr>
            <a:r>
              <a:rPr lang="es-US" sz="3200" b="1" dirty="0">
                <a:solidFill>
                  <a:schemeClr val="accent1">
                    <a:lumMod val="50000"/>
                  </a:schemeClr>
                </a:solidFill>
                <a:latin typeface="Century Gothic" panose="020B0502020202020204" pitchFamily="34" charset="0"/>
                <a:ea typeface="+mj-ea"/>
                <a:cs typeface="+mj-cs"/>
              </a:rPr>
              <a:t>Elección del Algoritmo</a:t>
            </a:r>
          </a:p>
        </p:txBody>
      </p:sp>
    </p:spTree>
    <p:extLst>
      <p:ext uri="{BB962C8B-B14F-4D97-AF65-F5344CB8AC3E}">
        <p14:creationId xmlns:p14="http://schemas.microsoft.com/office/powerpoint/2010/main" val="30398120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Diagrama&#10;&#10;Descripción generada automáticamente">
            <a:extLst>
              <a:ext uri="{FF2B5EF4-FFF2-40B4-BE49-F238E27FC236}">
                <a16:creationId xmlns:a16="http://schemas.microsoft.com/office/drawing/2014/main" id="{A4835EF0-1AA1-8537-4B41-CA81FA1D6D2E}"/>
              </a:ext>
            </a:extLst>
          </p:cNvPr>
          <p:cNvPicPr>
            <a:picLocks noChangeAspect="1"/>
          </p:cNvPicPr>
          <p:nvPr/>
        </p:nvPicPr>
        <p:blipFill>
          <a:blip r:embed="rId2"/>
          <a:stretch>
            <a:fillRect/>
          </a:stretch>
        </p:blipFill>
        <p:spPr>
          <a:xfrm>
            <a:off x="730105" y="1712068"/>
            <a:ext cx="2156909" cy="2003898"/>
          </a:xfrm>
          <a:prstGeom prst="rect">
            <a:avLst/>
          </a:prstGeom>
        </p:spPr>
      </p:pic>
      <p:sp>
        <p:nvSpPr>
          <p:cNvPr id="3" name="Elipse 7">
            <a:extLst>
              <a:ext uri="{FF2B5EF4-FFF2-40B4-BE49-F238E27FC236}">
                <a16:creationId xmlns:a16="http://schemas.microsoft.com/office/drawing/2014/main" id="{8CE892A7-DE23-9C0B-78BE-45C6AEA42654}"/>
              </a:ext>
            </a:extLst>
          </p:cNvPr>
          <p:cNvSpPr/>
          <p:nvPr/>
        </p:nvSpPr>
        <p:spPr>
          <a:xfrm>
            <a:off x="2265857" y="1512650"/>
            <a:ext cx="887109" cy="876479"/>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4</a:t>
            </a:r>
            <a:endParaRPr lang="es-US" b="1" dirty="0"/>
          </a:p>
        </p:txBody>
      </p:sp>
      <p:sp>
        <p:nvSpPr>
          <p:cNvPr id="4" name="Google Shape;351;p44">
            <a:extLst>
              <a:ext uri="{FF2B5EF4-FFF2-40B4-BE49-F238E27FC236}">
                <a16:creationId xmlns:a16="http://schemas.microsoft.com/office/drawing/2014/main" id="{374AF63C-0965-CF7A-D463-F8D046C7500C}"/>
              </a:ext>
            </a:extLst>
          </p:cNvPr>
          <p:cNvSpPr txBox="1"/>
          <p:nvPr/>
        </p:nvSpPr>
        <p:spPr>
          <a:xfrm>
            <a:off x="3578423" y="2195265"/>
            <a:ext cx="5031900" cy="4247286"/>
          </a:xfrm>
          <a:prstGeom prst="rect">
            <a:avLst/>
          </a:prstGeom>
          <a:noFill/>
          <a:ln>
            <a:noFill/>
          </a:ln>
        </p:spPr>
        <p:txBody>
          <a:bodyPr spcFirstLastPara="1" wrap="square" lIns="91425" tIns="91425" rIns="91425" bIns="91425" anchor="t" anchorCtr="0">
            <a:spAutoFit/>
          </a:bodyPr>
          <a:lstStyle/>
          <a:p>
            <a:pPr marR="0" lvl="0" indent="0" algn="just">
              <a:lnSpc>
                <a:spcPct val="150000"/>
              </a:lnSpc>
              <a:spcBef>
                <a:spcPts val="0"/>
              </a:spcBef>
              <a:spcAft>
                <a:spcPts val="0"/>
              </a:spcAft>
              <a:buNone/>
            </a:pPr>
            <a:r>
              <a:rPr lang="es-MX" sz="1600" b="1" dirty="0">
                <a:solidFill>
                  <a:schemeClr val="accent5">
                    <a:lumMod val="50000"/>
                  </a:schemeClr>
                </a:solidFill>
                <a:latin typeface="Century Gothic" panose="020B0502020202020204" pitchFamily="34" charset="0"/>
                <a:sym typeface="Helvetica Neue"/>
              </a:rPr>
              <a:t>Aprendizaje No Supervisado:</a:t>
            </a:r>
            <a:r>
              <a:rPr lang="es-MX" sz="1600" b="1" dirty="0">
                <a:solidFill>
                  <a:schemeClr val="accent5">
                    <a:lumMod val="50000"/>
                  </a:schemeClr>
                </a:solidFill>
                <a:latin typeface="Century Gothic" panose="020B0502020202020204" pitchFamily="34" charset="0"/>
                <a:sym typeface="Helvetica Neue Light"/>
              </a:rPr>
              <a:t> </a:t>
            </a:r>
            <a:r>
              <a:rPr lang="es-MX" sz="1600" dirty="0">
                <a:solidFill>
                  <a:schemeClr val="accent5">
                    <a:lumMod val="50000"/>
                  </a:schemeClr>
                </a:solidFill>
                <a:latin typeface="Century Gothic" panose="020B0502020202020204" pitchFamily="34" charset="0"/>
                <a:sym typeface="Helvetica Neue Light"/>
              </a:rPr>
              <a:t>Se utiliza contra datos que no tienen etiquetas históricas. </a:t>
            </a:r>
            <a:r>
              <a:rPr lang="es-MX" sz="1600" dirty="0">
                <a:solidFill>
                  <a:schemeClr val="accent5">
                    <a:lumMod val="50000"/>
                  </a:schemeClr>
                </a:solidFill>
                <a:latin typeface="Century Gothic" panose="020B0502020202020204" pitchFamily="34" charset="0"/>
                <a:sym typeface="Helvetica Neue"/>
              </a:rPr>
              <a:t>No se da la "respuesta correcta" al sistema.</a:t>
            </a:r>
            <a:r>
              <a:rPr lang="es-MX" sz="1600" dirty="0">
                <a:solidFill>
                  <a:schemeClr val="accent5">
                    <a:lumMod val="50000"/>
                  </a:schemeClr>
                </a:solidFill>
                <a:latin typeface="Century Gothic" panose="020B0502020202020204" pitchFamily="34" charset="0"/>
                <a:sym typeface="Helvetica Neue Light"/>
              </a:rPr>
              <a:t> El objetivo es explorar los datos y encontrar alguna estructura en su interior. Por ejemplo: identificar segmentos de clientes con atributos similares que después puedan ser tratados de manera semejante en campañas de marketing o bien puede encontrar los atributos principales que separan los segmentos de clientes.</a:t>
            </a:r>
          </a:p>
          <a:p>
            <a:pPr marR="0" lvl="0" indent="0" algn="just">
              <a:lnSpc>
                <a:spcPct val="150000"/>
              </a:lnSpc>
              <a:spcBef>
                <a:spcPts val="0"/>
              </a:spcBef>
              <a:spcAft>
                <a:spcPts val="0"/>
              </a:spcAft>
              <a:buNone/>
            </a:pPr>
            <a:endParaRPr lang="en-MT" sz="1600" dirty="0">
              <a:solidFill>
                <a:schemeClr val="accent5">
                  <a:lumMod val="50000"/>
                </a:schemeClr>
              </a:solidFill>
              <a:latin typeface="Century Gothic" panose="020B0502020202020204" pitchFamily="34" charset="0"/>
              <a:sym typeface="Calibri"/>
            </a:endParaRPr>
          </a:p>
        </p:txBody>
      </p:sp>
      <p:sp>
        <p:nvSpPr>
          <p:cNvPr id="5" name="CuadroTexto 5">
            <a:extLst>
              <a:ext uri="{FF2B5EF4-FFF2-40B4-BE49-F238E27FC236}">
                <a16:creationId xmlns:a16="http://schemas.microsoft.com/office/drawing/2014/main" id="{F4DAECE2-25B5-D30A-5761-B20226AA2B5B}"/>
              </a:ext>
            </a:extLst>
          </p:cNvPr>
          <p:cNvSpPr txBox="1"/>
          <p:nvPr/>
        </p:nvSpPr>
        <p:spPr>
          <a:xfrm>
            <a:off x="3469296" y="1604334"/>
            <a:ext cx="5250155" cy="590931"/>
          </a:xfrm>
          <a:prstGeom prst="rect">
            <a:avLst/>
          </a:prstGeom>
          <a:noFill/>
        </p:spPr>
        <p:txBody>
          <a:bodyPr wrap="non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Elección del Algoritmo</a:t>
            </a:r>
          </a:p>
        </p:txBody>
      </p:sp>
    </p:spTree>
    <p:extLst>
      <p:ext uri="{BB962C8B-B14F-4D97-AF65-F5344CB8AC3E}">
        <p14:creationId xmlns:p14="http://schemas.microsoft.com/office/powerpoint/2010/main" val="13584226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Diagrama&#10;&#10;Descripción generada automáticamente">
            <a:extLst>
              <a:ext uri="{FF2B5EF4-FFF2-40B4-BE49-F238E27FC236}">
                <a16:creationId xmlns:a16="http://schemas.microsoft.com/office/drawing/2014/main" id="{A4835EF0-1AA1-8537-4B41-CA81FA1D6D2E}"/>
              </a:ext>
            </a:extLst>
          </p:cNvPr>
          <p:cNvPicPr>
            <a:picLocks noChangeAspect="1"/>
          </p:cNvPicPr>
          <p:nvPr/>
        </p:nvPicPr>
        <p:blipFill>
          <a:blip r:embed="rId2"/>
          <a:stretch>
            <a:fillRect/>
          </a:stretch>
        </p:blipFill>
        <p:spPr>
          <a:xfrm>
            <a:off x="730105" y="1712068"/>
            <a:ext cx="2156909" cy="2003898"/>
          </a:xfrm>
          <a:prstGeom prst="rect">
            <a:avLst/>
          </a:prstGeom>
        </p:spPr>
      </p:pic>
      <p:sp>
        <p:nvSpPr>
          <p:cNvPr id="3" name="Elipse 7">
            <a:extLst>
              <a:ext uri="{FF2B5EF4-FFF2-40B4-BE49-F238E27FC236}">
                <a16:creationId xmlns:a16="http://schemas.microsoft.com/office/drawing/2014/main" id="{8CE892A7-DE23-9C0B-78BE-45C6AEA42654}"/>
              </a:ext>
            </a:extLst>
          </p:cNvPr>
          <p:cNvSpPr/>
          <p:nvPr/>
        </p:nvSpPr>
        <p:spPr>
          <a:xfrm>
            <a:off x="2265857" y="1512650"/>
            <a:ext cx="887109" cy="876479"/>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4</a:t>
            </a:r>
            <a:endParaRPr lang="es-US" b="1" dirty="0"/>
          </a:p>
        </p:txBody>
      </p:sp>
      <p:sp>
        <p:nvSpPr>
          <p:cNvPr id="4" name="Google Shape;351;p44">
            <a:extLst>
              <a:ext uri="{FF2B5EF4-FFF2-40B4-BE49-F238E27FC236}">
                <a16:creationId xmlns:a16="http://schemas.microsoft.com/office/drawing/2014/main" id="{374AF63C-0965-CF7A-D463-F8D046C7500C}"/>
              </a:ext>
            </a:extLst>
          </p:cNvPr>
          <p:cNvSpPr txBox="1"/>
          <p:nvPr/>
        </p:nvSpPr>
        <p:spPr>
          <a:xfrm>
            <a:off x="3578423" y="2195265"/>
            <a:ext cx="5031900" cy="553968"/>
          </a:xfrm>
          <a:prstGeom prst="rect">
            <a:avLst/>
          </a:prstGeom>
          <a:noFill/>
          <a:ln>
            <a:noFill/>
          </a:ln>
        </p:spPr>
        <p:txBody>
          <a:bodyPr spcFirstLastPara="1" wrap="square" lIns="91425" tIns="91425" rIns="91425" bIns="91425" anchor="t" anchorCtr="0">
            <a:spAutoFit/>
          </a:bodyPr>
          <a:lstStyle/>
          <a:p>
            <a:pPr marR="0" lvl="0" indent="0" algn="just">
              <a:lnSpc>
                <a:spcPct val="150000"/>
              </a:lnSpc>
              <a:spcBef>
                <a:spcPts val="0"/>
              </a:spcBef>
              <a:spcAft>
                <a:spcPts val="0"/>
              </a:spcAft>
              <a:buNone/>
            </a:pPr>
            <a:r>
              <a:rPr lang="es-MX" sz="1600" b="1" dirty="0">
                <a:solidFill>
                  <a:schemeClr val="accent5">
                    <a:lumMod val="50000"/>
                  </a:schemeClr>
                </a:solidFill>
                <a:latin typeface="Century Gothic" panose="020B0502020202020204" pitchFamily="34" charset="0"/>
                <a:sym typeface="Helvetica Neue"/>
              </a:rPr>
              <a:t>Aprendizaje No Supervisado:</a:t>
            </a:r>
            <a:endParaRPr lang="en-MT" sz="1600" dirty="0">
              <a:solidFill>
                <a:schemeClr val="accent5">
                  <a:lumMod val="50000"/>
                </a:schemeClr>
              </a:solidFill>
              <a:latin typeface="Century Gothic" panose="020B0502020202020204" pitchFamily="34" charset="0"/>
              <a:sym typeface="Calibri"/>
            </a:endParaRPr>
          </a:p>
        </p:txBody>
      </p:sp>
      <p:sp>
        <p:nvSpPr>
          <p:cNvPr id="5" name="CuadroTexto 5">
            <a:extLst>
              <a:ext uri="{FF2B5EF4-FFF2-40B4-BE49-F238E27FC236}">
                <a16:creationId xmlns:a16="http://schemas.microsoft.com/office/drawing/2014/main" id="{F4DAECE2-25B5-D30A-5761-B20226AA2B5B}"/>
              </a:ext>
            </a:extLst>
          </p:cNvPr>
          <p:cNvSpPr txBox="1"/>
          <p:nvPr/>
        </p:nvSpPr>
        <p:spPr>
          <a:xfrm>
            <a:off x="3469296" y="1604334"/>
            <a:ext cx="5250155" cy="590931"/>
          </a:xfrm>
          <a:prstGeom prst="rect">
            <a:avLst/>
          </a:prstGeom>
          <a:noFill/>
        </p:spPr>
        <p:txBody>
          <a:bodyPr wrap="non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Elección del Algoritmo</a:t>
            </a:r>
          </a:p>
        </p:txBody>
      </p:sp>
      <p:sp>
        <p:nvSpPr>
          <p:cNvPr id="6" name="CuadroTexto 5">
            <a:extLst>
              <a:ext uri="{FF2B5EF4-FFF2-40B4-BE49-F238E27FC236}">
                <a16:creationId xmlns:a16="http://schemas.microsoft.com/office/drawing/2014/main" id="{7DE8E7E1-21C6-4650-52FD-19E5BD8DF169}"/>
              </a:ext>
            </a:extLst>
          </p:cNvPr>
          <p:cNvSpPr txBox="1"/>
          <p:nvPr/>
        </p:nvSpPr>
        <p:spPr>
          <a:xfrm>
            <a:off x="4841439" y="3637265"/>
            <a:ext cx="1314784" cy="461665"/>
          </a:xfrm>
          <a:prstGeom prst="rect">
            <a:avLst/>
          </a:prstGeom>
          <a:noFill/>
        </p:spPr>
        <p:txBody>
          <a:bodyPr wrap="none" rtlCol="0">
            <a:spAutoFit/>
          </a:bodyPr>
          <a:lstStyle/>
          <a:p>
            <a:r>
              <a:rPr lang="es-US" sz="2400" b="1" i="1" dirty="0">
                <a:solidFill>
                  <a:schemeClr val="accent1">
                    <a:lumMod val="75000"/>
                  </a:schemeClr>
                </a:solidFill>
                <a:latin typeface="Trebuchet MS" panose="020B0603020202020204" pitchFamily="34" charset="0"/>
              </a:rPr>
              <a:t>Proceso</a:t>
            </a:r>
          </a:p>
        </p:txBody>
      </p:sp>
      <p:sp>
        <p:nvSpPr>
          <p:cNvPr id="7" name="CuadroTexto 6">
            <a:extLst>
              <a:ext uri="{FF2B5EF4-FFF2-40B4-BE49-F238E27FC236}">
                <a16:creationId xmlns:a16="http://schemas.microsoft.com/office/drawing/2014/main" id="{199F14A4-1E71-6548-3D14-E60DEC39CC65}"/>
              </a:ext>
            </a:extLst>
          </p:cNvPr>
          <p:cNvSpPr txBox="1"/>
          <p:nvPr/>
        </p:nvSpPr>
        <p:spPr>
          <a:xfrm>
            <a:off x="6901855" y="3655367"/>
            <a:ext cx="1197764" cy="461665"/>
          </a:xfrm>
          <a:prstGeom prst="rect">
            <a:avLst/>
          </a:prstGeom>
          <a:noFill/>
        </p:spPr>
        <p:txBody>
          <a:bodyPr wrap="none" rtlCol="0">
            <a:spAutoFit/>
          </a:bodyPr>
          <a:lstStyle/>
          <a:p>
            <a:r>
              <a:rPr lang="es-US" sz="2400" b="1" i="1" dirty="0">
                <a:solidFill>
                  <a:schemeClr val="accent1">
                    <a:lumMod val="50000"/>
                  </a:schemeClr>
                </a:solidFill>
                <a:latin typeface="Trebuchet MS" panose="020B0603020202020204" pitchFamily="34" charset="0"/>
              </a:rPr>
              <a:t>Output</a:t>
            </a:r>
          </a:p>
        </p:txBody>
      </p:sp>
      <p:sp>
        <p:nvSpPr>
          <p:cNvPr id="8" name="Google Shape;339;p43">
            <a:extLst>
              <a:ext uri="{FF2B5EF4-FFF2-40B4-BE49-F238E27FC236}">
                <a16:creationId xmlns:a16="http://schemas.microsoft.com/office/drawing/2014/main" id="{4C4537A3-F49E-DD3C-47CF-C61D97283E47}"/>
              </a:ext>
            </a:extLst>
          </p:cNvPr>
          <p:cNvSpPr txBox="1"/>
          <p:nvPr/>
        </p:nvSpPr>
        <p:spPr>
          <a:xfrm>
            <a:off x="6534479" y="4305179"/>
            <a:ext cx="1721122" cy="431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s-MX" sz="1600" i="1" dirty="0">
                <a:solidFill>
                  <a:schemeClr val="accent1">
                    <a:lumMod val="75000"/>
                  </a:schemeClr>
                </a:solidFill>
                <a:latin typeface="Helvetica Neue Light"/>
                <a:ea typeface="Helvetica Neue Light"/>
                <a:cs typeface="Helvetica Neue Light"/>
                <a:sym typeface="Helvetica Neue Light"/>
              </a:rPr>
              <a:t>Salida</a:t>
            </a:r>
            <a:endParaRPr sz="1600" i="1" dirty="0">
              <a:solidFill>
                <a:schemeClr val="accent1">
                  <a:lumMod val="75000"/>
                </a:schemeClr>
              </a:solidFill>
              <a:latin typeface="Helvetica Neue Light"/>
              <a:ea typeface="Helvetica Neue Light"/>
              <a:cs typeface="Helvetica Neue Light"/>
              <a:sym typeface="Helvetica Neue Light"/>
            </a:endParaRPr>
          </a:p>
        </p:txBody>
      </p:sp>
      <p:sp>
        <p:nvSpPr>
          <p:cNvPr id="9" name="Google Shape;341;p43">
            <a:extLst>
              <a:ext uri="{FF2B5EF4-FFF2-40B4-BE49-F238E27FC236}">
                <a16:creationId xmlns:a16="http://schemas.microsoft.com/office/drawing/2014/main" id="{E2B3AC55-3CF7-C286-6382-5504CBCE1254}"/>
              </a:ext>
            </a:extLst>
          </p:cNvPr>
          <p:cNvSpPr txBox="1"/>
          <p:nvPr/>
        </p:nvSpPr>
        <p:spPr>
          <a:xfrm>
            <a:off x="7450224" y="2785250"/>
            <a:ext cx="1433800" cy="430857"/>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s-MX" sz="1600" i="1" dirty="0">
                <a:solidFill>
                  <a:schemeClr val="accent1">
                    <a:lumMod val="75000"/>
                  </a:schemeClr>
                </a:solidFill>
                <a:latin typeface="Helvetica Neue Light"/>
                <a:ea typeface="Helvetica Neue Light"/>
                <a:cs typeface="Helvetica Neue Light"/>
                <a:sym typeface="Helvetica Neue Light"/>
              </a:rPr>
              <a:t>desconocida</a:t>
            </a:r>
            <a:endParaRPr sz="1600" i="1" dirty="0">
              <a:solidFill>
                <a:schemeClr val="accent1">
                  <a:lumMod val="75000"/>
                </a:schemeClr>
              </a:solidFill>
              <a:latin typeface="Helvetica Neue Light"/>
              <a:ea typeface="Helvetica Neue Light"/>
              <a:cs typeface="Helvetica Neue Light"/>
              <a:sym typeface="Helvetica Neue Light"/>
            </a:endParaRPr>
          </a:p>
        </p:txBody>
      </p:sp>
      <p:sp>
        <p:nvSpPr>
          <p:cNvPr id="10" name="Flecha: a la derecha 11">
            <a:extLst>
              <a:ext uri="{FF2B5EF4-FFF2-40B4-BE49-F238E27FC236}">
                <a16:creationId xmlns:a16="http://schemas.microsoft.com/office/drawing/2014/main" id="{92198954-A954-A74F-D28A-4EAB4BCF295E}"/>
              </a:ext>
            </a:extLst>
          </p:cNvPr>
          <p:cNvSpPr/>
          <p:nvPr/>
        </p:nvSpPr>
        <p:spPr>
          <a:xfrm>
            <a:off x="4203083" y="3715966"/>
            <a:ext cx="563000" cy="340468"/>
          </a:xfrm>
          <a:prstGeom prst="righ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1" name="Flecha: a la derecha 12">
            <a:extLst>
              <a:ext uri="{FF2B5EF4-FFF2-40B4-BE49-F238E27FC236}">
                <a16:creationId xmlns:a16="http://schemas.microsoft.com/office/drawing/2014/main" id="{92DF3048-A2C6-EB7B-A6DE-8EBD752129A8}"/>
              </a:ext>
            </a:extLst>
          </p:cNvPr>
          <p:cNvSpPr/>
          <p:nvPr/>
        </p:nvSpPr>
        <p:spPr>
          <a:xfrm>
            <a:off x="6222728" y="3715966"/>
            <a:ext cx="563000" cy="340468"/>
          </a:xfrm>
          <a:prstGeom prst="rightArrow">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cxnSp>
        <p:nvCxnSpPr>
          <p:cNvPr id="12" name="Conector recto de flecha 16">
            <a:extLst>
              <a:ext uri="{FF2B5EF4-FFF2-40B4-BE49-F238E27FC236}">
                <a16:creationId xmlns:a16="http://schemas.microsoft.com/office/drawing/2014/main" id="{E9BBC592-1A11-C071-893E-F7C3F07E1915}"/>
              </a:ext>
            </a:extLst>
          </p:cNvPr>
          <p:cNvCxnSpPr>
            <a:cxnSpLocks/>
            <a:stCxn id="9" idx="2"/>
            <a:endCxn id="7" idx="0"/>
          </p:cNvCxnSpPr>
          <p:nvPr/>
        </p:nvCxnSpPr>
        <p:spPr>
          <a:xfrm flipH="1">
            <a:off x="7500737" y="3216107"/>
            <a:ext cx="666387" cy="43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Google Shape;332;p43">
            <a:extLst>
              <a:ext uri="{FF2B5EF4-FFF2-40B4-BE49-F238E27FC236}">
                <a16:creationId xmlns:a16="http://schemas.microsoft.com/office/drawing/2014/main" id="{02EDD9AE-95CB-B428-6E85-51A40D9882CE}"/>
              </a:ext>
            </a:extLst>
          </p:cNvPr>
          <p:cNvSpPr txBox="1"/>
          <p:nvPr/>
        </p:nvSpPr>
        <p:spPr>
          <a:xfrm>
            <a:off x="3367250" y="4942528"/>
            <a:ext cx="4572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b="1" dirty="0">
                <a:solidFill>
                  <a:schemeClr val="accent1">
                    <a:lumMod val="75000"/>
                  </a:schemeClr>
                </a:solidFill>
                <a:latin typeface="Trebuchet MS" panose="020B0603020202020204" pitchFamily="34" charset="0"/>
                <a:ea typeface="Helvetica Neue"/>
                <a:cs typeface="Helvetica Neue"/>
                <a:sym typeface="Helvetica Neue"/>
              </a:rPr>
              <a:t>Estructura básica de un Algoritmo.</a:t>
            </a:r>
            <a:endParaRPr sz="1600" b="1" dirty="0">
              <a:solidFill>
                <a:schemeClr val="accent1">
                  <a:lumMod val="75000"/>
                </a:schemeClr>
              </a:solidFill>
              <a:latin typeface="Trebuchet MS" panose="020B0603020202020204" pitchFamily="34" charset="0"/>
              <a:ea typeface="Helvetica Neue"/>
              <a:cs typeface="Helvetica Neue"/>
              <a:sym typeface="Helvetica Neue"/>
            </a:endParaRPr>
          </a:p>
        </p:txBody>
      </p:sp>
      <p:sp>
        <p:nvSpPr>
          <p:cNvPr id="15" name="Google Shape;338;p43">
            <a:extLst>
              <a:ext uri="{FF2B5EF4-FFF2-40B4-BE49-F238E27FC236}">
                <a16:creationId xmlns:a16="http://schemas.microsoft.com/office/drawing/2014/main" id="{5F424B41-8EAC-E58D-DA13-461F2B17443E}"/>
              </a:ext>
            </a:extLst>
          </p:cNvPr>
          <p:cNvSpPr txBox="1"/>
          <p:nvPr/>
        </p:nvSpPr>
        <p:spPr>
          <a:xfrm>
            <a:off x="2873232" y="4305179"/>
            <a:ext cx="1957842" cy="431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s-MX" sz="1600" i="1" dirty="0">
                <a:solidFill>
                  <a:schemeClr val="accent1">
                    <a:lumMod val="75000"/>
                  </a:schemeClr>
                </a:solidFill>
                <a:latin typeface="Helvetica Neue Light"/>
                <a:ea typeface="Helvetica Neue Light"/>
                <a:cs typeface="Helvetica Neue Light"/>
                <a:sym typeface="Helvetica Neue Light"/>
              </a:rPr>
              <a:t>Entrada</a:t>
            </a:r>
            <a:endParaRPr sz="1600" i="1" dirty="0">
              <a:solidFill>
                <a:schemeClr val="accent1">
                  <a:lumMod val="75000"/>
                </a:schemeClr>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555691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Diagrama&#10;&#10;Descripción generada automáticamente">
            <a:extLst>
              <a:ext uri="{FF2B5EF4-FFF2-40B4-BE49-F238E27FC236}">
                <a16:creationId xmlns:a16="http://schemas.microsoft.com/office/drawing/2014/main" id="{9CB8689D-0B36-509D-3D69-7F278AA75381}"/>
              </a:ext>
            </a:extLst>
          </p:cNvPr>
          <p:cNvPicPr>
            <a:picLocks noChangeAspect="1"/>
          </p:cNvPicPr>
          <p:nvPr/>
        </p:nvPicPr>
        <p:blipFill>
          <a:blip r:embed="rId2"/>
          <a:stretch>
            <a:fillRect/>
          </a:stretch>
        </p:blipFill>
        <p:spPr>
          <a:xfrm>
            <a:off x="730105" y="1712068"/>
            <a:ext cx="2156909" cy="2003898"/>
          </a:xfrm>
          <a:prstGeom prst="rect">
            <a:avLst/>
          </a:prstGeom>
        </p:spPr>
      </p:pic>
      <p:sp>
        <p:nvSpPr>
          <p:cNvPr id="3" name="Elipse 7">
            <a:extLst>
              <a:ext uri="{FF2B5EF4-FFF2-40B4-BE49-F238E27FC236}">
                <a16:creationId xmlns:a16="http://schemas.microsoft.com/office/drawing/2014/main" id="{4C20ACB6-6584-D5DC-26B9-7CE47B916E42}"/>
              </a:ext>
            </a:extLst>
          </p:cNvPr>
          <p:cNvSpPr/>
          <p:nvPr/>
        </p:nvSpPr>
        <p:spPr>
          <a:xfrm>
            <a:off x="2265857" y="1512650"/>
            <a:ext cx="887109" cy="876479"/>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4</a:t>
            </a:r>
            <a:endParaRPr lang="es-US" b="1" dirty="0"/>
          </a:p>
        </p:txBody>
      </p:sp>
      <p:sp>
        <p:nvSpPr>
          <p:cNvPr id="4" name="Google Shape;360;p45">
            <a:extLst>
              <a:ext uri="{FF2B5EF4-FFF2-40B4-BE49-F238E27FC236}">
                <a16:creationId xmlns:a16="http://schemas.microsoft.com/office/drawing/2014/main" id="{AE955AD6-66C8-EC19-2A55-0F39161ADFA0}"/>
              </a:ext>
            </a:extLst>
          </p:cNvPr>
          <p:cNvSpPr txBox="1"/>
          <p:nvPr/>
        </p:nvSpPr>
        <p:spPr>
          <a:xfrm>
            <a:off x="3575234" y="2196969"/>
            <a:ext cx="5038278" cy="3139291"/>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None/>
            </a:pPr>
            <a:r>
              <a:rPr lang="es-MX" sz="1600" b="1" dirty="0">
                <a:solidFill>
                  <a:schemeClr val="accent5">
                    <a:lumMod val="50000"/>
                  </a:schemeClr>
                </a:solidFill>
                <a:latin typeface="Century Gothic" panose="020B0502020202020204" pitchFamily="34" charset="0"/>
                <a:sym typeface="Helvetica Neue"/>
              </a:rPr>
              <a:t>Aprendizaje por Refuerzo: </a:t>
            </a:r>
            <a:r>
              <a:rPr lang="es-MX" sz="1600" dirty="0">
                <a:solidFill>
                  <a:schemeClr val="accent5">
                    <a:lumMod val="50000"/>
                  </a:schemeClr>
                </a:solidFill>
                <a:latin typeface="Century Gothic" panose="020B0502020202020204" pitchFamily="34" charset="0"/>
                <a:sym typeface="Helvetica Neue Light"/>
              </a:rPr>
              <a:t>el algoritmo descubre a través de ensayo y error qué acciones producen las mayores recompensas. Este tipo de aprendizaje tiene tres componentes principales: el agente (el que aprende o toma decisiones), el entorno (todo con lo que interactúa el agente) y acciones (lo que el agente puede hacer). </a:t>
            </a:r>
            <a:endParaRPr sz="1600" dirty="0">
              <a:solidFill>
                <a:schemeClr val="accent5">
                  <a:lumMod val="50000"/>
                </a:schemeClr>
              </a:solidFill>
              <a:latin typeface="Century Gothic" panose="020B0502020202020204" pitchFamily="34" charset="0"/>
              <a:sym typeface="Calibri"/>
            </a:endParaRPr>
          </a:p>
        </p:txBody>
      </p:sp>
      <p:sp>
        <p:nvSpPr>
          <p:cNvPr id="5" name="CuadroTexto 5">
            <a:extLst>
              <a:ext uri="{FF2B5EF4-FFF2-40B4-BE49-F238E27FC236}">
                <a16:creationId xmlns:a16="http://schemas.microsoft.com/office/drawing/2014/main" id="{1F93ACEA-3661-BBEF-A58C-C526AAFE1BD9}"/>
              </a:ext>
            </a:extLst>
          </p:cNvPr>
          <p:cNvSpPr txBox="1"/>
          <p:nvPr/>
        </p:nvSpPr>
        <p:spPr>
          <a:xfrm>
            <a:off x="3469296" y="1604334"/>
            <a:ext cx="5250155" cy="590931"/>
          </a:xfrm>
          <a:prstGeom prst="rect">
            <a:avLst/>
          </a:prstGeom>
          <a:noFill/>
        </p:spPr>
        <p:txBody>
          <a:bodyPr wrap="non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Elección del Algoritmo</a:t>
            </a:r>
          </a:p>
        </p:txBody>
      </p:sp>
    </p:spTree>
    <p:extLst>
      <p:ext uri="{BB962C8B-B14F-4D97-AF65-F5344CB8AC3E}">
        <p14:creationId xmlns:p14="http://schemas.microsoft.com/office/powerpoint/2010/main" val="40099005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descr="Diagrama&#10;&#10;Descripción generada automáticamente">
            <a:extLst>
              <a:ext uri="{FF2B5EF4-FFF2-40B4-BE49-F238E27FC236}">
                <a16:creationId xmlns:a16="http://schemas.microsoft.com/office/drawing/2014/main" id="{B1DED99E-DF9B-A685-71C6-55EC79AAB355}"/>
              </a:ext>
            </a:extLst>
          </p:cNvPr>
          <p:cNvPicPr>
            <a:picLocks noChangeAspect="1"/>
          </p:cNvPicPr>
          <p:nvPr/>
        </p:nvPicPr>
        <p:blipFill>
          <a:blip r:embed="rId2"/>
          <a:stretch>
            <a:fillRect/>
          </a:stretch>
        </p:blipFill>
        <p:spPr>
          <a:xfrm>
            <a:off x="5991034" y="1712068"/>
            <a:ext cx="2156909" cy="2003898"/>
          </a:xfrm>
          <a:prstGeom prst="rect">
            <a:avLst/>
          </a:prstGeom>
        </p:spPr>
      </p:pic>
      <p:sp>
        <p:nvSpPr>
          <p:cNvPr id="3" name="Elipse 4">
            <a:extLst>
              <a:ext uri="{FF2B5EF4-FFF2-40B4-BE49-F238E27FC236}">
                <a16:creationId xmlns:a16="http://schemas.microsoft.com/office/drawing/2014/main" id="{B093C7B1-133B-D0D3-9637-26D81C72E7DD}"/>
              </a:ext>
            </a:extLst>
          </p:cNvPr>
          <p:cNvSpPr/>
          <p:nvPr/>
        </p:nvSpPr>
        <p:spPr>
          <a:xfrm>
            <a:off x="7526786" y="1512650"/>
            <a:ext cx="887109" cy="876479"/>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5</a:t>
            </a:r>
            <a:endParaRPr lang="es-US" b="1" dirty="0"/>
          </a:p>
        </p:txBody>
      </p:sp>
      <p:sp>
        <p:nvSpPr>
          <p:cNvPr id="4" name="CuadroTexto 1">
            <a:extLst>
              <a:ext uri="{FF2B5EF4-FFF2-40B4-BE49-F238E27FC236}">
                <a16:creationId xmlns:a16="http://schemas.microsoft.com/office/drawing/2014/main" id="{0C38DC62-EF1F-0A8D-8D67-B8EE4DBCADB7}"/>
              </a:ext>
            </a:extLst>
          </p:cNvPr>
          <p:cNvSpPr txBox="1"/>
          <p:nvPr/>
        </p:nvSpPr>
        <p:spPr>
          <a:xfrm>
            <a:off x="730105" y="1588850"/>
            <a:ext cx="4392549" cy="590931"/>
          </a:xfrm>
          <a:prstGeom prst="rect">
            <a:avLst/>
          </a:prstGeom>
          <a:noFill/>
        </p:spPr>
        <p:txBody>
          <a:bodyPr wrap="non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Entrenar el Modelo</a:t>
            </a:r>
          </a:p>
        </p:txBody>
      </p:sp>
      <p:sp>
        <p:nvSpPr>
          <p:cNvPr id="5" name="Google Shape;367;p46">
            <a:extLst>
              <a:ext uri="{FF2B5EF4-FFF2-40B4-BE49-F238E27FC236}">
                <a16:creationId xmlns:a16="http://schemas.microsoft.com/office/drawing/2014/main" id="{46F1BFAB-C7EC-EE55-702C-C9FD78545EA2}"/>
              </a:ext>
            </a:extLst>
          </p:cNvPr>
          <p:cNvSpPr txBox="1"/>
          <p:nvPr/>
        </p:nvSpPr>
        <p:spPr>
          <a:xfrm>
            <a:off x="761931" y="2218505"/>
            <a:ext cx="4782070" cy="2661600"/>
          </a:xfrm>
          <a:prstGeom prst="rect">
            <a:avLst/>
          </a:prstGeom>
          <a:noFill/>
          <a:ln>
            <a:noFill/>
          </a:ln>
        </p:spPr>
        <p:txBody>
          <a:bodyPr spcFirstLastPara="1" wrap="square" lIns="91425" tIns="91425" rIns="91425" bIns="91425" anchor="ctr" anchorCtr="0">
            <a:noAutofit/>
          </a:bodyPr>
          <a:lstStyle/>
          <a:p>
            <a:pPr marL="0" marR="0" lvl="0" indent="0" algn="just" rtl="0">
              <a:lnSpc>
                <a:spcPct val="150000"/>
              </a:lnSpc>
              <a:spcBef>
                <a:spcPts val="0"/>
              </a:spcBef>
              <a:spcAft>
                <a:spcPts val="0"/>
              </a:spcAft>
              <a:buNone/>
            </a:pPr>
            <a:r>
              <a:rPr lang="es-MX" sz="1600" dirty="0">
                <a:solidFill>
                  <a:schemeClr val="accent5">
                    <a:lumMod val="50000"/>
                  </a:schemeClr>
                </a:solidFill>
                <a:latin typeface="Century Gothic" panose="020B0502020202020204" pitchFamily="34" charset="0"/>
                <a:sym typeface="Helvetica Neue Light"/>
              </a:rPr>
              <a:t>Este paso tiene una relación directa con conceptos que abordaremos más adelante en el curso (Training y Test). Sin embargo, el proceso de entrenamiento de un modelo de ML consiste en proporcionarle al modelo </a:t>
            </a:r>
            <a:r>
              <a:rPr lang="es-MX" sz="1600" dirty="0">
                <a:solidFill>
                  <a:schemeClr val="accent5">
                    <a:lumMod val="50000"/>
                  </a:schemeClr>
                </a:solidFill>
                <a:latin typeface="Century Gothic" panose="020B0502020202020204" pitchFamily="34" charset="0"/>
                <a:sym typeface="Helvetica Neue"/>
              </a:rPr>
              <a:t>datos de entrenamiento</a:t>
            </a:r>
            <a:r>
              <a:rPr lang="es-MX" sz="1600" dirty="0">
                <a:solidFill>
                  <a:schemeClr val="accent5">
                    <a:lumMod val="50000"/>
                  </a:schemeClr>
                </a:solidFill>
                <a:latin typeface="Century Gothic" panose="020B0502020202020204" pitchFamily="34" charset="0"/>
                <a:sym typeface="Helvetica Neue Light"/>
              </a:rPr>
              <a:t> de los cuales pueda aprender.</a:t>
            </a:r>
            <a:endParaRPr sz="1600" dirty="0">
              <a:solidFill>
                <a:schemeClr val="accent5">
                  <a:lumMod val="50000"/>
                </a:schemeClr>
              </a:solidFill>
              <a:latin typeface="Century Gothic" panose="020B0502020202020204" pitchFamily="34" charset="0"/>
              <a:sym typeface="Helvetica Neue Light"/>
            </a:endParaRPr>
          </a:p>
        </p:txBody>
      </p:sp>
    </p:spTree>
    <p:extLst>
      <p:ext uri="{BB962C8B-B14F-4D97-AF65-F5344CB8AC3E}">
        <p14:creationId xmlns:p14="http://schemas.microsoft.com/office/powerpoint/2010/main" val="77235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
            <a:extLst>
              <a:ext uri="{FF2B5EF4-FFF2-40B4-BE49-F238E27FC236}">
                <a16:creationId xmlns:a16="http://schemas.microsoft.com/office/drawing/2014/main" id="{0E8B21DE-2436-4F73-F629-CEA2FC77AB2C}"/>
              </a:ext>
            </a:extLst>
          </p:cNvPr>
          <p:cNvSpPr txBox="1"/>
          <p:nvPr/>
        </p:nvSpPr>
        <p:spPr>
          <a:xfrm>
            <a:off x="587093" y="2727269"/>
            <a:ext cx="7969811" cy="701731"/>
          </a:xfrm>
          <a:prstGeom prst="rect">
            <a:avLst/>
          </a:prstGeom>
          <a:noFill/>
        </p:spPr>
        <p:txBody>
          <a:bodyPr wrap="square" rtlCol="0">
            <a:spAutoFit/>
          </a:bodyPr>
          <a:lstStyle/>
          <a:p>
            <a:pPr algn="ctr" defTabSz="914400">
              <a:lnSpc>
                <a:spcPct val="90000"/>
              </a:lnSpc>
              <a:spcBef>
                <a:spcPct val="0"/>
              </a:spcBef>
            </a:pPr>
            <a:r>
              <a:rPr lang="es-US" sz="4400" b="1" dirty="0">
                <a:solidFill>
                  <a:srgbClr val="002060"/>
                </a:solidFill>
                <a:latin typeface="Trebuchet MS" panose="020B0703020202090204" pitchFamily="34" charset="0"/>
                <a:ea typeface="+mj-ea"/>
                <a:cs typeface="+mj-cs"/>
              </a:rPr>
              <a:t>¡Empecemos!</a:t>
            </a:r>
          </a:p>
        </p:txBody>
      </p:sp>
    </p:spTree>
    <p:extLst>
      <p:ext uri="{BB962C8B-B14F-4D97-AF65-F5344CB8AC3E}">
        <p14:creationId xmlns:p14="http://schemas.microsoft.com/office/powerpoint/2010/main" val="25668567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Diagrama&#10;&#10;Descripción generada automáticamente">
            <a:extLst>
              <a:ext uri="{FF2B5EF4-FFF2-40B4-BE49-F238E27FC236}">
                <a16:creationId xmlns:a16="http://schemas.microsoft.com/office/drawing/2014/main" id="{8E3A696C-D07E-2E40-D1D9-2801AD043EF2}"/>
              </a:ext>
            </a:extLst>
          </p:cNvPr>
          <p:cNvPicPr>
            <a:picLocks noChangeAspect="1"/>
          </p:cNvPicPr>
          <p:nvPr/>
        </p:nvPicPr>
        <p:blipFill>
          <a:blip r:embed="rId2"/>
          <a:stretch>
            <a:fillRect/>
          </a:stretch>
        </p:blipFill>
        <p:spPr>
          <a:xfrm>
            <a:off x="730105" y="1712068"/>
            <a:ext cx="2156909" cy="2003898"/>
          </a:xfrm>
          <a:prstGeom prst="rect">
            <a:avLst/>
          </a:prstGeom>
        </p:spPr>
      </p:pic>
      <p:sp>
        <p:nvSpPr>
          <p:cNvPr id="3" name="Elipse 7">
            <a:extLst>
              <a:ext uri="{FF2B5EF4-FFF2-40B4-BE49-F238E27FC236}">
                <a16:creationId xmlns:a16="http://schemas.microsoft.com/office/drawing/2014/main" id="{AF733D5E-D0B6-3A8B-0946-572C370F029B}"/>
              </a:ext>
            </a:extLst>
          </p:cNvPr>
          <p:cNvSpPr/>
          <p:nvPr/>
        </p:nvSpPr>
        <p:spPr>
          <a:xfrm>
            <a:off x="2265857" y="1512650"/>
            <a:ext cx="887109" cy="876479"/>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6</a:t>
            </a:r>
            <a:endParaRPr lang="es-US" b="1" dirty="0"/>
          </a:p>
        </p:txBody>
      </p:sp>
      <p:sp>
        <p:nvSpPr>
          <p:cNvPr id="4" name="CuadroTexto 5">
            <a:extLst>
              <a:ext uri="{FF2B5EF4-FFF2-40B4-BE49-F238E27FC236}">
                <a16:creationId xmlns:a16="http://schemas.microsoft.com/office/drawing/2014/main" id="{0FC3BD4C-4FDB-6599-8C6F-3446292A2C6E}"/>
              </a:ext>
            </a:extLst>
          </p:cNvPr>
          <p:cNvSpPr txBox="1"/>
          <p:nvPr/>
        </p:nvSpPr>
        <p:spPr>
          <a:xfrm>
            <a:off x="3803259" y="1627723"/>
            <a:ext cx="4190571" cy="646331"/>
          </a:xfrm>
          <a:prstGeom prst="rect">
            <a:avLst/>
          </a:prstGeom>
          <a:noFill/>
        </p:spPr>
        <p:txBody>
          <a:bodyPr wrap="none" rtlCol="0">
            <a:spAutoFit/>
          </a:bodyPr>
          <a:lstStyle/>
          <a:p>
            <a:r>
              <a:rPr lang="es-US" sz="3600" b="1" dirty="0">
                <a:solidFill>
                  <a:schemeClr val="accent1">
                    <a:lumMod val="50000"/>
                  </a:schemeClr>
                </a:solidFill>
                <a:latin typeface="Century Gothic" panose="020B0502020202020204" pitchFamily="34" charset="0"/>
                <a:ea typeface="+mj-ea"/>
                <a:cs typeface="+mj-cs"/>
              </a:rPr>
              <a:t>Validar el modelo</a:t>
            </a:r>
          </a:p>
        </p:txBody>
      </p:sp>
      <p:sp>
        <p:nvSpPr>
          <p:cNvPr id="5" name="Google Shape;380;p47">
            <a:extLst>
              <a:ext uri="{FF2B5EF4-FFF2-40B4-BE49-F238E27FC236}">
                <a16:creationId xmlns:a16="http://schemas.microsoft.com/office/drawing/2014/main" id="{A192DA0E-91E4-9C78-103A-D63C91A658EA}"/>
              </a:ext>
            </a:extLst>
          </p:cNvPr>
          <p:cNvSpPr txBox="1"/>
          <p:nvPr/>
        </p:nvSpPr>
        <p:spPr>
          <a:xfrm>
            <a:off x="3483858" y="2274054"/>
            <a:ext cx="4829371" cy="3508623"/>
          </a:xfrm>
          <a:prstGeom prst="rect">
            <a:avLst/>
          </a:prstGeom>
          <a:noFill/>
          <a:ln>
            <a:noFill/>
          </a:ln>
        </p:spPr>
        <p:txBody>
          <a:bodyPr spcFirstLastPara="1" wrap="square" lIns="91425" tIns="91425" rIns="91425" bIns="91425" anchor="t" anchorCtr="0">
            <a:spAutoFit/>
          </a:bodyPr>
          <a:lstStyle/>
          <a:p>
            <a:pPr algn="just">
              <a:lnSpc>
                <a:spcPct val="150000"/>
              </a:lnSpc>
            </a:pPr>
            <a:r>
              <a:rPr lang="es-MX" sz="1600" dirty="0">
                <a:solidFill>
                  <a:schemeClr val="accent5">
                    <a:lumMod val="50000"/>
                  </a:schemeClr>
                </a:solidFill>
                <a:latin typeface="Century Gothic" panose="020B0502020202020204" pitchFamily="34" charset="0"/>
                <a:sym typeface="Helvetica Neue Light"/>
              </a:rPr>
              <a:t>Se realizará con la data de validación y procederemos a </a:t>
            </a:r>
            <a:r>
              <a:rPr lang="es-MX" sz="1600" dirty="0">
                <a:solidFill>
                  <a:schemeClr val="accent5">
                    <a:lumMod val="50000"/>
                  </a:schemeClr>
                </a:solidFill>
                <a:latin typeface="Century Gothic" panose="020B0502020202020204" pitchFamily="34" charset="0"/>
                <a:sym typeface="Helvetica Neue"/>
              </a:rPr>
              <a:t>¨correr” el algoritmo y a evaluar los resultados obtenidos.</a:t>
            </a:r>
            <a:r>
              <a:rPr lang="es-MX" sz="1600" dirty="0">
                <a:solidFill>
                  <a:schemeClr val="accent5">
                    <a:lumMod val="50000"/>
                  </a:schemeClr>
                </a:solidFill>
                <a:latin typeface="Century Gothic" panose="020B0502020202020204" pitchFamily="34" charset="0"/>
                <a:sym typeface="Helvetica Neue Light"/>
              </a:rPr>
              <a:t> </a:t>
            </a:r>
            <a:endParaRPr sz="1600" dirty="0">
              <a:solidFill>
                <a:schemeClr val="accent5">
                  <a:lumMod val="50000"/>
                </a:schemeClr>
              </a:solidFill>
              <a:latin typeface="Century Gothic" panose="020B0502020202020204" pitchFamily="34" charset="0"/>
              <a:sym typeface="Helvetica Neue Light"/>
            </a:endParaRPr>
          </a:p>
          <a:p>
            <a:pPr algn="just">
              <a:lnSpc>
                <a:spcPct val="150000"/>
              </a:lnSpc>
            </a:pPr>
            <a:endParaRPr lang="es-MX" sz="1600" dirty="0">
              <a:solidFill>
                <a:schemeClr val="accent5">
                  <a:lumMod val="50000"/>
                </a:schemeClr>
              </a:solidFill>
              <a:latin typeface="Century Gothic" panose="020B0502020202020204" pitchFamily="34" charset="0"/>
              <a:sym typeface="Helvetica Neue Light"/>
            </a:endParaRPr>
          </a:p>
          <a:p>
            <a:pPr algn="just">
              <a:lnSpc>
                <a:spcPct val="150000"/>
              </a:lnSpc>
            </a:pPr>
            <a:r>
              <a:rPr lang="es-MX" sz="1600" dirty="0">
                <a:solidFill>
                  <a:schemeClr val="accent5">
                    <a:lumMod val="50000"/>
                  </a:schemeClr>
                </a:solidFill>
                <a:latin typeface="Century Gothic" panose="020B0502020202020204" pitchFamily="34" charset="0"/>
                <a:sym typeface="Helvetica Neue Light"/>
              </a:rPr>
              <a:t>En el caso de que los resultados no sean satisfactorios, deberemos volver a la etapa 5 hasta que nuestro modelo se ajuste bien a las dos particiones (data de entrenamiento y data de validación).</a:t>
            </a:r>
            <a:endParaRPr sz="1600" dirty="0">
              <a:solidFill>
                <a:schemeClr val="accent5">
                  <a:lumMod val="50000"/>
                </a:schemeClr>
              </a:solidFill>
              <a:latin typeface="Century Gothic" panose="020B0502020202020204" pitchFamily="34" charset="0"/>
              <a:sym typeface="Helvetica Neue"/>
            </a:endParaRPr>
          </a:p>
        </p:txBody>
      </p:sp>
    </p:spTree>
    <p:extLst>
      <p:ext uri="{BB962C8B-B14F-4D97-AF65-F5344CB8AC3E}">
        <p14:creationId xmlns:p14="http://schemas.microsoft.com/office/powerpoint/2010/main" val="34061823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descr="Diagrama&#10;&#10;Descripción generada automáticamente">
            <a:extLst>
              <a:ext uri="{FF2B5EF4-FFF2-40B4-BE49-F238E27FC236}">
                <a16:creationId xmlns:a16="http://schemas.microsoft.com/office/drawing/2014/main" id="{D7AF84FA-E1F9-1741-AAC5-0619AA6038A4}"/>
              </a:ext>
            </a:extLst>
          </p:cNvPr>
          <p:cNvPicPr>
            <a:picLocks noChangeAspect="1"/>
          </p:cNvPicPr>
          <p:nvPr/>
        </p:nvPicPr>
        <p:blipFill>
          <a:blip r:embed="rId2"/>
          <a:stretch>
            <a:fillRect/>
          </a:stretch>
        </p:blipFill>
        <p:spPr>
          <a:xfrm>
            <a:off x="5991034" y="1712068"/>
            <a:ext cx="2156909" cy="2003898"/>
          </a:xfrm>
          <a:prstGeom prst="rect">
            <a:avLst/>
          </a:prstGeom>
        </p:spPr>
      </p:pic>
      <p:sp>
        <p:nvSpPr>
          <p:cNvPr id="3" name="Elipse 4">
            <a:extLst>
              <a:ext uri="{FF2B5EF4-FFF2-40B4-BE49-F238E27FC236}">
                <a16:creationId xmlns:a16="http://schemas.microsoft.com/office/drawing/2014/main" id="{3FB71C6D-ED70-440C-3ECD-34300C0BBB06}"/>
              </a:ext>
            </a:extLst>
          </p:cNvPr>
          <p:cNvSpPr/>
          <p:nvPr/>
        </p:nvSpPr>
        <p:spPr>
          <a:xfrm>
            <a:off x="7526786" y="1512650"/>
            <a:ext cx="887109" cy="876479"/>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2000" b="1" dirty="0"/>
              <a:t>7</a:t>
            </a:r>
            <a:endParaRPr lang="es-US" b="1" dirty="0"/>
          </a:p>
        </p:txBody>
      </p:sp>
      <p:sp>
        <p:nvSpPr>
          <p:cNvPr id="4" name="CuadroTexto 1">
            <a:extLst>
              <a:ext uri="{FF2B5EF4-FFF2-40B4-BE49-F238E27FC236}">
                <a16:creationId xmlns:a16="http://schemas.microsoft.com/office/drawing/2014/main" id="{84EE2554-2EA9-4011-B79B-9E518F3C031A}"/>
              </a:ext>
            </a:extLst>
          </p:cNvPr>
          <p:cNvSpPr txBox="1"/>
          <p:nvPr/>
        </p:nvSpPr>
        <p:spPr>
          <a:xfrm>
            <a:off x="819045" y="1712068"/>
            <a:ext cx="5030544" cy="584775"/>
          </a:xfrm>
          <a:prstGeom prst="rect">
            <a:avLst/>
          </a:prstGeom>
          <a:noFill/>
        </p:spPr>
        <p:txBody>
          <a:bodyPr wrap="none" rtlCol="0">
            <a:spAutoFit/>
          </a:bodyPr>
          <a:lstStyle/>
          <a:p>
            <a:r>
              <a:rPr lang="es-US" sz="3200" b="1" dirty="0" err="1">
                <a:solidFill>
                  <a:schemeClr val="accent1">
                    <a:lumMod val="50000"/>
                  </a:schemeClr>
                </a:solidFill>
                <a:latin typeface="Century Gothic" panose="020B0502020202020204" pitchFamily="34" charset="0"/>
                <a:ea typeface="+mj-ea"/>
                <a:cs typeface="+mj-cs"/>
              </a:rPr>
              <a:t>Deployment</a:t>
            </a:r>
            <a:r>
              <a:rPr lang="es-US" sz="3200" b="1" dirty="0">
                <a:solidFill>
                  <a:schemeClr val="accent1">
                    <a:lumMod val="50000"/>
                  </a:schemeClr>
                </a:solidFill>
                <a:latin typeface="Century Gothic" panose="020B0502020202020204" pitchFamily="34" charset="0"/>
                <a:ea typeface="+mj-ea"/>
                <a:cs typeface="+mj-cs"/>
              </a:rPr>
              <a:t> del modelo</a:t>
            </a:r>
          </a:p>
        </p:txBody>
      </p:sp>
      <p:sp>
        <p:nvSpPr>
          <p:cNvPr id="5" name="Google Shape;386;p48">
            <a:extLst>
              <a:ext uri="{FF2B5EF4-FFF2-40B4-BE49-F238E27FC236}">
                <a16:creationId xmlns:a16="http://schemas.microsoft.com/office/drawing/2014/main" id="{92A1C2B6-0342-2383-8872-F63A6E410FFC}"/>
              </a:ext>
            </a:extLst>
          </p:cNvPr>
          <p:cNvSpPr txBox="1"/>
          <p:nvPr/>
        </p:nvSpPr>
        <p:spPr>
          <a:xfrm>
            <a:off x="819045" y="2140173"/>
            <a:ext cx="4728062" cy="2360748"/>
          </a:xfrm>
          <a:prstGeom prst="rect">
            <a:avLst/>
          </a:prstGeom>
          <a:noFill/>
          <a:ln>
            <a:noFill/>
          </a:ln>
        </p:spPr>
        <p:txBody>
          <a:bodyPr spcFirstLastPara="1" wrap="square" lIns="91425" tIns="91425" rIns="91425" bIns="91425" anchor="ctr" anchorCtr="0">
            <a:noAutofit/>
          </a:bodyPr>
          <a:lstStyle/>
          <a:p>
            <a:pPr marR="0" lvl="0" indent="0" algn="just">
              <a:lnSpc>
                <a:spcPct val="150000"/>
              </a:lnSpc>
              <a:spcBef>
                <a:spcPts val="0"/>
              </a:spcBef>
              <a:spcAft>
                <a:spcPts val="0"/>
              </a:spcAft>
              <a:buNone/>
            </a:pPr>
            <a:r>
              <a:rPr lang="es-MX" sz="1600" dirty="0">
                <a:solidFill>
                  <a:schemeClr val="accent5">
                    <a:lumMod val="50000"/>
                  </a:schemeClr>
                </a:solidFill>
                <a:latin typeface="Century Gothic" panose="020B0502020202020204" pitchFamily="34" charset="0"/>
                <a:sym typeface="Helvetica Neue"/>
              </a:rPr>
              <a:t>Implementación en producción</a:t>
            </a:r>
            <a:r>
              <a:rPr lang="es-MX" sz="1600" dirty="0">
                <a:solidFill>
                  <a:schemeClr val="accent5">
                    <a:lumMod val="50000"/>
                  </a:schemeClr>
                </a:solidFill>
                <a:latin typeface="Century Gothic" panose="020B0502020202020204" pitchFamily="34" charset="0"/>
                <a:sym typeface="Helvetica Neue Light"/>
              </a:rPr>
              <a:t> de nuestro modelo. Generalmente, solemos ayudarnos de la nube a través de los 3 </a:t>
            </a:r>
            <a:r>
              <a:rPr lang="es-MX" sz="1600" dirty="0" err="1">
                <a:solidFill>
                  <a:schemeClr val="accent5">
                    <a:lumMod val="50000"/>
                  </a:schemeClr>
                </a:solidFill>
                <a:latin typeface="Century Gothic" panose="020B0502020202020204" pitchFamily="34" charset="0"/>
                <a:sym typeface="Helvetica Neue Light"/>
              </a:rPr>
              <a:t>vendors</a:t>
            </a:r>
            <a:r>
              <a:rPr lang="es-MX" sz="1600" dirty="0">
                <a:solidFill>
                  <a:schemeClr val="accent5">
                    <a:lumMod val="50000"/>
                  </a:schemeClr>
                </a:solidFill>
                <a:latin typeface="Century Gothic" panose="020B0502020202020204" pitchFamily="34" charset="0"/>
                <a:sym typeface="Helvetica Neue Light"/>
              </a:rPr>
              <a:t> más conocidos que existen actualmente: AWS, Azure y GCP.</a:t>
            </a:r>
            <a:r>
              <a:rPr lang="es-MX" sz="1600" dirty="0">
                <a:solidFill>
                  <a:schemeClr val="accent5">
                    <a:lumMod val="50000"/>
                  </a:schemeClr>
                </a:solidFill>
                <a:latin typeface="Century Gothic" panose="020B0502020202020204" pitchFamily="34" charset="0"/>
                <a:sym typeface="Didact Gothic"/>
              </a:rPr>
              <a:t> </a:t>
            </a:r>
            <a:endParaRPr sz="1600" dirty="0">
              <a:solidFill>
                <a:schemeClr val="accent5">
                  <a:lumMod val="50000"/>
                </a:schemeClr>
              </a:solidFill>
              <a:latin typeface="Century Gothic" panose="020B0502020202020204" pitchFamily="34" charset="0"/>
              <a:sym typeface="Helvetica Neue Light"/>
            </a:endParaRPr>
          </a:p>
        </p:txBody>
      </p:sp>
    </p:spTree>
    <p:extLst>
      <p:ext uri="{BB962C8B-B14F-4D97-AF65-F5344CB8AC3E}">
        <p14:creationId xmlns:p14="http://schemas.microsoft.com/office/powerpoint/2010/main" val="30434144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D58E7-4DDE-6F6B-F558-9E829CBCECCC}"/>
              </a:ext>
            </a:extLst>
          </p:cNvPr>
          <p:cNvSpPr>
            <a:spLocks noGrp="1"/>
          </p:cNvSpPr>
          <p:nvPr>
            <p:ph type="title"/>
          </p:nvPr>
        </p:nvSpPr>
        <p:spPr>
          <a:xfrm>
            <a:off x="2524622" y="1311450"/>
            <a:ext cx="4094755" cy="763600"/>
          </a:xfrm>
        </p:spPr>
        <p:txBody>
          <a:bodyPr>
            <a:normAutofit/>
          </a:bodyPr>
          <a:lstStyle/>
          <a:p>
            <a:pPr defTabSz="457200"/>
            <a:r>
              <a:rPr lang="es-MX" sz="3600" dirty="0">
                <a:solidFill>
                  <a:schemeClr val="accent1">
                    <a:lumMod val="50000"/>
                  </a:schemeClr>
                </a:solidFill>
                <a:latin typeface="Century Gothic" panose="020B0502020202020204" pitchFamily="34" charset="0"/>
              </a:rPr>
              <a:t>Actividad ML</a:t>
            </a:r>
            <a:endParaRPr lang="es-AR" sz="3600" dirty="0">
              <a:solidFill>
                <a:schemeClr val="accent1">
                  <a:lumMod val="50000"/>
                </a:schemeClr>
              </a:solidFill>
              <a:latin typeface="Century Gothic" panose="020B0502020202020204" pitchFamily="34" charset="0"/>
            </a:endParaRPr>
          </a:p>
        </p:txBody>
      </p:sp>
      <p:sp>
        <p:nvSpPr>
          <p:cNvPr id="3" name="Marcador de texto 2">
            <a:extLst>
              <a:ext uri="{FF2B5EF4-FFF2-40B4-BE49-F238E27FC236}">
                <a16:creationId xmlns:a16="http://schemas.microsoft.com/office/drawing/2014/main" id="{81FC29A7-C4A7-34EA-5800-73E986391E24}"/>
              </a:ext>
            </a:extLst>
          </p:cNvPr>
          <p:cNvSpPr txBox="1">
            <a:spLocks/>
          </p:cNvSpPr>
          <p:nvPr/>
        </p:nvSpPr>
        <p:spPr>
          <a:xfrm>
            <a:off x="797313" y="2160465"/>
            <a:ext cx="7549371" cy="1941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50000"/>
              </a:lnSpc>
              <a:buClr>
                <a:schemeClr val="accent1">
                  <a:lumMod val="50000"/>
                </a:schemeClr>
              </a:buClr>
            </a:pPr>
            <a:r>
              <a:rPr lang="es-MX" sz="1800" dirty="0">
                <a:solidFill>
                  <a:schemeClr val="accent5">
                    <a:lumMod val="50000"/>
                  </a:schemeClr>
                </a:solidFill>
                <a:latin typeface="Century Gothic" panose="020B0502020202020204" pitchFamily="34" charset="0"/>
              </a:rPr>
              <a:t>Impacto del Machine Learning en el sistema financiero.</a:t>
            </a:r>
            <a:endParaRPr lang="es-AR" sz="1800" dirty="0">
              <a:solidFill>
                <a:schemeClr val="accent5">
                  <a:lumMod val="50000"/>
                </a:schemeClr>
              </a:solidFill>
              <a:latin typeface="Century Gothic" panose="020B0502020202020204" pitchFamily="34" charset="0"/>
            </a:endParaRPr>
          </a:p>
        </p:txBody>
      </p:sp>
      <p:pic>
        <p:nvPicPr>
          <p:cNvPr id="5" name="Picture 4" descr="A cartoon of a person holding a megaphone&#10;&#10;Description automatically generated">
            <a:extLst>
              <a:ext uri="{FF2B5EF4-FFF2-40B4-BE49-F238E27FC236}">
                <a16:creationId xmlns:a16="http://schemas.microsoft.com/office/drawing/2014/main" id="{6B0D756E-026C-B7F9-3417-C2F6BB02EA39}"/>
              </a:ext>
            </a:extLst>
          </p:cNvPr>
          <p:cNvPicPr>
            <a:picLocks noChangeAspect="1"/>
          </p:cNvPicPr>
          <p:nvPr/>
        </p:nvPicPr>
        <p:blipFill>
          <a:blip r:embed="rId2"/>
          <a:stretch>
            <a:fillRect/>
          </a:stretch>
        </p:blipFill>
        <p:spPr>
          <a:xfrm>
            <a:off x="5809724" y="3472375"/>
            <a:ext cx="2657867" cy="2668250"/>
          </a:xfrm>
          <a:prstGeom prst="rect">
            <a:avLst/>
          </a:prstGeom>
        </p:spPr>
      </p:pic>
    </p:spTree>
    <p:extLst>
      <p:ext uri="{BB962C8B-B14F-4D97-AF65-F5344CB8AC3E}">
        <p14:creationId xmlns:p14="http://schemas.microsoft.com/office/powerpoint/2010/main" val="28810884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D2EBEA-0A87-5E0E-D315-162BDB34503A}"/>
              </a:ext>
            </a:extLst>
          </p:cNvPr>
          <p:cNvSpPr txBox="1"/>
          <p:nvPr/>
        </p:nvSpPr>
        <p:spPr>
          <a:xfrm>
            <a:off x="540287" y="1408414"/>
            <a:ext cx="8063426" cy="584775"/>
          </a:xfrm>
          <a:prstGeom prst="rect">
            <a:avLst/>
          </a:prstGeom>
          <a:noFill/>
        </p:spPr>
        <p:txBody>
          <a:bodyPr wrap="none" rtlCol="0">
            <a:spAutoFit/>
          </a:bodyPr>
          <a:lstStyle/>
          <a:p>
            <a:pPr algn="ctr"/>
            <a:r>
              <a:rPr lang="es-US" sz="3200" b="1" dirty="0">
                <a:solidFill>
                  <a:schemeClr val="accent1">
                    <a:lumMod val="50000"/>
                  </a:schemeClr>
                </a:solidFill>
                <a:latin typeface="Century Gothic" panose="020B0502020202020204" pitchFamily="34" charset="0"/>
                <a:ea typeface="+mj-ea"/>
                <a:cs typeface="+mj-cs"/>
              </a:rPr>
              <a:t>Conceptos complementarios a la clase</a:t>
            </a:r>
          </a:p>
        </p:txBody>
      </p:sp>
      <p:sp>
        <p:nvSpPr>
          <p:cNvPr id="4" name="TextBox 3">
            <a:extLst>
              <a:ext uri="{FF2B5EF4-FFF2-40B4-BE49-F238E27FC236}">
                <a16:creationId xmlns:a16="http://schemas.microsoft.com/office/drawing/2014/main" id="{6C896011-A30E-BBCD-B07E-2427E1BF6002}"/>
              </a:ext>
            </a:extLst>
          </p:cNvPr>
          <p:cNvSpPr txBox="1"/>
          <p:nvPr/>
        </p:nvSpPr>
        <p:spPr>
          <a:xfrm>
            <a:off x="540287" y="2179767"/>
            <a:ext cx="8063426" cy="3086679"/>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Casualidad y Predicción:</a:t>
            </a:r>
          </a:p>
          <a:p>
            <a:pPr algn="just">
              <a:lnSpc>
                <a:spcPct val="150000"/>
              </a:lnSpc>
            </a:pPr>
            <a:endParaRPr lang="es-MX" b="1" dirty="0">
              <a:solidFill>
                <a:schemeClr val="accent5">
                  <a:lumMod val="50000"/>
                </a:schemeClr>
              </a:solidFill>
              <a:latin typeface="Century Gothic" panose="020B0502020202020204" pitchFamily="34" charset="0"/>
            </a:endParaRPr>
          </a:p>
          <a:p>
            <a:pPr marL="342900" indent="-342900" algn="just">
              <a:lnSpc>
                <a:spcPct val="150000"/>
              </a:lnSpc>
              <a:buFont typeface="Arial" panose="020B0604020202020204" pitchFamily="34" charset="0"/>
              <a:buChar char="•"/>
            </a:pPr>
            <a:r>
              <a:rPr lang="es-MX" sz="2000" b="1" u="sng" dirty="0">
                <a:solidFill>
                  <a:schemeClr val="accent5">
                    <a:lumMod val="50000"/>
                  </a:schemeClr>
                </a:solidFill>
                <a:latin typeface="Century Gothic" panose="020B0502020202020204" pitchFamily="34" charset="0"/>
              </a:rPr>
              <a:t>Causalidad:</a:t>
            </a:r>
          </a:p>
          <a:p>
            <a:pPr algn="just">
              <a:lnSpc>
                <a:spcPct val="150000"/>
              </a:lnSpc>
            </a:pPr>
            <a:r>
              <a:rPr lang="es-MX" sz="2000" b="1" dirty="0">
                <a:solidFill>
                  <a:schemeClr val="accent5">
                    <a:lumMod val="50000"/>
                  </a:schemeClr>
                </a:solidFill>
                <a:latin typeface="Century Gothic" panose="020B0502020202020204" pitchFamily="34" charset="0"/>
              </a:rPr>
              <a:t>1. Definición: </a:t>
            </a:r>
            <a:r>
              <a:rPr lang="es-MX" dirty="0">
                <a:solidFill>
                  <a:schemeClr val="accent5">
                    <a:lumMod val="50000"/>
                  </a:schemeClr>
                </a:solidFill>
                <a:latin typeface="Century Gothic" panose="020B0502020202020204" pitchFamily="34" charset="0"/>
              </a:rPr>
              <a:t>La causalidad se refiere a la relación en la cual un evento (causa) provoca otro evento (efecto). Es la relación de causa y efecto entre dos o más variables, donde un cambio en una variable lleva a un cambio en otra variable.</a:t>
            </a:r>
          </a:p>
        </p:txBody>
      </p:sp>
    </p:spTree>
    <p:extLst>
      <p:ext uri="{BB962C8B-B14F-4D97-AF65-F5344CB8AC3E}">
        <p14:creationId xmlns:p14="http://schemas.microsoft.com/office/powerpoint/2010/main" val="2773759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D2EBEA-0A87-5E0E-D315-162BDB34503A}"/>
              </a:ext>
            </a:extLst>
          </p:cNvPr>
          <p:cNvSpPr txBox="1"/>
          <p:nvPr/>
        </p:nvSpPr>
        <p:spPr>
          <a:xfrm>
            <a:off x="540287" y="1408414"/>
            <a:ext cx="8063426" cy="584775"/>
          </a:xfrm>
          <a:prstGeom prst="rect">
            <a:avLst/>
          </a:prstGeom>
          <a:noFill/>
        </p:spPr>
        <p:txBody>
          <a:bodyPr wrap="none" rtlCol="0">
            <a:spAutoFit/>
          </a:bodyPr>
          <a:lstStyle/>
          <a:p>
            <a:pPr algn="ctr"/>
            <a:r>
              <a:rPr lang="es-US" sz="3200" b="1" dirty="0">
                <a:solidFill>
                  <a:schemeClr val="accent1">
                    <a:lumMod val="50000"/>
                  </a:schemeClr>
                </a:solidFill>
                <a:latin typeface="Century Gothic" panose="020B0502020202020204" pitchFamily="34" charset="0"/>
                <a:ea typeface="+mj-ea"/>
                <a:cs typeface="+mj-cs"/>
              </a:rPr>
              <a:t>Conceptos complementarios a la clase</a:t>
            </a:r>
          </a:p>
        </p:txBody>
      </p:sp>
      <p:sp>
        <p:nvSpPr>
          <p:cNvPr id="4" name="TextBox 3">
            <a:extLst>
              <a:ext uri="{FF2B5EF4-FFF2-40B4-BE49-F238E27FC236}">
                <a16:creationId xmlns:a16="http://schemas.microsoft.com/office/drawing/2014/main" id="{6C896011-A30E-BBCD-B07E-2427E1BF6002}"/>
              </a:ext>
            </a:extLst>
          </p:cNvPr>
          <p:cNvSpPr txBox="1"/>
          <p:nvPr/>
        </p:nvSpPr>
        <p:spPr>
          <a:xfrm>
            <a:off x="540287" y="2065957"/>
            <a:ext cx="8063426" cy="3409844"/>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2. Aspectos clave:</a:t>
            </a:r>
          </a:p>
          <a:p>
            <a:pPr marL="342900" indent="-342900"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Asociación: </a:t>
            </a:r>
            <a:r>
              <a:rPr lang="es-MX" dirty="0">
                <a:solidFill>
                  <a:schemeClr val="accent5">
                    <a:lumMod val="50000"/>
                  </a:schemeClr>
                </a:solidFill>
                <a:latin typeface="Century Gothic" panose="020B0502020202020204" pitchFamily="34" charset="0"/>
              </a:rPr>
              <a:t>Existe una relación entre las variables donde el cambio en una variable está asociado con el cambio en otra variable.</a:t>
            </a:r>
          </a:p>
          <a:p>
            <a:pPr marL="342900" indent="-342900"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Temporalidad: </a:t>
            </a:r>
            <a:r>
              <a:rPr lang="es-MX" dirty="0">
                <a:solidFill>
                  <a:schemeClr val="accent5">
                    <a:lumMod val="50000"/>
                  </a:schemeClr>
                </a:solidFill>
                <a:latin typeface="Century Gothic" panose="020B0502020202020204" pitchFamily="34" charset="0"/>
              </a:rPr>
              <a:t>La causa precede al efecto en el tiempo; es decir, la causa ocurre antes del efecto.</a:t>
            </a:r>
          </a:p>
          <a:p>
            <a:pPr marL="342900" indent="-342900"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Eliminación de otras explicaciones: </a:t>
            </a:r>
            <a:r>
              <a:rPr lang="es-MX" dirty="0">
                <a:solidFill>
                  <a:schemeClr val="accent5">
                    <a:lumMod val="50000"/>
                  </a:schemeClr>
                </a:solidFill>
                <a:latin typeface="Century Gothic" panose="020B0502020202020204" pitchFamily="34" charset="0"/>
              </a:rPr>
              <a:t>Se han considerado y controlado otras variables que podrían explicar la relación observada entre las variables de interés.</a:t>
            </a:r>
          </a:p>
        </p:txBody>
      </p:sp>
    </p:spTree>
    <p:extLst>
      <p:ext uri="{BB962C8B-B14F-4D97-AF65-F5344CB8AC3E}">
        <p14:creationId xmlns:p14="http://schemas.microsoft.com/office/powerpoint/2010/main" val="31803494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D2EBEA-0A87-5E0E-D315-162BDB34503A}"/>
              </a:ext>
            </a:extLst>
          </p:cNvPr>
          <p:cNvSpPr txBox="1"/>
          <p:nvPr/>
        </p:nvSpPr>
        <p:spPr>
          <a:xfrm>
            <a:off x="540287" y="1408414"/>
            <a:ext cx="8063426" cy="584775"/>
          </a:xfrm>
          <a:prstGeom prst="rect">
            <a:avLst/>
          </a:prstGeom>
          <a:noFill/>
        </p:spPr>
        <p:txBody>
          <a:bodyPr wrap="none" rtlCol="0">
            <a:spAutoFit/>
          </a:bodyPr>
          <a:lstStyle/>
          <a:p>
            <a:pPr algn="ctr"/>
            <a:r>
              <a:rPr lang="es-US" sz="3200" b="1" dirty="0">
                <a:solidFill>
                  <a:schemeClr val="accent1">
                    <a:lumMod val="50000"/>
                  </a:schemeClr>
                </a:solidFill>
                <a:latin typeface="Century Gothic" panose="020B0502020202020204" pitchFamily="34" charset="0"/>
                <a:ea typeface="+mj-ea"/>
                <a:cs typeface="+mj-cs"/>
              </a:rPr>
              <a:t>Conceptos complementarios a la clase</a:t>
            </a:r>
          </a:p>
        </p:txBody>
      </p:sp>
      <p:sp>
        <p:nvSpPr>
          <p:cNvPr id="4" name="TextBox 3">
            <a:extLst>
              <a:ext uri="{FF2B5EF4-FFF2-40B4-BE49-F238E27FC236}">
                <a16:creationId xmlns:a16="http://schemas.microsoft.com/office/drawing/2014/main" id="{6C896011-A30E-BBCD-B07E-2427E1BF6002}"/>
              </a:ext>
            </a:extLst>
          </p:cNvPr>
          <p:cNvSpPr txBox="1"/>
          <p:nvPr/>
        </p:nvSpPr>
        <p:spPr>
          <a:xfrm>
            <a:off x="540287" y="2067409"/>
            <a:ext cx="8063426" cy="2994346"/>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3. Métodos:</a:t>
            </a:r>
          </a:p>
          <a:p>
            <a:pPr algn="just">
              <a:lnSpc>
                <a:spcPct val="150000"/>
              </a:lnSpc>
              <a:buAutoNum type="arabicPeriod"/>
            </a:pPr>
            <a:r>
              <a:rPr lang="es-MX" b="1" dirty="0">
                <a:solidFill>
                  <a:schemeClr val="accent5">
                    <a:lumMod val="50000"/>
                  </a:schemeClr>
                </a:solidFill>
                <a:latin typeface="Century Gothic" panose="020B0502020202020204" pitchFamily="34" charset="0"/>
              </a:rPr>
              <a:t>Experimentos controlados: </a:t>
            </a:r>
            <a:r>
              <a:rPr lang="es-MX" dirty="0">
                <a:solidFill>
                  <a:schemeClr val="accent5">
                    <a:lumMod val="50000"/>
                  </a:schemeClr>
                </a:solidFill>
                <a:latin typeface="Century Gothic" panose="020B0502020202020204" pitchFamily="34" charset="0"/>
              </a:rPr>
              <a:t>Manipulación de una variable independiente para observar sus efectos en una variable dependiente mientras se mantienen otras variables constantes.</a:t>
            </a:r>
          </a:p>
          <a:p>
            <a:pPr algn="just">
              <a:lnSpc>
                <a:spcPct val="150000"/>
              </a:lnSpc>
              <a:buAutoNum type="arabicPeriod"/>
            </a:pPr>
            <a:r>
              <a:rPr lang="es-MX" b="1" dirty="0">
                <a:solidFill>
                  <a:schemeClr val="accent5">
                    <a:lumMod val="50000"/>
                  </a:schemeClr>
                </a:solidFill>
                <a:latin typeface="Century Gothic" panose="020B0502020202020204" pitchFamily="34" charset="0"/>
              </a:rPr>
              <a:t>Métodos estadísticos avanzados: </a:t>
            </a:r>
            <a:r>
              <a:rPr lang="es-MX" dirty="0">
                <a:solidFill>
                  <a:schemeClr val="accent5">
                    <a:lumMod val="50000"/>
                  </a:schemeClr>
                </a:solidFill>
                <a:latin typeface="Century Gothic" panose="020B0502020202020204" pitchFamily="34" charset="0"/>
              </a:rPr>
              <a:t>Utilización de técnicas como modelos causales para analizar datos observacionales y establecer relaciones de causalidad.</a:t>
            </a:r>
          </a:p>
        </p:txBody>
      </p:sp>
    </p:spTree>
    <p:extLst>
      <p:ext uri="{BB962C8B-B14F-4D97-AF65-F5344CB8AC3E}">
        <p14:creationId xmlns:p14="http://schemas.microsoft.com/office/powerpoint/2010/main" val="7505387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BD9C57-7795-8F95-27BB-58839A48E613}"/>
              </a:ext>
            </a:extLst>
          </p:cNvPr>
          <p:cNvSpPr txBox="1"/>
          <p:nvPr/>
        </p:nvSpPr>
        <p:spPr>
          <a:xfrm>
            <a:off x="540287" y="2067409"/>
            <a:ext cx="8063426" cy="382534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s-MX" sz="2000" b="1" u="sng" dirty="0">
                <a:solidFill>
                  <a:schemeClr val="accent5">
                    <a:lumMod val="50000"/>
                  </a:schemeClr>
                </a:solidFill>
                <a:latin typeface="Century Gothic" panose="020B0502020202020204" pitchFamily="34" charset="0"/>
              </a:rPr>
              <a:t>Predicción:</a:t>
            </a:r>
          </a:p>
          <a:p>
            <a:pPr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Definición: </a:t>
            </a:r>
            <a:r>
              <a:rPr lang="es-MX" dirty="0">
                <a:solidFill>
                  <a:schemeClr val="accent5">
                    <a:lumMod val="50000"/>
                  </a:schemeClr>
                </a:solidFill>
                <a:latin typeface="Century Gothic" panose="020B0502020202020204" pitchFamily="34" charset="0"/>
              </a:rPr>
              <a:t>La predicción se refiere a estimar o pronosticar un valor futuro o un evento basándose en datos previos y patrones observados en esos datos.</a:t>
            </a:r>
          </a:p>
          <a:p>
            <a:pPr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Aspectos clave:</a:t>
            </a:r>
          </a:p>
          <a:p>
            <a:pPr marL="742950" lvl="1" indent="-285750"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Modelos: </a:t>
            </a:r>
            <a:r>
              <a:rPr lang="es-MX" dirty="0">
                <a:solidFill>
                  <a:schemeClr val="accent5">
                    <a:lumMod val="50000"/>
                  </a:schemeClr>
                </a:solidFill>
                <a:latin typeface="Century Gothic" panose="020B0502020202020204" pitchFamily="34" charset="0"/>
              </a:rPr>
              <a:t>Se construyen modelos matemáticos o estadísticos basados en datos históricos para prever eventos futuros.</a:t>
            </a:r>
          </a:p>
          <a:p>
            <a:pPr marL="742950" lvl="1" indent="-285750"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Patrones: </a:t>
            </a:r>
            <a:r>
              <a:rPr lang="es-MX" dirty="0">
                <a:solidFill>
                  <a:schemeClr val="accent5">
                    <a:lumMod val="50000"/>
                  </a:schemeClr>
                </a:solidFill>
                <a:latin typeface="Century Gothic" panose="020B0502020202020204" pitchFamily="34" charset="0"/>
              </a:rPr>
              <a:t>La predicción se basa en identificar patrones en los datos históricos que puedan extrapolarse al futuro.</a:t>
            </a:r>
          </a:p>
        </p:txBody>
      </p:sp>
      <p:sp>
        <p:nvSpPr>
          <p:cNvPr id="5" name="CuadroTexto 1">
            <a:extLst>
              <a:ext uri="{FF2B5EF4-FFF2-40B4-BE49-F238E27FC236}">
                <a16:creationId xmlns:a16="http://schemas.microsoft.com/office/drawing/2014/main" id="{2B11DCCB-9ED7-103C-47B5-9CFE522658A3}"/>
              </a:ext>
            </a:extLst>
          </p:cNvPr>
          <p:cNvSpPr txBox="1"/>
          <p:nvPr/>
        </p:nvSpPr>
        <p:spPr>
          <a:xfrm>
            <a:off x="540287" y="1408414"/>
            <a:ext cx="8063426" cy="584775"/>
          </a:xfrm>
          <a:prstGeom prst="rect">
            <a:avLst/>
          </a:prstGeom>
          <a:noFill/>
        </p:spPr>
        <p:txBody>
          <a:bodyPr wrap="none" rtlCol="0">
            <a:spAutoFit/>
          </a:bodyPr>
          <a:lstStyle/>
          <a:p>
            <a:pPr algn="ctr"/>
            <a:r>
              <a:rPr lang="es-US" sz="3200" b="1" dirty="0">
                <a:solidFill>
                  <a:schemeClr val="accent1">
                    <a:lumMod val="50000"/>
                  </a:schemeClr>
                </a:solidFill>
                <a:latin typeface="Century Gothic" panose="020B0502020202020204" pitchFamily="34" charset="0"/>
                <a:ea typeface="+mj-ea"/>
                <a:cs typeface="+mj-cs"/>
              </a:rPr>
              <a:t>Conceptos complementarios a la clase</a:t>
            </a:r>
          </a:p>
        </p:txBody>
      </p:sp>
    </p:spTree>
    <p:extLst>
      <p:ext uri="{BB962C8B-B14F-4D97-AF65-F5344CB8AC3E}">
        <p14:creationId xmlns:p14="http://schemas.microsoft.com/office/powerpoint/2010/main" val="40385063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BD9C57-7795-8F95-27BB-58839A48E613}"/>
              </a:ext>
            </a:extLst>
          </p:cNvPr>
          <p:cNvSpPr txBox="1"/>
          <p:nvPr/>
        </p:nvSpPr>
        <p:spPr>
          <a:xfrm>
            <a:off x="540287" y="2067409"/>
            <a:ext cx="8063426" cy="3409844"/>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3. Métodos:</a:t>
            </a:r>
          </a:p>
          <a:p>
            <a:pPr marL="742950" lvl="1" indent="-285750"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Regresión: </a:t>
            </a:r>
            <a:r>
              <a:rPr lang="es-MX" dirty="0">
                <a:solidFill>
                  <a:schemeClr val="accent5">
                    <a:lumMod val="50000"/>
                  </a:schemeClr>
                </a:solidFill>
                <a:latin typeface="Century Gothic" panose="020B0502020202020204" pitchFamily="34" charset="0"/>
              </a:rPr>
              <a:t>Utilización de técnicas de regresión para predecir un valor numérico basado en variables predictoras.</a:t>
            </a:r>
          </a:p>
          <a:p>
            <a:pPr marL="742950" lvl="1" indent="-285750"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Aprendizaje automático: </a:t>
            </a:r>
            <a:r>
              <a:rPr lang="es-MX" dirty="0">
                <a:solidFill>
                  <a:schemeClr val="accent5">
                    <a:lumMod val="50000"/>
                  </a:schemeClr>
                </a:solidFill>
                <a:latin typeface="Century Gothic" panose="020B0502020202020204" pitchFamily="34" charset="0"/>
              </a:rPr>
              <a:t>Utilización de algoritmos de aprendizaje automático para hacer predicciones basadas en patrones complejos en los datos.</a:t>
            </a:r>
          </a:p>
          <a:p>
            <a:pPr marL="742950" lvl="1" indent="-285750" algn="just">
              <a:lnSpc>
                <a:spcPct val="150000"/>
              </a:lnSpc>
              <a:buFont typeface="+mj-lt"/>
              <a:buAutoNum type="arabicPeriod"/>
            </a:pPr>
            <a:r>
              <a:rPr lang="es-MX" b="1" dirty="0">
                <a:solidFill>
                  <a:schemeClr val="accent5">
                    <a:lumMod val="50000"/>
                  </a:schemeClr>
                </a:solidFill>
                <a:latin typeface="Century Gothic" panose="020B0502020202020204" pitchFamily="34" charset="0"/>
              </a:rPr>
              <a:t>Series temporales: </a:t>
            </a:r>
            <a:r>
              <a:rPr lang="es-MX" dirty="0">
                <a:solidFill>
                  <a:schemeClr val="accent5">
                    <a:lumMod val="50000"/>
                  </a:schemeClr>
                </a:solidFill>
                <a:latin typeface="Century Gothic" panose="020B0502020202020204" pitchFamily="34" charset="0"/>
              </a:rPr>
              <a:t>Análisis de datos secuenciales en función del tiempo para predecir valores futuros.</a:t>
            </a:r>
          </a:p>
        </p:txBody>
      </p:sp>
      <p:sp>
        <p:nvSpPr>
          <p:cNvPr id="5" name="CuadroTexto 1">
            <a:extLst>
              <a:ext uri="{FF2B5EF4-FFF2-40B4-BE49-F238E27FC236}">
                <a16:creationId xmlns:a16="http://schemas.microsoft.com/office/drawing/2014/main" id="{2B11DCCB-9ED7-103C-47B5-9CFE522658A3}"/>
              </a:ext>
            </a:extLst>
          </p:cNvPr>
          <p:cNvSpPr txBox="1"/>
          <p:nvPr/>
        </p:nvSpPr>
        <p:spPr>
          <a:xfrm>
            <a:off x="540287" y="1408414"/>
            <a:ext cx="8063426" cy="584775"/>
          </a:xfrm>
          <a:prstGeom prst="rect">
            <a:avLst/>
          </a:prstGeom>
          <a:noFill/>
        </p:spPr>
        <p:txBody>
          <a:bodyPr wrap="none" rtlCol="0">
            <a:spAutoFit/>
          </a:bodyPr>
          <a:lstStyle/>
          <a:p>
            <a:pPr algn="ctr"/>
            <a:r>
              <a:rPr lang="es-US" sz="3200" b="1" dirty="0">
                <a:solidFill>
                  <a:schemeClr val="accent1">
                    <a:lumMod val="50000"/>
                  </a:schemeClr>
                </a:solidFill>
                <a:latin typeface="Century Gothic" panose="020B0502020202020204" pitchFamily="34" charset="0"/>
                <a:ea typeface="+mj-ea"/>
                <a:cs typeface="+mj-cs"/>
              </a:rPr>
              <a:t>Conceptos complementarios a la clase</a:t>
            </a:r>
          </a:p>
        </p:txBody>
      </p:sp>
    </p:spTree>
    <p:extLst>
      <p:ext uri="{BB962C8B-B14F-4D97-AF65-F5344CB8AC3E}">
        <p14:creationId xmlns:p14="http://schemas.microsoft.com/office/powerpoint/2010/main" val="2996715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BD9C57-7795-8F95-27BB-58839A48E613}"/>
              </a:ext>
            </a:extLst>
          </p:cNvPr>
          <p:cNvSpPr txBox="1"/>
          <p:nvPr/>
        </p:nvSpPr>
        <p:spPr>
          <a:xfrm>
            <a:off x="540287" y="2067409"/>
            <a:ext cx="8063426" cy="3738844"/>
          </a:xfrm>
          <a:prstGeom prst="rect">
            <a:avLst/>
          </a:prstGeom>
          <a:noFill/>
        </p:spPr>
        <p:txBody>
          <a:bodyPr wrap="square">
            <a:spAutoFit/>
          </a:bodyPr>
          <a:lstStyle/>
          <a:p>
            <a:pPr algn="just">
              <a:lnSpc>
                <a:spcPct val="150000"/>
              </a:lnSpc>
            </a:pPr>
            <a:r>
              <a:rPr lang="es-MX" dirty="0">
                <a:solidFill>
                  <a:schemeClr val="accent5">
                    <a:lumMod val="50000"/>
                  </a:schemeClr>
                </a:solidFill>
                <a:latin typeface="Century Gothic" panose="020B0502020202020204" pitchFamily="34" charset="0"/>
              </a:rPr>
              <a:t>En resumen, la causalidad se enfoca en entender por qué ocurre un fenómeno y cómo una variable afecta a otra, mientras que la predicción se enfoca en hacer estimaciones precisas sobre eventos futuros basándose en patrones y datos históricos. Es importante mencionar que, aunque una relación causal implica correlación, no toda correlación implica causalidad; es decir, solo porque dos variables estén relacionadas estadísticamente, no significa necesariamente que una cause la otra.</a:t>
            </a:r>
          </a:p>
          <a:p>
            <a:pPr algn="just">
              <a:lnSpc>
                <a:spcPct val="150000"/>
              </a:lnSpc>
              <a:buAutoNum type="arabicPeriod"/>
            </a:pPr>
            <a:endParaRPr lang="es-MX" sz="1600" dirty="0">
              <a:solidFill>
                <a:schemeClr val="accent5">
                  <a:lumMod val="50000"/>
                </a:schemeClr>
              </a:solidFill>
              <a:latin typeface="Century Gothic" panose="020B0502020202020204" pitchFamily="34" charset="0"/>
            </a:endParaRPr>
          </a:p>
        </p:txBody>
      </p:sp>
      <p:sp>
        <p:nvSpPr>
          <p:cNvPr id="5" name="CuadroTexto 1">
            <a:extLst>
              <a:ext uri="{FF2B5EF4-FFF2-40B4-BE49-F238E27FC236}">
                <a16:creationId xmlns:a16="http://schemas.microsoft.com/office/drawing/2014/main" id="{2B11DCCB-9ED7-103C-47B5-9CFE522658A3}"/>
              </a:ext>
            </a:extLst>
          </p:cNvPr>
          <p:cNvSpPr txBox="1"/>
          <p:nvPr/>
        </p:nvSpPr>
        <p:spPr>
          <a:xfrm>
            <a:off x="540287" y="1408414"/>
            <a:ext cx="8063426" cy="584775"/>
          </a:xfrm>
          <a:prstGeom prst="rect">
            <a:avLst/>
          </a:prstGeom>
          <a:noFill/>
        </p:spPr>
        <p:txBody>
          <a:bodyPr wrap="none" rtlCol="0">
            <a:spAutoFit/>
          </a:bodyPr>
          <a:lstStyle/>
          <a:p>
            <a:pPr algn="ctr"/>
            <a:r>
              <a:rPr lang="es-US" sz="3200" b="1" dirty="0">
                <a:solidFill>
                  <a:schemeClr val="accent1">
                    <a:lumMod val="50000"/>
                  </a:schemeClr>
                </a:solidFill>
                <a:latin typeface="Century Gothic" panose="020B0502020202020204" pitchFamily="34" charset="0"/>
                <a:ea typeface="+mj-ea"/>
                <a:cs typeface="+mj-cs"/>
              </a:rPr>
              <a:t>Conceptos complementarios a la clase</a:t>
            </a:r>
          </a:p>
        </p:txBody>
      </p:sp>
    </p:spTree>
    <p:extLst>
      <p:ext uri="{BB962C8B-B14F-4D97-AF65-F5344CB8AC3E}">
        <p14:creationId xmlns:p14="http://schemas.microsoft.com/office/powerpoint/2010/main" val="5621541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1F779-8046-100F-DE26-056312158DFE}"/>
              </a:ext>
            </a:extLst>
          </p:cNvPr>
          <p:cNvSpPr txBox="1"/>
          <p:nvPr/>
        </p:nvSpPr>
        <p:spPr>
          <a:xfrm>
            <a:off x="671907" y="1954910"/>
            <a:ext cx="7800186" cy="2948179"/>
          </a:xfrm>
          <a:prstGeom prst="rect">
            <a:avLst/>
          </a:prstGeom>
          <a:noFill/>
        </p:spPr>
        <p:txBody>
          <a:bodyPr wrap="square">
            <a:spAutoFit/>
          </a:bodyPr>
          <a:lstStyle/>
          <a:p>
            <a:pPr algn="just">
              <a:lnSpc>
                <a:spcPct val="150000"/>
              </a:lnSpc>
            </a:pPr>
            <a:r>
              <a:rPr lang="es-MX" dirty="0">
                <a:solidFill>
                  <a:schemeClr val="accent5">
                    <a:lumMod val="50000"/>
                  </a:schemeClr>
                </a:solidFill>
                <a:latin typeface="Century Gothic" panose="020B0502020202020204" pitchFamily="34" charset="0"/>
              </a:rPr>
              <a:t>El test de hipótesis es una técnica estadística que se utiliza para tomar decisiones sobre afirmaciones o suposiciones acerca de las características de una población basándose en una muestra de datos. Permite a los investigadores hacer inferencias y sacar conclusiones sobre ciertas propiedades de una población utilizando datos muestrales. Aquí te explico los pasos básicos del proceso de prueba de hipótesis:</a:t>
            </a:r>
          </a:p>
        </p:txBody>
      </p:sp>
      <p:sp>
        <p:nvSpPr>
          <p:cNvPr id="7" name="TextBox 6">
            <a:extLst>
              <a:ext uri="{FF2B5EF4-FFF2-40B4-BE49-F238E27FC236}">
                <a16:creationId xmlns:a16="http://schemas.microsoft.com/office/drawing/2014/main" id="{ADC2953B-0D1C-7E69-C19C-416E2F242ADC}"/>
              </a:ext>
            </a:extLst>
          </p:cNvPr>
          <p:cNvSpPr txBox="1"/>
          <p:nvPr/>
        </p:nvSpPr>
        <p:spPr>
          <a:xfrm>
            <a:off x="2333994" y="1197037"/>
            <a:ext cx="4572000" cy="584775"/>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Test de Hipótesis:</a:t>
            </a:r>
          </a:p>
        </p:txBody>
      </p:sp>
    </p:spTree>
    <p:extLst>
      <p:ext uri="{BB962C8B-B14F-4D97-AF65-F5344CB8AC3E}">
        <p14:creationId xmlns:p14="http://schemas.microsoft.com/office/powerpoint/2010/main" val="276168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CA8D1-2107-A2BF-6755-D2E447FEAE36}"/>
              </a:ext>
            </a:extLst>
          </p:cNvPr>
          <p:cNvSpPr txBox="1">
            <a:spLocks/>
          </p:cNvSpPr>
          <p:nvPr/>
        </p:nvSpPr>
        <p:spPr>
          <a:xfrm>
            <a:off x="480744" y="2766218"/>
            <a:ext cx="818251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1" kern="1200">
                <a:solidFill>
                  <a:srgbClr val="002060"/>
                </a:solidFill>
                <a:latin typeface="Trebuchet MS" panose="020B0703020202090204" pitchFamily="34" charset="0"/>
                <a:ea typeface="+mj-ea"/>
                <a:cs typeface="+mj-cs"/>
              </a:defRPr>
            </a:lvl1pPr>
          </a:lstStyle>
          <a:p>
            <a:pPr algn="ctr">
              <a:lnSpc>
                <a:spcPct val="150000"/>
              </a:lnSpc>
              <a:spcBef>
                <a:spcPts val="0"/>
              </a:spcBef>
              <a:buClr>
                <a:srgbClr val="002060"/>
              </a:buClr>
              <a:buSzPts val="3800"/>
            </a:pPr>
            <a:r>
              <a:rPr lang="es-MX" sz="4400" dirty="0"/>
              <a:t>Inteligencia Artificial</a:t>
            </a:r>
            <a:endParaRPr lang="es-AR" sz="4400" dirty="0"/>
          </a:p>
        </p:txBody>
      </p:sp>
    </p:spTree>
    <p:extLst>
      <p:ext uri="{BB962C8B-B14F-4D97-AF65-F5344CB8AC3E}">
        <p14:creationId xmlns:p14="http://schemas.microsoft.com/office/powerpoint/2010/main" val="40980373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1F779-8046-100F-DE26-056312158DFE}"/>
              </a:ext>
            </a:extLst>
          </p:cNvPr>
          <p:cNvSpPr txBox="1"/>
          <p:nvPr/>
        </p:nvSpPr>
        <p:spPr>
          <a:xfrm>
            <a:off x="682011" y="1853776"/>
            <a:ext cx="7800186" cy="3409844"/>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1. Formulación de Hipótesis:</a:t>
            </a:r>
          </a:p>
          <a:p>
            <a:pPr lvl="2" indent="-457200" algn="just">
              <a:lnSpc>
                <a:spcPct val="150000"/>
              </a:lnSpc>
            </a:pPr>
            <a:r>
              <a:rPr lang="es-MX" b="1" dirty="0">
                <a:solidFill>
                  <a:schemeClr val="accent5">
                    <a:lumMod val="50000"/>
                  </a:schemeClr>
                </a:solidFill>
                <a:latin typeface="Century Gothic" panose="020B0502020202020204" pitchFamily="34" charset="0"/>
              </a:rPr>
              <a:t>1. Hipótesis Nula (H0): </a:t>
            </a:r>
            <a:r>
              <a:rPr lang="es-MX" dirty="0">
                <a:solidFill>
                  <a:schemeClr val="accent5">
                    <a:lumMod val="50000"/>
                  </a:schemeClr>
                </a:solidFill>
                <a:latin typeface="Century Gothic" panose="020B0502020202020204" pitchFamily="34" charset="0"/>
              </a:rPr>
              <a:t>Es una afirmación inicial que se supone verdadera y que se somete a prueba. Por lo general, representa una declaración de ninguna diferencia o ninguna relación en el contexto del problema.</a:t>
            </a:r>
          </a:p>
          <a:p>
            <a:pPr lvl="2" indent="-457200" algn="just">
              <a:lnSpc>
                <a:spcPct val="150000"/>
              </a:lnSpc>
            </a:pPr>
            <a:r>
              <a:rPr lang="es-MX" b="1" dirty="0">
                <a:solidFill>
                  <a:schemeClr val="accent5">
                    <a:lumMod val="50000"/>
                  </a:schemeClr>
                </a:solidFill>
                <a:latin typeface="Century Gothic" panose="020B0502020202020204" pitchFamily="34" charset="0"/>
              </a:rPr>
              <a:t>2. Hipótesis Alternativa (H1 o Ha): </a:t>
            </a:r>
            <a:r>
              <a:rPr lang="es-MX" dirty="0">
                <a:solidFill>
                  <a:schemeClr val="accent5">
                    <a:lumMod val="50000"/>
                  </a:schemeClr>
                </a:solidFill>
                <a:latin typeface="Century Gothic" panose="020B0502020202020204" pitchFamily="34" charset="0"/>
              </a:rPr>
              <a:t>Es la afirmación que se desea probar. Representa una afirmación de que hay una diferencia o una relación específica en la población.</a:t>
            </a:r>
          </a:p>
        </p:txBody>
      </p:sp>
      <p:sp>
        <p:nvSpPr>
          <p:cNvPr id="7" name="TextBox 6">
            <a:extLst>
              <a:ext uri="{FF2B5EF4-FFF2-40B4-BE49-F238E27FC236}">
                <a16:creationId xmlns:a16="http://schemas.microsoft.com/office/drawing/2014/main" id="{ADC2953B-0D1C-7E69-C19C-416E2F242ADC}"/>
              </a:ext>
            </a:extLst>
          </p:cNvPr>
          <p:cNvSpPr txBox="1"/>
          <p:nvPr/>
        </p:nvSpPr>
        <p:spPr>
          <a:xfrm>
            <a:off x="2333994" y="1197037"/>
            <a:ext cx="4572000" cy="584775"/>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Test de Hipótesis:</a:t>
            </a:r>
          </a:p>
        </p:txBody>
      </p:sp>
    </p:spTree>
    <p:extLst>
      <p:ext uri="{BB962C8B-B14F-4D97-AF65-F5344CB8AC3E}">
        <p14:creationId xmlns:p14="http://schemas.microsoft.com/office/powerpoint/2010/main" val="18528111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1F779-8046-100F-DE26-056312158DFE}"/>
              </a:ext>
            </a:extLst>
          </p:cNvPr>
          <p:cNvSpPr txBox="1"/>
          <p:nvPr/>
        </p:nvSpPr>
        <p:spPr>
          <a:xfrm>
            <a:off x="682011" y="1853776"/>
            <a:ext cx="7800186" cy="2578847"/>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2. Especificación del Nivel de Significancia (α):</a:t>
            </a:r>
          </a:p>
          <a:p>
            <a:pPr algn="just">
              <a:lnSpc>
                <a:spcPct val="150000"/>
              </a:lnSpc>
            </a:pPr>
            <a:r>
              <a:rPr lang="es-MX" dirty="0">
                <a:solidFill>
                  <a:schemeClr val="accent5">
                    <a:lumMod val="50000"/>
                  </a:schemeClr>
                </a:solidFill>
                <a:latin typeface="Century Gothic" panose="020B0502020202020204" pitchFamily="34" charset="0"/>
              </a:rPr>
              <a:t>El nivel de significancia, denotado por α, es la probabilidad de cometer un error tipo I, que implica rechazar incorrectamente la hipótesis nula cuando es verdadera. Es un valor predefinido (a menudo 0.05 o 0.01) que representa el umbral para considerar los resultados como estadísticamente significativos.</a:t>
            </a:r>
          </a:p>
        </p:txBody>
      </p:sp>
      <p:sp>
        <p:nvSpPr>
          <p:cNvPr id="7" name="TextBox 6">
            <a:extLst>
              <a:ext uri="{FF2B5EF4-FFF2-40B4-BE49-F238E27FC236}">
                <a16:creationId xmlns:a16="http://schemas.microsoft.com/office/drawing/2014/main" id="{ADC2953B-0D1C-7E69-C19C-416E2F242ADC}"/>
              </a:ext>
            </a:extLst>
          </p:cNvPr>
          <p:cNvSpPr txBox="1"/>
          <p:nvPr/>
        </p:nvSpPr>
        <p:spPr>
          <a:xfrm>
            <a:off x="2333994" y="1197037"/>
            <a:ext cx="4572000" cy="584775"/>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Test de Hipótesis:</a:t>
            </a:r>
          </a:p>
        </p:txBody>
      </p:sp>
    </p:spTree>
    <p:extLst>
      <p:ext uri="{BB962C8B-B14F-4D97-AF65-F5344CB8AC3E}">
        <p14:creationId xmlns:p14="http://schemas.microsoft.com/office/powerpoint/2010/main" val="36047396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1F779-8046-100F-DE26-056312158DFE}"/>
              </a:ext>
            </a:extLst>
          </p:cNvPr>
          <p:cNvSpPr txBox="1"/>
          <p:nvPr/>
        </p:nvSpPr>
        <p:spPr>
          <a:xfrm>
            <a:off x="682011" y="1791632"/>
            <a:ext cx="7800186" cy="4287007"/>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3. Recopilación y Análisis de Datos:</a:t>
            </a:r>
          </a:p>
          <a:p>
            <a:pPr marL="457200" lvl="2" algn="just">
              <a:lnSpc>
                <a:spcPct val="150000"/>
              </a:lnSpc>
            </a:pPr>
            <a:r>
              <a:rPr lang="es-MX" dirty="0">
                <a:solidFill>
                  <a:schemeClr val="accent5">
                    <a:lumMod val="50000"/>
                  </a:schemeClr>
                </a:solidFill>
                <a:latin typeface="Century Gothic" panose="020B0502020202020204" pitchFamily="34" charset="0"/>
              </a:rPr>
              <a:t>Se recopilan datos a través de una muestra y se calculan estadísticas descriptivas y estimadores para evaluar la información muestral.</a:t>
            </a:r>
          </a:p>
          <a:p>
            <a:pPr algn="just">
              <a:lnSpc>
                <a:spcPct val="150000"/>
              </a:lnSpc>
            </a:pPr>
            <a:r>
              <a:rPr lang="es-MX" sz="2000" b="1" dirty="0">
                <a:solidFill>
                  <a:schemeClr val="accent5">
                    <a:lumMod val="50000"/>
                  </a:schemeClr>
                </a:solidFill>
                <a:latin typeface="Century Gothic" panose="020B0502020202020204" pitchFamily="34" charset="0"/>
              </a:rPr>
              <a:t>4. Cálculo del Estadístico de Prueba:</a:t>
            </a:r>
          </a:p>
          <a:p>
            <a:pPr marL="457200" lvl="2" algn="just">
              <a:lnSpc>
                <a:spcPct val="150000"/>
              </a:lnSpc>
            </a:pPr>
            <a:r>
              <a:rPr lang="es-MX" dirty="0">
                <a:solidFill>
                  <a:schemeClr val="accent5">
                    <a:lumMod val="50000"/>
                  </a:schemeClr>
                </a:solidFill>
                <a:latin typeface="Century Gothic" panose="020B0502020202020204" pitchFamily="34" charset="0"/>
              </a:rPr>
              <a:t>Se utiliza un estadístico específico para comparar los datos observados con lo que se esperaría bajo la hipótesis nula. La elección del estadístico depende del tipo de prueba que se esté realizando (por ejemplo, t de </a:t>
            </a:r>
            <a:r>
              <a:rPr lang="es-MX" dirty="0" err="1">
                <a:solidFill>
                  <a:schemeClr val="accent5">
                    <a:lumMod val="50000"/>
                  </a:schemeClr>
                </a:solidFill>
                <a:latin typeface="Century Gothic" panose="020B0502020202020204" pitchFamily="34" charset="0"/>
              </a:rPr>
              <a:t>Student</a:t>
            </a:r>
            <a:r>
              <a:rPr lang="es-MX" dirty="0">
                <a:solidFill>
                  <a:schemeClr val="accent5">
                    <a:lumMod val="50000"/>
                  </a:schemeClr>
                </a:solidFill>
                <a:latin typeface="Century Gothic" panose="020B0502020202020204" pitchFamily="34" charset="0"/>
              </a:rPr>
              <a:t>, chi-cuadrado, ANOVA, etc.).</a:t>
            </a:r>
          </a:p>
        </p:txBody>
      </p:sp>
      <p:sp>
        <p:nvSpPr>
          <p:cNvPr id="7" name="TextBox 6">
            <a:extLst>
              <a:ext uri="{FF2B5EF4-FFF2-40B4-BE49-F238E27FC236}">
                <a16:creationId xmlns:a16="http://schemas.microsoft.com/office/drawing/2014/main" id="{ADC2953B-0D1C-7E69-C19C-416E2F242ADC}"/>
              </a:ext>
            </a:extLst>
          </p:cNvPr>
          <p:cNvSpPr txBox="1"/>
          <p:nvPr/>
        </p:nvSpPr>
        <p:spPr>
          <a:xfrm>
            <a:off x="2333994" y="1197037"/>
            <a:ext cx="4572000" cy="584775"/>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Test de Hipótesis:</a:t>
            </a:r>
          </a:p>
        </p:txBody>
      </p:sp>
    </p:spTree>
    <p:extLst>
      <p:ext uri="{BB962C8B-B14F-4D97-AF65-F5344CB8AC3E}">
        <p14:creationId xmlns:p14="http://schemas.microsoft.com/office/powerpoint/2010/main" val="2411371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1F779-8046-100F-DE26-056312158DFE}"/>
              </a:ext>
            </a:extLst>
          </p:cNvPr>
          <p:cNvSpPr txBox="1"/>
          <p:nvPr/>
        </p:nvSpPr>
        <p:spPr>
          <a:xfrm>
            <a:off x="682011" y="1791632"/>
            <a:ext cx="7800186" cy="4240841"/>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5. Toma de Decisión:</a:t>
            </a:r>
          </a:p>
          <a:p>
            <a:pPr marL="457200" lvl="2" algn="just">
              <a:lnSpc>
                <a:spcPct val="150000"/>
              </a:lnSpc>
            </a:pPr>
            <a:r>
              <a:rPr lang="es-MX" dirty="0">
                <a:solidFill>
                  <a:schemeClr val="accent5">
                    <a:lumMod val="50000"/>
                  </a:schemeClr>
                </a:solidFill>
                <a:latin typeface="Century Gothic" panose="020B0502020202020204" pitchFamily="34" charset="0"/>
              </a:rPr>
              <a:t>Se compara el estadístico de prueba con un valor crítico (obtenido a partir de tablas de distribución o software estadístico) y se determina si el estadístico cae en la región de rechazo (donde se rechaza la hipótesis nula) o en la región de no rechazo.</a:t>
            </a:r>
          </a:p>
          <a:p>
            <a:pPr marL="457200" lvl="2" algn="just">
              <a:lnSpc>
                <a:spcPct val="150000"/>
              </a:lnSpc>
            </a:pPr>
            <a:r>
              <a:rPr lang="es-MX" dirty="0">
                <a:solidFill>
                  <a:schemeClr val="accent5">
                    <a:lumMod val="50000"/>
                  </a:schemeClr>
                </a:solidFill>
                <a:latin typeface="Century Gothic" panose="020B0502020202020204" pitchFamily="34" charset="0"/>
              </a:rPr>
              <a:t>Si el estadístico de prueba está en la región de rechazo, se rechaza la hipótesis nula en favor de la hipótesis alternativa. Si está en la región de no rechazo, no se pueden hacer afirmaciones concluyentes y la hipótesis nula no se rechaza.</a:t>
            </a:r>
          </a:p>
        </p:txBody>
      </p:sp>
      <p:sp>
        <p:nvSpPr>
          <p:cNvPr id="7" name="TextBox 6">
            <a:extLst>
              <a:ext uri="{FF2B5EF4-FFF2-40B4-BE49-F238E27FC236}">
                <a16:creationId xmlns:a16="http://schemas.microsoft.com/office/drawing/2014/main" id="{ADC2953B-0D1C-7E69-C19C-416E2F242ADC}"/>
              </a:ext>
            </a:extLst>
          </p:cNvPr>
          <p:cNvSpPr txBox="1"/>
          <p:nvPr/>
        </p:nvSpPr>
        <p:spPr>
          <a:xfrm>
            <a:off x="2333994" y="1197037"/>
            <a:ext cx="4572000" cy="584775"/>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Test de Hipótesis:</a:t>
            </a:r>
          </a:p>
        </p:txBody>
      </p:sp>
    </p:spTree>
    <p:extLst>
      <p:ext uri="{BB962C8B-B14F-4D97-AF65-F5344CB8AC3E}">
        <p14:creationId xmlns:p14="http://schemas.microsoft.com/office/powerpoint/2010/main" val="1539321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1F779-8046-100F-DE26-056312158DFE}"/>
              </a:ext>
            </a:extLst>
          </p:cNvPr>
          <p:cNvSpPr txBox="1"/>
          <p:nvPr/>
        </p:nvSpPr>
        <p:spPr>
          <a:xfrm>
            <a:off x="682011" y="1853776"/>
            <a:ext cx="7800186" cy="3825343"/>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6. Interpretación de Resultados:</a:t>
            </a:r>
          </a:p>
          <a:p>
            <a:pPr marL="457200" lvl="2" algn="just">
              <a:lnSpc>
                <a:spcPct val="150000"/>
              </a:lnSpc>
            </a:pPr>
            <a:r>
              <a:rPr lang="es-MX" dirty="0">
                <a:solidFill>
                  <a:schemeClr val="accent5">
                    <a:lumMod val="50000"/>
                  </a:schemeClr>
                </a:solidFill>
                <a:latin typeface="Century Gothic" panose="020B0502020202020204" pitchFamily="34" charset="0"/>
              </a:rPr>
              <a:t>Se interpreta el resultado en el contexto del problema y se hace una conclusión sobre la hipótesis nula basándose en los datos y las pruebas estadísticas realizadas.</a:t>
            </a:r>
          </a:p>
          <a:p>
            <a:pPr marL="457200" lvl="2" algn="just">
              <a:lnSpc>
                <a:spcPct val="150000"/>
              </a:lnSpc>
            </a:pPr>
            <a:endParaRPr lang="es-MX" dirty="0">
              <a:solidFill>
                <a:schemeClr val="accent5">
                  <a:lumMod val="50000"/>
                </a:schemeClr>
              </a:solidFill>
              <a:latin typeface="Century Gothic" panose="020B0502020202020204" pitchFamily="34" charset="0"/>
            </a:endParaRPr>
          </a:p>
          <a:p>
            <a:pPr algn="just">
              <a:lnSpc>
                <a:spcPct val="150000"/>
              </a:lnSpc>
            </a:pPr>
            <a:r>
              <a:rPr lang="es-MX" dirty="0">
                <a:solidFill>
                  <a:schemeClr val="accent5">
                    <a:lumMod val="50000"/>
                  </a:schemeClr>
                </a:solidFill>
                <a:latin typeface="Century Gothic" panose="020B0502020202020204" pitchFamily="34" charset="0"/>
              </a:rPr>
              <a:t>El test de hipótesis es una herramienta fundamental en la estadística inferencial y se utiliza en una variedad de campos para realizar afirmaciones basadas en datos muestrales sobre poblaciones más amplias.</a:t>
            </a:r>
          </a:p>
        </p:txBody>
      </p:sp>
      <p:sp>
        <p:nvSpPr>
          <p:cNvPr id="7" name="TextBox 6">
            <a:extLst>
              <a:ext uri="{FF2B5EF4-FFF2-40B4-BE49-F238E27FC236}">
                <a16:creationId xmlns:a16="http://schemas.microsoft.com/office/drawing/2014/main" id="{ADC2953B-0D1C-7E69-C19C-416E2F242ADC}"/>
              </a:ext>
            </a:extLst>
          </p:cNvPr>
          <p:cNvSpPr txBox="1"/>
          <p:nvPr/>
        </p:nvSpPr>
        <p:spPr>
          <a:xfrm>
            <a:off x="2333994" y="1197037"/>
            <a:ext cx="4572000" cy="584775"/>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Test de Hipótesis:</a:t>
            </a:r>
          </a:p>
        </p:txBody>
      </p:sp>
    </p:spTree>
    <p:extLst>
      <p:ext uri="{BB962C8B-B14F-4D97-AF65-F5344CB8AC3E}">
        <p14:creationId xmlns:p14="http://schemas.microsoft.com/office/powerpoint/2010/main" val="35166517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231C8C-4725-05CC-ADC7-52F7441F37F5}"/>
              </a:ext>
            </a:extLst>
          </p:cNvPr>
          <p:cNvSpPr txBox="1"/>
          <p:nvPr/>
        </p:nvSpPr>
        <p:spPr>
          <a:xfrm>
            <a:off x="1244038" y="1257390"/>
            <a:ext cx="6655923" cy="584775"/>
          </a:xfrm>
          <a:prstGeom prst="rect">
            <a:avLst/>
          </a:prstGeom>
          <a:noFill/>
        </p:spPr>
        <p:txBody>
          <a:bodyPr wrap="square">
            <a:spAutoFit/>
          </a:bodyPr>
          <a:lstStyle/>
          <a:p>
            <a:pPr algn="ctr"/>
            <a:r>
              <a:rPr lang="es-MX" sz="3200" b="1" dirty="0" err="1">
                <a:solidFill>
                  <a:schemeClr val="accent1">
                    <a:lumMod val="50000"/>
                  </a:schemeClr>
                </a:solidFill>
                <a:latin typeface="Century Gothic" panose="020B0502020202020204" pitchFamily="34" charset="0"/>
                <a:ea typeface="+mj-ea"/>
                <a:cs typeface="+mj-cs"/>
              </a:rPr>
              <a:t>Notacion</a:t>
            </a:r>
            <a:r>
              <a:rPr lang="es-MX" sz="3200" b="1" dirty="0">
                <a:solidFill>
                  <a:schemeClr val="accent1">
                    <a:lumMod val="50000"/>
                  </a:schemeClr>
                </a:solidFill>
                <a:latin typeface="Century Gothic" panose="020B0502020202020204" pitchFamily="34" charset="0"/>
                <a:ea typeface="+mj-ea"/>
                <a:cs typeface="+mj-cs"/>
              </a:rPr>
              <a:t> y Conceptos en ML:</a:t>
            </a:r>
          </a:p>
        </p:txBody>
      </p:sp>
      <p:sp>
        <p:nvSpPr>
          <p:cNvPr id="5" name="TextBox 4">
            <a:extLst>
              <a:ext uri="{FF2B5EF4-FFF2-40B4-BE49-F238E27FC236}">
                <a16:creationId xmlns:a16="http://schemas.microsoft.com/office/drawing/2014/main" id="{15C899B1-35A7-ACB1-6115-A5B0D4BD0E86}"/>
              </a:ext>
            </a:extLst>
          </p:cNvPr>
          <p:cNvSpPr txBox="1"/>
          <p:nvPr/>
        </p:nvSpPr>
        <p:spPr>
          <a:xfrm>
            <a:off x="641594" y="2002869"/>
            <a:ext cx="7860809" cy="2117183"/>
          </a:xfrm>
          <a:prstGeom prst="rect">
            <a:avLst/>
          </a:prstGeom>
          <a:noFill/>
        </p:spPr>
        <p:txBody>
          <a:bodyPr wrap="square">
            <a:spAutoFit/>
          </a:bodyPr>
          <a:lstStyle/>
          <a:p>
            <a:pPr indent="0" algn="just">
              <a:lnSpc>
                <a:spcPct val="150000"/>
              </a:lnSpc>
              <a:buNone/>
            </a:pPr>
            <a:r>
              <a:rPr lang="es-MX" dirty="0">
                <a:solidFill>
                  <a:schemeClr val="accent5">
                    <a:lumMod val="50000"/>
                  </a:schemeClr>
                </a:solidFill>
                <a:latin typeface="Century Gothic" panose="020B0502020202020204" pitchFamily="34" charset="0"/>
              </a:rPr>
              <a:t>En el campo del aprendizaje automático (machine </a:t>
            </a:r>
            <a:r>
              <a:rPr lang="es-MX" dirty="0" err="1">
                <a:solidFill>
                  <a:schemeClr val="accent5">
                    <a:lumMod val="50000"/>
                  </a:schemeClr>
                </a:solidFill>
                <a:latin typeface="Century Gothic" panose="020B0502020202020204" pitchFamily="34" charset="0"/>
              </a:rPr>
              <a:t>learning</a:t>
            </a:r>
            <a:r>
              <a:rPr lang="es-MX" dirty="0">
                <a:solidFill>
                  <a:schemeClr val="accent5">
                    <a:lumMod val="50000"/>
                  </a:schemeClr>
                </a:solidFill>
                <a:latin typeface="Century Gothic" panose="020B0502020202020204" pitchFamily="34" charset="0"/>
              </a:rPr>
              <a:t>), hay varias notaciones y conceptos clave que son fundamentales para entender y trabajar con algoritmos y modelos. A continuación, se describen algunos de los términos y símbolos comunes en el aprendizaje automático:</a:t>
            </a:r>
          </a:p>
        </p:txBody>
      </p:sp>
    </p:spTree>
    <p:extLst>
      <p:ext uri="{BB962C8B-B14F-4D97-AF65-F5344CB8AC3E}">
        <p14:creationId xmlns:p14="http://schemas.microsoft.com/office/powerpoint/2010/main" val="19181203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6">
            <a:extLst>
              <a:ext uri="{FF2B5EF4-FFF2-40B4-BE49-F238E27FC236}">
                <a16:creationId xmlns:a16="http://schemas.microsoft.com/office/drawing/2014/main" id="{4D2A3290-6C68-F231-F1AB-BF0A01AE7699}"/>
              </a:ext>
            </a:extLst>
          </p:cNvPr>
          <p:cNvSpPr txBox="1"/>
          <p:nvPr/>
        </p:nvSpPr>
        <p:spPr>
          <a:xfrm>
            <a:off x="3692339" y="1812903"/>
            <a:ext cx="3894571" cy="3779176"/>
          </a:xfrm>
          <a:prstGeom prst="rect">
            <a:avLst/>
          </a:prstGeom>
          <a:noFill/>
        </p:spPr>
        <p:txBody>
          <a:bodyPr wrap="square">
            <a:spAutoFit/>
          </a:bodyPr>
          <a:lstStyle/>
          <a:p>
            <a:pPr algn="just">
              <a:lnSpc>
                <a:spcPct val="150000"/>
              </a:lnSpc>
            </a:pPr>
            <a:r>
              <a:rPr lang="es-MX" dirty="0">
                <a:solidFill>
                  <a:schemeClr val="accent5">
                    <a:lumMod val="50000"/>
                  </a:schemeClr>
                </a:solidFill>
                <a:latin typeface="Century Gothic" panose="020B0502020202020204" pitchFamily="34" charset="0"/>
              </a:rPr>
              <a:t>Estos son algunos de los conceptos y símbolos comunes en el aprendizaje automático. Comprender estos términos es esencial para trabajar efectivamente con algoritmos de machine </a:t>
            </a:r>
            <a:r>
              <a:rPr lang="es-MX" dirty="0" err="1">
                <a:solidFill>
                  <a:schemeClr val="accent5">
                    <a:lumMod val="50000"/>
                  </a:schemeClr>
                </a:solidFill>
                <a:latin typeface="Century Gothic" panose="020B0502020202020204" pitchFamily="34" charset="0"/>
              </a:rPr>
              <a:t>learning</a:t>
            </a:r>
            <a:r>
              <a:rPr lang="es-MX" dirty="0">
                <a:solidFill>
                  <a:schemeClr val="accent5">
                    <a:lumMod val="50000"/>
                  </a:schemeClr>
                </a:solidFill>
                <a:latin typeface="Century Gothic" panose="020B0502020202020204" pitchFamily="34" charset="0"/>
              </a:rPr>
              <a:t> y desarrollar modelos precisos y generalizables.</a:t>
            </a:r>
            <a:endParaRPr lang="es-AR" dirty="0">
              <a:solidFill>
                <a:schemeClr val="accent5">
                  <a:lumMod val="50000"/>
                </a:schemeClr>
              </a:solidFill>
              <a:latin typeface="Century Gothic" panose="020B0502020202020204" pitchFamily="34" charset="0"/>
            </a:endParaRPr>
          </a:p>
        </p:txBody>
      </p:sp>
      <p:pic>
        <p:nvPicPr>
          <p:cNvPr id="3" name="Imagen 4">
            <a:extLst>
              <a:ext uri="{FF2B5EF4-FFF2-40B4-BE49-F238E27FC236}">
                <a16:creationId xmlns:a16="http://schemas.microsoft.com/office/drawing/2014/main" id="{1AA6DF98-E798-916C-9E08-6AF44D2B6CD1}"/>
              </a:ext>
            </a:extLst>
          </p:cNvPr>
          <p:cNvPicPr>
            <a:picLocks noChangeAspect="1"/>
          </p:cNvPicPr>
          <p:nvPr/>
        </p:nvPicPr>
        <p:blipFill>
          <a:blip r:embed="rId2"/>
          <a:stretch>
            <a:fillRect/>
          </a:stretch>
        </p:blipFill>
        <p:spPr>
          <a:xfrm>
            <a:off x="484737" y="1558941"/>
            <a:ext cx="2877432" cy="4440400"/>
          </a:xfrm>
          <a:prstGeom prst="rect">
            <a:avLst/>
          </a:prstGeom>
        </p:spPr>
      </p:pic>
    </p:spTree>
    <p:extLst>
      <p:ext uri="{BB962C8B-B14F-4D97-AF65-F5344CB8AC3E}">
        <p14:creationId xmlns:p14="http://schemas.microsoft.com/office/powerpoint/2010/main" val="2428285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EAE91-BE8F-DBF7-B1A6-B227DED056D8}"/>
              </a:ext>
            </a:extLst>
          </p:cNvPr>
          <p:cNvSpPr txBox="1"/>
          <p:nvPr/>
        </p:nvSpPr>
        <p:spPr>
          <a:xfrm>
            <a:off x="1393070" y="1191460"/>
            <a:ext cx="6357858"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El concepto de Incertidumbre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7" name="TextBox 6">
            <a:extLst>
              <a:ext uri="{FF2B5EF4-FFF2-40B4-BE49-F238E27FC236}">
                <a16:creationId xmlns:a16="http://schemas.microsoft.com/office/drawing/2014/main" id="{BF4FFF4D-60BD-16C6-A743-725C54672282}"/>
              </a:ext>
            </a:extLst>
          </p:cNvPr>
          <p:cNvSpPr txBox="1"/>
          <p:nvPr/>
        </p:nvSpPr>
        <p:spPr>
          <a:xfrm>
            <a:off x="678221" y="2163766"/>
            <a:ext cx="7787557" cy="4108176"/>
          </a:xfrm>
          <a:prstGeom prst="rect">
            <a:avLst/>
          </a:prstGeom>
          <a:noFill/>
        </p:spPr>
        <p:txBody>
          <a:bodyPr wrap="square">
            <a:spAutoFit/>
          </a:bodyPr>
          <a:lstStyle/>
          <a:p>
            <a:pPr algn="just">
              <a:lnSpc>
                <a:spcPct val="150000"/>
              </a:lnSpc>
            </a:pPr>
            <a:r>
              <a:rPr lang="es-MX" sz="1600" dirty="0">
                <a:solidFill>
                  <a:schemeClr val="accent5">
                    <a:lumMod val="50000"/>
                  </a:schemeClr>
                </a:solidFill>
                <a:latin typeface="Century Gothic" panose="020B0502020202020204" pitchFamily="34" charset="0"/>
              </a:rPr>
              <a:t>En el contexto del aprendizaje automático (machine </a:t>
            </a:r>
            <a:r>
              <a:rPr lang="es-MX" sz="1600" dirty="0" err="1">
                <a:solidFill>
                  <a:schemeClr val="accent5">
                    <a:lumMod val="50000"/>
                  </a:schemeClr>
                </a:solidFill>
                <a:latin typeface="Century Gothic" panose="020B0502020202020204" pitchFamily="34" charset="0"/>
              </a:rPr>
              <a:t>learning</a:t>
            </a:r>
            <a:r>
              <a:rPr lang="es-MX" sz="1600" dirty="0">
                <a:solidFill>
                  <a:schemeClr val="accent5">
                    <a:lumMod val="50000"/>
                  </a:schemeClr>
                </a:solidFill>
                <a:latin typeface="Century Gothic" panose="020B0502020202020204" pitchFamily="34" charset="0"/>
              </a:rPr>
              <a:t>), la incertidumbre se refiere a la falta de certeza o confianza en las predicciones o decisiones realizadas por un modelo. </a:t>
            </a:r>
          </a:p>
          <a:p>
            <a:pPr algn="just">
              <a:lnSpc>
                <a:spcPct val="150000"/>
              </a:lnSpc>
            </a:pPr>
            <a:endParaRPr lang="es-MX" sz="1600" dirty="0">
              <a:solidFill>
                <a:schemeClr val="accent5">
                  <a:lumMod val="50000"/>
                </a:schemeClr>
              </a:solidFill>
              <a:latin typeface="Century Gothic" panose="020B0502020202020204" pitchFamily="34" charset="0"/>
            </a:endParaRPr>
          </a:p>
          <a:p>
            <a:pPr algn="just">
              <a:lnSpc>
                <a:spcPct val="150000"/>
              </a:lnSpc>
            </a:pPr>
            <a:r>
              <a:rPr lang="es-MX" sz="1600" dirty="0">
                <a:solidFill>
                  <a:schemeClr val="accent5">
                    <a:lumMod val="50000"/>
                  </a:schemeClr>
                </a:solidFill>
                <a:latin typeface="Century Gothic" panose="020B0502020202020204" pitchFamily="34" charset="0"/>
              </a:rPr>
              <a:t>Esta falta de certeza puede surgir por varias razones, incluyendo la naturaleza estocástica de los datos, la limitación de información, la complejidad del modelo y las limitaciones inherentes de los algoritmos utilizados. </a:t>
            </a:r>
          </a:p>
          <a:p>
            <a:pPr algn="just">
              <a:lnSpc>
                <a:spcPct val="150000"/>
              </a:lnSpc>
            </a:pPr>
            <a:endParaRPr lang="es-MX" sz="1600" dirty="0">
              <a:solidFill>
                <a:schemeClr val="accent5">
                  <a:lumMod val="50000"/>
                </a:schemeClr>
              </a:solidFill>
              <a:latin typeface="Century Gothic" panose="020B0502020202020204" pitchFamily="34" charset="0"/>
            </a:endParaRPr>
          </a:p>
          <a:p>
            <a:pPr algn="just">
              <a:lnSpc>
                <a:spcPct val="150000"/>
              </a:lnSpc>
            </a:pPr>
            <a:r>
              <a:rPr lang="es-MX" sz="1600" dirty="0">
                <a:solidFill>
                  <a:schemeClr val="accent5">
                    <a:lumMod val="50000"/>
                  </a:schemeClr>
                </a:solidFill>
                <a:latin typeface="Century Gothic" panose="020B0502020202020204" pitchFamily="34" charset="0"/>
              </a:rPr>
              <a:t>Hay varios tipos de incertidumbre en el aprendizaje automático, algunos de los cuales incluyen:</a:t>
            </a:r>
          </a:p>
        </p:txBody>
      </p:sp>
    </p:spTree>
    <p:extLst>
      <p:ext uri="{BB962C8B-B14F-4D97-AF65-F5344CB8AC3E}">
        <p14:creationId xmlns:p14="http://schemas.microsoft.com/office/powerpoint/2010/main" val="14052661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EAE91-BE8F-DBF7-B1A6-B227DED056D8}"/>
              </a:ext>
            </a:extLst>
          </p:cNvPr>
          <p:cNvSpPr txBox="1"/>
          <p:nvPr/>
        </p:nvSpPr>
        <p:spPr>
          <a:xfrm>
            <a:off x="1393071" y="1207571"/>
            <a:ext cx="6357858"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El concepto de Incertidumbre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7" name="TextBox 6">
            <a:extLst>
              <a:ext uri="{FF2B5EF4-FFF2-40B4-BE49-F238E27FC236}">
                <a16:creationId xmlns:a16="http://schemas.microsoft.com/office/drawing/2014/main" id="{BF4FFF4D-60BD-16C6-A743-725C54672282}"/>
              </a:ext>
            </a:extLst>
          </p:cNvPr>
          <p:cNvSpPr txBox="1"/>
          <p:nvPr/>
        </p:nvSpPr>
        <p:spPr>
          <a:xfrm>
            <a:off x="678221" y="2370672"/>
            <a:ext cx="7787557" cy="3369512"/>
          </a:xfrm>
          <a:prstGeom prst="rect">
            <a:avLst/>
          </a:prstGeom>
          <a:noFill/>
        </p:spPr>
        <p:txBody>
          <a:bodyPr wrap="square">
            <a:spAutoFit/>
          </a:bodyPr>
          <a:lstStyle/>
          <a:p>
            <a:pPr marL="342900" indent="-342900" algn="just">
              <a:lnSpc>
                <a:spcPct val="150000"/>
              </a:lnSpc>
              <a:buAutoNum type="arabicPeriod"/>
            </a:pPr>
            <a:r>
              <a:rPr lang="es-MX" sz="1600" b="1" dirty="0">
                <a:solidFill>
                  <a:schemeClr val="accent5">
                    <a:lumMod val="50000"/>
                  </a:schemeClr>
                </a:solidFill>
                <a:latin typeface="Century Gothic" panose="020B0502020202020204" pitchFamily="34" charset="0"/>
              </a:rPr>
              <a:t>Incertidumbre Aleatoria: </a:t>
            </a:r>
            <a:r>
              <a:rPr lang="es-MX" sz="1600" dirty="0">
                <a:solidFill>
                  <a:schemeClr val="accent5">
                    <a:lumMod val="50000"/>
                  </a:schemeClr>
                </a:solidFill>
                <a:latin typeface="Century Gothic" panose="020B0502020202020204" pitchFamily="34" charset="0"/>
              </a:rPr>
              <a:t>Se refiere a la variabilidad natural en los datos. Incluso si un modelo es perfecto, todavía hay incertidumbre debido a la aleatoriedad inherente en muchos fenómenos del mundo real.</a:t>
            </a:r>
          </a:p>
          <a:p>
            <a:pPr algn="just">
              <a:lnSpc>
                <a:spcPct val="150000"/>
              </a:lnSpc>
            </a:pPr>
            <a:endParaRPr lang="es-MX" sz="1600" dirty="0">
              <a:solidFill>
                <a:schemeClr val="accent5">
                  <a:lumMod val="50000"/>
                </a:schemeClr>
              </a:solidFill>
              <a:latin typeface="Century Gothic" panose="020B0502020202020204" pitchFamily="34" charset="0"/>
            </a:endParaRPr>
          </a:p>
          <a:p>
            <a:pPr algn="just">
              <a:lnSpc>
                <a:spcPct val="150000"/>
              </a:lnSpc>
            </a:pPr>
            <a:r>
              <a:rPr lang="es-MX" sz="1600" b="1" dirty="0">
                <a:solidFill>
                  <a:schemeClr val="accent5">
                    <a:lumMod val="50000"/>
                  </a:schemeClr>
                </a:solidFill>
                <a:latin typeface="Century Gothic" panose="020B0502020202020204" pitchFamily="34" charset="0"/>
              </a:rPr>
              <a:t>2. Incertidumbre de Modelado: </a:t>
            </a:r>
            <a:r>
              <a:rPr lang="es-MX" sz="1600" dirty="0">
                <a:solidFill>
                  <a:schemeClr val="accent5">
                    <a:lumMod val="50000"/>
                  </a:schemeClr>
                </a:solidFill>
                <a:latin typeface="Century Gothic" panose="020B0502020202020204" pitchFamily="34" charset="0"/>
              </a:rPr>
              <a:t>Surge debido a las limitaciones del modelo utilizado. Los modelos de aprendizaje automático son simplificaciones de la realidad y, por lo tanto, pueden no capturar todas las complejidades de los datos. La incertidumbre de modelado aumenta cuando se utilizan modelos simples para representar problemas complejos.</a:t>
            </a:r>
          </a:p>
        </p:txBody>
      </p:sp>
    </p:spTree>
    <p:extLst>
      <p:ext uri="{BB962C8B-B14F-4D97-AF65-F5344CB8AC3E}">
        <p14:creationId xmlns:p14="http://schemas.microsoft.com/office/powerpoint/2010/main" val="22282487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EAE91-BE8F-DBF7-B1A6-B227DED056D8}"/>
              </a:ext>
            </a:extLst>
          </p:cNvPr>
          <p:cNvSpPr txBox="1"/>
          <p:nvPr/>
        </p:nvSpPr>
        <p:spPr>
          <a:xfrm>
            <a:off x="1393071" y="1207571"/>
            <a:ext cx="6357858"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El concepto de Incertidumbre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7" name="TextBox 6">
            <a:extLst>
              <a:ext uri="{FF2B5EF4-FFF2-40B4-BE49-F238E27FC236}">
                <a16:creationId xmlns:a16="http://schemas.microsoft.com/office/drawing/2014/main" id="{BF4FFF4D-60BD-16C6-A743-725C54672282}"/>
              </a:ext>
            </a:extLst>
          </p:cNvPr>
          <p:cNvSpPr txBox="1"/>
          <p:nvPr/>
        </p:nvSpPr>
        <p:spPr>
          <a:xfrm>
            <a:off x="678221" y="2330257"/>
            <a:ext cx="7787557" cy="3738844"/>
          </a:xfrm>
          <a:prstGeom prst="rect">
            <a:avLst/>
          </a:prstGeom>
          <a:noFill/>
        </p:spPr>
        <p:txBody>
          <a:bodyPr wrap="square">
            <a:spAutoFit/>
          </a:bodyPr>
          <a:lstStyle/>
          <a:p>
            <a:pPr algn="just">
              <a:lnSpc>
                <a:spcPct val="150000"/>
              </a:lnSpc>
            </a:pPr>
            <a:r>
              <a:rPr lang="es-MX" sz="1600" b="1" dirty="0">
                <a:solidFill>
                  <a:schemeClr val="accent5">
                    <a:lumMod val="50000"/>
                  </a:schemeClr>
                </a:solidFill>
                <a:latin typeface="Century Gothic" panose="020B0502020202020204" pitchFamily="34" charset="0"/>
              </a:rPr>
              <a:t>3. Incertidumbre Epistémica: </a:t>
            </a:r>
            <a:r>
              <a:rPr lang="es-MX" sz="1600" dirty="0">
                <a:solidFill>
                  <a:schemeClr val="accent5">
                    <a:lumMod val="50000"/>
                  </a:schemeClr>
                </a:solidFill>
                <a:latin typeface="Century Gothic" panose="020B0502020202020204" pitchFamily="34" charset="0"/>
              </a:rPr>
              <a:t>También conocida como incertidumbre de conocimiento, esta se refiere a la falta de información o conocimiento completo sobre el sistema que se está modelando. Si hay datos limitados o si ciertas variables relevantes no están presentes en el conjunto de datos, la incertidumbre epistémica aumenta.</a:t>
            </a:r>
          </a:p>
          <a:p>
            <a:pPr algn="just">
              <a:lnSpc>
                <a:spcPct val="150000"/>
              </a:lnSpc>
            </a:pPr>
            <a:endParaRPr lang="es-MX" sz="1600" dirty="0">
              <a:solidFill>
                <a:schemeClr val="accent5">
                  <a:lumMod val="50000"/>
                </a:schemeClr>
              </a:solidFill>
              <a:latin typeface="Century Gothic" panose="020B0502020202020204" pitchFamily="34" charset="0"/>
            </a:endParaRPr>
          </a:p>
          <a:p>
            <a:pPr algn="just">
              <a:lnSpc>
                <a:spcPct val="150000"/>
              </a:lnSpc>
            </a:pPr>
            <a:r>
              <a:rPr lang="es-MX" sz="1600" b="1" dirty="0">
                <a:solidFill>
                  <a:schemeClr val="accent5">
                    <a:lumMod val="50000"/>
                  </a:schemeClr>
                </a:solidFill>
                <a:latin typeface="Century Gothic" panose="020B0502020202020204" pitchFamily="34" charset="0"/>
              </a:rPr>
              <a:t>4. Incertidumbre en Parámetros: </a:t>
            </a:r>
            <a:r>
              <a:rPr lang="es-MX" sz="1600" dirty="0">
                <a:solidFill>
                  <a:schemeClr val="accent5">
                    <a:lumMod val="50000"/>
                  </a:schemeClr>
                </a:solidFill>
                <a:latin typeface="Century Gothic" panose="020B0502020202020204" pitchFamily="34" charset="0"/>
              </a:rPr>
              <a:t>Se refiere a la incertidumbre sobre los parámetros internos del modelo. Incluso después del entrenamiento del modelo, puede haber incertidumbre sobre los valores exactos de los parámetros.</a:t>
            </a:r>
          </a:p>
        </p:txBody>
      </p:sp>
    </p:spTree>
    <p:extLst>
      <p:ext uri="{BB962C8B-B14F-4D97-AF65-F5344CB8AC3E}">
        <p14:creationId xmlns:p14="http://schemas.microsoft.com/office/powerpoint/2010/main" val="130652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3;p59">
            <a:extLst>
              <a:ext uri="{FF2B5EF4-FFF2-40B4-BE49-F238E27FC236}">
                <a16:creationId xmlns:a16="http://schemas.microsoft.com/office/drawing/2014/main" id="{C7FC15D5-C16F-2153-FAA4-1D6601DFACF8}"/>
              </a:ext>
            </a:extLst>
          </p:cNvPr>
          <p:cNvSpPr txBox="1"/>
          <p:nvPr/>
        </p:nvSpPr>
        <p:spPr>
          <a:xfrm>
            <a:off x="760613" y="2192268"/>
            <a:ext cx="7461405" cy="3623795"/>
          </a:xfrm>
          <a:prstGeom prst="rect">
            <a:avLst/>
          </a:prstGeom>
          <a:noFill/>
          <a:ln>
            <a:noFill/>
          </a:ln>
        </p:spPr>
        <p:txBody>
          <a:bodyPr spcFirstLastPara="1" wrap="square" lIns="121900" tIns="121900" rIns="121900" bIns="121900" anchor="ctr" anchorCtr="0">
            <a:noAutofit/>
          </a:bodyPr>
          <a:lstStyle/>
          <a:p>
            <a:pPr algn="just">
              <a:lnSpc>
                <a:spcPct val="150000"/>
              </a:lnSpc>
            </a:pPr>
            <a:r>
              <a:rPr lang="es-MX" dirty="0">
                <a:solidFill>
                  <a:schemeClr val="accent5">
                    <a:lumMod val="50000"/>
                  </a:schemeClr>
                </a:solidFill>
                <a:latin typeface="Century Gothic" panose="020B0502020202020204" pitchFamily="34" charset="0"/>
                <a:sym typeface="Helvetica Neue"/>
              </a:rPr>
              <a:t>Se define como la capacidad de las máquinas para usar algoritmos, aprender de los datos y utilizar lo aprendido en la toma de decisiones.</a:t>
            </a:r>
            <a:endParaRPr dirty="0">
              <a:solidFill>
                <a:schemeClr val="accent5">
                  <a:lumMod val="50000"/>
                </a:schemeClr>
              </a:solidFill>
              <a:latin typeface="Century Gothic" panose="020B0502020202020204" pitchFamily="34" charset="0"/>
              <a:sym typeface="Helvetica Neue"/>
            </a:endParaRPr>
          </a:p>
          <a:p>
            <a:pPr algn="just">
              <a:lnSpc>
                <a:spcPct val="150000"/>
              </a:lnSpc>
            </a:pPr>
            <a:endParaRPr lang="es-MX" dirty="0">
              <a:solidFill>
                <a:schemeClr val="accent5">
                  <a:lumMod val="50000"/>
                </a:schemeClr>
              </a:solidFill>
              <a:latin typeface="Century Gothic" panose="020B0502020202020204" pitchFamily="34" charset="0"/>
              <a:sym typeface="Helvetica Neue"/>
            </a:endParaRPr>
          </a:p>
          <a:p>
            <a:pPr algn="just">
              <a:lnSpc>
                <a:spcPct val="150000"/>
              </a:lnSpc>
            </a:pPr>
            <a:r>
              <a:rPr lang="es-MX" dirty="0">
                <a:solidFill>
                  <a:schemeClr val="accent5">
                    <a:lumMod val="50000"/>
                  </a:schemeClr>
                </a:solidFill>
                <a:latin typeface="Century Gothic" panose="020B0502020202020204" pitchFamily="34" charset="0"/>
                <a:sym typeface="Helvetica Neue"/>
              </a:rPr>
              <a:t>Al contrario de lo que ocurre con las personas, los dispositivos basados en IA no necesitan descansar y pueden analizar grandes volúmenes de información a la vez. Esto significa, que la proporción de errores es menor en las máquinas que en los humanos, al realizar las mismas tareas. </a:t>
            </a:r>
            <a:endParaRPr dirty="0">
              <a:solidFill>
                <a:schemeClr val="accent5">
                  <a:lumMod val="50000"/>
                </a:schemeClr>
              </a:solidFill>
              <a:latin typeface="Century Gothic" panose="020B0502020202020204" pitchFamily="34" charset="0"/>
              <a:sym typeface="Helvetica Neue"/>
            </a:endParaRPr>
          </a:p>
          <a:p>
            <a:pPr>
              <a:lnSpc>
                <a:spcPct val="115000"/>
              </a:lnSpc>
              <a:spcAft>
                <a:spcPts val="1333"/>
              </a:spcAft>
              <a:buClr>
                <a:srgbClr val="000000"/>
              </a:buClr>
              <a:buSzPts val="1600"/>
            </a:pPr>
            <a:endParaRPr sz="2133" dirty="0">
              <a:solidFill>
                <a:srgbClr val="000000"/>
              </a:solidFill>
              <a:latin typeface="Didact Gothic"/>
              <a:ea typeface="Didact Gothic"/>
              <a:cs typeface="Didact Gothic"/>
              <a:sym typeface="Didact Gothic"/>
            </a:endParaRPr>
          </a:p>
        </p:txBody>
      </p:sp>
      <p:sp>
        <p:nvSpPr>
          <p:cNvPr id="5" name="CuadroTexto 2">
            <a:extLst>
              <a:ext uri="{FF2B5EF4-FFF2-40B4-BE49-F238E27FC236}">
                <a16:creationId xmlns:a16="http://schemas.microsoft.com/office/drawing/2014/main" id="{BE1965FF-0FFE-D874-A43F-30391BD9051A}"/>
              </a:ext>
            </a:extLst>
          </p:cNvPr>
          <p:cNvSpPr txBox="1"/>
          <p:nvPr/>
        </p:nvSpPr>
        <p:spPr>
          <a:xfrm>
            <a:off x="2084779" y="1198870"/>
            <a:ext cx="4974439" cy="590931"/>
          </a:xfrm>
          <a:prstGeom prst="rect">
            <a:avLst/>
          </a:prstGeom>
          <a:noFill/>
        </p:spPr>
        <p:txBody>
          <a:bodyPr wrap="square" rtlCol="0">
            <a:spAutoFit/>
          </a:bodyPr>
          <a:lstStyle/>
          <a:p>
            <a:pPr algn="ctr" defTabSz="914400">
              <a:lnSpc>
                <a:spcPct val="90000"/>
              </a:lnSpc>
              <a:spcBef>
                <a:spcPct val="0"/>
              </a:spcBef>
            </a:pPr>
            <a:r>
              <a:rPr lang="es-US" sz="3600" b="1" dirty="0">
                <a:solidFill>
                  <a:schemeClr val="accent1">
                    <a:lumMod val="50000"/>
                  </a:schemeClr>
                </a:solidFill>
                <a:latin typeface="Century Gothic" panose="020B0502020202020204" pitchFamily="34" charset="0"/>
                <a:ea typeface="+mj-ea"/>
                <a:cs typeface="+mj-cs"/>
              </a:rPr>
              <a:t>Inteligencia Artificial</a:t>
            </a:r>
          </a:p>
        </p:txBody>
      </p:sp>
    </p:spTree>
    <p:extLst>
      <p:ext uri="{BB962C8B-B14F-4D97-AF65-F5344CB8AC3E}">
        <p14:creationId xmlns:p14="http://schemas.microsoft.com/office/powerpoint/2010/main" val="26002727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EAE91-BE8F-DBF7-B1A6-B227DED056D8}"/>
              </a:ext>
            </a:extLst>
          </p:cNvPr>
          <p:cNvSpPr txBox="1"/>
          <p:nvPr/>
        </p:nvSpPr>
        <p:spPr>
          <a:xfrm>
            <a:off x="1393071" y="1207571"/>
            <a:ext cx="6357858"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El concepto de Incertidumbre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7" name="TextBox 6">
            <a:extLst>
              <a:ext uri="{FF2B5EF4-FFF2-40B4-BE49-F238E27FC236}">
                <a16:creationId xmlns:a16="http://schemas.microsoft.com/office/drawing/2014/main" id="{BF4FFF4D-60BD-16C6-A743-725C54672282}"/>
              </a:ext>
            </a:extLst>
          </p:cNvPr>
          <p:cNvSpPr txBox="1"/>
          <p:nvPr/>
        </p:nvSpPr>
        <p:spPr>
          <a:xfrm>
            <a:off x="678221" y="2355516"/>
            <a:ext cx="7787557" cy="1522853"/>
          </a:xfrm>
          <a:prstGeom prst="rect">
            <a:avLst/>
          </a:prstGeom>
          <a:noFill/>
        </p:spPr>
        <p:txBody>
          <a:bodyPr wrap="square">
            <a:spAutoFit/>
          </a:bodyPr>
          <a:lstStyle/>
          <a:p>
            <a:pPr algn="just">
              <a:lnSpc>
                <a:spcPct val="150000"/>
              </a:lnSpc>
            </a:pPr>
            <a:r>
              <a:rPr lang="es-MX" sz="1600" b="1" dirty="0">
                <a:solidFill>
                  <a:schemeClr val="accent5">
                    <a:lumMod val="50000"/>
                  </a:schemeClr>
                </a:solidFill>
                <a:latin typeface="Century Gothic" panose="020B0502020202020204" pitchFamily="34" charset="0"/>
              </a:rPr>
              <a:t>5. Incertidumbre en Predicciones: </a:t>
            </a:r>
            <a:r>
              <a:rPr lang="es-MX" sz="1600" dirty="0">
                <a:solidFill>
                  <a:schemeClr val="accent5">
                    <a:lumMod val="50000"/>
                  </a:schemeClr>
                </a:solidFill>
                <a:latin typeface="Century Gothic" panose="020B0502020202020204" pitchFamily="34" charset="0"/>
              </a:rPr>
              <a:t>Se refiere a la falta de certeza en las predicciones realizadas por el modelo. Incluso si un modelo está seguro en su predicción, puede haber incertidumbre asociada con esa predicción debido a las razones mencionadas anteriormente.</a:t>
            </a:r>
          </a:p>
        </p:txBody>
      </p:sp>
    </p:spTree>
    <p:extLst>
      <p:ext uri="{BB962C8B-B14F-4D97-AF65-F5344CB8AC3E}">
        <p14:creationId xmlns:p14="http://schemas.microsoft.com/office/powerpoint/2010/main" val="8450893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EAE91-BE8F-DBF7-B1A6-B227DED056D8}"/>
              </a:ext>
            </a:extLst>
          </p:cNvPr>
          <p:cNvSpPr txBox="1"/>
          <p:nvPr/>
        </p:nvSpPr>
        <p:spPr>
          <a:xfrm>
            <a:off x="1393071" y="1207571"/>
            <a:ext cx="6357858"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El concepto de Incertidumbre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7" name="TextBox 6">
            <a:extLst>
              <a:ext uri="{FF2B5EF4-FFF2-40B4-BE49-F238E27FC236}">
                <a16:creationId xmlns:a16="http://schemas.microsoft.com/office/drawing/2014/main" id="{BF4FFF4D-60BD-16C6-A743-725C54672282}"/>
              </a:ext>
            </a:extLst>
          </p:cNvPr>
          <p:cNvSpPr txBox="1"/>
          <p:nvPr/>
        </p:nvSpPr>
        <p:spPr>
          <a:xfrm>
            <a:off x="678221" y="2375724"/>
            <a:ext cx="7787557" cy="3000180"/>
          </a:xfrm>
          <a:prstGeom prst="rect">
            <a:avLst/>
          </a:prstGeom>
          <a:noFill/>
        </p:spPr>
        <p:txBody>
          <a:bodyPr wrap="square">
            <a:spAutoFit/>
          </a:bodyPr>
          <a:lstStyle/>
          <a:p>
            <a:pPr algn="just">
              <a:lnSpc>
                <a:spcPct val="150000"/>
              </a:lnSpc>
            </a:pPr>
            <a:r>
              <a:rPr lang="es-MX" sz="1600" dirty="0">
                <a:solidFill>
                  <a:schemeClr val="accent5">
                    <a:lumMod val="50000"/>
                  </a:schemeClr>
                </a:solidFill>
                <a:latin typeface="Century Gothic" panose="020B0502020202020204" pitchFamily="34" charset="0"/>
              </a:rPr>
              <a:t>La gestión de la incertidumbre es un área activa de investigación en el aprendizaje automático. Los métodos como el muestreo de Montecarlo, la inferencia bayesiana y el uso de intervalos de confianza son algunas de las técnicas utilizadas para cuantificar y manejar la incertidumbre en los modelos de machine </a:t>
            </a:r>
            <a:r>
              <a:rPr lang="es-MX" sz="1600" dirty="0" err="1">
                <a:solidFill>
                  <a:schemeClr val="accent5">
                    <a:lumMod val="50000"/>
                  </a:schemeClr>
                </a:solidFill>
                <a:latin typeface="Century Gothic" panose="020B0502020202020204" pitchFamily="34" charset="0"/>
              </a:rPr>
              <a:t>learning</a:t>
            </a:r>
            <a:r>
              <a:rPr lang="es-MX" sz="1600" dirty="0">
                <a:solidFill>
                  <a:schemeClr val="accent5">
                    <a:lumMod val="50000"/>
                  </a:schemeClr>
                </a:solidFill>
                <a:latin typeface="Century Gothic" panose="020B0502020202020204" pitchFamily="34" charset="0"/>
              </a:rPr>
              <a:t>. La comprensión y gestión adecuada de la incertidumbre son esenciales, especialmente en aplicaciones críticas donde las decisiones basadas en las predicciones del modelo pueden tener un impacto significativo.</a:t>
            </a:r>
          </a:p>
        </p:txBody>
      </p:sp>
    </p:spTree>
    <p:extLst>
      <p:ext uri="{BB962C8B-B14F-4D97-AF65-F5344CB8AC3E}">
        <p14:creationId xmlns:p14="http://schemas.microsoft.com/office/powerpoint/2010/main" val="38345649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350B8-A5AF-F5F9-E80B-A09DD51990C1}"/>
              </a:ext>
            </a:extLst>
          </p:cNvPr>
          <p:cNvSpPr txBox="1"/>
          <p:nvPr/>
        </p:nvSpPr>
        <p:spPr>
          <a:xfrm>
            <a:off x="1117740" y="1186934"/>
            <a:ext cx="6908519"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Capacidad y Representación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5" name="TextBox 4">
            <a:extLst>
              <a:ext uri="{FF2B5EF4-FFF2-40B4-BE49-F238E27FC236}">
                <a16:creationId xmlns:a16="http://schemas.microsoft.com/office/drawing/2014/main" id="{BDB526AB-AF0A-9270-DB4F-2F6295E81E06}"/>
              </a:ext>
            </a:extLst>
          </p:cNvPr>
          <p:cNvSpPr txBox="1"/>
          <p:nvPr/>
        </p:nvSpPr>
        <p:spPr>
          <a:xfrm>
            <a:off x="654855" y="2430866"/>
            <a:ext cx="7834287" cy="1701684"/>
          </a:xfrm>
          <a:prstGeom prst="rect">
            <a:avLst/>
          </a:prstGeom>
          <a:noFill/>
        </p:spPr>
        <p:txBody>
          <a:bodyPr wrap="square">
            <a:spAutoFit/>
          </a:bodyPr>
          <a:lstStyle/>
          <a:p>
            <a:pPr algn="just">
              <a:lnSpc>
                <a:spcPct val="150000"/>
              </a:lnSpc>
            </a:pPr>
            <a:r>
              <a:rPr lang="es-MX" dirty="0">
                <a:solidFill>
                  <a:schemeClr val="accent5">
                    <a:lumMod val="50000"/>
                  </a:schemeClr>
                </a:solidFill>
                <a:latin typeface="Century Gothic" panose="020B0502020202020204" pitchFamily="34" charset="0"/>
              </a:rPr>
              <a:t>En el contexto del machine </a:t>
            </a:r>
            <a:r>
              <a:rPr lang="es-MX" dirty="0" err="1">
                <a:solidFill>
                  <a:schemeClr val="accent5">
                    <a:lumMod val="50000"/>
                  </a:schemeClr>
                </a:solidFill>
                <a:latin typeface="Century Gothic" panose="020B0502020202020204" pitchFamily="34" charset="0"/>
              </a:rPr>
              <a:t>learning</a:t>
            </a:r>
            <a:r>
              <a:rPr lang="es-MX" dirty="0">
                <a:solidFill>
                  <a:schemeClr val="accent5">
                    <a:lumMod val="50000"/>
                  </a:schemeClr>
                </a:solidFill>
                <a:latin typeface="Century Gothic" panose="020B0502020202020204" pitchFamily="34" charset="0"/>
              </a:rPr>
              <a:t>, la capacidad y la representación son conceptos clave que se refieren a las características y habilidades de los modelos de aprendizaje automático.</a:t>
            </a:r>
          </a:p>
        </p:txBody>
      </p:sp>
    </p:spTree>
    <p:extLst>
      <p:ext uri="{BB962C8B-B14F-4D97-AF65-F5344CB8AC3E}">
        <p14:creationId xmlns:p14="http://schemas.microsoft.com/office/powerpoint/2010/main" val="10858809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350B8-A5AF-F5F9-E80B-A09DD51990C1}"/>
              </a:ext>
            </a:extLst>
          </p:cNvPr>
          <p:cNvSpPr txBox="1"/>
          <p:nvPr/>
        </p:nvSpPr>
        <p:spPr>
          <a:xfrm>
            <a:off x="1117740" y="1186934"/>
            <a:ext cx="6908519"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Capacidad y Representación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5" name="TextBox 4">
            <a:extLst>
              <a:ext uri="{FF2B5EF4-FFF2-40B4-BE49-F238E27FC236}">
                <a16:creationId xmlns:a16="http://schemas.microsoft.com/office/drawing/2014/main" id="{BDB526AB-AF0A-9270-DB4F-2F6295E81E06}"/>
              </a:ext>
            </a:extLst>
          </p:cNvPr>
          <p:cNvSpPr txBox="1"/>
          <p:nvPr/>
        </p:nvSpPr>
        <p:spPr>
          <a:xfrm>
            <a:off x="654855" y="2264152"/>
            <a:ext cx="7834287" cy="3831177"/>
          </a:xfrm>
          <a:prstGeom prst="rect">
            <a:avLst/>
          </a:prstGeom>
          <a:noFill/>
        </p:spPr>
        <p:txBody>
          <a:bodyPr wrap="square">
            <a:spAutoFit/>
          </a:bodyPr>
          <a:lstStyle/>
          <a:p>
            <a:pPr marL="457200" indent="-457200" algn="just">
              <a:lnSpc>
                <a:spcPct val="150000"/>
              </a:lnSpc>
              <a:buAutoNum type="arabicPeriod"/>
            </a:pPr>
            <a:r>
              <a:rPr lang="es-MX" sz="2000" b="1" dirty="0">
                <a:solidFill>
                  <a:schemeClr val="accent5">
                    <a:lumMod val="50000"/>
                  </a:schemeClr>
                </a:solidFill>
                <a:latin typeface="Century Gothic" panose="020B0502020202020204" pitchFamily="34" charset="0"/>
              </a:rPr>
              <a:t>Capacidad del Modelo:</a:t>
            </a:r>
          </a:p>
          <a:p>
            <a:pPr algn="just">
              <a:lnSpc>
                <a:spcPct val="150000"/>
              </a:lnSpc>
            </a:pPr>
            <a:r>
              <a:rPr lang="es-MX" sz="1600" dirty="0">
                <a:solidFill>
                  <a:schemeClr val="accent5">
                    <a:lumMod val="50000"/>
                  </a:schemeClr>
                </a:solidFill>
                <a:latin typeface="Century Gothic" panose="020B0502020202020204" pitchFamily="34" charset="0"/>
              </a:rPr>
              <a:t>La capacidad del modelo se refiere a su habilidad para representar funciones complejas y capturar patrones en los datos. Un modelo con alta capacidad puede ajustarse a datos de entrenamiento complicados y puede aprender relaciones complejas entre las características y las etiquetas. </a:t>
            </a:r>
          </a:p>
          <a:p>
            <a:pPr algn="just">
              <a:lnSpc>
                <a:spcPct val="150000"/>
              </a:lnSpc>
            </a:pPr>
            <a:endParaRPr lang="es-MX" sz="1600" dirty="0">
              <a:solidFill>
                <a:schemeClr val="accent5">
                  <a:lumMod val="50000"/>
                </a:schemeClr>
              </a:solidFill>
              <a:latin typeface="Century Gothic" panose="020B0502020202020204" pitchFamily="34" charset="0"/>
            </a:endParaRPr>
          </a:p>
          <a:p>
            <a:pPr algn="just">
              <a:lnSpc>
                <a:spcPct val="150000"/>
              </a:lnSpc>
            </a:pPr>
            <a:r>
              <a:rPr lang="es-MX" sz="1600" dirty="0">
                <a:solidFill>
                  <a:schemeClr val="accent5">
                    <a:lumMod val="50000"/>
                  </a:schemeClr>
                </a:solidFill>
                <a:latin typeface="Century Gothic" panose="020B0502020202020204" pitchFamily="34" charset="0"/>
              </a:rPr>
              <a:t>Sin embargo, un exceso de capacidad también puede llevar a sobreajuste (</a:t>
            </a:r>
            <a:r>
              <a:rPr lang="es-MX" sz="1600" dirty="0" err="1">
                <a:solidFill>
                  <a:schemeClr val="accent5">
                    <a:lumMod val="50000"/>
                  </a:schemeClr>
                </a:solidFill>
                <a:latin typeface="Century Gothic" panose="020B0502020202020204" pitchFamily="34" charset="0"/>
              </a:rPr>
              <a:t>overfitting</a:t>
            </a:r>
            <a:r>
              <a:rPr lang="es-MX" sz="1600" dirty="0">
                <a:solidFill>
                  <a:schemeClr val="accent5">
                    <a:lumMod val="50000"/>
                  </a:schemeClr>
                </a:solidFill>
                <a:latin typeface="Century Gothic" panose="020B0502020202020204" pitchFamily="34" charset="0"/>
              </a:rPr>
              <a:t>), donde el modelo se ajusta demasiado a los datos de entrenamiento y no generaliza bien a nuevos datos.</a:t>
            </a:r>
          </a:p>
        </p:txBody>
      </p:sp>
    </p:spTree>
    <p:extLst>
      <p:ext uri="{BB962C8B-B14F-4D97-AF65-F5344CB8AC3E}">
        <p14:creationId xmlns:p14="http://schemas.microsoft.com/office/powerpoint/2010/main" val="36514579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350B8-A5AF-F5F9-E80B-A09DD51990C1}"/>
              </a:ext>
            </a:extLst>
          </p:cNvPr>
          <p:cNvSpPr txBox="1"/>
          <p:nvPr/>
        </p:nvSpPr>
        <p:spPr>
          <a:xfrm>
            <a:off x="1117740" y="1186934"/>
            <a:ext cx="6908519"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Capacidad y Representación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5" name="TextBox 4">
            <a:extLst>
              <a:ext uri="{FF2B5EF4-FFF2-40B4-BE49-F238E27FC236}">
                <a16:creationId xmlns:a16="http://schemas.microsoft.com/office/drawing/2014/main" id="{BDB526AB-AF0A-9270-DB4F-2F6295E81E06}"/>
              </a:ext>
            </a:extLst>
          </p:cNvPr>
          <p:cNvSpPr txBox="1"/>
          <p:nvPr/>
        </p:nvSpPr>
        <p:spPr>
          <a:xfrm>
            <a:off x="654855" y="2264152"/>
            <a:ext cx="7834287" cy="2723181"/>
          </a:xfrm>
          <a:prstGeom prst="rect">
            <a:avLst/>
          </a:prstGeom>
          <a:noFill/>
        </p:spPr>
        <p:txBody>
          <a:bodyPr wrap="square">
            <a:spAutoFit/>
          </a:bodyPr>
          <a:lstStyle/>
          <a:p>
            <a:pPr marL="457200" indent="-457200" algn="just">
              <a:lnSpc>
                <a:spcPct val="150000"/>
              </a:lnSpc>
              <a:buAutoNum type="arabicPeriod"/>
            </a:pPr>
            <a:r>
              <a:rPr lang="es-MX" sz="2000" b="1" dirty="0">
                <a:solidFill>
                  <a:schemeClr val="accent5">
                    <a:lumMod val="50000"/>
                  </a:schemeClr>
                </a:solidFill>
                <a:latin typeface="Century Gothic" panose="020B0502020202020204" pitchFamily="34" charset="0"/>
              </a:rPr>
              <a:t>Capacidad del Modelo:</a:t>
            </a:r>
          </a:p>
          <a:p>
            <a:pPr algn="just">
              <a:lnSpc>
                <a:spcPct val="150000"/>
              </a:lnSpc>
            </a:pPr>
            <a:r>
              <a:rPr lang="es-MX" sz="1600" dirty="0">
                <a:solidFill>
                  <a:schemeClr val="accent5">
                    <a:lumMod val="50000"/>
                  </a:schemeClr>
                </a:solidFill>
                <a:latin typeface="Century Gothic" panose="020B0502020202020204" pitchFamily="34" charset="0"/>
              </a:rPr>
              <a:t>En general, encontrar el equilibrio adecuado entre capacidad y generalización es esencial en el diseño de modelos de machine </a:t>
            </a:r>
            <a:r>
              <a:rPr lang="es-MX" sz="1600" dirty="0" err="1">
                <a:solidFill>
                  <a:schemeClr val="accent5">
                    <a:lumMod val="50000"/>
                  </a:schemeClr>
                </a:solidFill>
                <a:latin typeface="Century Gothic" panose="020B0502020202020204" pitchFamily="34" charset="0"/>
              </a:rPr>
              <a:t>learning</a:t>
            </a:r>
            <a:r>
              <a:rPr lang="es-MX" sz="1600" dirty="0">
                <a:solidFill>
                  <a:schemeClr val="accent5">
                    <a:lumMod val="50000"/>
                  </a:schemeClr>
                </a:solidFill>
                <a:latin typeface="Century Gothic" panose="020B0502020202020204" pitchFamily="34" charset="0"/>
              </a:rPr>
              <a:t>. Modelos demasiado simples pueden no capturar la complejidad de los datos, mientras que modelos demasiado complejos pueden ajustarse demasiado a los datos de entrenamiento y perder la capacidad de generalizar a datos no vistos.</a:t>
            </a:r>
          </a:p>
        </p:txBody>
      </p:sp>
    </p:spTree>
    <p:extLst>
      <p:ext uri="{BB962C8B-B14F-4D97-AF65-F5344CB8AC3E}">
        <p14:creationId xmlns:p14="http://schemas.microsoft.com/office/powerpoint/2010/main" val="4383013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350B8-A5AF-F5F9-E80B-A09DD51990C1}"/>
              </a:ext>
            </a:extLst>
          </p:cNvPr>
          <p:cNvSpPr txBox="1"/>
          <p:nvPr/>
        </p:nvSpPr>
        <p:spPr>
          <a:xfrm>
            <a:off x="1117740" y="1186934"/>
            <a:ext cx="6908519"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Capacidad y Representación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5" name="TextBox 4">
            <a:extLst>
              <a:ext uri="{FF2B5EF4-FFF2-40B4-BE49-F238E27FC236}">
                <a16:creationId xmlns:a16="http://schemas.microsoft.com/office/drawing/2014/main" id="{BDB526AB-AF0A-9270-DB4F-2F6295E81E06}"/>
              </a:ext>
            </a:extLst>
          </p:cNvPr>
          <p:cNvSpPr txBox="1"/>
          <p:nvPr/>
        </p:nvSpPr>
        <p:spPr>
          <a:xfrm>
            <a:off x="654855" y="2309620"/>
            <a:ext cx="7834287" cy="2353850"/>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2. Representación de Características:</a:t>
            </a:r>
          </a:p>
          <a:p>
            <a:pPr algn="just">
              <a:lnSpc>
                <a:spcPct val="150000"/>
              </a:lnSpc>
            </a:pPr>
            <a:r>
              <a:rPr lang="es-MX" sz="1600" dirty="0">
                <a:solidFill>
                  <a:schemeClr val="accent5">
                    <a:lumMod val="50000"/>
                  </a:schemeClr>
                </a:solidFill>
                <a:latin typeface="Century Gothic" panose="020B0502020202020204" pitchFamily="34" charset="0"/>
              </a:rPr>
              <a:t>La representación de características se refiere a cómo se presentan y se codifican las variables de entrada (características) para que el modelo pueda aprender relaciones significativas entre ellas y las etiquetas. La elección de las características adecuadas es crucial para el rendimiento del modelo.</a:t>
            </a:r>
          </a:p>
        </p:txBody>
      </p:sp>
    </p:spTree>
    <p:extLst>
      <p:ext uri="{BB962C8B-B14F-4D97-AF65-F5344CB8AC3E}">
        <p14:creationId xmlns:p14="http://schemas.microsoft.com/office/powerpoint/2010/main" val="16140223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350B8-A5AF-F5F9-E80B-A09DD51990C1}"/>
              </a:ext>
            </a:extLst>
          </p:cNvPr>
          <p:cNvSpPr txBox="1"/>
          <p:nvPr/>
        </p:nvSpPr>
        <p:spPr>
          <a:xfrm>
            <a:off x="1117740" y="1186934"/>
            <a:ext cx="6908519"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Capacidad y Representación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5" name="TextBox 4">
            <a:extLst>
              <a:ext uri="{FF2B5EF4-FFF2-40B4-BE49-F238E27FC236}">
                <a16:creationId xmlns:a16="http://schemas.microsoft.com/office/drawing/2014/main" id="{BDB526AB-AF0A-9270-DB4F-2F6295E81E06}"/>
              </a:ext>
            </a:extLst>
          </p:cNvPr>
          <p:cNvSpPr txBox="1"/>
          <p:nvPr/>
        </p:nvSpPr>
        <p:spPr>
          <a:xfrm>
            <a:off x="654855" y="2309620"/>
            <a:ext cx="7834287" cy="2353850"/>
          </a:xfrm>
          <a:prstGeom prst="rect">
            <a:avLst/>
          </a:prstGeom>
          <a:noFill/>
        </p:spPr>
        <p:txBody>
          <a:bodyPr wrap="square">
            <a:spAutoFit/>
          </a:bodyPr>
          <a:lstStyle/>
          <a:p>
            <a:pPr algn="just">
              <a:lnSpc>
                <a:spcPct val="150000"/>
              </a:lnSpc>
            </a:pPr>
            <a:r>
              <a:rPr lang="es-MX" sz="2000" b="1" dirty="0">
                <a:solidFill>
                  <a:schemeClr val="accent5">
                    <a:lumMod val="50000"/>
                  </a:schemeClr>
                </a:solidFill>
                <a:latin typeface="Century Gothic" panose="020B0502020202020204" pitchFamily="34" charset="0"/>
              </a:rPr>
              <a:t>2. Representación de Características:</a:t>
            </a:r>
          </a:p>
          <a:p>
            <a:pPr algn="just">
              <a:lnSpc>
                <a:spcPct val="150000"/>
              </a:lnSpc>
            </a:pPr>
            <a:r>
              <a:rPr lang="es-MX" sz="1600" dirty="0">
                <a:solidFill>
                  <a:schemeClr val="accent5">
                    <a:lumMod val="50000"/>
                  </a:schemeClr>
                </a:solidFill>
                <a:latin typeface="Century Gothic" panose="020B0502020202020204" pitchFamily="34" charset="0"/>
              </a:rPr>
              <a:t>La ingeniería de características (</a:t>
            </a:r>
            <a:r>
              <a:rPr lang="es-MX" sz="1600" dirty="0" err="1">
                <a:solidFill>
                  <a:schemeClr val="accent5">
                    <a:lumMod val="50000"/>
                  </a:schemeClr>
                </a:solidFill>
                <a:latin typeface="Century Gothic" panose="020B0502020202020204" pitchFamily="34" charset="0"/>
              </a:rPr>
              <a:t>feature</a:t>
            </a:r>
            <a:r>
              <a:rPr lang="es-MX" sz="1600" dirty="0">
                <a:solidFill>
                  <a:schemeClr val="accent5">
                    <a:lumMod val="50000"/>
                  </a:schemeClr>
                </a:solidFill>
                <a:latin typeface="Century Gothic" panose="020B0502020202020204" pitchFamily="34" charset="0"/>
              </a:rPr>
              <a:t> </a:t>
            </a:r>
            <a:r>
              <a:rPr lang="es-MX" sz="1600" dirty="0" err="1">
                <a:solidFill>
                  <a:schemeClr val="accent5">
                    <a:lumMod val="50000"/>
                  </a:schemeClr>
                </a:solidFill>
                <a:latin typeface="Century Gothic" panose="020B0502020202020204" pitchFamily="34" charset="0"/>
              </a:rPr>
              <a:t>engineering</a:t>
            </a:r>
            <a:r>
              <a:rPr lang="es-MX" sz="1600" dirty="0">
                <a:solidFill>
                  <a:schemeClr val="accent5">
                    <a:lumMod val="50000"/>
                  </a:schemeClr>
                </a:solidFill>
                <a:latin typeface="Century Gothic" panose="020B0502020202020204" pitchFamily="34" charset="0"/>
              </a:rPr>
              <a:t>) implica seleccionar, transformar o crear nuevas características a partir de los datos brutos para mejorar la capacidad del modelo para aprender patrones relevantes. Una buena representación de características puede hacer que un modelo sea más efectivo incluso con algoritmos relativamente simples.</a:t>
            </a:r>
          </a:p>
        </p:txBody>
      </p:sp>
    </p:spTree>
    <p:extLst>
      <p:ext uri="{BB962C8B-B14F-4D97-AF65-F5344CB8AC3E}">
        <p14:creationId xmlns:p14="http://schemas.microsoft.com/office/powerpoint/2010/main" val="2402448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350B8-A5AF-F5F9-E80B-A09DD51990C1}"/>
              </a:ext>
            </a:extLst>
          </p:cNvPr>
          <p:cNvSpPr txBox="1"/>
          <p:nvPr/>
        </p:nvSpPr>
        <p:spPr>
          <a:xfrm>
            <a:off x="1117740" y="1186934"/>
            <a:ext cx="6908519"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Capacidad y Representación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5" name="TextBox 4">
            <a:extLst>
              <a:ext uri="{FF2B5EF4-FFF2-40B4-BE49-F238E27FC236}">
                <a16:creationId xmlns:a16="http://schemas.microsoft.com/office/drawing/2014/main" id="{BDB526AB-AF0A-9270-DB4F-2F6295E81E06}"/>
              </a:ext>
            </a:extLst>
          </p:cNvPr>
          <p:cNvSpPr txBox="1"/>
          <p:nvPr/>
        </p:nvSpPr>
        <p:spPr>
          <a:xfrm>
            <a:off x="654855" y="2330714"/>
            <a:ext cx="7834287" cy="1522853"/>
          </a:xfrm>
          <a:prstGeom prst="rect">
            <a:avLst/>
          </a:prstGeom>
          <a:noFill/>
        </p:spPr>
        <p:txBody>
          <a:bodyPr wrap="square">
            <a:spAutoFit/>
          </a:bodyPr>
          <a:lstStyle/>
          <a:p>
            <a:pPr algn="just">
              <a:lnSpc>
                <a:spcPct val="150000"/>
              </a:lnSpc>
            </a:pPr>
            <a:r>
              <a:rPr lang="es-MX" sz="1600" dirty="0">
                <a:solidFill>
                  <a:schemeClr val="accent5">
                    <a:lumMod val="50000"/>
                  </a:schemeClr>
                </a:solidFill>
                <a:latin typeface="Century Gothic" panose="020B0502020202020204" pitchFamily="34" charset="0"/>
              </a:rPr>
              <a:t>En resumen, la capacidad del modelo se refiere a la complejidad y habilidad del modelo para adaptarse a datos complejos, mientras que la representación de características se centra en cómo se presentan las variables de entrada para el aprendizaje del modelo. </a:t>
            </a:r>
          </a:p>
        </p:txBody>
      </p:sp>
    </p:spTree>
    <p:extLst>
      <p:ext uri="{BB962C8B-B14F-4D97-AF65-F5344CB8AC3E}">
        <p14:creationId xmlns:p14="http://schemas.microsoft.com/office/powerpoint/2010/main" val="34692075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350B8-A5AF-F5F9-E80B-A09DD51990C1}"/>
              </a:ext>
            </a:extLst>
          </p:cNvPr>
          <p:cNvSpPr txBox="1"/>
          <p:nvPr/>
        </p:nvSpPr>
        <p:spPr>
          <a:xfrm>
            <a:off x="1117740" y="1186934"/>
            <a:ext cx="6908519" cy="1077218"/>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Capacidad y Representación dentro del ML</a:t>
            </a:r>
            <a:endParaRPr lang="es-ES" sz="3200" b="1" dirty="0">
              <a:solidFill>
                <a:schemeClr val="accent1">
                  <a:lumMod val="50000"/>
                </a:schemeClr>
              </a:solidFill>
              <a:latin typeface="Century Gothic" panose="020B0502020202020204" pitchFamily="34" charset="0"/>
              <a:ea typeface="+mj-ea"/>
              <a:cs typeface="+mj-cs"/>
            </a:endParaRPr>
          </a:p>
        </p:txBody>
      </p:sp>
      <p:sp>
        <p:nvSpPr>
          <p:cNvPr id="5" name="TextBox 4">
            <a:extLst>
              <a:ext uri="{FF2B5EF4-FFF2-40B4-BE49-F238E27FC236}">
                <a16:creationId xmlns:a16="http://schemas.microsoft.com/office/drawing/2014/main" id="{BDB526AB-AF0A-9270-DB4F-2F6295E81E06}"/>
              </a:ext>
            </a:extLst>
          </p:cNvPr>
          <p:cNvSpPr txBox="1"/>
          <p:nvPr/>
        </p:nvSpPr>
        <p:spPr>
          <a:xfrm>
            <a:off x="654855" y="2330714"/>
            <a:ext cx="7834287" cy="1892185"/>
          </a:xfrm>
          <a:prstGeom prst="rect">
            <a:avLst/>
          </a:prstGeom>
          <a:noFill/>
        </p:spPr>
        <p:txBody>
          <a:bodyPr wrap="square">
            <a:spAutoFit/>
          </a:bodyPr>
          <a:lstStyle/>
          <a:p>
            <a:pPr algn="just">
              <a:lnSpc>
                <a:spcPct val="150000"/>
              </a:lnSpc>
            </a:pPr>
            <a:r>
              <a:rPr lang="es-MX" sz="1600" dirty="0">
                <a:solidFill>
                  <a:schemeClr val="accent5">
                    <a:lumMod val="50000"/>
                  </a:schemeClr>
                </a:solidFill>
                <a:latin typeface="Century Gothic" panose="020B0502020202020204" pitchFamily="34" charset="0"/>
              </a:rPr>
              <a:t>La elección adecuada de la capacidad del modelo y la representación de características es esencial para desarrollar modelos de machine </a:t>
            </a:r>
            <a:r>
              <a:rPr lang="es-MX" sz="1600" dirty="0" err="1">
                <a:solidFill>
                  <a:schemeClr val="accent5">
                    <a:lumMod val="50000"/>
                  </a:schemeClr>
                </a:solidFill>
                <a:latin typeface="Century Gothic" panose="020B0502020202020204" pitchFamily="34" charset="0"/>
              </a:rPr>
              <a:t>learning</a:t>
            </a:r>
            <a:r>
              <a:rPr lang="es-MX" sz="1600" dirty="0">
                <a:solidFill>
                  <a:schemeClr val="accent5">
                    <a:lumMod val="50000"/>
                  </a:schemeClr>
                </a:solidFill>
                <a:latin typeface="Century Gothic" panose="020B0502020202020204" pitchFamily="34" charset="0"/>
              </a:rPr>
              <a:t> precisos y generalizables. La experiencia y el conocimiento del dominio a menudo juegan un papel importante en la determinación de la capacidad y la representación óptimas para un problema específico.</a:t>
            </a:r>
          </a:p>
        </p:txBody>
      </p:sp>
    </p:spTree>
    <p:extLst>
      <p:ext uri="{BB962C8B-B14F-4D97-AF65-F5344CB8AC3E}">
        <p14:creationId xmlns:p14="http://schemas.microsoft.com/office/powerpoint/2010/main" val="31451911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823C6C-36FE-1DF2-71D4-81942161CF25}"/>
              </a:ext>
            </a:extLst>
          </p:cNvPr>
          <p:cNvSpPr txBox="1"/>
          <p:nvPr/>
        </p:nvSpPr>
        <p:spPr>
          <a:xfrm>
            <a:off x="1400129" y="1186934"/>
            <a:ext cx="6908519" cy="584775"/>
          </a:xfrm>
          <a:prstGeom prst="rect">
            <a:avLst/>
          </a:prstGeom>
          <a:noFill/>
        </p:spPr>
        <p:txBody>
          <a:bodyPr wrap="square">
            <a:spAutoFit/>
          </a:bodyPr>
          <a:lstStyle/>
          <a:p>
            <a:pPr algn="ctr"/>
            <a:r>
              <a:rPr lang="es-MX" sz="3200" b="1" dirty="0">
                <a:solidFill>
                  <a:schemeClr val="accent1">
                    <a:lumMod val="50000"/>
                  </a:schemeClr>
                </a:solidFill>
                <a:latin typeface="Century Gothic" panose="020B0502020202020204" pitchFamily="34" charset="0"/>
                <a:ea typeface="+mj-ea"/>
                <a:cs typeface="+mj-cs"/>
              </a:rPr>
              <a:t>Preguntas Claves</a:t>
            </a:r>
            <a:endParaRPr lang="es-ES" sz="3200" b="1" dirty="0">
              <a:solidFill>
                <a:schemeClr val="accent1">
                  <a:lumMod val="50000"/>
                </a:schemeClr>
              </a:solidFill>
              <a:latin typeface="Century Gothic" panose="020B0502020202020204" pitchFamily="34" charset="0"/>
              <a:ea typeface="+mj-ea"/>
              <a:cs typeface="+mj-cs"/>
            </a:endParaRPr>
          </a:p>
        </p:txBody>
      </p:sp>
      <p:pic>
        <p:nvPicPr>
          <p:cNvPr id="3" name="Imagen 6">
            <a:extLst>
              <a:ext uri="{FF2B5EF4-FFF2-40B4-BE49-F238E27FC236}">
                <a16:creationId xmlns:a16="http://schemas.microsoft.com/office/drawing/2014/main" id="{B88AC53E-9CD9-9D9B-8081-82942A4A81D9}"/>
              </a:ext>
            </a:extLst>
          </p:cNvPr>
          <p:cNvPicPr>
            <a:picLocks noChangeAspect="1"/>
          </p:cNvPicPr>
          <p:nvPr/>
        </p:nvPicPr>
        <p:blipFill>
          <a:blip r:embed="rId2"/>
          <a:stretch>
            <a:fillRect/>
          </a:stretch>
        </p:blipFill>
        <p:spPr>
          <a:xfrm>
            <a:off x="3310145" y="1811886"/>
            <a:ext cx="2987559" cy="4782934"/>
          </a:xfrm>
          <a:prstGeom prst="rect">
            <a:avLst/>
          </a:prstGeom>
        </p:spPr>
      </p:pic>
    </p:spTree>
    <p:extLst>
      <p:ext uri="{BB962C8B-B14F-4D97-AF65-F5344CB8AC3E}">
        <p14:creationId xmlns:p14="http://schemas.microsoft.com/office/powerpoint/2010/main" val="18077468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TotalTime>
  <Words>5210</Words>
  <Application>Microsoft Office PowerPoint</Application>
  <PresentationFormat>Presentación en pantalla (4:3)</PresentationFormat>
  <Paragraphs>403</Paragraphs>
  <Slides>100</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100</vt:i4>
      </vt:variant>
    </vt:vector>
  </HeadingPairs>
  <TitlesOfParts>
    <vt:vector size="110" baseType="lpstr">
      <vt:lpstr>Arial</vt:lpstr>
      <vt:lpstr>Calibri</vt:lpstr>
      <vt:lpstr>Calibri Light</vt:lpstr>
      <vt:lpstr>Century Gothic</vt:lpstr>
      <vt:lpstr>Didact Gothic</vt:lpstr>
      <vt:lpstr>Helvetica Neue</vt:lpstr>
      <vt:lpstr>Helvetica Neue Light</vt:lpstr>
      <vt:lpstr>Trebuchet MS</vt:lpstr>
      <vt:lpstr>Wingdings</vt:lpstr>
      <vt:lpstr>Tema de Office</vt:lpstr>
      <vt:lpstr>Presentación de PowerPoint</vt:lpstr>
      <vt:lpstr>BIO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Actividad </vt:lpstr>
      <vt:lpstr>Exposición de la actividad</vt:lpstr>
      <vt:lpstr>Hablemos ahora sobre…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Ventajas de Machine Learning</vt:lpstr>
      <vt:lpstr>Presentación de PowerPoint</vt:lpstr>
      <vt:lpstr>¿Quién utiliza Machine Learning?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Actividad ML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Layla Scheli</cp:lastModifiedBy>
  <cp:revision>12</cp:revision>
  <dcterms:created xsi:type="dcterms:W3CDTF">2021-10-20T15:38:04Z</dcterms:created>
  <dcterms:modified xsi:type="dcterms:W3CDTF">2023-11-13T15:17:03Z</dcterms:modified>
</cp:coreProperties>
</file>