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6" r:id="rId5"/>
    <p:sldId id="267" r:id="rId6"/>
    <p:sldId id="268" r:id="rId7"/>
    <p:sldId id="269" r:id="rId8"/>
    <p:sldId id="270" r:id="rId9"/>
    <p:sldId id="271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7D5FF"/>
    <a:srgbClr val="00529C"/>
    <a:srgbClr val="614AEB"/>
    <a:srgbClr val="DED9FB"/>
    <a:srgbClr val="D8D2FA"/>
    <a:srgbClr val="C8C0F8"/>
    <a:srgbClr val="8674F0"/>
    <a:srgbClr val="BF95DF"/>
    <a:srgbClr val="8C3F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264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9C0AAC-7FAD-EF6E-AAA2-9D23AF9924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829FDB5-3659-7C69-48C4-D4BAAAF19D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DA49A21-4B4E-454D-321F-88C081105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FD4EF-9BA1-4C84-8CE1-1361492AFBFB}" type="datetimeFigureOut">
              <a:rPr lang="pt-BR" smtClean="0"/>
              <a:t>08/12/2023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6D19B50-34D4-F27F-A191-1D547F37A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80C471F-7FAE-8346-14A8-A7EC25EA3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76BB8-5970-4A42-BD93-1BC659F73D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9282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519351-170C-B2C2-4B30-C41BB8927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70DD034-3CD1-D275-3593-8EF1F7C3FC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4BDFA2D-4520-F8C7-6E9D-54EEB1CBD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FD4EF-9BA1-4C84-8CE1-1361492AFBFB}" type="datetimeFigureOut">
              <a:rPr lang="pt-BR" smtClean="0"/>
              <a:t>08/12/2023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1A9CC06-5D89-4D2A-D042-A36002807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B329B62-63AD-648B-CD7A-B7C5C1001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76BB8-5970-4A42-BD93-1BC659F73D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1685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EB00572-590B-7EA2-8E44-A0B4A2D30B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CC904FC-A353-D2FA-CA26-9F09B86BB6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F65C699-7C8B-5CA4-0859-852C541BA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FD4EF-9BA1-4C84-8CE1-1361492AFBFB}" type="datetimeFigureOut">
              <a:rPr lang="pt-BR" smtClean="0"/>
              <a:t>08/12/2023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C75FAA8-DBEB-FB5A-0D0B-A16F6B416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9839B36-83E9-6243-EDDA-27025566C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76BB8-5970-4A42-BD93-1BC659F73D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8054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C1A9EB-370A-4734-0545-9035B4B31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870FFE-8B34-2A22-3BB3-596281EEB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3471E54-92CD-42F6-84F1-7B75928EF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FD4EF-9BA1-4C84-8CE1-1361492AFBFB}" type="datetimeFigureOut">
              <a:rPr lang="pt-BR" smtClean="0"/>
              <a:t>08/12/2023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E0104AD-A587-D222-C6E4-69EF49E19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77D0AE1-9040-64E6-C6C4-01D272026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76BB8-5970-4A42-BD93-1BC659F73D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3794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FCB267-7A8C-848E-7F87-B8D610AA7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0B407C0-D744-2431-3EF8-B2858C9B9B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CCB43C0-A19A-47EB-05AC-56E380677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FD4EF-9BA1-4C84-8CE1-1361492AFBFB}" type="datetimeFigureOut">
              <a:rPr lang="pt-BR" smtClean="0"/>
              <a:t>08/12/2023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176FB45-939F-6719-91CC-A1C6C506D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9252375-B6D5-CBFD-300D-0A1CBBD55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76BB8-5970-4A42-BD93-1BC659F73D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0572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DCCFDC-2C93-BF1B-3FC7-07A95EF82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48F6ED-1A18-068C-0EB1-AC66952896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BC7E1B2-7C67-6055-DD13-17C904A8BE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DB0D9FF-0980-209F-447C-A83B6B7CB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FD4EF-9BA1-4C84-8CE1-1361492AFBFB}" type="datetimeFigureOut">
              <a:rPr lang="pt-BR" smtClean="0"/>
              <a:t>08/12/2023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64BCE4A-8729-E827-1EFA-40E1A2530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03E8A79-7992-F51D-EEBC-286CE38B1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76BB8-5970-4A42-BD93-1BC659F73D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0019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DFAA53-59B1-3EC4-5E85-C688EC11D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6C760D4-0743-1CC5-0365-FF7A78EB6E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F7A1EE2-AD67-7F62-F92B-61EAD57502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6BE5FF3-9575-7C2A-6969-4724C44228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F951DBD-4E2F-B283-6544-1554130F1E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61E32D9-76C5-2B17-90AD-5D12FE1F1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FD4EF-9BA1-4C84-8CE1-1361492AFBFB}" type="datetimeFigureOut">
              <a:rPr lang="pt-BR" smtClean="0"/>
              <a:t>08/12/2023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DBDA294-59D1-E86A-85E0-E5D3B4357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2B57D08-6B90-51DE-8A9D-5B0A757B1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76BB8-5970-4A42-BD93-1BC659F73D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1904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10B53A-A64E-9A74-FB41-CED9B040B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B5CBEB9-7900-E2A6-8D2E-C9D15F7E4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FD4EF-9BA1-4C84-8CE1-1361492AFBFB}" type="datetimeFigureOut">
              <a:rPr lang="pt-BR" smtClean="0"/>
              <a:t>08/12/2023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DDD8481-E716-DD62-6C6F-735BE407C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6B51255-A420-2860-E92B-77372D593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76BB8-5970-4A42-BD93-1BC659F73D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1029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1AD5F3B-4F1F-B0B0-58D2-D5D67723E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FD4EF-9BA1-4C84-8CE1-1361492AFBFB}" type="datetimeFigureOut">
              <a:rPr lang="pt-BR" smtClean="0"/>
              <a:t>08/12/2023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27421BE-9416-9E93-A7F5-306359463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B0FC304-D75A-3EB9-EE53-D8D3E677F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76BB8-5970-4A42-BD93-1BC659F73D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0068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29CA81-153B-7A33-B15B-E06141081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398DE1-8005-150C-97DD-2FB5541E2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23AC670-D309-3866-CB27-6053863999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9DC0ECE-D118-7069-C429-DACDBD71A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FD4EF-9BA1-4C84-8CE1-1361492AFBFB}" type="datetimeFigureOut">
              <a:rPr lang="pt-BR" smtClean="0"/>
              <a:t>08/12/2023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4CC9133-38B9-A7F3-89BD-FF8845A98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8F2205E-B331-FE72-F908-8368FC6B6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76BB8-5970-4A42-BD93-1BC659F73D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1554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EBA39B-08D0-5866-97F5-7376C4876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2CFAD47-BB09-0C78-652F-BF67DD9C4F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4898E42-0164-C2B5-D014-9DF6867B86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3B23926-F5CF-3CBD-0CDD-D55732110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FD4EF-9BA1-4C84-8CE1-1361492AFBFB}" type="datetimeFigureOut">
              <a:rPr lang="pt-BR" smtClean="0"/>
              <a:t>08/12/2023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F118A04-97F4-6F20-AADB-40C3ECB3B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D50B474-F641-C983-E3D4-8177033F5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76BB8-5970-4A42-BD93-1BC659F73D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3161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459D33D-C8FB-2542-01CF-A2AAA14BE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C3F3170-39F5-B3AA-E7BE-877227ABB1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ED1778-9E71-3905-918C-5400E0FAAA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FD4EF-9BA1-4C84-8CE1-1361492AFBFB}" type="datetimeFigureOut">
              <a:rPr lang="pt-BR" smtClean="0"/>
              <a:t>08/12/2023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1264D5-3DC3-A717-D85A-243F7F5E43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76CB056-B9EE-6317-354A-18BB08609F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76BB8-5970-4A42-BD93-1BC659F73D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595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7">
            <a:extLst>
              <a:ext uri="{FF2B5EF4-FFF2-40B4-BE49-F238E27FC236}">
                <a16:creationId xmlns:a16="http://schemas.microsoft.com/office/drawing/2014/main" id="{3BA8C555-C280-62B3-755C-EB1FABE0A1A8}"/>
              </a:ext>
            </a:extLst>
          </p:cNvPr>
          <p:cNvSpPr/>
          <p:nvPr/>
        </p:nvSpPr>
        <p:spPr>
          <a:xfrm rot="10800000">
            <a:off x="5958733" y="1405468"/>
            <a:ext cx="6233267" cy="5452532"/>
          </a:xfrm>
          <a:custGeom>
            <a:avLst/>
            <a:gdLst>
              <a:gd name="connsiteX0" fmla="*/ 0 w 1582057"/>
              <a:gd name="connsiteY0" fmla="*/ 0 h 1088572"/>
              <a:gd name="connsiteX1" fmla="*/ 1582057 w 1582057"/>
              <a:gd name="connsiteY1" fmla="*/ 0 h 1088572"/>
              <a:gd name="connsiteX2" fmla="*/ 1582057 w 1582057"/>
              <a:gd name="connsiteY2" fmla="*/ 1088572 h 1088572"/>
              <a:gd name="connsiteX3" fmla="*/ 0 w 1582057"/>
              <a:gd name="connsiteY3" fmla="*/ 1088572 h 1088572"/>
              <a:gd name="connsiteX4" fmla="*/ 0 w 1582057"/>
              <a:gd name="connsiteY4" fmla="*/ 0 h 1088572"/>
              <a:gd name="connsiteX0" fmla="*/ 0 w 1582057"/>
              <a:gd name="connsiteY0" fmla="*/ 0 h 1088572"/>
              <a:gd name="connsiteX1" fmla="*/ 1582057 w 1582057"/>
              <a:gd name="connsiteY1" fmla="*/ 0 h 1088572"/>
              <a:gd name="connsiteX2" fmla="*/ 1010557 w 1582057"/>
              <a:gd name="connsiteY2" fmla="*/ 640897 h 1088572"/>
              <a:gd name="connsiteX3" fmla="*/ 0 w 1582057"/>
              <a:gd name="connsiteY3" fmla="*/ 1088572 h 1088572"/>
              <a:gd name="connsiteX4" fmla="*/ 0 w 1582057"/>
              <a:gd name="connsiteY4" fmla="*/ 0 h 1088572"/>
              <a:gd name="connsiteX0" fmla="*/ 0 w 1582057"/>
              <a:gd name="connsiteY0" fmla="*/ 0 h 1088572"/>
              <a:gd name="connsiteX1" fmla="*/ 1582057 w 1582057"/>
              <a:gd name="connsiteY1" fmla="*/ 0 h 1088572"/>
              <a:gd name="connsiteX2" fmla="*/ 0 w 1582057"/>
              <a:gd name="connsiteY2" fmla="*/ 1088572 h 1088572"/>
              <a:gd name="connsiteX3" fmla="*/ 0 w 1582057"/>
              <a:gd name="connsiteY3" fmla="*/ 0 h 1088572"/>
              <a:gd name="connsiteX0" fmla="*/ 0 w 1582057"/>
              <a:gd name="connsiteY0" fmla="*/ 0 h 1574347"/>
              <a:gd name="connsiteX1" fmla="*/ 1582057 w 1582057"/>
              <a:gd name="connsiteY1" fmla="*/ 0 h 1574347"/>
              <a:gd name="connsiteX2" fmla="*/ 0 w 1582057"/>
              <a:gd name="connsiteY2" fmla="*/ 1574347 h 1574347"/>
              <a:gd name="connsiteX3" fmla="*/ 0 w 1582057"/>
              <a:gd name="connsiteY3" fmla="*/ 0 h 1574347"/>
              <a:gd name="connsiteX0" fmla="*/ 0 w 1582057"/>
              <a:gd name="connsiteY0" fmla="*/ 0 h 1574347"/>
              <a:gd name="connsiteX1" fmla="*/ 1582057 w 1582057"/>
              <a:gd name="connsiteY1" fmla="*/ 0 h 1574347"/>
              <a:gd name="connsiteX2" fmla="*/ 0 w 1582057"/>
              <a:gd name="connsiteY2" fmla="*/ 1574347 h 1574347"/>
              <a:gd name="connsiteX3" fmla="*/ 0 w 1582057"/>
              <a:gd name="connsiteY3" fmla="*/ 0 h 1574347"/>
              <a:gd name="connsiteX0" fmla="*/ 0 w 1617681"/>
              <a:gd name="connsiteY0" fmla="*/ 0 h 1574347"/>
              <a:gd name="connsiteX1" fmla="*/ 1582057 w 1617681"/>
              <a:gd name="connsiteY1" fmla="*/ 0 h 1574347"/>
              <a:gd name="connsiteX2" fmla="*/ 0 w 1617681"/>
              <a:gd name="connsiteY2" fmla="*/ 1574347 h 1574347"/>
              <a:gd name="connsiteX3" fmla="*/ 0 w 1617681"/>
              <a:gd name="connsiteY3" fmla="*/ 0 h 1574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7681" h="1574347">
                <a:moveTo>
                  <a:pt x="0" y="0"/>
                </a:moveTo>
                <a:lnTo>
                  <a:pt x="1582057" y="0"/>
                </a:lnTo>
                <a:cubicBezTo>
                  <a:pt x="1878693" y="1043045"/>
                  <a:pt x="232077" y="725715"/>
                  <a:pt x="0" y="1574347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614AE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Retângulo 7">
            <a:extLst>
              <a:ext uri="{FF2B5EF4-FFF2-40B4-BE49-F238E27FC236}">
                <a16:creationId xmlns:a16="http://schemas.microsoft.com/office/drawing/2014/main" id="{975B424B-5493-F124-60F4-F9C8E7EFDA92}"/>
              </a:ext>
            </a:extLst>
          </p:cNvPr>
          <p:cNvSpPr/>
          <p:nvPr/>
        </p:nvSpPr>
        <p:spPr>
          <a:xfrm rot="16200000">
            <a:off x="-1824793" y="3458859"/>
            <a:ext cx="5223933" cy="1574347"/>
          </a:xfrm>
          <a:custGeom>
            <a:avLst/>
            <a:gdLst>
              <a:gd name="connsiteX0" fmla="*/ 0 w 1582057"/>
              <a:gd name="connsiteY0" fmla="*/ 0 h 1088572"/>
              <a:gd name="connsiteX1" fmla="*/ 1582057 w 1582057"/>
              <a:gd name="connsiteY1" fmla="*/ 0 h 1088572"/>
              <a:gd name="connsiteX2" fmla="*/ 1582057 w 1582057"/>
              <a:gd name="connsiteY2" fmla="*/ 1088572 h 1088572"/>
              <a:gd name="connsiteX3" fmla="*/ 0 w 1582057"/>
              <a:gd name="connsiteY3" fmla="*/ 1088572 h 1088572"/>
              <a:gd name="connsiteX4" fmla="*/ 0 w 1582057"/>
              <a:gd name="connsiteY4" fmla="*/ 0 h 1088572"/>
              <a:gd name="connsiteX0" fmla="*/ 0 w 1582057"/>
              <a:gd name="connsiteY0" fmla="*/ 0 h 1088572"/>
              <a:gd name="connsiteX1" fmla="*/ 1582057 w 1582057"/>
              <a:gd name="connsiteY1" fmla="*/ 0 h 1088572"/>
              <a:gd name="connsiteX2" fmla="*/ 1010557 w 1582057"/>
              <a:gd name="connsiteY2" fmla="*/ 640897 h 1088572"/>
              <a:gd name="connsiteX3" fmla="*/ 0 w 1582057"/>
              <a:gd name="connsiteY3" fmla="*/ 1088572 h 1088572"/>
              <a:gd name="connsiteX4" fmla="*/ 0 w 1582057"/>
              <a:gd name="connsiteY4" fmla="*/ 0 h 1088572"/>
              <a:gd name="connsiteX0" fmla="*/ 0 w 1582057"/>
              <a:gd name="connsiteY0" fmla="*/ 0 h 1088572"/>
              <a:gd name="connsiteX1" fmla="*/ 1582057 w 1582057"/>
              <a:gd name="connsiteY1" fmla="*/ 0 h 1088572"/>
              <a:gd name="connsiteX2" fmla="*/ 0 w 1582057"/>
              <a:gd name="connsiteY2" fmla="*/ 1088572 h 1088572"/>
              <a:gd name="connsiteX3" fmla="*/ 0 w 1582057"/>
              <a:gd name="connsiteY3" fmla="*/ 0 h 1088572"/>
              <a:gd name="connsiteX0" fmla="*/ 0 w 1582057"/>
              <a:gd name="connsiteY0" fmla="*/ 0 h 1574347"/>
              <a:gd name="connsiteX1" fmla="*/ 1582057 w 1582057"/>
              <a:gd name="connsiteY1" fmla="*/ 0 h 1574347"/>
              <a:gd name="connsiteX2" fmla="*/ 0 w 1582057"/>
              <a:gd name="connsiteY2" fmla="*/ 1574347 h 1574347"/>
              <a:gd name="connsiteX3" fmla="*/ 0 w 1582057"/>
              <a:gd name="connsiteY3" fmla="*/ 0 h 1574347"/>
              <a:gd name="connsiteX0" fmla="*/ 0 w 1582057"/>
              <a:gd name="connsiteY0" fmla="*/ 0 h 1574347"/>
              <a:gd name="connsiteX1" fmla="*/ 1582057 w 1582057"/>
              <a:gd name="connsiteY1" fmla="*/ 0 h 1574347"/>
              <a:gd name="connsiteX2" fmla="*/ 0 w 1582057"/>
              <a:gd name="connsiteY2" fmla="*/ 1574347 h 1574347"/>
              <a:gd name="connsiteX3" fmla="*/ 0 w 1582057"/>
              <a:gd name="connsiteY3" fmla="*/ 0 h 1574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2057" h="1574347">
                <a:moveTo>
                  <a:pt x="0" y="0"/>
                </a:moveTo>
                <a:lnTo>
                  <a:pt x="1582057" y="0"/>
                </a:lnTo>
                <a:cubicBezTo>
                  <a:pt x="1054705" y="524782"/>
                  <a:pt x="232077" y="725715"/>
                  <a:pt x="0" y="1574347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614AE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Retângulo 7">
            <a:extLst>
              <a:ext uri="{FF2B5EF4-FFF2-40B4-BE49-F238E27FC236}">
                <a16:creationId xmlns:a16="http://schemas.microsoft.com/office/drawing/2014/main" id="{F0186A70-E7F8-FF07-AA92-28AC3F68EB03}"/>
              </a:ext>
            </a:extLst>
          </p:cNvPr>
          <p:cNvSpPr/>
          <p:nvPr/>
        </p:nvSpPr>
        <p:spPr>
          <a:xfrm>
            <a:off x="0" y="0"/>
            <a:ext cx="2447925" cy="4642461"/>
          </a:xfrm>
          <a:custGeom>
            <a:avLst/>
            <a:gdLst>
              <a:gd name="connsiteX0" fmla="*/ 0 w 1582057"/>
              <a:gd name="connsiteY0" fmla="*/ 0 h 1088572"/>
              <a:gd name="connsiteX1" fmla="*/ 1582057 w 1582057"/>
              <a:gd name="connsiteY1" fmla="*/ 0 h 1088572"/>
              <a:gd name="connsiteX2" fmla="*/ 1582057 w 1582057"/>
              <a:gd name="connsiteY2" fmla="*/ 1088572 h 1088572"/>
              <a:gd name="connsiteX3" fmla="*/ 0 w 1582057"/>
              <a:gd name="connsiteY3" fmla="*/ 1088572 h 1088572"/>
              <a:gd name="connsiteX4" fmla="*/ 0 w 1582057"/>
              <a:gd name="connsiteY4" fmla="*/ 0 h 1088572"/>
              <a:gd name="connsiteX0" fmla="*/ 0 w 1582057"/>
              <a:gd name="connsiteY0" fmla="*/ 0 h 1088572"/>
              <a:gd name="connsiteX1" fmla="*/ 1582057 w 1582057"/>
              <a:gd name="connsiteY1" fmla="*/ 0 h 1088572"/>
              <a:gd name="connsiteX2" fmla="*/ 1010557 w 1582057"/>
              <a:gd name="connsiteY2" fmla="*/ 640897 h 1088572"/>
              <a:gd name="connsiteX3" fmla="*/ 0 w 1582057"/>
              <a:gd name="connsiteY3" fmla="*/ 1088572 h 1088572"/>
              <a:gd name="connsiteX4" fmla="*/ 0 w 1582057"/>
              <a:gd name="connsiteY4" fmla="*/ 0 h 1088572"/>
              <a:gd name="connsiteX0" fmla="*/ 0 w 1582057"/>
              <a:gd name="connsiteY0" fmla="*/ 0 h 1088572"/>
              <a:gd name="connsiteX1" fmla="*/ 1582057 w 1582057"/>
              <a:gd name="connsiteY1" fmla="*/ 0 h 1088572"/>
              <a:gd name="connsiteX2" fmla="*/ 0 w 1582057"/>
              <a:gd name="connsiteY2" fmla="*/ 1088572 h 1088572"/>
              <a:gd name="connsiteX3" fmla="*/ 0 w 1582057"/>
              <a:gd name="connsiteY3" fmla="*/ 0 h 1088572"/>
              <a:gd name="connsiteX0" fmla="*/ 0 w 1582057"/>
              <a:gd name="connsiteY0" fmla="*/ 0 h 1574347"/>
              <a:gd name="connsiteX1" fmla="*/ 1582057 w 1582057"/>
              <a:gd name="connsiteY1" fmla="*/ 0 h 1574347"/>
              <a:gd name="connsiteX2" fmla="*/ 0 w 1582057"/>
              <a:gd name="connsiteY2" fmla="*/ 1574347 h 1574347"/>
              <a:gd name="connsiteX3" fmla="*/ 0 w 1582057"/>
              <a:gd name="connsiteY3" fmla="*/ 0 h 1574347"/>
              <a:gd name="connsiteX0" fmla="*/ 0 w 1582057"/>
              <a:gd name="connsiteY0" fmla="*/ 0 h 1574347"/>
              <a:gd name="connsiteX1" fmla="*/ 1582057 w 1582057"/>
              <a:gd name="connsiteY1" fmla="*/ 0 h 1574347"/>
              <a:gd name="connsiteX2" fmla="*/ 0 w 1582057"/>
              <a:gd name="connsiteY2" fmla="*/ 1574347 h 1574347"/>
              <a:gd name="connsiteX3" fmla="*/ 0 w 1582057"/>
              <a:gd name="connsiteY3" fmla="*/ 0 h 1574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2057" h="1574347">
                <a:moveTo>
                  <a:pt x="0" y="0"/>
                </a:moveTo>
                <a:lnTo>
                  <a:pt x="1582057" y="0"/>
                </a:lnTo>
                <a:cubicBezTo>
                  <a:pt x="1054705" y="524782"/>
                  <a:pt x="232077" y="725715"/>
                  <a:pt x="0" y="1574347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614AE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1174342-5F4B-1295-B676-7E09E91ACE40}"/>
              </a:ext>
            </a:extLst>
          </p:cNvPr>
          <p:cNvSpPr txBox="1"/>
          <p:nvPr/>
        </p:nvSpPr>
        <p:spPr>
          <a:xfrm>
            <a:off x="1582057" y="515256"/>
            <a:ext cx="9922326" cy="18267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pt-BR" sz="4000" b="1" dirty="0">
                <a:solidFill>
                  <a:srgbClr val="614AEB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ALGORITMO GENÉTICO NO BALANCEAMENTO NUTRICIONAL</a:t>
            </a:r>
          </a:p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pt-BR" sz="2000" b="1" dirty="0">
                <a:solidFill>
                  <a:srgbClr val="614AEB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PROGRAMAÇÃO BIOINSPIRADA</a:t>
            </a:r>
            <a:endParaRPr lang="pt-BR" sz="1000" dirty="0">
              <a:solidFill>
                <a:srgbClr val="614AEB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8FD0A5EA-7653-4A69-B3E0-40C2F7061A72}"/>
              </a:ext>
            </a:extLst>
          </p:cNvPr>
          <p:cNvSpPr txBox="1"/>
          <p:nvPr/>
        </p:nvSpPr>
        <p:spPr>
          <a:xfrm>
            <a:off x="6692901" y="4727129"/>
            <a:ext cx="4905827" cy="1674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pt-BR" sz="1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Professor responsável: </a:t>
            </a:r>
            <a:r>
              <a:rPr lang="pt-BR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Clayton Augusto Valdo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pt-BR" sz="1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Aluno: </a:t>
            </a:r>
            <a:r>
              <a:rPr lang="pt-BR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Bryan Lopes da Costa</a:t>
            </a:r>
            <a:r>
              <a:rPr lang="pt-BR" sz="1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RA: </a:t>
            </a:r>
            <a:r>
              <a:rPr lang="pt-BR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2104022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pt-BR" sz="1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Aluno: </a:t>
            </a:r>
            <a:r>
              <a:rPr lang="pt-BR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Gustavo Monte Sião de Santana</a:t>
            </a:r>
            <a:r>
              <a:rPr lang="pt-BR" sz="1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RA: </a:t>
            </a:r>
            <a:r>
              <a:rPr lang="pt-BR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2100759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pt-BR" sz="1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Aluno: </a:t>
            </a:r>
            <a:r>
              <a:rPr lang="pt-BR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Lívia </a:t>
            </a:r>
            <a:r>
              <a:rPr lang="pt-BR" sz="1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Mastrangelo</a:t>
            </a:r>
            <a:r>
              <a:rPr lang="pt-BR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Souza</a:t>
            </a:r>
            <a:r>
              <a:rPr lang="pt-BR" sz="1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RA: </a:t>
            </a:r>
            <a:r>
              <a:rPr lang="pt-BR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2105880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pt-BR" sz="1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Aluno: </a:t>
            </a:r>
            <a:r>
              <a:rPr lang="pt-BR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Yasmin Alba Tonet</a:t>
            </a:r>
            <a:r>
              <a:rPr lang="pt-BR" sz="1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RA: </a:t>
            </a:r>
            <a:r>
              <a:rPr lang="pt-BR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2103862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AE58C79-FE40-6566-7A8E-4505F73B48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264" y="2534262"/>
            <a:ext cx="4055533" cy="4055533"/>
          </a:xfrm>
          <a:prstGeom prst="rect">
            <a:avLst/>
          </a:prstGeom>
        </p:spPr>
      </p:pic>
      <p:pic>
        <p:nvPicPr>
          <p:cNvPr id="10" name="Imagem 9" descr="Baixe o e-book de Guia completo de pós-graduações Unianchieta">
            <a:extLst>
              <a:ext uri="{FF2B5EF4-FFF2-40B4-BE49-F238E27FC236}">
                <a16:creationId xmlns:a16="http://schemas.microsoft.com/office/drawing/2014/main" id="{4794B192-51EC-3140-569C-DC94D8CB864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96" y="69079"/>
            <a:ext cx="2333471" cy="7210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72437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7F7FBD3D-569A-9A87-96F6-740F5B206C20}"/>
              </a:ext>
            </a:extLst>
          </p:cNvPr>
          <p:cNvSpPr txBox="1"/>
          <p:nvPr/>
        </p:nvSpPr>
        <p:spPr>
          <a:xfrm>
            <a:off x="6610349" y="2291516"/>
            <a:ext cx="5086351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altLang="pt-BR" sz="2800" dirty="0"/>
              <a:t>Nossa proposta visa melhorar a qualidade de vida por meio de escolhas alimentares inteligentes.</a:t>
            </a:r>
          </a:p>
          <a:p>
            <a:pPr algn="ctr"/>
            <a:endParaRPr lang="pt-BR" altLang="pt-BR" sz="2800" dirty="0"/>
          </a:p>
          <a:p>
            <a:pPr algn="ctr"/>
            <a:r>
              <a:rPr lang="pt-BR" altLang="pt-BR" sz="2800" dirty="0"/>
              <a:t>Apresentamos o uso inovador do Algoritmo Genético no balanceamento nutricional.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57434DF-5DCA-1EF5-BA91-F52D97D5BF87}"/>
              </a:ext>
            </a:extLst>
          </p:cNvPr>
          <p:cNvSpPr txBox="1"/>
          <p:nvPr/>
        </p:nvSpPr>
        <p:spPr>
          <a:xfrm>
            <a:off x="4072846" y="515256"/>
            <a:ext cx="4046308" cy="7214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4000" b="1" dirty="0">
                <a:solidFill>
                  <a:srgbClr val="614AEB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INTRODUÇÃO</a:t>
            </a:r>
            <a:endParaRPr lang="pt-BR" sz="1600" dirty="0">
              <a:solidFill>
                <a:srgbClr val="614AEB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1B5AA6FF-18CD-095B-34A8-E0536BCC3BE2}"/>
              </a:ext>
            </a:extLst>
          </p:cNvPr>
          <p:cNvSpPr/>
          <p:nvPr/>
        </p:nvSpPr>
        <p:spPr>
          <a:xfrm>
            <a:off x="685800" y="1872957"/>
            <a:ext cx="5600700" cy="3831362"/>
          </a:xfrm>
          <a:prstGeom prst="rect">
            <a:avLst/>
          </a:prstGeom>
          <a:solidFill>
            <a:schemeClr val="bg1"/>
          </a:solidFill>
          <a:ln w="19050">
            <a:solidFill>
              <a:srgbClr val="614AEB"/>
            </a:solidFill>
          </a:ln>
          <a:effectLst>
            <a:outerShdw blurRad="76200" dist="1270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 descr="Baixe o e-book de Guia completo de pós-graduações Unianchieta">
            <a:extLst>
              <a:ext uri="{FF2B5EF4-FFF2-40B4-BE49-F238E27FC236}">
                <a16:creationId xmlns:a16="http://schemas.microsoft.com/office/drawing/2014/main" id="{66054B39-DC28-9E3A-5848-98C043B3B57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22" y="6462317"/>
            <a:ext cx="1025978" cy="31702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F18BB1CF-9D4F-0908-31E2-F897DF5DC40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27" b="13564"/>
          <a:stretch/>
        </p:blipFill>
        <p:spPr>
          <a:xfrm>
            <a:off x="685800" y="1872957"/>
            <a:ext cx="5600700" cy="383136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3A25891-6C0C-FE34-7CB6-A2D123D98E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643" y="4272612"/>
            <a:ext cx="1810706" cy="1810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169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7F7FBD3D-569A-9A87-96F6-740F5B206C20}"/>
              </a:ext>
            </a:extLst>
          </p:cNvPr>
          <p:cNvSpPr txBox="1"/>
          <p:nvPr/>
        </p:nvSpPr>
        <p:spPr>
          <a:xfrm>
            <a:off x="466724" y="2291516"/>
            <a:ext cx="5086351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2800" dirty="0"/>
              <a:t>O Algoritmo Genético é uma técnica inspirada na seleção natural, aplicada à otimização.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sz="2800" dirty="0"/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2800" dirty="0"/>
              <a:t>Seus princípios são fundamentais para nossa abordagem no balanceamento nutricional.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57434DF-5DCA-1EF5-BA91-F52D97D5BF87}"/>
              </a:ext>
            </a:extLst>
          </p:cNvPr>
          <p:cNvSpPr txBox="1"/>
          <p:nvPr/>
        </p:nvSpPr>
        <p:spPr>
          <a:xfrm>
            <a:off x="2284073" y="515256"/>
            <a:ext cx="7623854" cy="7214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4000" b="1" dirty="0">
                <a:solidFill>
                  <a:srgbClr val="614AEB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ALGORITMO GENÉTICO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1B5AA6FF-18CD-095B-34A8-E0536BCC3BE2}"/>
              </a:ext>
            </a:extLst>
          </p:cNvPr>
          <p:cNvSpPr/>
          <p:nvPr/>
        </p:nvSpPr>
        <p:spPr>
          <a:xfrm>
            <a:off x="6115050" y="2101557"/>
            <a:ext cx="5184321" cy="3629025"/>
          </a:xfrm>
          <a:prstGeom prst="rect">
            <a:avLst/>
          </a:prstGeom>
          <a:solidFill>
            <a:schemeClr val="bg1"/>
          </a:solidFill>
          <a:ln w="19050">
            <a:solidFill>
              <a:srgbClr val="614AEB"/>
            </a:solidFill>
          </a:ln>
          <a:effectLst>
            <a:outerShdw blurRad="76200" dist="1270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 descr="Baixe o e-book de Guia completo de pós-graduações Unianchieta">
            <a:extLst>
              <a:ext uri="{FF2B5EF4-FFF2-40B4-BE49-F238E27FC236}">
                <a16:creationId xmlns:a16="http://schemas.microsoft.com/office/drawing/2014/main" id="{3E006060-8726-8A7E-18E5-779990706A1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22" y="6462317"/>
            <a:ext cx="1025978" cy="3170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Charles Darwin, ex-aluno de Cambridge e “pai” da teoria evolucionista">
            <a:extLst>
              <a:ext uri="{FF2B5EF4-FFF2-40B4-BE49-F238E27FC236}">
                <a16:creationId xmlns:a16="http://schemas.microsoft.com/office/drawing/2014/main" id="{AEB9B50B-0852-63E8-FF4D-43A7A0644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115050" y="2101557"/>
            <a:ext cx="5186658" cy="362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C7F06C61-7571-1CE7-F9C4-A5A1A144F0B6}"/>
              </a:ext>
            </a:extLst>
          </p:cNvPr>
          <p:cNvSpPr txBox="1"/>
          <p:nvPr/>
        </p:nvSpPr>
        <p:spPr>
          <a:xfrm>
            <a:off x="6666331" y="5809634"/>
            <a:ext cx="4081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/>
              <a:t>Charles Darwin, criador da teoria da seleção natural.</a:t>
            </a:r>
          </a:p>
        </p:txBody>
      </p:sp>
    </p:spTree>
    <p:extLst>
      <p:ext uri="{BB962C8B-B14F-4D97-AF65-F5344CB8AC3E}">
        <p14:creationId xmlns:p14="http://schemas.microsoft.com/office/powerpoint/2010/main" val="591241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7F7FBD3D-569A-9A87-96F6-740F5B206C20}"/>
              </a:ext>
            </a:extLst>
          </p:cNvPr>
          <p:cNvSpPr txBox="1"/>
          <p:nvPr/>
        </p:nvSpPr>
        <p:spPr>
          <a:xfrm>
            <a:off x="425657" y="2433306"/>
            <a:ext cx="336266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2800" dirty="0"/>
              <a:t>Optamos pelo Algoritmo Genético devido à sua capacidade de se adaptar a cenários complexos.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57434DF-5DCA-1EF5-BA91-F52D97D5BF87}"/>
              </a:ext>
            </a:extLst>
          </p:cNvPr>
          <p:cNvSpPr txBox="1"/>
          <p:nvPr/>
        </p:nvSpPr>
        <p:spPr>
          <a:xfrm>
            <a:off x="2284073" y="515256"/>
            <a:ext cx="7623854" cy="7214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4000" b="1" dirty="0">
                <a:solidFill>
                  <a:srgbClr val="614AEB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OBJETIVO DO PROJETO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1B5AA6FF-18CD-095B-34A8-E0536BCC3BE2}"/>
              </a:ext>
            </a:extLst>
          </p:cNvPr>
          <p:cNvSpPr/>
          <p:nvPr/>
        </p:nvSpPr>
        <p:spPr>
          <a:xfrm>
            <a:off x="3919105" y="1746311"/>
            <a:ext cx="3990109" cy="4048641"/>
          </a:xfrm>
          <a:prstGeom prst="rect">
            <a:avLst/>
          </a:prstGeom>
          <a:solidFill>
            <a:schemeClr val="bg1"/>
          </a:solidFill>
          <a:ln w="19050">
            <a:solidFill>
              <a:srgbClr val="614AEB"/>
            </a:solidFill>
          </a:ln>
          <a:effectLst>
            <a:outerShdw blurRad="76200" dist="1270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/>
          </a:p>
        </p:txBody>
      </p:sp>
      <p:pic>
        <p:nvPicPr>
          <p:cNvPr id="6" name="Imagem 5" descr="Baixe o e-book de Guia completo de pós-graduações Unianchieta">
            <a:extLst>
              <a:ext uri="{FF2B5EF4-FFF2-40B4-BE49-F238E27FC236}">
                <a16:creationId xmlns:a16="http://schemas.microsoft.com/office/drawing/2014/main" id="{B6DB410A-19FF-1EEE-BCF3-315B7E8B548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22" y="6462317"/>
            <a:ext cx="1025978" cy="31702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36ACB567-746B-9DDA-307D-97A02CC217DD}"/>
              </a:ext>
            </a:extLst>
          </p:cNvPr>
          <p:cNvSpPr txBox="1"/>
          <p:nvPr/>
        </p:nvSpPr>
        <p:spPr>
          <a:xfrm>
            <a:off x="8239292" y="2092534"/>
            <a:ext cx="3603726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altLang="pt-BR" sz="2800" dirty="0"/>
              <a:t>O propósito é desenvolver um sistema personalizável que resolva as dificuldades do usuário na busca por uma alimentação adequada.</a:t>
            </a:r>
            <a:endParaRPr lang="pt-BR" sz="2800" dirty="0"/>
          </a:p>
        </p:txBody>
      </p:sp>
      <p:pic>
        <p:nvPicPr>
          <p:cNvPr id="2050" name="Picture 2" descr="A person weighing food on a scale and unsure which food to eat, the background of the image should be white">
            <a:extLst>
              <a:ext uri="{FF2B5EF4-FFF2-40B4-BE49-F238E27FC236}">
                <a16:creationId xmlns:a16="http://schemas.microsoft.com/office/drawing/2014/main" id="{91BD9886-F458-4A17-230D-E77B358A29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9633" y="2003317"/>
            <a:ext cx="3749053" cy="3785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0706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7F7FBD3D-569A-9A87-96F6-740F5B206C20}"/>
              </a:ext>
            </a:extLst>
          </p:cNvPr>
          <p:cNvSpPr txBox="1"/>
          <p:nvPr/>
        </p:nvSpPr>
        <p:spPr>
          <a:xfrm>
            <a:off x="630011" y="2561433"/>
            <a:ext cx="481012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2800" dirty="0"/>
              <a:t>Migramos de Java para </a:t>
            </a:r>
            <a:r>
              <a:rPr lang="pt-BR" altLang="pt-BR" sz="2800" dirty="0" err="1"/>
              <a:t>JavaScript</a:t>
            </a:r>
            <a:r>
              <a:rPr lang="pt-BR" altLang="pt-BR" sz="2800" dirty="0"/>
              <a:t>, proporcionando uma interface gráfica amigável. Adaptações no exercício inicial e as customizações nutricionais foram fundamentais.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57434DF-5DCA-1EF5-BA91-F52D97D5BF87}"/>
              </a:ext>
            </a:extLst>
          </p:cNvPr>
          <p:cNvSpPr txBox="1"/>
          <p:nvPr/>
        </p:nvSpPr>
        <p:spPr>
          <a:xfrm>
            <a:off x="1761162" y="293263"/>
            <a:ext cx="8669677" cy="1380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4000" b="1" dirty="0">
                <a:solidFill>
                  <a:srgbClr val="614AEB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IMPLEMENTAÇÃO E TECNOLOGIAS UTILIZADAS 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1B5AA6FF-18CD-095B-34A8-E0536BCC3BE2}"/>
              </a:ext>
            </a:extLst>
          </p:cNvPr>
          <p:cNvSpPr/>
          <p:nvPr/>
        </p:nvSpPr>
        <p:spPr>
          <a:xfrm>
            <a:off x="5702883" y="2273007"/>
            <a:ext cx="5689017" cy="3254509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9050">
            <a:solidFill>
              <a:srgbClr val="614AEB"/>
            </a:solidFill>
          </a:ln>
          <a:effectLst>
            <a:outerShdw blurRad="76200" dist="1270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 descr="Baixe o e-book de Guia completo de pós-graduações Unianchieta">
            <a:extLst>
              <a:ext uri="{FF2B5EF4-FFF2-40B4-BE49-F238E27FC236}">
                <a16:creationId xmlns:a16="http://schemas.microsoft.com/office/drawing/2014/main" id="{B3102EA5-757C-A5B4-AFFC-021890D3E1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22" y="6462317"/>
            <a:ext cx="1025978" cy="3170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75260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7F7FBD3D-569A-9A87-96F6-740F5B206C20}"/>
              </a:ext>
            </a:extLst>
          </p:cNvPr>
          <p:cNvSpPr txBox="1"/>
          <p:nvPr/>
        </p:nvSpPr>
        <p:spPr>
          <a:xfrm>
            <a:off x="7038975" y="1995951"/>
            <a:ext cx="443865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2800" dirty="0"/>
              <a:t>Página Inicial: Configuração.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sz="2800" dirty="0"/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2800" dirty="0"/>
              <a:t>É nesta etapa que será realizada a personalização, o usuário escolhe o alimento, porcentagens e quantidades desejadas.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57434DF-5DCA-1EF5-BA91-F52D97D5BF87}"/>
              </a:ext>
            </a:extLst>
          </p:cNvPr>
          <p:cNvSpPr txBox="1"/>
          <p:nvPr/>
        </p:nvSpPr>
        <p:spPr>
          <a:xfrm>
            <a:off x="661024" y="515256"/>
            <a:ext cx="10869952" cy="7214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4000" b="1" dirty="0">
                <a:solidFill>
                  <a:srgbClr val="614AEB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POSSIBILIDADE DE CONFIGURAÇÃO</a:t>
            </a:r>
          </a:p>
        </p:txBody>
      </p:sp>
      <p:pic>
        <p:nvPicPr>
          <p:cNvPr id="4" name="Imagem 3" descr="Baixe o e-book de Guia completo de pós-graduações Unianchieta">
            <a:extLst>
              <a:ext uri="{FF2B5EF4-FFF2-40B4-BE49-F238E27FC236}">
                <a16:creationId xmlns:a16="http://schemas.microsoft.com/office/drawing/2014/main" id="{1BD15860-B4A0-7AF3-AEB1-29B2E81450E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22" y="6462317"/>
            <a:ext cx="1025978" cy="31702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E109F260-35B8-8912-1598-E199C729CF78}"/>
              </a:ext>
            </a:extLst>
          </p:cNvPr>
          <p:cNvSpPr/>
          <p:nvPr/>
        </p:nvSpPr>
        <p:spPr>
          <a:xfrm>
            <a:off x="714375" y="1860629"/>
            <a:ext cx="5913099" cy="3282437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9345" t="-19288" r="-9633" b="-3325"/>
            </a:stretch>
          </a:blipFill>
          <a:ln w="19050">
            <a:solidFill>
              <a:srgbClr val="614AEB"/>
            </a:solidFill>
          </a:ln>
          <a:effectLst>
            <a:outerShdw blurRad="76200" dist="1270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49624C1-D404-3DB3-D728-74D625C87682}"/>
              </a:ext>
            </a:extLst>
          </p:cNvPr>
          <p:cNvSpPr txBox="1"/>
          <p:nvPr/>
        </p:nvSpPr>
        <p:spPr>
          <a:xfrm>
            <a:off x="2401887" y="5753743"/>
            <a:ext cx="73882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2800" dirty="0"/>
              <a:t>O botão "Calcular" inicia o Algoritmo Genético.</a:t>
            </a:r>
          </a:p>
        </p:txBody>
      </p:sp>
    </p:spTree>
    <p:extLst>
      <p:ext uri="{BB962C8B-B14F-4D97-AF65-F5344CB8AC3E}">
        <p14:creationId xmlns:p14="http://schemas.microsoft.com/office/powerpoint/2010/main" val="890983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7F7FBD3D-569A-9A87-96F6-740F5B206C20}"/>
              </a:ext>
            </a:extLst>
          </p:cNvPr>
          <p:cNvSpPr txBox="1"/>
          <p:nvPr/>
        </p:nvSpPr>
        <p:spPr>
          <a:xfrm>
            <a:off x="1013492" y="4961691"/>
            <a:ext cx="1016501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2800" dirty="0"/>
              <a:t>Página de Resultados: Tabela com os resultados obtidos.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sz="1600" dirty="0"/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2800" dirty="0"/>
              <a:t>Opções incluem “Ver histórico de cálculo" e "Novo Balanceamento".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57434DF-5DCA-1EF5-BA91-F52D97D5BF87}"/>
              </a:ext>
            </a:extLst>
          </p:cNvPr>
          <p:cNvSpPr txBox="1"/>
          <p:nvPr/>
        </p:nvSpPr>
        <p:spPr>
          <a:xfrm>
            <a:off x="2795106" y="515256"/>
            <a:ext cx="6601789" cy="7214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4000" b="1" dirty="0">
                <a:solidFill>
                  <a:srgbClr val="614AEB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AÇÃO DO ALGORITMO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1B5AA6FF-18CD-095B-34A8-E0536BCC3BE2}"/>
              </a:ext>
            </a:extLst>
          </p:cNvPr>
          <p:cNvSpPr/>
          <p:nvPr/>
        </p:nvSpPr>
        <p:spPr>
          <a:xfrm>
            <a:off x="2750317" y="1481330"/>
            <a:ext cx="6691366" cy="3211857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9050">
            <a:solidFill>
              <a:srgbClr val="614AEB"/>
            </a:solidFill>
          </a:ln>
          <a:effectLst>
            <a:outerShdw blurRad="76200" dist="1270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 descr="Baixe o e-book de Guia completo de pós-graduações Unianchieta">
            <a:extLst>
              <a:ext uri="{FF2B5EF4-FFF2-40B4-BE49-F238E27FC236}">
                <a16:creationId xmlns:a16="http://schemas.microsoft.com/office/drawing/2014/main" id="{B12B6580-843A-FB33-30EF-D46EB58C09F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22" y="6462317"/>
            <a:ext cx="1025978" cy="3170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53159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7F7FBD3D-569A-9A87-96F6-740F5B206C20}"/>
              </a:ext>
            </a:extLst>
          </p:cNvPr>
          <p:cNvSpPr txBox="1"/>
          <p:nvPr/>
        </p:nvSpPr>
        <p:spPr>
          <a:xfrm>
            <a:off x="800100" y="2783185"/>
            <a:ext cx="4333875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2800" dirty="0"/>
              <a:t>Nosso projeto promove a alimentação saudável, oferece uma experiência personalizada, transparência no processo e é fácil de usar.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57434DF-5DCA-1EF5-BA91-F52D97D5BF87}"/>
              </a:ext>
            </a:extLst>
          </p:cNvPr>
          <p:cNvSpPr txBox="1"/>
          <p:nvPr/>
        </p:nvSpPr>
        <p:spPr>
          <a:xfrm>
            <a:off x="1761161" y="441045"/>
            <a:ext cx="8669677" cy="7214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4000" b="1" dirty="0">
                <a:solidFill>
                  <a:srgbClr val="614AEB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BENEFÍCIOS POTENCIAIS </a:t>
            </a:r>
          </a:p>
        </p:txBody>
      </p:sp>
      <p:pic>
        <p:nvPicPr>
          <p:cNvPr id="4" name="Imagem 3" descr="Baixe o e-book de Guia completo de pós-graduações Unianchieta">
            <a:extLst>
              <a:ext uri="{FF2B5EF4-FFF2-40B4-BE49-F238E27FC236}">
                <a16:creationId xmlns:a16="http://schemas.microsoft.com/office/drawing/2014/main" id="{9D1D5FE1-CB40-0504-A64E-AADD094DD8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22" y="6462317"/>
            <a:ext cx="1025978" cy="31702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" name="Agrupar 7">
            <a:extLst>
              <a:ext uri="{FF2B5EF4-FFF2-40B4-BE49-F238E27FC236}">
                <a16:creationId xmlns:a16="http://schemas.microsoft.com/office/drawing/2014/main" id="{2779440F-DCAF-0BC9-1D05-1B0DD7C61B65}"/>
              </a:ext>
            </a:extLst>
          </p:cNvPr>
          <p:cNvGrpSpPr/>
          <p:nvPr/>
        </p:nvGrpSpPr>
        <p:grpSpPr>
          <a:xfrm>
            <a:off x="5546148" y="2036037"/>
            <a:ext cx="5600700" cy="3512018"/>
            <a:chOff x="5546148" y="2036037"/>
            <a:chExt cx="5600700" cy="3512018"/>
          </a:xfrm>
        </p:grpSpPr>
        <p:sp>
          <p:nvSpPr>
            <p:cNvPr id="3" name="Retângulo 2">
              <a:extLst>
                <a:ext uri="{FF2B5EF4-FFF2-40B4-BE49-F238E27FC236}">
                  <a16:creationId xmlns:a16="http://schemas.microsoft.com/office/drawing/2014/main" id="{1B5AA6FF-18CD-095B-34A8-E0536BCC3BE2}"/>
                </a:ext>
              </a:extLst>
            </p:cNvPr>
            <p:cNvSpPr/>
            <p:nvPr/>
          </p:nvSpPr>
          <p:spPr>
            <a:xfrm>
              <a:off x="5546148" y="2036037"/>
              <a:ext cx="5600700" cy="351201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614AEB"/>
              </a:solidFill>
            </a:ln>
            <a:effectLst>
              <a:outerShdw blurRad="76200" dist="1270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5E71C9F3-DFDC-4984-1155-E2349F67FA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46148" y="2036037"/>
              <a:ext cx="5600700" cy="35120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66299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8000">
              <a:schemeClr val="bg1"/>
            </a:gs>
            <a:gs pos="100000">
              <a:srgbClr val="A7D5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7">
            <a:extLst>
              <a:ext uri="{FF2B5EF4-FFF2-40B4-BE49-F238E27FC236}">
                <a16:creationId xmlns:a16="http://schemas.microsoft.com/office/drawing/2014/main" id="{F3C62CAE-BDE2-6C63-69F6-6D9D4668DC08}"/>
              </a:ext>
            </a:extLst>
          </p:cNvPr>
          <p:cNvSpPr/>
          <p:nvPr/>
        </p:nvSpPr>
        <p:spPr>
          <a:xfrm rot="10800000">
            <a:off x="6968067" y="2447347"/>
            <a:ext cx="5223933" cy="4429125"/>
          </a:xfrm>
          <a:custGeom>
            <a:avLst/>
            <a:gdLst>
              <a:gd name="connsiteX0" fmla="*/ 0 w 1582057"/>
              <a:gd name="connsiteY0" fmla="*/ 0 h 1088572"/>
              <a:gd name="connsiteX1" fmla="*/ 1582057 w 1582057"/>
              <a:gd name="connsiteY1" fmla="*/ 0 h 1088572"/>
              <a:gd name="connsiteX2" fmla="*/ 1582057 w 1582057"/>
              <a:gd name="connsiteY2" fmla="*/ 1088572 h 1088572"/>
              <a:gd name="connsiteX3" fmla="*/ 0 w 1582057"/>
              <a:gd name="connsiteY3" fmla="*/ 1088572 h 1088572"/>
              <a:gd name="connsiteX4" fmla="*/ 0 w 1582057"/>
              <a:gd name="connsiteY4" fmla="*/ 0 h 1088572"/>
              <a:gd name="connsiteX0" fmla="*/ 0 w 1582057"/>
              <a:gd name="connsiteY0" fmla="*/ 0 h 1088572"/>
              <a:gd name="connsiteX1" fmla="*/ 1582057 w 1582057"/>
              <a:gd name="connsiteY1" fmla="*/ 0 h 1088572"/>
              <a:gd name="connsiteX2" fmla="*/ 1010557 w 1582057"/>
              <a:gd name="connsiteY2" fmla="*/ 640897 h 1088572"/>
              <a:gd name="connsiteX3" fmla="*/ 0 w 1582057"/>
              <a:gd name="connsiteY3" fmla="*/ 1088572 h 1088572"/>
              <a:gd name="connsiteX4" fmla="*/ 0 w 1582057"/>
              <a:gd name="connsiteY4" fmla="*/ 0 h 1088572"/>
              <a:gd name="connsiteX0" fmla="*/ 0 w 1582057"/>
              <a:gd name="connsiteY0" fmla="*/ 0 h 1088572"/>
              <a:gd name="connsiteX1" fmla="*/ 1582057 w 1582057"/>
              <a:gd name="connsiteY1" fmla="*/ 0 h 1088572"/>
              <a:gd name="connsiteX2" fmla="*/ 0 w 1582057"/>
              <a:gd name="connsiteY2" fmla="*/ 1088572 h 1088572"/>
              <a:gd name="connsiteX3" fmla="*/ 0 w 1582057"/>
              <a:gd name="connsiteY3" fmla="*/ 0 h 1088572"/>
              <a:gd name="connsiteX0" fmla="*/ 0 w 1582057"/>
              <a:gd name="connsiteY0" fmla="*/ 0 h 1574347"/>
              <a:gd name="connsiteX1" fmla="*/ 1582057 w 1582057"/>
              <a:gd name="connsiteY1" fmla="*/ 0 h 1574347"/>
              <a:gd name="connsiteX2" fmla="*/ 0 w 1582057"/>
              <a:gd name="connsiteY2" fmla="*/ 1574347 h 1574347"/>
              <a:gd name="connsiteX3" fmla="*/ 0 w 1582057"/>
              <a:gd name="connsiteY3" fmla="*/ 0 h 1574347"/>
              <a:gd name="connsiteX0" fmla="*/ 0 w 1582057"/>
              <a:gd name="connsiteY0" fmla="*/ 0 h 1574347"/>
              <a:gd name="connsiteX1" fmla="*/ 1582057 w 1582057"/>
              <a:gd name="connsiteY1" fmla="*/ 0 h 1574347"/>
              <a:gd name="connsiteX2" fmla="*/ 0 w 1582057"/>
              <a:gd name="connsiteY2" fmla="*/ 1574347 h 1574347"/>
              <a:gd name="connsiteX3" fmla="*/ 0 w 1582057"/>
              <a:gd name="connsiteY3" fmla="*/ 0 h 1574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2057" h="1574347">
                <a:moveTo>
                  <a:pt x="0" y="0"/>
                </a:moveTo>
                <a:lnTo>
                  <a:pt x="1582057" y="0"/>
                </a:lnTo>
                <a:cubicBezTo>
                  <a:pt x="1054705" y="524782"/>
                  <a:pt x="232077" y="725715"/>
                  <a:pt x="0" y="1574347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614AE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Retângulo 7">
            <a:extLst>
              <a:ext uri="{FF2B5EF4-FFF2-40B4-BE49-F238E27FC236}">
                <a16:creationId xmlns:a16="http://schemas.microsoft.com/office/drawing/2014/main" id="{E396BA3E-3615-2856-5B97-EB76073E268D}"/>
              </a:ext>
            </a:extLst>
          </p:cNvPr>
          <p:cNvSpPr/>
          <p:nvPr/>
        </p:nvSpPr>
        <p:spPr>
          <a:xfrm>
            <a:off x="0" y="1"/>
            <a:ext cx="2447925" cy="5943600"/>
          </a:xfrm>
          <a:custGeom>
            <a:avLst/>
            <a:gdLst>
              <a:gd name="connsiteX0" fmla="*/ 0 w 1582057"/>
              <a:gd name="connsiteY0" fmla="*/ 0 h 1088572"/>
              <a:gd name="connsiteX1" fmla="*/ 1582057 w 1582057"/>
              <a:gd name="connsiteY1" fmla="*/ 0 h 1088572"/>
              <a:gd name="connsiteX2" fmla="*/ 1582057 w 1582057"/>
              <a:gd name="connsiteY2" fmla="*/ 1088572 h 1088572"/>
              <a:gd name="connsiteX3" fmla="*/ 0 w 1582057"/>
              <a:gd name="connsiteY3" fmla="*/ 1088572 h 1088572"/>
              <a:gd name="connsiteX4" fmla="*/ 0 w 1582057"/>
              <a:gd name="connsiteY4" fmla="*/ 0 h 1088572"/>
              <a:gd name="connsiteX0" fmla="*/ 0 w 1582057"/>
              <a:gd name="connsiteY0" fmla="*/ 0 h 1088572"/>
              <a:gd name="connsiteX1" fmla="*/ 1582057 w 1582057"/>
              <a:gd name="connsiteY1" fmla="*/ 0 h 1088572"/>
              <a:gd name="connsiteX2" fmla="*/ 1010557 w 1582057"/>
              <a:gd name="connsiteY2" fmla="*/ 640897 h 1088572"/>
              <a:gd name="connsiteX3" fmla="*/ 0 w 1582057"/>
              <a:gd name="connsiteY3" fmla="*/ 1088572 h 1088572"/>
              <a:gd name="connsiteX4" fmla="*/ 0 w 1582057"/>
              <a:gd name="connsiteY4" fmla="*/ 0 h 1088572"/>
              <a:gd name="connsiteX0" fmla="*/ 0 w 1582057"/>
              <a:gd name="connsiteY0" fmla="*/ 0 h 1088572"/>
              <a:gd name="connsiteX1" fmla="*/ 1582057 w 1582057"/>
              <a:gd name="connsiteY1" fmla="*/ 0 h 1088572"/>
              <a:gd name="connsiteX2" fmla="*/ 0 w 1582057"/>
              <a:gd name="connsiteY2" fmla="*/ 1088572 h 1088572"/>
              <a:gd name="connsiteX3" fmla="*/ 0 w 1582057"/>
              <a:gd name="connsiteY3" fmla="*/ 0 h 1088572"/>
              <a:gd name="connsiteX0" fmla="*/ 0 w 1582057"/>
              <a:gd name="connsiteY0" fmla="*/ 0 h 1574347"/>
              <a:gd name="connsiteX1" fmla="*/ 1582057 w 1582057"/>
              <a:gd name="connsiteY1" fmla="*/ 0 h 1574347"/>
              <a:gd name="connsiteX2" fmla="*/ 0 w 1582057"/>
              <a:gd name="connsiteY2" fmla="*/ 1574347 h 1574347"/>
              <a:gd name="connsiteX3" fmla="*/ 0 w 1582057"/>
              <a:gd name="connsiteY3" fmla="*/ 0 h 1574347"/>
              <a:gd name="connsiteX0" fmla="*/ 0 w 1582057"/>
              <a:gd name="connsiteY0" fmla="*/ 0 h 1574347"/>
              <a:gd name="connsiteX1" fmla="*/ 1582057 w 1582057"/>
              <a:gd name="connsiteY1" fmla="*/ 0 h 1574347"/>
              <a:gd name="connsiteX2" fmla="*/ 0 w 1582057"/>
              <a:gd name="connsiteY2" fmla="*/ 1574347 h 1574347"/>
              <a:gd name="connsiteX3" fmla="*/ 0 w 1582057"/>
              <a:gd name="connsiteY3" fmla="*/ 0 h 1574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2057" h="1574347">
                <a:moveTo>
                  <a:pt x="0" y="0"/>
                </a:moveTo>
                <a:lnTo>
                  <a:pt x="1582057" y="0"/>
                </a:lnTo>
                <a:cubicBezTo>
                  <a:pt x="1054705" y="524782"/>
                  <a:pt x="232077" y="725715"/>
                  <a:pt x="0" y="1574347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614AE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F7FBD3D-569A-9A87-96F6-740F5B206C20}"/>
              </a:ext>
            </a:extLst>
          </p:cNvPr>
          <p:cNvSpPr txBox="1"/>
          <p:nvPr/>
        </p:nvSpPr>
        <p:spPr>
          <a:xfrm>
            <a:off x="1719263" y="1983085"/>
            <a:ext cx="8753475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2800" dirty="0"/>
              <a:t>Unindo a robustez do Algoritmo Genético a uma abordagem centrada no usuário, acreditamos que nosso projeto pode impactar positivamente a saúde e o bem-estar, proporcionando uma abordagem inovadora e personalizada ao balanceamento nutricional.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57434DF-5DCA-1EF5-BA91-F52D97D5BF87}"/>
              </a:ext>
            </a:extLst>
          </p:cNvPr>
          <p:cNvSpPr txBox="1"/>
          <p:nvPr/>
        </p:nvSpPr>
        <p:spPr>
          <a:xfrm>
            <a:off x="1761162" y="293263"/>
            <a:ext cx="8669677" cy="7214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4000" b="1" dirty="0">
                <a:solidFill>
                  <a:srgbClr val="614AEB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CONCLUSÃO </a:t>
            </a:r>
          </a:p>
        </p:txBody>
      </p:sp>
      <p:pic>
        <p:nvPicPr>
          <p:cNvPr id="8" name="Imagem 7" descr="Baixe o e-book de Guia completo de pós-graduações Unianchieta">
            <a:extLst>
              <a:ext uri="{FF2B5EF4-FFF2-40B4-BE49-F238E27FC236}">
                <a16:creationId xmlns:a16="http://schemas.microsoft.com/office/drawing/2014/main" id="{1C3EC65E-442A-8EF4-81E5-63C1D77A77B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872" y="5319584"/>
            <a:ext cx="4038920" cy="12480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655085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310</Words>
  <Application>Microsoft Office PowerPoint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Arial Black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Sandro Alexandre Costa</dc:creator>
  <cp:lastModifiedBy>Sandro Alexandre Costa</cp:lastModifiedBy>
  <cp:revision>6</cp:revision>
  <dcterms:created xsi:type="dcterms:W3CDTF">2023-12-07T01:16:53Z</dcterms:created>
  <dcterms:modified xsi:type="dcterms:W3CDTF">2023-12-09T02:07:10Z</dcterms:modified>
</cp:coreProperties>
</file>