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4AEB"/>
    <a:srgbClr val="DED9FB"/>
    <a:srgbClr val="D8D2FA"/>
    <a:srgbClr val="C8C0F8"/>
    <a:srgbClr val="8674F0"/>
    <a:srgbClr val="BF95DF"/>
    <a:srgbClr val="8C3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C0AAC-7FAD-EF6E-AAA2-9D23AF992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29FDB5-3659-7C69-48C4-D4BAAAF19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A49A21-4B4E-454D-321F-88C08110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D19B50-34D4-F27F-A191-1D547F37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0C471F-7FAE-8346-14A8-A7EC25EA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28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19351-170C-B2C2-4B30-C41BB892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0DD034-3CD1-D275-3593-8EF1F7C3F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BDFA2D-4520-F8C7-6E9D-54EEB1CB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A9CC06-5D89-4D2A-D042-A3600280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329B62-63AD-648B-CD7A-B7C5C100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68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B00572-590B-7EA2-8E44-A0B4A2D30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904FC-A353-D2FA-CA26-9F09B86BB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65C699-7C8B-5CA4-0859-852C541B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5FAA8-DBEB-FB5A-0D0B-A16F6B41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39B36-83E9-6243-EDDA-27025566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05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1A9EB-370A-4734-0545-9035B4B3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870FFE-8B34-2A22-3BB3-596281EEB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71E54-92CD-42F6-84F1-7B75928E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0104AD-A587-D222-C6E4-69EF49E1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7D0AE1-9040-64E6-C6C4-01D27202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9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CB267-7A8C-848E-7F87-B8D610AA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B407C0-D744-2431-3EF8-B2858C9B9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CB43C0-A19A-47EB-05AC-56E38067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76FB45-939F-6719-91CC-A1C6C506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252375-B6D5-CBFD-300D-0A1CBBD5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57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CCFDC-2C93-BF1B-3FC7-07A95EF8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8F6ED-1A18-068C-0EB1-AC6695289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7E1B2-7C67-6055-DD13-17C904A8B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B0D9FF-0980-209F-447C-A83B6B7C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4BCE4A-8729-E827-1EFA-40E1A253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3E8A79-7992-F51D-EEBC-286CE38B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01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FAA53-59B1-3EC4-5E85-C688EC11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C760D4-0743-1CC5-0365-FF7A78EB6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7A1EE2-AD67-7F62-F92B-61EAD5750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BE5FF3-9575-7C2A-6969-4724C4422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951DBD-4E2F-B283-6544-1554130F1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1E32D9-76C5-2B17-90AD-5D12FE1F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BDA294-59D1-E86A-85E0-E5D3B435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B57D08-6B90-51DE-8A9D-5B0A757B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90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0B53A-A64E-9A74-FB41-CED9B040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5CBEB9-7900-E2A6-8D2E-C9D15F7E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DD8481-E716-DD62-6C6F-735BE407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B51255-A420-2860-E92B-77372D59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02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AD5F3B-4F1F-B0B0-58D2-D5D67723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7421BE-9416-9E93-A7F5-30635946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0FC304-D75A-3EB9-EE53-D8D3E677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06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9CA81-153B-7A33-B15B-E0614108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398DE1-8005-150C-97DD-2FB5541E2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3AC670-D309-3866-CB27-605386399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DC0ECE-D118-7069-C429-DACDBD71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CC9133-38B9-A7F3-89BD-FF8845A9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F2205E-B331-FE72-F908-8368FC6B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5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BA39B-08D0-5866-97F5-7376C487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CFAD47-BB09-0C78-652F-BF67DD9C4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898E42-0164-C2B5-D014-9DF6867B8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B23926-F5CF-3CBD-0CDD-D5573211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118A04-97F4-6F20-AADB-40C3ECB3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0B474-F641-C983-E3D4-8177033F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1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59D33D-C8FB-2542-01CF-A2AAA14B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3F3170-39F5-B3AA-E7BE-877227AB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D1778-9E71-3905-918C-5400E0FAA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FD4EF-9BA1-4C84-8CE1-1361492AFBFB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1264D5-3DC3-A717-D85A-243F7F5E4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6CB056-B9EE-6317-354A-18BB08609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9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7">
            <a:extLst>
              <a:ext uri="{FF2B5EF4-FFF2-40B4-BE49-F238E27FC236}">
                <a16:creationId xmlns:a16="http://schemas.microsoft.com/office/drawing/2014/main" id="{3BA8C555-C280-62B3-755C-EB1FABE0A1A8}"/>
              </a:ext>
            </a:extLst>
          </p:cNvPr>
          <p:cNvSpPr/>
          <p:nvPr/>
        </p:nvSpPr>
        <p:spPr>
          <a:xfrm rot="10800000">
            <a:off x="5958733" y="1405468"/>
            <a:ext cx="6233267" cy="5452532"/>
          </a:xfrm>
          <a:custGeom>
            <a:avLst/>
            <a:gdLst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582057 w 1582057"/>
              <a:gd name="connsiteY2" fmla="*/ 1088572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010557 w 1582057"/>
              <a:gd name="connsiteY2" fmla="*/ 640897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0 w 1582057"/>
              <a:gd name="connsiteY2" fmla="*/ 1088572 h 1088572"/>
              <a:gd name="connsiteX3" fmla="*/ 0 w 1582057"/>
              <a:gd name="connsiteY3" fmla="*/ 0 h 1088572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  <a:gd name="connsiteX0" fmla="*/ 0 w 1617681"/>
              <a:gd name="connsiteY0" fmla="*/ 0 h 1574347"/>
              <a:gd name="connsiteX1" fmla="*/ 1582057 w 1617681"/>
              <a:gd name="connsiteY1" fmla="*/ 0 h 1574347"/>
              <a:gd name="connsiteX2" fmla="*/ 0 w 1617681"/>
              <a:gd name="connsiteY2" fmla="*/ 1574347 h 1574347"/>
              <a:gd name="connsiteX3" fmla="*/ 0 w 1617681"/>
              <a:gd name="connsiteY3" fmla="*/ 0 h 157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7681" h="1574347">
                <a:moveTo>
                  <a:pt x="0" y="0"/>
                </a:moveTo>
                <a:lnTo>
                  <a:pt x="1582057" y="0"/>
                </a:lnTo>
                <a:cubicBezTo>
                  <a:pt x="1878693" y="1043045"/>
                  <a:pt x="232077" y="725715"/>
                  <a:pt x="0" y="157434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614AE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7">
            <a:extLst>
              <a:ext uri="{FF2B5EF4-FFF2-40B4-BE49-F238E27FC236}">
                <a16:creationId xmlns:a16="http://schemas.microsoft.com/office/drawing/2014/main" id="{975B424B-5493-F124-60F4-F9C8E7EFDA92}"/>
              </a:ext>
            </a:extLst>
          </p:cNvPr>
          <p:cNvSpPr/>
          <p:nvPr/>
        </p:nvSpPr>
        <p:spPr>
          <a:xfrm rot="16200000">
            <a:off x="-1824793" y="3458859"/>
            <a:ext cx="5223933" cy="1574347"/>
          </a:xfrm>
          <a:custGeom>
            <a:avLst/>
            <a:gdLst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582057 w 1582057"/>
              <a:gd name="connsiteY2" fmla="*/ 1088572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010557 w 1582057"/>
              <a:gd name="connsiteY2" fmla="*/ 640897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0 w 1582057"/>
              <a:gd name="connsiteY2" fmla="*/ 1088572 h 1088572"/>
              <a:gd name="connsiteX3" fmla="*/ 0 w 1582057"/>
              <a:gd name="connsiteY3" fmla="*/ 0 h 1088572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057" h="1574347">
                <a:moveTo>
                  <a:pt x="0" y="0"/>
                </a:moveTo>
                <a:lnTo>
                  <a:pt x="1582057" y="0"/>
                </a:lnTo>
                <a:cubicBezTo>
                  <a:pt x="1054705" y="524782"/>
                  <a:pt x="232077" y="725715"/>
                  <a:pt x="0" y="157434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614AE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Baixe o e-book de Guia completo de pós-graduações Unianchieta">
            <a:extLst>
              <a:ext uri="{FF2B5EF4-FFF2-40B4-BE49-F238E27FC236}">
                <a16:creationId xmlns:a16="http://schemas.microsoft.com/office/drawing/2014/main" id="{4794B192-51EC-3140-569C-DC94D8CB86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729" y="5079294"/>
            <a:ext cx="4038920" cy="124803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tângulo 7">
            <a:extLst>
              <a:ext uri="{FF2B5EF4-FFF2-40B4-BE49-F238E27FC236}">
                <a16:creationId xmlns:a16="http://schemas.microsoft.com/office/drawing/2014/main" id="{F0186A70-E7F8-FF07-AA92-28AC3F68EB03}"/>
              </a:ext>
            </a:extLst>
          </p:cNvPr>
          <p:cNvSpPr/>
          <p:nvPr/>
        </p:nvSpPr>
        <p:spPr>
          <a:xfrm>
            <a:off x="0" y="0"/>
            <a:ext cx="2447925" cy="4642461"/>
          </a:xfrm>
          <a:custGeom>
            <a:avLst/>
            <a:gdLst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582057 w 1582057"/>
              <a:gd name="connsiteY2" fmla="*/ 1088572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010557 w 1582057"/>
              <a:gd name="connsiteY2" fmla="*/ 640897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0 w 1582057"/>
              <a:gd name="connsiteY2" fmla="*/ 1088572 h 1088572"/>
              <a:gd name="connsiteX3" fmla="*/ 0 w 1582057"/>
              <a:gd name="connsiteY3" fmla="*/ 0 h 1088572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057" h="1574347">
                <a:moveTo>
                  <a:pt x="0" y="0"/>
                </a:moveTo>
                <a:lnTo>
                  <a:pt x="1582057" y="0"/>
                </a:lnTo>
                <a:cubicBezTo>
                  <a:pt x="1054705" y="524782"/>
                  <a:pt x="232077" y="725715"/>
                  <a:pt x="0" y="157434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614AE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1174342-5F4B-1295-B676-7E09E91ACE40}"/>
              </a:ext>
            </a:extLst>
          </p:cNvPr>
          <p:cNvSpPr txBox="1"/>
          <p:nvPr/>
        </p:nvSpPr>
        <p:spPr>
          <a:xfrm>
            <a:off x="1582057" y="515256"/>
            <a:ext cx="9922326" cy="1380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614AE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ALGORITMO GENÉTICO NO BALANCEAMENTO NUTRICIONAL</a:t>
            </a:r>
            <a:endParaRPr lang="pt-BR" sz="1600" dirty="0">
              <a:solidFill>
                <a:srgbClr val="614AEB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FD0A5EA-7653-4A69-B3E0-40C2F7061A72}"/>
              </a:ext>
            </a:extLst>
          </p:cNvPr>
          <p:cNvSpPr txBox="1"/>
          <p:nvPr/>
        </p:nvSpPr>
        <p:spPr>
          <a:xfrm>
            <a:off x="6692901" y="4727129"/>
            <a:ext cx="4905827" cy="167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 responsável: 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Clayton Augusto Valdo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Aluno: 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Bryan Lopes da Costa</a:t>
            </a: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RA: 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2104022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Aluno: 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Gustavo Monte Sião de Santana</a:t>
            </a: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RA: 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2100759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Aluno: 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Lívia </a:t>
            </a:r>
            <a:r>
              <a:rPr lang="pt-BR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Mastrangelo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Souza</a:t>
            </a: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RA: 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2105880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Aluno: 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Yasmin Alba Tonet</a:t>
            </a: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RA: 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2103862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 descr="Baixe o e-book de Guia completo de pós-graduações Unianchieta">
            <a:extLst>
              <a:ext uri="{FF2B5EF4-FFF2-40B4-BE49-F238E27FC236}">
                <a16:creationId xmlns:a16="http://schemas.microsoft.com/office/drawing/2014/main" id="{D7C0E1F9-40A2-245D-5BCB-2045ED3BDD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347" y="5094710"/>
            <a:ext cx="4038920" cy="1248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243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F7FBD3D-569A-9A87-96F6-740F5B206C20}"/>
              </a:ext>
            </a:extLst>
          </p:cNvPr>
          <p:cNvSpPr txBox="1"/>
          <p:nvPr/>
        </p:nvSpPr>
        <p:spPr>
          <a:xfrm>
            <a:off x="6610349" y="2506960"/>
            <a:ext cx="50863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pt-BR" sz="2800" dirty="0"/>
              <a:t>Nossa proposta visa melhorar a qualidade de vida por meio de escolhas alimentares inteligentes. Apresentamos o uso inovador do Algoritmo Genético no balanceamento nutricional.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7434DF-5DCA-1EF5-BA91-F52D97D5BF87}"/>
              </a:ext>
            </a:extLst>
          </p:cNvPr>
          <p:cNvSpPr txBox="1"/>
          <p:nvPr/>
        </p:nvSpPr>
        <p:spPr>
          <a:xfrm>
            <a:off x="4072846" y="515256"/>
            <a:ext cx="4046308" cy="72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614AE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sz="1600" dirty="0">
              <a:solidFill>
                <a:srgbClr val="614AEB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5AA6FF-18CD-095B-34A8-E0536BCC3BE2}"/>
              </a:ext>
            </a:extLst>
          </p:cNvPr>
          <p:cNvSpPr/>
          <p:nvPr/>
        </p:nvSpPr>
        <p:spPr>
          <a:xfrm>
            <a:off x="685800" y="1930107"/>
            <a:ext cx="5600700" cy="3831362"/>
          </a:xfrm>
          <a:prstGeom prst="rect">
            <a:avLst/>
          </a:prstGeom>
          <a:solidFill>
            <a:schemeClr val="bg1"/>
          </a:solidFill>
          <a:ln w="19050">
            <a:solidFill>
              <a:srgbClr val="614AEB"/>
            </a:solidFill>
          </a:ln>
          <a:effectLst>
            <a:outerShdw blurRad="762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Baixe o e-book de Guia completo de pós-graduações Unianchieta">
            <a:extLst>
              <a:ext uri="{FF2B5EF4-FFF2-40B4-BE49-F238E27FC236}">
                <a16:creationId xmlns:a16="http://schemas.microsoft.com/office/drawing/2014/main" id="{66054B39-DC28-9E3A-5848-98C043B3B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2" y="6462317"/>
            <a:ext cx="1025978" cy="317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16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F7FBD3D-569A-9A87-96F6-740F5B206C20}"/>
              </a:ext>
            </a:extLst>
          </p:cNvPr>
          <p:cNvSpPr txBox="1"/>
          <p:nvPr/>
        </p:nvSpPr>
        <p:spPr>
          <a:xfrm>
            <a:off x="466724" y="2506960"/>
            <a:ext cx="50863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O Algoritmo Genético é uma técnica inspirada na seleção natural, aplicada à otimização. Seus princípios são fundamentais para nossa abordagem no balanceamento nutricional.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7434DF-5DCA-1EF5-BA91-F52D97D5BF87}"/>
              </a:ext>
            </a:extLst>
          </p:cNvPr>
          <p:cNvSpPr txBox="1"/>
          <p:nvPr/>
        </p:nvSpPr>
        <p:spPr>
          <a:xfrm>
            <a:off x="2284073" y="515256"/>
            <a:ext cx="7623854" cy="72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614AE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ALGORITMO GENÉTICO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5AA6FF-18CD-095B-34A8-E0536BCC3BE2}"/>
              </a:ext>
            </a:extLst>
          </p:cNvPr>
          <p:cNvSpPr/>
          <p:nvPr/>
        </p:nvSpPr>
        <p:spPr>
          <a:xfrm>
            <a:off x="5972175" y="1930107"/>
            <a:ext cx="5600700" cy="3831362"/>
          </a:xfrm>
          <a:prstGeom prst="rect">
            <a:avLst/>
          </a:prstGeom>
          <a:solidFill>
            <a:schemeClr val="bg1"/>
          </a:solidFill>
          <a:ln w="19050">
            <a:solidFill>
              <a:srgbClr val="614AEB"/>
            </a:solidFill>
          </a:ln>
          <a:effectLst>
            <a:outerShdw blurRad="762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Baixe o e-book de Guia completo de pós-graduações Unianchieta">
            <a:extLst>
              <a:ext uri="{FF2B5EF4-FFF2-40B4-BE49-F238E27FC236}">
                <a16:creationId xmlns:a16="http://schemas.microsoft.com/office/drawing/2014/main" id="{3E006060-8726-8A7E-18E5-779990706A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2" y="6462317"/>
            <a:ext cx="1025978" cy="317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24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F7FBD3D-569A-9A87-96F6-740F5B206C20}"/>
              </a:ext>
            </a:extLst>
          </p:cNvPr>
          <p:cNvSpPr txBox="1"/>
          <p:nvPr/>
        </p:nvSpPr>
        <p:spPr>
          <a:xfrm>
            <a:off x="583406" y="4758491"/>
            <a:ext cx="110251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Escolhemos o Algoritmo Genético pela sua adaptação a cenários complexos. O objetivo é criar um sistema que personalize o balanceamento nutricional de acordo com as preferências de cada usuário.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7434DF-5DCA-1EF5-BA91-F52D97D5BF87}"/>
              </a:ext>
            </a:extLst>
          </p:cNvPr>
          <p:cNvSpPr txBox="1"/>
          <p:nvPr/>
        </p:nvSpPr>
        <p:spPr>
          <a:xfrm>
            <a:off x="2284073" y="515256"/>
            <a:ext cx="7623854" cy="72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614AE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 DO PROJETO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5AA6FF-18CD-095B-34A8-E0536BCC3BE2}"/>
              </a:ext>
            </a:extLst>
          </p:cNvPr>
          <p:cNvSpPr/>
          <p:nvPr/>
        </p:nvSpPr>
        <p:spPr>
          <a:xfrm>
            <a:off x="2851774" y="1599040"/>
            <a:ext cx="6488452" cy="2797146"/>
          </a:xfrm>
          <a:prstGeom prst="rect">
            <a:avLst/>
          </a:prstGeom>
          <a:solidFill>
            <a:schemeClr val="bg1"/>
          </a:solidFill>
          <a:ln w="19050">
            <a:solidFill>
              <a:srgbClr val="614AEB"/>
            </a:solidFill>
          </a:ln>
          <a:effectLst>
            <a:outerShdw blurRad="762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Baixe o e-book de Guia completo de pós-graduações Unianchieta">
            <a:extLst>
              <a:ext uri="{FF2B5EF4-FFF2-40B4-BE49-F238E27FC236}">
                <a16:creationId xmlns:a16="http://schemas.microsoft.com/office/drawing/2014/main" id="{B6DB410A-19FF-1EEE-BCF3-315B7E8B54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2" y="6462317"/>
            <a:ext cx="1025978" cy="317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70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F7FBD3D-569A-9A87-96F6-740F5B206C20}"/>
              </a:ext>
            </a:extLst>
          </p:cNvPr>
          <p:cNvSpPr txBox="1"/>
          <p:nvPr/>
        </p:nvSpPr>
        <p:spPr>
          <a:xfrm>
            <a:off x="628650" y="2849860"/>
            <a:ext cx="48101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Migramos de Java para </a:t>
            </a:r>
            <a:r>
              <a:rPr lang="pt-BR" altLang="pt-BR" sz="2800" dirty="0" err="1"/>
              <a:t>JavaScript</a:t>
            </a:r>
            <a:r>
              <a:rPr lang="pt-BR" altLang="pt-BR" sz="2800" dirty="0"/>
              <a:t>, proporcionando uma interface gráfica amigável. Adaptações no exercício inicial e customizações para detalhes nutricionais foram essenciais.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7434DF-5DCA-1EF5-BA91-F52D97D5BF87}"/>
              </a:ext>
            </a:extLst>
          </p:cNvPr>
          <p:cNvSpPr txBox="1"/>
          <p:nvPr/>
        </p:nvSpPr>
        <p:spPr>
          <a:xfrm>
            <a:off x="1761162" y="293263"/>
            <a:ext cx="8669677" cy="1380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614AE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IMPLEMENTAÇÃO E TECNOLOGIAS UTILIZADAS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5AA6FF-18CD-095B-34A8-E0536BCC3BE2}"/>
              </a:ext>
            </a:extLst>
          </p:cNvPr>
          <p:cNvSpPr/>
          <p:nvPr/>
        </p:nvSpPr>
        <p:spPr>
          <a:xfrm>
            <a:off x="5791200" y="2273007"/>
            <a:ext cx="5600700" cy="3831362"/>
          </a:xfrm>
          <a:prstGeom prst="rect">
            <a:avLst/>
          </a:prstGeom>
          <a:solidFill>
            <a:schemeClr val="bg1"/>
          </a:solidFill>
          <a:ln w="19050">
            <a:solidFill>
              <a:srgbClr val="614AEB"/>
            </a:solidFill>
          </a:ln>
          <a:effectLst>
            <a:outerShdw blurRad="762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Baixe o e-book de Guia completo de pós-graduações Unianchieta">
            <a:extLst>
              <a:ext uri="{FF2B5EF4-FFF2-40B4-BE49-F238E27FC236}">
                <a16:creationId xmlns:a16="http://schemas.microsoft.com/office/drawing/2014/main" id="{B3102EA5-757C-A5B4-AFFC-021890D3E1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2" y="6462317"/>
            <a:ext cx="1025978" cy="317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526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F7FBD3D-569A-9A87-96F6-740F5B206C20}"/>
              </a:ext>
            </a:extLst>
          </p:cNvPr>
          <p:cNvSpPr txBox="1"/>
          <p:nvPr/>
        </p:nvSpPr>
        <p:spPr>
          <a:xfrm>
            <a:off x="7124700" y="1860629"/>
            <a:ext cx="42291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Página Inicial: Configuração de Alimentos.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8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Os usuários selecionam alimentos e quantidades desejadas.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8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O botão "Calcular" inicia o Algoritmo Genético.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7434DF-5DCA-1EF5-BA91-F52D97D5BF87}"/>
              </a:ext>
            </a:extLst>
          </p:cNvPr>
          <p:cNvSpPr txBox="1"/>
          <p:nvPr/>
        </p:nvSpPr>
        <p:spPr>
          <a:xfrm>
            <a:off x="1969748" y="515256"/>
            <a:ext cx="8252504" cy="72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614AE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 DO ALGORITMO </a:t>
            </a:r>
            <a:endParaRPr lang="pt-BR" sz="1600" dirty="0">
              <a:solidFill>
                <a:srgbClr val="614AEB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5AA6FF-18CD-095B-34A8-E0536BCC3BE2}"/>
              </a:ext>
            </a:extLst>
          </p:cNvPr>
          <p:cNvSpPr/>
          <p:nvPr/>
        </p:nvSpPr>
        <p:spPr>
          <a:xfrm>
            <a:off x="685800" y="1930107"/>
            <a:ext cx="5600700" cy="3831362"/>
          </a:xfrm>
          <a:prstGeom prst="rect">
            <a:avLst/>
          </a:prstGeom>
          <a:solidFill>
            <a:schemeClr val="bg1"/>
          </a:solidFill>
          <a:ln w="19050">
            <a:solidFill>
              <a:srgbClr val="614AEB"/>
            </a:solidFill>
          </a:ln>
          <a:effectLst>
            <a:outerShdw blurRad="762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Baixe o e-book de Guia completo de pós-graduações Unianchieta">
            <a:extLst>
              <a:ext uri="{FF2B5EF4-FFF2-40B4-BE49-F238E27FC236}">
                <a16:creationId xmlns:a16="http://schemas.microsoft.com/office/drawing/2014/main" id="{1BD15860-B4A0-7AF3-AEB1-29B2E8145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2" y="6462317"/>
            <a:ext cx="1025978" cy="317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98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F7FBD3D-569A-9A87-96F6-740F5B206C20}"/>
              </a:ext>
            </a:extLst>
          </p:cNvPr>
          <p:cNvSpPr txBox="1"/>
          <p:nvPr/>
        </p:nvSpPr>
        <p:spPr>
          <a:xfrm>
            <a:off x="1777603" y="4758491"/>
            <a:ext cx="86367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Página de Resultados: Tabela com os resultados obtidos.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8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Opções incluem "Histórico de Cálculos", "Conversão de Gramas" e "Novo Balanceamento".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7434DF-5DCA-1EF5-BA91-F52D97D5BF87}"/>
              </a:ext>
            </a:extLst>
          </p:cNvPr>
          <p:cNvSpPr txBox="1"/>
          <p:nvPr/>
        </p:nvSpPr>
        <p:spPr>
          <a:xfrm>
            <a:off x="789612" y="515256"/>
            <a:ext cx="10612777" cy="72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614AE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POSSIBILIDADE DE CONFIGURAÇÃO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5AA6FF-18CD-095B-34A8-E0536BCC3BE2}"/>
              </a:ext>
            </a:extLst>
          </p:cNvPr>
          <p:cNvSpPr/>
          <p:nvPr/>
        </p:nvSpPr>
        <p:spPr>
          <a:xfrm>
            <a:off x="2851774" y="1599040"/>
            <a:ext cx="6488452" cy="2797146"/>
          </a:xfrm>
          <a:prstGeom prst="rect">
            <a:avLst/>
          </a:prstGeom>
          <a:solidFill>
            <a:schemeClr val="bg1"/>
          </a:solidFill>
          <a:ln w="19050">
            <a:solidFill>
              <a:srgbClr val="614AEB"/>
            </a:solidFill>
          </a:ln>
          <a:effectLst>
            <a:outerShdw blurRad="762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Baixe o e-book de Guia completo de pós-graduações Unianchieta">
            <a:extLst>
              <a:ext uri="{FF2B5EF4-FFF2-40B4-BE49-F238E27FC236}">
                <a16:creationId xmlns:a16="http://schemas.microsoft.com/office/drawing/2014/main" id="{B12B6580-843A-FB33-30EF-D46EB58C09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2" y="6462317"/>
            <a:ext cx="1025978" cy="317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15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F7FBD3D-569A-9A87-96F6-740F5B206C20}"/>
              </a:ext>
            </a:extLst>
          </p:cNvPr>
          <p:cNvSpPr txBox="1"/>
          <p:nvPr/>
        </p:nvSpPr>
        <p:spPr>
          <a:xfrm>
            <a:off x="800100" y="2783185"/>
            <a:ext cx="43338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Nosso projeto promove a alimentação saudável, oferece uma experiência personalizada, transparência no processo e é fácil de usar.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7434DF-5DCA-1EF5-BA91-F52D97D5BF87}"/>
              </a:ext>
            </a:extLst>
          </p:cNvPr>
          <p:cNvSpPr txBox="1"/>
          <p:nvPr/>
        </p:nvSpPr>
        <p:spPr>
          <a:xfrm>
            <a:off x="1761162" y="293263"/>
            <a:ext cx="8669677" cy="72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614AE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BENEFÍCIOS POTENCIAIS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5AA6FF-18CD-095B-34A8-E0536BCC3BE2}"/>
              </a:ext>
            </a:extLst>
          </p:cNvPr>
          <p:cNvSpPr/>
          <p:nvPr/>
        </p:nvSpPr>
        <p:spPr>
          <a:xfrm>
            <a:off x="5629275" y="2072982"/>
            <a:ext cx="5600700" cy="3831362"/>
          </a:xfrm>
          <a:prstGeom prst="rect">
            <a:avLst/>
          </a:prstGeom>
          <a:solidFill>
            <a:schemeClr val="bg1"/>
          </a:solidFill>
          <a:ln w="19050">
            <a:solidFill>
              <a:srgbClr val="614AEB"/>
            </a:solidFill>
          </a:ln>
          <a:effectLst>
            <a:outerShdw blurRad="762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Baixe o e-book de Guia completo de pós-graduações Unianchieta">
            <a:extLst>
              <a:ext uri="{FF2B5EF4-FFF2-40B4-BE49-F238E27FC236}">
                <a16:creationId xmlns:a16="http://schemas.microsoft.com/office/drawing/2014/main" id="{9D1D5FE1-CB40-0504-A64E-AADD094DD8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2" y="6462317"/>
            <a:ext cx="1025978" cy="317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29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7">
            <a:extLst>
              <a:ext uri="{FF2B5EF4-FFF2-40B4-BE49-F238E27FC236}">
                <a16:creationId xmlns:a16="http://schemas.microsoft.com/office/drawing/2014/main" id="{F3C62CAE-BDE2-6C63-69F6-6D9D4668DC08}"/>
              </a:ext>
            </a:extLst>
          </p:cNvPr>
          <p:cNvSpPr/>
          <p:nvPr/>
        </p:nvSpPr>
        <p:spPr>
          <a:xfrm rot="10800000">
            <a:off x="6968066" y="2428874"/>
            <a:ext cx="5223933" cy="4429125"/>
          </a:xfrm>
          <a:custGeom>
            <a:avLst/>
            <a:gdLst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582057 w 1582057"/>
              <a:gd name="connsiteY2" fmla="*/ 1088572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010557 w 1582057"/>
              <a:gd name="connsiteY2" fmla="*/ 640897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0 w 1582057"/>
              <a:gd name="connsiteY2" fmla="*/ 1088572 h 1088572"/>
              <a:gd name="connsiteX3" fmla="*/ 0 w 1582057"/>
              <a:gd name="connsiteY3" fmla="*/ 0 h 1088572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057" h="1574347">
                <a:moveTo>
                  <a:pt x="0" y="0"/>
                </a:moveTo>
                <a:lnTo>
                  <a:pt x="1582057" y="0"/>
                </a:lnTo>
                <a:cubicBezTo>
                  <a:pt x="1054705" y="524782"/>
                  <a:pt x="232077" y="725715"/>
                  <a:pt x="0" y="157434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614AE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E396BA3E-3615-2856-5B97-EB76073E268D}"/>
              </a:ext>
            </a:extLst>
          </p:cNvPr>
          <p:cNvSpPr/>
          <p:nvPr/>
        </p:nvSpPr>
        <p:spPr>
          <a:xfrm>
            <a:off x="0" y="1"/>
            <a:ext cx="2447925" cy="5943600"/>
          </a:xfrm>
          <a:custGeom>
            <a:avLst/>
            <a:gdLst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582057 w 1582057"/>
              <a:gd name="connsiteY2" fmla="*/ 1088572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010557 w 1582057"/>
              <a:gd name="connsiteY2" fmla="*/ 640897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0 w 1582057"/>
              <a:gd name="connsiteY2" fmla="*/ 1088572 h 1088572"/>
              <a:gd name="connsiteX3" fmla="*/ 0 w 1582057"/>
              <a:gd name="connsiteY3" fmla="*/ 0 h 1088572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057" h="1574347">
                <a:moveTo>
                  <a:pt x="0" y="0"/>
                </a:moveTo>
                <a:lnTo>
                  <a:pt x="1582057" y="0"/>
                </a:lnTo>
                <a:cubicBezTo>
                  <a:pt x="1054705" y="524782"/>
                  <a:pt x="232077" y="725715"/>
                  <a:pt x="0" y="157434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614AE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7FBD3D-569A-9A87-96F6-740F5B206C20}"/>
              </a:ext>
            </a:extLst>
          </p:cNvPr>
          <p:cNvSpPr txBox="1"/>
          <p:nvPr/>
        </p:nvSpPr>
        <p:spPr>
          <a:xfrm>
            <a:off x="1719263" y="1983085"/>
            <a:ext cx="87534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Unindo a robustez do Algoritmo Genético a uma abordagem centrada no usuário, acreditamos que nosso projeto pode impactar positivamente a saúde e o bem-estar, proporcionando uma abordagem inovadora e personalizada ao balanceamento nutricional.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7434DF-5DCA-1EF5-BA91-F52D97D5BF87}"/>
              </a:ext>
            </a:extLst>
          </p:cNvPr>
          <p:cNvSpPr txBox="1"/>
          <p:nvPr/>
        </p:nvSpPr>
        <p:spPr>
          <a:xfrm>
            <a:off x="1761162" y="293263"/>
            <a:ext cx="8669677" cy="72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614AE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CONCLUSÃO </a:t>
            </a:r>
          </a:p>
        </p:txBody>
      </p:sp>
      <p:pic>
        <p:nvPicPr>
          <p:cNvPr id="8" name="Imagem 7" descr="Baixe o e-book de Guia completo de pós-graduações Unianchieta">
            <a:extLst>
              <a:ext uri="{FF2B5EF4-FFF2-40B4-BE49-F238E27FC236}">
                <a16:creationId xmlns:a16="http://schemas.microsoft.com/office/drawing/2014/main" id="{1C3EC65E-442A-8EF4-81E5-63C1D77A77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72" y="5319584"/>
            <a:ext cx="4038920" cy="1248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508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289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Sandro Alexandre Costa</dc:creator>
  <cp:lastModifiedBy>Sandro Alexandre Costa</cp:lastModifiedBy>
  <cp:revision>4</cp:revision>
  <dcterms:created xsi:type="dcterms:W3CDTF">2023-12-07T01:16:53Z</dcterms:created>
  <dcterms:modified xsi:type="dcterms:W3CDTF">2023-12-08T01:44:45Z</dcterms:modified>
</cp:coreProperties>
</file>