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6" r:id="rId1"/>
  </p:sldMasterIdLst>
  <p:notesMasterIdLst>
    <p:notesMasterId r:id="rId14"/>
  </p:notesMasterIdLst>
  <p:sldIdLst>
    <p:sldId id="256" r:id="rId2"/>
    <p:sldId id="257" r:id="rId3"/>
    <p:sldId id="258" r:id="rId4"/>
    <p:sldId id="268" r:id="rId5"/>
    <p:sldId id="269" r:id="rId6"/>
    <p:sldId id="261" r:id="rId7"/>
    <p:sldId id="262" r:id="rId8"/>
    <p:sldId id="263" r:id="rId9"/>
    <p:sldId id="264" r:id="rId10"/>
    <p:sldId id="265" r:id="rId11"/>
    <p:sldId id="267"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B9DF8F-DBA0-9842-B3E0-D3B8502A3B82}" v="124" dt="2020-04-16T16:12:44.0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5915"/>
  </p:normalViewPr>
  <p:slideViewPr>
    <p:cSldViewPr snapToGrid="0" snapToObjects="1">
      <p:cViewPr varScale="1">
        <p:scale>
          <a:sx n="110" d="100"/>
          <a:sy n="110" d="100"/>
        </p:scale>
        <p:origin x="63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619B9B-4320-9847-B674-197E85558FEB}" type="datetimeFigureOut">
              <a:rPr lang="en-US" smtClean="0"/>
              <a:t>4/16/20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43A613-5D50-4A44-9C7F-A1E35D7858EB}" type="slidenum">
              <a:rPr lang="en-US" smtClean="0"/>
              <a:t>‹#›</a:t>
            </a:fld>
            <a:endParaRPr lang="en-US"/>
          </a:p>
        </p:txBody>
      </p:sp>
    </p:spTree>
    <p:extLst>
      <p:ext uri="{BB962C8B-B14F-4D97-AF65-F5344CB8AC3E}">
        <p14:creationId xmlns:p14="http://schemas.microsoft.com/office/powerpoint/2010/main" val="334517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on left, bad on right</a:t>
            </a:r>
          </a:p>
          <a:p>
            <a:r>
              <a:rPr lang="en-US" dirty="0"/>
              <a:t>Talk about how the rpms and oil pressure supposed to be the same</a:t>
            </a:r>
          </a:p>
        </p:txBody>
      </p:sp>
      <p:sp>
        <p:nvSpPr>
          <p:cNvPr id="4" name="Slide Number Placeholder 3"/>
          <p:cNvSpPr>
            <a:spLocks noGrp="1"/>
          </p:cNvSpPr>
          <p:nvPr>
            <p:ph type="sldNum" sz="quarter" idx="5"/>
          </p:nvPr>
        </p:nvSpPr>
        <p:spPr/>
        <p:txBody>
          <a:bodyPr/>
          <a:lstStyle/>
          <a:p>
            <a:fld id="{7943A613-5D50-4A44-9C7F-A1E35D7858EB}" type="slidenum">
              <a:rPr lang="en-US" smtClean="0"/>
              <a:t>5</a:t>
            </a:fld>
            <a:endParaRPr lang="en-US"/>
          </a:p>
        </p:txBody>
      </p:sp>
    </p:spTree>
    <p:extLst>
      <p:ext uri="{BB962C8B-B14F-4D97-AF65-F5344CB8AC3E}">
        <p14:creationId xmlns:p14="http://schemas.microsoft.com/office/powerpoint/2010/main" val="420561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shuffling the data, and representing them as simply a 0 or 1 to make the model an easier process</a:t>
            </a:r>
          </a:p>
        </p:txBody>
      </p:sp>
      <p:sp>
        <p:nvSpPr>
          <p:cNvPr id="4" name="Slide Number Placeholder 3"/>
          <p:cNvSpPr>
            <a:spLocks noGrp="1"/>
          </p:cNvSpPr>
          <p:nvPr>
            <p:ph type="sldNum" sz="quarter" idx="5"/>
          </p:nvPr>
        </p:nvSpPr>
        <p:spPr/>
        <p:txBody>
          <a:bodyPr/>
          <a:lstStyle/>
          <a:p>
            <a:fld id="{7943A613-5D50-4A44-9C7F-A1E35D7858EB}" type="slidenum">
              <a:rPr lang="en-US" smtClean="0"/>
              <a:t>6</a:t>
            </a:fld>
            <a:endParaRPr lang="en-US"/>
          </a:p>
        </p:txBody>
      </p:sp>
    </p:spTree>
    <p:extLst>
      <p:ext uri="{BB962C8B-B14F-4D97-AF65-F5344CB8AC3E}">
        <p14:creationId xmlns:p14="http://schemas.microsoft.com/office/powerpoint/2010/main" val="920939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testing size ~25%, the types of data put into the train_test_split function</a:t>
            </a:r>
          </a:p>
        </p:txBody>
      </p:sp>
      <p:sp>
        <p:nvSpPr>
          <p:cNvPr id="4" name="Slide Number Placeholder 3"/>
          <p:cNvSpPr>
            <a:spLocks noGrp="1"/>
          </p:cNvSpPr>
          <p:nvPr>
            <p:ph type="sldNum" sz="quarter" idx="5"/>
          </p:nvPr>
        </p:nvSpPr>
        <p:spPr/>
        <p:txBody>
          <a:bodyPr/>
          <a:lstStyle/>
          <a:p>
            <a:fld id="{7943A613-5D50-4A44-9C7F-A1E35D7858EB}" type="slidenum">
              <a:rPr lang="en-US" smtClean="0"/>
              <a:t>7</a:t>
            </a:fld>
            <a:endParaRPr lang="en-US"/>
          </a:p>
        </p:txBody>
      </p:sp>
    </p:spTree>
    <p:extLst>
      <p:ext uri="{BB962C8B-B14F-4D97-AF65-F5344CB8AC3E}">
        <p14:creationId xmlns:p14="http://schemas.microsoft.com/office/powerpoint/2010/main" val="23452117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48A87A34-81AB-432B-8DAE-1953F412C126}" type="datetimeFigureOut">
              <a:rPr lang="en-US" smtClean="0"/>
              <a:t>4/16/20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9019554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52078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7261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88625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902801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735389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240472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39662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93116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0424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35124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59898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4/16/20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42546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4/16/20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87341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4/16/20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540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34526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99679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4/16/20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10925267"/>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F8594-AD70-FB44-AE44-4CFCBA452827}"/>
              </a:ext>
            </a:extLst>
          </p:cNvPr>
          <p:cNvSpPr>
            <a:spLocks noGrp="1"/>
          </p:cNvSpPr>
          <p:nvPr>
            <p:ph type="ctrTitle"/>
          </p:nvPr>
        </p:nvSpPr>
        <p:spPr/>
        <p:txBody>
          <a:bodyPr>
            <a:normAutofit fontScale="90000"/>
          </a:bodyPr>
          <a:lstStyle/>
          <a:p>
            <a:r>
              <a:rPr lang="en-US" b="1" dirty="0"/>
              <a:t>Semester Project: Analysis and Prediction of Oil Pressure</a:t>
            </a:r>
            <a:br>
              <a:rPr lang="en-US" b="1" dirty="0"/>
            </a:br>
            <a:endParaRPr lang="en-US" dirty="0"/>
          </a:p>
        </p:txBody>
      </p:sp>
      <p:sp>
        <p:nvSpPr>
          <p:cNvPr id="3" name="Subtitle 2">
            <a:extLst>
              <a:ext uri="{FF2B5EF4-FFF2-40B4-BE49-F238E27FC236}">
                <a16:creationId xmlns:a16="http://schemas.microsoft.com/office/drawing/2014/main" id="{BB13DAB4-DAF9-AB43-A740-A111297FCB9A}"/>
              </a:ext>
            </a:extLst>
          </p:cNvPr>
          <p:cNvSpPr>
            <a:spLocks noGrp="1"/>
          </p:cNvSpPr>
          <p:nvPr>
            <p:ph type="subTitle" idx="1"/>
          </p:nvPr>
        </p:nvSpPr>
        <p:spPr/>
        <p:txBody>
          <a:bodyPr>
            <a:normAutofit/>
          </a:bodyPr>
          <a:lstStyle/>
          <a:p>
            <a:r>
              <a:rPr lang="en-US" dirty="0"/>
              <a:t>By: Group 16</a:t>
            </a:r>
          </a:p>
          <a:p>
            <a:r>
              <a:rPr lang="en-US" dirty="0"/>
              <a:t>Dave Yonkers, Henry ji, Luke Layman, Victor Rosolem</a:t>
            </a:r>
          </a:p>
        </p:txBody>
      </p:sp>
    </p:spTree>
    <p:extLst>
      <p:ext uri="{BB962C8B-B14F-4D97-AF65-F5344CB8AC3E}">
        <p14:creationId xmlns:p14="http://schemas.microsoft.com/office/powerpoint/2010/main" val="2342282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6A82F-E2EB-DD4C-813C-A552CD11E21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D11BB20-1528-5E4A-B2E4-34C59AA5140A}"/>
              </a:ext>
            </a:extLst>
          </p:cNvPr>
          <p:cNvSpPr>
            <a:spLocks noGrp="1"/>
          </p:cNvSpPr>
          <p:nvPr>
            <p:ph idx="1"/>
          </p:nvPr>
        </p:nvSpPr>
        <p:spPr>
          <a:xfrm>
            <a:off x="560556" y="2065279"/>
            <a:ext cx="10131425" cy="2362200"/>
          </a:xfrm>
        </p:spPr>
        <p:txBody>
          <a:bodyPr>
            <a:normAutofit lnSpcReduction="10000"/>
          </a:bodyPr>
          <a:lstStyle/>
          <a:p>
            <a:r>
              <a:rPr lang="en-US" sz="2000" dirty="0"/>
              <a:t>As you saw from the last slide, the accuracy of our model was 100%, this could be partly due to us choosing very definitive areas of good and bad oil pressure:</a:t>
            </a:r>
          </a:p>
          <a:p>
            <a:endParaRPr lang="en-US" sz="2000" dirty="0"/>
          </a:p>
          <a:p>
            <a:endParaRPr lang="en-US" sz="2000" dirty="0"/>
          </a:p>
          <a:p>
            <a:r>
              <a:rPr lang="en-US" sz="2000" dirty="0"/>
              <a:t>Using the model we selected, we were able to achieve what we initially wanted, to tell whether the oil pressure was good or bad at any given moment</a:t>
            </a:r>
          </a:p>
          <a:p>
            <a:endParaRPr lang="en-US" sz="2000" dirty="0"/>
          </a:p>
        </p:txBody>
      </p:sp>
      <p:pic>
        <p:nvPicPr>
          <p:cNvPr id="5" name="Picture 4" descr="A screenshot of a cell phone&#10;&#10;Description automatically generated">
            <a:extLst>
              <a:ext uri="{FF2B5EF4-FFF2-40B4-BE49-F238E27FC236}">
                <a16:creationId xmlns:a16="http://schemas.microsoft.com/office/drawing/2014/main" id="{D7A42CD7-CB68-0E49-8D22-8AB351889A01}"/>
              </a:ext>
            </a:extLst>
          </p:cNvPr>
          <p:cNvPicPr>
            <a:picLocks noChangeAspect="1"/>
          </p:cNvPicPr>
          <p:nvPr/>
        </p:nvPicPr>
        <p:blipFill>
          <a:blip r:embed="rId2"/>
          <a:stretch>
            <a:fillRect/>
          </a:stretch>
        </p:blipFill>
        <p:spPr>
          <a:xfrm>
            <a:off x="1500018" y="4792721"/>
            <a:ext cx="9191963" cy="1303338"/>
          </a:xfrm>
          <a:prstGeom prst="rect">
            <a:avLst/>
          </a:prstGeom>
        </p:spPr>
      </p:pic>
    </p:spTree>
    <p:extLst>
      <p:ext uri="{BB962C8B-B14F-4D97-AF65-F5344CB8AC3E}">
        <p14:creationId xmlns:p14="http://schemas.microsoft.com/office/powerpoint/2010/main" val="1161114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CB6F7-92C1-634C-8F17-58513C09A87F}"/>
              </a:ext>
            </a:extLst>
          </p:cNvPr>
          <p:cNvSpPr>
            <a:spLocks noGrp="1"/>
          </p:cNvSpPr>
          <p:nvPr>
            <p:ph type="title"/>
          </p:nvPr>
        </p:nvSpPr>
        <p:spPr/>
        <p:txBody>
          <a:bodyPr/>
          <a:lstStyle/>
          <a:p>
            <a:r>
              <a:rPr lang="en-US" dirty="0"/>
              <a:t>Conclusion: Problems</a:t>
            </a:r>
          </a:p>
        </p:txBody>
      </p:sp>
      <p:sp>
        <p:nvSpPr>
          <p:cNvPr id="3" name="Content Placeholder 2">
            <a:extLst>
              <a:ext uri="{FF2B5EF4-FFF2-40B4-BE49-F238E27FC236}">
                <a16:creationId xmlns:a16="http://schemas.microsoft.com/office/drawing/2014/main" id="{32B1B1BF-EFAF-2F48-AEFF-570C3DA4354E}"/>
              </a:ext>
            </a:extLst>
          </p:cNvPr>
          <p:cNvSpPr>
            <a:spLocks noGrp="1"/>
          </p:cNvSpPr>
          <p:nvPr>
            <p:ph idx="1"/>
          </p:nvPr>
        </p:nvSpPr>
        <p:spPr/>
        <p:txBody>
          <a:bodyPr/>
          <a:lstStyle/>
          <a:p>
            <a:r>
              <a:rPr lang="en-US" sz="2000" dirty="0"/>
              <a:t>Working with the data:</a:t>
            </a:r>
          </a:p>
          <a:p>
            <a:pPr lvl="1"/>
            <a:r>
              <a:rPr lang="en-US" sz="1800" dirty="0"/>
              <a:t>Since the data was so big and messy, it was hard to work with. So we had to clean it up and make it readable for us and the viewers</a:t>
            </a:r>
          </a:p>
          <a:p>
            <a:r>
              <a:rPr lang="en-US" sz="2000" dirty="0"/>
              <a:t>Choosing the correct model</a:t>
            </a:r>
            <a:r>
              <a:rPr lang="en-US" dirty="0"/>
              <a:t>:</a:t>
            </a:r>
          </a:p>
          <a:p>
            <a:pPr lvl="1"/>
            <a:r>
              <a:rPr lang="en-US" sz="1800" dirty="0"/>
              <a:t>This took some time since most models did not fit the data directly, which is why we decided to create vectors of 1s and 0s, and to classify the data rather than predicting the future data</a:t>
            </a:r>
            <a:endParaRPr lang="en-US" dirty="0"/>
          </a:p>
          <a:p>
            <a:r>
              <a:rPr lang="en-US" dirty="0"/>
              <a:t>We could have modeled it differently:</a:t>
            </a:r>
          </a:p>
          <a:p>
            <a:pPr lvl="1"/>
            <a:r>
              <a:rPr lang="en-US" sz="1800" dirty="0"/>
              <a:t>This would have made a model that would predict the actual numbers, rather than simply stating if the oil pressure was good or bad. However, this would have been very difficult</a:t>
            </a:r>
          </a:p>
          <a:p>
            <a:endParaRPr lang="en-US" dirty="0"/>
          </a:p>
        </p:txBody>
      </p:sp>
    </p:spTree>
    <p:extLst>
      <p:ext uri="{BB962C8B-B14F-4D97-AF65-F5344CB8AC3E}">
        <p14:creationId xmlns:p14="http://schemas.microsoft.com/office/powerpoint/2010/main" val="4026566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4158A-5CB1-E94B-B8EF-A19D55252E38}"/>
              </a:ext>
            </a:extLst>
          </p:cNvPr>
          <p:cNvSpPr>
            <a:spLocks noGrp="1"/>
          </p:cNvSpPr>
          <p:nvPr>
            <p:ph type="title"/>
          </p:nvPr>
        </p:nvSpPr>
        <p:spPr/>
        <p:txBody>
          <a:bodyPr/>
          <a:lstStyle/>
          <a:p>
            <a:r>
              <a:rPr lang="en-US" dirty="0"/>
              <a:t>Thank you for listening (:</a:t>
            </a:r>
          </a:p>
        </p:txBody>
      </p:sp>
      <p:sp>
        <p:nvSpPr>
          <p:cNvPr id="3" name="Content Placeholder 2">
            <a:extLst>
              <a:ext uri="{FF2B5EF4-FFF2-40B4-BE49-F238E27FC236}">
                <a16:creationId xmlns:a16="http://schemas.microsoft.com/office/drawing/2014/main" id="{B53ED767-F82D-F141-A078-506D5A0FC2B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12509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46F3D-5CC5-9D43-96D8-04F844EA1AA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581CE57-3FE8-A14D-A5FA-094522A437DF}"/>
              </a:ext>
            </a:extLst>
          </p:cNvPr>
          <p:cNvSpPr>
            <a:spLocks noGrp="1"/>
          </p:cNvSpPr>
          <p:nvPr>
            <p:ph idx="1"/>
          </p:nvPr>
        </p:nvSpPr>
        <p:spPr/>
        <p:txBody>
          <a:bodyPr>
            <a:normAutofit/>
          </a:bodyPr>
          <a:lstStyle/>
          <a:p>
            <a:r>
              <a:rPr lang="en-US" sz="2000" dirty="0"/>
              <a:t>Oil pressure plays an important role in how well a formula racing car is able to function throughout a race.</a:t>
            </a:r>
          </a:p>
          <a:p>
            <a:endParaRPr lang="en-US" sz="2000" dirty="0"/>
          </a:p>
          <a:p>
            <a:r>
              <a:rPr lang="en-US" sz="2000" dirty="0"/>
              <a:t>The goal of this project was to create a model that would help determine if the oil pressure in the race car is acceptable at any given moment. Which would allow the team to notify the driver in real time.</a:t>
            </a:r>
          </a:p>
        </p:txBody>
      </p:sp>
    </p:spTree>
    <p:extLst>
      <p:ext uri="{BB962C8B-B14F-4D97-AF65-F5344CB8AC3E}">
        <p14:creationId xmlns:p14="http://schemas.microsoft.com/office/powerpoint/2010/main" val="62777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A4B1F-E467-C245-B2D2-5FC9EAB2293B}"/>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54270B76-2DD2-8E4E-A7A1-635A9C6BFB53}"/>
              </a:ext>
            </a:extLst>
          </p:cNvPr>
          <p:cNvSpPr>
            <a:spLocks noGrp="1"/>
          </p:cNvSpPr>
          <p:nvPr>
            <p:ph idx="1"/>
          </p:nvPr>
        </p:nvSpPr>
        <p:spPr/>
        <p:txBody>
          <a:bodyPr/>
          <a:lstStyle/>
          <a:p>
            <a:r>
              <a:rPr lang="en-US" dirty="0"/>
              <a:t>Acquired from Dave, a leader on the MSU Formula Racing team, the data is from real live practice runs, which include good and bad data.</a:t>
            </a:r>
          </a:p>
          <a:p>
            <a:endParaRPr lang="en-US" dirty="0"/>
          </a:p>
          <a:p>
            <a:r>
              <a:rPr lang="en-US" dirty="0"/>
              <a:t>The data files are huge and messy, which gives us plenty of space to cut it down and look what we need exactly.</a:t>
            </a:r>
          </a:p>
          <a:p>
            <a:pPr marL="0" indent="0">
              <a:buNone/>
            </a:pPr>
            <a:endParaRPr lang="en-US" dirty="0"/>
          </a:p>
          <a:p>
            <a:endParaRPr lang="en-US" dirty="0"/>
          </a:p>
        </p:txBody>
      </p:sp>
    </p:spTree>
    <p:extLst>
      <p:ext uri="{BB962C8B-B14F-4D97-AF65-F5344CB8AC3E}">
        <p14:creationId xmlns:p14="http://schemas.microsoft.com/office/powerpoint/2010/main" val="246776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E4F9B-9664-E648-903F-DDF24501B4B6}"/>
              </a:ext>
            </a:extLst>
          </p:cNvPr>
          <p:cNvSpPr>
            <a:spLocks noGrp="1"/>
          </p:cNvSpPr>
          <p:nvPr>
            <p:ph type="title"/>
          </p:nvPr>
        </p:nvSpPr>
        <p:spPr/>
        <p:txBody>
          <a:bodyPr/>
          <a:lstStyle/>
          <a:p>
            <a:r>
              <a:rPr lang="en-US" dirty="0"/>
              <a:t>Data: examples</a:t>
            </a:r>
          </a:p>
        </p:txBody>
      </p:sp>
      <p:sp>
        <p:nvSpPr>
          <p:cNvPr id="4" name="TextBox 3">
            <a:extLst>
              <a:ext uri="{FF2B5EF4-FFF2-40B4-BE49-F238E27FC236}">
                <a16:creationId xmlns:a16="http://schemas.microsoft.com/office/drawing/2014/main" id="{3FEEC1B8-B825-B349-97BE-0C3A109888F9}"/>
              </a:ext>
            </a:extLst>
          </p:cNvPr>
          <p:cNvSpPr txBox="1"/>
          <p:nvPr/>
        </p:nvSpPr>
        <p:spPr>
          <a:xfrm>
            <a:off x="1220225" y="2388138"/>
            <a:ext cx="2268638"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Good Data:</a:t>
            </a:r>
          </a:p>
        </p:txBody>
      </p:sp>
      <p:sp>
        <p:nvSpPr>
          <p:cNvPr id="6" name="TextBox 5">
            <a:extLst>
              <a:ext uri="{FF2B5EF4-FFF2-40B4-BE49-F238E27FC236}">
                <a16:creationId xmlns:a16="http://schemas.microsoft.com/office/drawing/2014/main" id="{CCD6B953-437C-6346-83DE-DAE2962C38C0}"/>
              </a:ext>
            </a:extLst>
          </p:cNvPr>
          <p:cNvSpPr txBox="1"/>
          <p:nvPr/>
        </p:nvSpPr>
        <p:spPr>
          <a:xfrm>
            <a:off x="6440489" y="2388138"/>
            <a:ext cx="2488557"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Bad Data:</a:t>
            </a:r>
          </a:p>
        </p:txBody>
      </p:sp>
      <p:pic>
        <p:nvPicPr>
          <p:cNvPr id="7" name="Picture 6" descr="A picture containing table&#10;&#10;Description automatically generated">
            <a:extLst>
              <a:ext uri="{FF2B5EF4-FFF2-40B4-BE49-F238E27FC236}">
                <a16:creationId xmlns:a16="http://schemas.microsoft.com/office/drawing/2014/main" id="{94C11ABE-277F-8C40-AA25-A7BC3A087830}"/>
              </a:ext>
            </a:extLst>
          </p:cNvPr>
          <p:cNvPicPr>
            <a:picLocks noChangeAspect="1"/>
          </p:cNvPicPr>
          <p:nvPr/>
        </p:nvPicPr>
        <p:blipFill rotWithShape="1">
          <a:blip r:embed="rId2"/>
          <a:srcRect l="1916" r="6348" b="1"/>
          <a:stretch/>
        </p:blipFill>
        <p:spPr>
          <a:xfrm>
            <a:off x="834458" y="3110519"/>
            <a:ext cx="4759892" cy="3363229"/>
          </a:xfrm>
          <a:custGeom>
            <a:avLst/>
            <a:gdLst/>
            <a:ahLst/>
            <a:cxnLst/>
            <a:rect l="l" t="t" r="r" b="b"/>
            <a:pathLst>
              <a:path w="3425199" h="2420166">
                <a:moveTo>
                  <a:pt x="0" y="0"/>
                </a:moveTo>
                <a:lnTo>
                  <a:pt x="3425199" y="0"/>
                </a:lnTo>
                <a:lnTo>
                  <a:pt x="3425199" y="2253701"/>
                </a:lnTo>
                <a:cubicBezTo>
                  <a:pt x="3425199" y="2345637"/>
                  <a:pt x="3350670" y="2420166"/>
                  <a:pt x="3258734" y="2420166"/>
                </a:cubicBezTo>
                <a:lnTo>
                  <a:pt x="0" y="2420166"/>
                </a:lnTo>
                <a:close/>
              </a:path>
            </a:pathLst>
          </a:cu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8" name="Picture 7" descr="A screenshot of a cell phone&#10;&#10;Description automatically generated">
            <a:extLst>
              <a:ext uri="{FF2B5EF4-FFF2-40B4-BE49-F238E27FC236}">
                <a16:creationId xmlns:a16="http://schemas.microsoft.com/office/drawing/2014/main" id="{1595DEDA-674E-D94A-9329-61EC18864718}"/>
              </a:ext>
            </a:extLst>
          </p:cNvPr>
          <p:cNvPicPr>
            <a:picLocks noChangeAspect="1"/>
          </p:cNvPicPr>
          <p:nvPr/>
        </p:nvPicPr>
        <p:blipFill rotWithShape="1">
          <a:blip r:embed="rId3"/>
          <a:srcRect r="3677" b="-1"/>
          <a:stretch/>
        </p:blipFill>
        <p:spPr>
          <a:xfrm>
            <a:off x="6440489" y="3110519"/>
            <a:ext cx="4759892" cy="3363229"/>
          </a:xfrm>
          <a:custGeom>
            <a:avLst/>
            <a:gdLst/>
            <a:ahLst/>
            <a:cxnLst/>
            <a:rect l="l" t="t" r="r" b="b"/>
            <a:pathLst>
              <a:path w="3425199" h="2420166">
                <a:moveTo>
                  <a:pt x="166465" y="0"/>
                </a:moveTo>
                <a:lnTo>
                  <a:pt x="3425199" y="0"/>
                </a:lnTo>
                <a:lnTo>
                  <a:pt x="3425199" y="2420166"/>
                </a:lnTo>
                <a:lnTo>
                  <a:pt x="0" y="2420166"/>
                </a:lnTo>
                <a:lnTo>
                  <a:pt x="0" y="166465"/>
                </a:lnTo>
                <a:cubicBezTo>
                  <a:pt x="0" y="74529"/>
                  <a:pt x="74529" y="0"/>
                  <a:pt x="166465" y="0"/>
                </a:cubicBezTo>
                <a:close/>
              </a:path>
            </a:pathLst>
          </a:cu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25766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6D3FC-7361-FE40-8C93-83D44ACD6B43}"/>
              </a:ext>
            </a:extLst>
          </p:cNvPr>
          <p:cNvSpPr>
            <a:spLocks noGrp="1"/>
          </p:cNvSpPr>
          <p:nvPr>
            <p:ph type="title"/>
          </p:nvPr>
        </p:nvSpPr>
        <p:spPr/>
        <p:txBody>
          <a:bodyPr/>
          <a:lstStyle/>
          <a:p>
            <a:r>
              <a:rPr lang="en-US" dirty="0"/>
              <a:t>Data</a:t>
            </a:r>
          </a:p>
        </p:txBody>
      </p:sp>
      <p:sp>
        <p:nvSpPr>
          <p:cNvPr id="4" name="TextBox 3">
            <a:extLst>
              <a:ext uri="{FF2B5EF4-FFF2-40B4-BE49-F238E27FC236}">
                <a16:creationId xmlns:a16="http://schemas.microsoft.com/office/drawing/2014/main" id="{1E4D173D-0E00-514D-95C5-6A87650C8026}"/>
              </a:ext>
            </a:extLst>
          </p:cNvPr>
          <p:cNvSpPr txBox="1"/>
          <p:nvPr/>
        </p:nvSpPr>
        <p:spPr>
          <a:xfrm>
            <a:off x="1215341" y="1909822"/>
            <a:ext cx="7511969" cy="707886"/>
          </a:xfrm>
          <a:prstGeom prst="rect">
            <a:avLst/>
          </a:prstGeom>
          <a:noFill/>
        </p:spPr>
        <p:txBody>
          <a:bodyPr wrap="square" rtlCol="0">
            <a:spAutoFit/>
          </a:bodyPr>
          <a:lstStyle/>
          <a:p>
            <a:pPr marL="342900" indent="-342900">
              <a:buFont typeface="Arial" panose="020B0604020202020204" pitchFamily="34" charset="0"/>
              <a:buChar char="•"/>
            </a:pPr>
            <a:r>
              <a:rPr lang="en-US" sz="2000" cap="all" dirty="0"/>
              <a:t>We chose a certain instance to examine, that way we would have a reference for our model:</a:t>
            </a:r>
          </a:p>
        </p:txBody>
      </p:sp>
      <p:pic>
        <p:nvPicPr>
          <p:cNvPr id="5" name="Picture 4" descr="A pencil and paper&#10;&#10;Description automatically generated">
            <a:extLst>
              <a:ext uri="{FF2B5EF4-FFF2-40B4-BE49-F238E27FC236}">
                <a16:creationId xmlns:a16="http://schemas.microsoft.com/office/drawing/2014/main" id="{D1A9219B-0C26-4C4D-88FD-CDEC7C350B87}"/>
              </a:ext>
            </a:extLst>
          </p:cNvPr>
          <p:cNvPicPr>
            <a:picLocks noChangeAspect="1"/>
          </p:cNvPicPr>
          <p:nvPr/>
        </p:nvPicPr>
        <p:blipFill rotWithShape="1">
          <a:blip r:embed="rId3"/>
          <a:srcRect l="1380" r="2869"/>
          <a:stretch/>
        </p:blipFill>
        <p:spPr>
          <a:xfrm>
            <a:off x="683222" y="2808270"/>
            <a:ext cx="5188943" cy="3541714"/>
          </a:xfrm>
          <a:custGeom>
            <a:avLst/>
            <a:gdLst/>
            <a:ahLst/>
            <a:cxnLst/>
            <a:rect l="l" t="t" r="r" b="b"/>
            <a:pathLst>
              <a:path w="3425199" h="2337870">
                <a:moveTo>
                  <a:pt x="166465" y="0"/>
                </a:moveTo>
                <a:lnTo>
                  <a:pt x="3425199" y="0"/>
                </a:lnTo>
                <a:lnTo>
                  <a:pt x="3425199" y="2337870"/>
                </a:lnTo>
                <a:lnTo>
                  <a:pt x="0" y="2337870"/>
                </a:lnTo>
                <a:lnTo>
                  <a:pt x="0" y="166465"/>
                </a:lnTo>
                <a:cubicBezTo>
                  <a:pt x="0" y="74529"/>
                  <a:pt x="74529" y="0"/>
                  <a:pt x="166465" y="0"/>
                </a:cubicBezTo>
                <a:close/>
              </a:path>
            </a:pathLst>
          </a:cu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6" name="Picture 5" descr="A close up of text on a white background&#10;&#10;Description automatically generated">
            <a:extLst>
              <a:ext uri="{FF2B5EF4-FFF2-40B4-BE49-F238E27FC236}">
                <a16:creationId xmlns:a16="http://schemas.microsoft.com/office/drawing/2014/main" id="{EDC6A74F-038C-2F40-BC5F-5A835AE4EFD8}"/>
              </a:ext>
            </a:extLst>
          </p:cNvPr>
          <p:cNvPicPr>
            <a:picLocks noChangeAspect="1"/>
          </p:cNvPicPr>
          <p:nvPr/>
        </p:nvPicPr>
        <p:blipFill rotWithShape="1">
          <a:blip r:embed="rId4"/>
          <a:srcRect l="1071" r="6626" b="-3"/>
          <a:stretch/>
        </p:blipFill>
        <p:spPr>
          <a:xfrm>
            <a:off x="6319836" y="2808270"/>
            <a:ext cx="5188943" cy="3541714"/>
          </a:xfrm>
          <a:custGeom>
            <a:avLst/>
            <a:gdLst/>
            <a:ahLst/>
            <a:cxnLst/>
            <a:rect l="l" t="t" r="r" b="b"/>
            <a:pathLst>
              <a:path w="3425199" h="2337870">
                <a:moveTo>
                  <a:pt x="0" y="0"/>
                </a:moveTo>
                <a:lnTo>
                  <a:pt x="3425199" y="0"/>
                </a:lnTo>
                <a:lnTo>
                  <a:pt x="3425199" y="2171405"/>
                </a:lnTo>
                <a:cubicBezTo>
                  <a:pt x="3425199" y="2263341"/>
                  <a:pt x="3350670" y="2337870"/>
                  <a:pt x="3258734" y="2337870"/>
                </a:cubicBezTo>
                <a:lnTo>
                  <a:pt x="0" y="2337870"/>
                </a:lnTo>
                <a:close/>
              </a:path>
            </a:pathLst>
          </a:cu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433950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37614-DC55-0641-B96B-7050484903C8}"/>
              </a:ext>
            </a:extLst>
          </p:cNvPr>
          <p:cNvSpPr>
            <a:spLocks noGrp="1"/>
          </p:cNvSpPr>
          <p:nvPr>
            <p:ph type="title"/>
          </p:nvPr>
        </p:nvSpPr>
        <p:spPr/>
        <p:txBody>
          <a:bodyPr/>
          <a:lstStyle/>
          <a:p>
            <a:r>
              <a:rPr lang="en-US" dirty="0"/>
              <a:t>Model: Preparing</a:t>
            </a:r>
          </a:p>
        </p:txBody>
      </p:sp>
      <p:sp>
        <p:nvSpPr>
          <p:cNvPr id="3" name="Content Placeholder 2">
            <a:extLst>
              <a:ext uri="{FF2B5EF4-FFF2-40B4-BE49-F238E27FC236}">
                <a16:creationId xmlns:a16="http://schemas.microsoft.com/office/drawing/2014/main" id="{35C90EF4-2625-4245-A281-C6E9037C3A8D}"/>
              </a:ext>
            </a:extLst>
          </p:cNvPr>
          <p:cNvSpPr>
            <a:spLocks noGrp="1"/>
          </p:cNvSpPr>
          <p:nvPr>
            <p:ph idx="1"/>
          </p:nvPr>
        </p:nvSpPr>
        <p:spPr>
          <a:xfrm>
            <a:off x="685801" y="1143001"/>
            <a:ext cx="10131425" cy="3649133"/>
          </a:xfrm>
        </p:spPr>
        <p:txBody>
          <a:bodyPr>
            <a:normAutofit/>
          </a:bodyPr>
          <a:lstStyle/>
          <a:p>
            <a:r>
              <a:rPr lang="en-US" sz="2000" dirty="0"/>
              <a:t>Vectors:</a:t>
            </a:r>
          </a:p>
          <a:p>
            <a:pPr lvl="1"/>
            <a:r>
              <a:rPr lang="en-US" sz="2000" dirty="0"/>
              <a:t>We created vectors of the data, with a ‘0’ representing the good data, and a ‘1’ representing the bad data; denoted as ‘Flag’</a:t>
            </a:r>
          </a:p>
          <a:p>
            <a:pPr marL="0" indent="0">
              <a:buNone/>
            </a:pPr>
            <a:endParaRPr lang="en-US" sz="2000" dirty="0"/>
          </a:p>
        </p:txBody>
      </p:sp>
      <p:pic>
        <p:nvPicPr>
          <p:cNvPr id="5" name="Picture 4" descr="A screenshot of a cell phone&#10;&#10;Description automatically generated">
            <a:extLst>
              <a:ext uri="{FF2B5EF4-FFF2-40B4-BE49-F238E27FC236}">
                <a16:creationId xmlns:a16="http://schemas.microsoft.com/office/drawing/2014/main" id="{840CCB17-97D1-294C-9DBF-C49901061F72}"/>
              </a:ext>
            </a:extLst>
          </p:cNvPr>
          <p:cNvPicPr>
            <a:picLocks noChangeAspect="1"/>
          </p:cNvPicPr>
          <p:nvPr/>
        </p:nvPicPr>
        <p:blipFill>
          <a:blip r:embed="rId3"/>
          <a:stretch>
            <a:fillRect/>
          </a:stretch>
        </p:blipFill>
        <p:spPr>
          <a:xfrm>
            <a:off x="3252082" y="3722689"/>
            <a:ext cx="5687836" cy="2835274"/>
          </a:xfrm>
          <a:prstGeom prst="rect">
            <a:avLst/>
          </a:prstGeom>
        </p:spPr>
      </p:pic>
    </p:spTree>
    <p:extLst>
      <p:ext uri="{BB962C8B-B14F-4D97-AF65-F5344CB8AC3E}">
        <p14:creationId xmlns:p14="http://schemas.microsoft.com/office/powerpoint/2010/main" val="4292530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F094-6822-3646-A18D-57409666E48F}"/>
              </a:ext>
            </a:extLst>
          </p:cNvPr>
          <p:cNvSpPr>
            <a:spLocks noGrp="1"/>
          </p:cNvSpPr>
          <p:nvPr>
            <p:ph type="title"/>
          </p:nvPr>
        </p:nvSpPr>
        <p:spPr/>
        <p:txBody>
          <a:bodyPr/>
          <a:lstStyle/>
          <a:p>
            <a:r>
              <a:rPr lang="en-US" dirty="0"/>
              <a:t>Model</a:t>
            </a:r>
          </a:p>
        </p:txBody>
      </p:sp>
      <p:sp>
        <p:nvSpPr>
          <p:cNvPr id="3" name="Content Placeholder 2">
            <a:extLst>
              <a:ext uri="{FF2B5EF4-FFF2-40B4-BE49-F238E27FC236}">
                <a16:creationId xmlns:a16="http://schemas.microsoft.com/office/drawing/2014/main" id="{044AEEE7-CD0D-BE4D-90D3-69C30FB93CCF}"/>
              </a:ext>
            </a:extLst>
          </p:cNvPr>
          <p:cNvSpPr>
            <a:spLocks noGrp="1"/>
          </p:cNvSpPr>
          <p:nvPr>
            <p:ph idx="1"/>
          </p:nvPr>
        </p:nvSpPr>
        <p:spPr>
          <a:xfrm>
            <a:off x="685800" y="1143001"/>
            <a:ext cx="10131425" cy="3649133"/>
          </a:xfrm>
        </p:spPr>
        <p:txBody>
          <a:bodyPr>
            <a:normAutofit/>
          </a:bodyPr>
          <a:lstStyle/>
          <a:p>
            <a:r>
              <a:rPr lang="en-US" sz="2000" dirty="0"/>
              <a:t>We used the </a:t>
            </a:r>
            <a:r>
              <a:rPr lang="en-US" sz="2000" dirty="0" err="1"/>
              <a:t>sklearn</a:t>
            </a:r>
            <a:r>
              <a:rPr lang="en-US" sz="2000" dirty="0"/>
              <a:t> package for our model, and by using the ’train_test_split’ module, we were able to break up the data to preform the prediction onto the data:</a:t>
            </a:r>
          </a:p>
        </p:txBody>
      </p:sp>
      <p:pic>
        <p:nvPicPr>
          <p:cNvPr id="5" name="Picture 4" descr="A screenshot of a cell phone&#10;&#10;Description automatically generated">
            <a:extLst>
              <a:ext uri="{FF2B5EF4-FFF2-40B4-BE49-F238E27FC236}">
                <a16:creationId xmlns:a16="http://schemas.microsoft.com/office/drawing/2014/main" id="{FC6BB1C6-31EE-DF4A-9E46-33B2B521F7EC}"/>
              </a:ext>
            </a:extLst>
          </p:cNvPr>
          <p:cNvPicPr>
            <a:picLocks noChangeAspect="1"/>
          </p:cNvPicPr>
          <p:nvPr/>
        </p:nvPicPr>
        <p:blipFill>
          <a:blip r:embed="rId3"/>
          <a:stretch>
            <a:fillRect/>
          </a:stretch>
        </p:blipFill>
        <p:spPr>
          <a:xfrm>
            <a:off x="1357311" y="4275138"/>
            <a:ext cx="9474200" cy="1587500"/>
          </a:xfrm>
          <a:prstGeom prst="rect">
            <a:avLst/>
          </a:prstGeom>
        </p:spPr>
      </p:pic>
    </p:spTree>
    <p:extLst>
      <p:ext uri="{BB962C8B-B14F-4D97-AF65-F5344CB8AC3E}">
        <p14:creationId xmlns:p14="http://schemas.microsoft.com/office/powerpoint/2010/main" val="4008143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A6F9-8D2C-B14D-A788-2E203506067E}"/>
              </a:ext>
            </a:extLst>
          </p:cNvPr>
          <p:cNvSpPr>
            <a:spLocks noGrp="1"/>
          </p:cNvSpPr>
          <p:nvPr>
            <p:ph type="title"/>
          </p:nvPr>
        </p:nvSpPr>
        <p:spPr/>
        <p:txBody>
          <a:bodyPr/>
          <a:lstStyle/>
          <a:p>
            <a:r>
              <a:rPr lang="en-US" dirty="0"/>
              <a:t>Model: Selection</a:t>
            </a:r>
          </a:p>
        </p:txBody>
      </p:sp>
      <p:sp>
        <p:nvSpPr>
          <p:cNvPr id="3" name="Content Placeholder 2">
            <a:extLst>
              <a:ext uri="{FF2B5EF4-FFF2-40B4-BE49-F238E27FC236}">
                <a16:creationId xmlns:a16="http://schemas.microsoft.com/office/drawing/2014/main" id="{D6520291-AFBC-9449-82B0-9239990D5681}"/>
              </a:ext>
            </a:extLst>
          </p:cNvPr>
          <p:cNvSpPr>
            <a:spLocks noGrp="1"/>
          </p:cNvSpPr>
          <p:nvPr>
            <p:ph idx="1"/>
          </p:nvPr>
        </p:nvSpPr>
        <p:spPr>
          <a:xfrm>
            <a:off x="685800" y="1628387"/>
            <a:ext cx="10131425" cy="3163747"/>
          </a:xfrm>
        </p:spPr>
        <p:txBody>
          <a:bodyPr>
            <a:normAutofit/>
          </a:bodyPr>
          <a:lstStyle/>
          <a:p>
            <a:r>
              <a:rPr lang="en-US" sz="2000" dirty="0"/>
              <a:t>We chose a Support Vector Machine Learning Model (SVC), mainly due to its simplicity and its effectiveness in high-dimensional applications.</a:t>
            </a:r>
          </a:p>
          <a:p>
            <a:r>
              <a:rPr lang="en-US" sz="2000" dirty="0"/>
              <a:t>This model was very appropriate for our dataset since we mainly wanted to see if the oil pressure was good or bad, and this classification method achieves that </a:t>
            </a:r>
          </a:p>
        </p:txBody>
      </p:sp>
      <p:pic>
        <p:nvPicPr>
          <p:cNvPr id="5" name="Picture 4" descr="A picture containing room&#10;&#10;Description automatically generated">
            <a:extLst>
              <a:ext uri="{FF2B5EF4-FFF2-40B4-BE49-F238E27FC236}">
                <a16:creationId xmlns:a16="http://schemas.microsoft.com/office/drawing/2014/main" id="{416CF244-C9D9-EC49-B8DD-CA94DABC60D9}"/>
              </a:ext>
            </a:extLst>
          </p:cNvPr>
          <p:cNvPicPr>
            <a:picLocks noChangeAspect="1"/>
          </p:cNvPicPr>
          <p:nvPr/>
        </p:nvPicPr>
        <p:blipFill>
          <a:blip r:embed="rId2"/>
          <a:stretch>
            <a:fillRect/>
          </a:stretch>
        </p:blipFill>
        <p:spPr>
          <a:xfrm>
            <a:off x="3857118" y="4382107"/>
            <a:ext cx="4474585" cy="1857375"/>
          </a:xfrm>
          <a:prstGeom prst="rect">
            <a:avLst/>
          </a:prstGeom>
        </p:spPr>
      </p:pic>
    </p:spTree>
    <p:extLst>
      <p:ext uri="{BB962C8B-B14F-4D97-AF65-F5344CB8AC3E}">
        <p14:creationId xmlns:p14="http://schemas.microsoft.com/office/powerpoint/2010/main" val="2835306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7DBE4-E443-5A46-BCFE-A35CFACEA7E1}"/>
              </a:ext>
            </a:extLst>
          </p:cNvPr>
          <p:cNvSpPr>
            <a:spLocks noGrp="1"/>
          </p:cNvSpPr>
          <p:nvPr>
            <p:ph type="title"/>
          </p:nvPr>
        </p:nvSpPr>
        <p:spPr/>
        <p:txBody>
          <a:bodyPr/>
          <a:lstStyle/>
          <a:p>
            <a:r>
              <a:rPr lang="en-US" dirty="0"/>
              <a:t>Model: Testing</a:t>
            </a:r>
          </a:p>
        </p:txBody>
      </p:sp>
      <p:sp>
        <p:nvSpPr>
          <p:cNvPr id="3" name="Content Placeholder 2">
            <a:extLst>
              <a:ext uri="{FF2B5EF4-FFF2-40B4-BE49-F238E27FC236}">
                <a16:creationId xmlns:a16="http://schemas.microsoft.com/office/drawing/2014/main" id="{E5266DED-E414-9A48-8186-48D04F5978C9}"/>
              </a:ext>
            </a:extLst>
          </p:cNvPr>
          <p:cNvSpPr>
            <a:spLocks noGrp="1"/>
          </p:cNvSpPr>
          <p:nvPr>
            <p:ph idx="1"/>
          </p:nvPr>
        </p:nvSpPr>
        <p:spPr>
          <a:xfrm>
            <a:off x="685800" y="1973022"/>
            <a:ext cx="10131425" cy="2911956"/>
          </a:xfrm>
        </p:spPr>
        <p:txBody>
          <a:bodyPr>
            <a:normAutofit/>
          </a:bodyPr>
          <a:lstStyle/>
          <a:p>
            <a:r>
              <a:rPr lang="en-US" sz="2000" dirty="0"/>
              <a:t>Running the model:</a:t>
            </a:r>
          </a:p>
          <a:p>
            <a:endParaRPr lang="en-US" sz="2000" dirty="0"/>
          </a:p>
          <a:p>
            <a:pPr marL="0" indent="0">
              <a:buNone/>
            </a:pPr>
            <a:endParaRPr lang="en-US" sz="2000" dirty="0"/>
          </a:p>
          <a:p>
            <a:r>
              <a:rPr lang="en-US" sz="2000" dirty="0"/>
              <a:t>Plotting a confusion matrix of the results:</a:t>
            </a:r>
          </a:p>
          <a:p>
            <a:endParaRPr lang="en-US" sz="2000" dirty="0"/>
          </a:p>
        </p:txBody>
      </p:sp>
      <p:pic>
        <p:nvPicPr>
          <p:cNvPr id="9" name="Picture 8" descr="A screenshot of a cell phone&#10;&#10;Description automatically generated">
            <a:extLst>
              <a:ext uri="{FF2B5EF4-FFF2-40B4-BE49-F238E27FC236}">
                <a16:creationId xmlns:a16="http://schemas.microsoft.com/office/drawing/2014/main" id="{C93B579F-910D-C249-A17A-41337CAAD1C7}"/>
              </a:ext>
            </a:extLst>
          </p:cNvPr>
          <p:cNvPicPr>
            <a:picLocks noChangeAspect="1"/>
          </p:cNvPicPr>
          <p:nvPr/>
        </p:nvPicPr>
        <p:blipFill>
          <a:blip r:embed="rId2"/>
          <a:stretch>
            <a:fillRect/>
          </a:stretch>
        </p:blipFill>
        <p:spPr>
          <a:xfrm>
            <a:off x="5751512" y="3670300"/>
            <a:ext cx="4762500" cy="3187700"/>
          </a:xfrm>
          <a:prstGeom prst="rect">
            <a:avLst/>
          </a:prstGeom>
        </p:spPr>
      </p:pic>
      <p:pic>
        <p:nvPicPr>
          <p:cNvPr id="11" name="Picture 10">
            <a:extLst>
              <a:ext uri="{FF2B5EF4-FFF2-40B4-BE49-F238E27FC236}">
                <a16:creationId xmlns:a16="http://schemas.microsoft.com/office/drawing/2014/main" id="{77674DEF-7D0F-CC46-8836-21B6B8356DF2}"/>
              </a:ext>
            </a:extLst>
          </p:cNvPr>
          <p:cNvPicPr>
            <a:picLocks noChangeAspect="1"/>
          </p:cNvPicPr>
          <p:nvPr/>
        </p:nvPicPr>
        <p:blipFill>
          <a:blip r:embed="rId3"/>
          <a:stretch>
            <a:fillRect/>
          </a:stretch>
        </p:blipFill>
        <p:spPr>
          <a:xfrm>
            <a:off x="3998912" y="2276474"/>
            <a:ext cx="7497814" cy="708026"/>
          </a:xfrm>
          <a:prstGeom prst="rect">
            <a:avLst/>
          </a:prstGeom>
        </p:spPr>
      </p:pic>
    </p:spTree>
    <p:extLst>
      <p:ext uri="{BB962C8B-B14F-4D97-AF65-F5344CB8AC3E}">
        <p14:creationId xmlns:p14="http://schemas.microsoft.com/office/powerpoint/2010/main" val="31049052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{59E1B2DE-BCD0-2847-9CAE-5B3C30261E19}tf10001058</Template>
  <TotalTime>62</TotalTime>
  <Words>577</Words>
  <Application>Microsoft Macintosh PowerPoint</Application>
  <PresentationFormat>Widescreen</PresentationFormat>
  <Paragraphs>49</Paragraphs>
  <Slides>12</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Celestial</vt:lpstr>
      <vt:lpstr>Semester Project: Analysis and Prediction of Oil Pressure </vt:lpstr>
      <vt:lpstr>Introduction</vt:lpstr>
      <vt:lpstr>Data</vt:lpstr>
      <vt:lpstr>Data: examples</vt:lpstr>
      <vt:lpstr>Data</vt:lpstr>
      <vt:lpstr>Model: Preparing</vt:lpstr>
      <vt:lpstr>Model</vt:lpstr>
      <vt:lpstr>Model: Selection</vt:lpstr>
      <vt:lpstr>Model: Testing</vt:lpstr>
      <vt:lpstr>Conclusion</vt:lpstr>
      <vt:lpstr>Conclusion: Problems</vt:lpstr>
      <vt:lpstr>Thank you for listening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Semester Project: Analysis and Prediction of Oil Pressure </dc:title>
  <dc:creator>Layman, Luke</dc:creator>
  <cp:lastModifiedBy>Layman, Luke</cp:lastModifiedBy>
  <cp:revision>1</cp:revision>
  <cp:lastPrinted>2020-04-16T16:19:44Z</cp:lastPrinted>
  <dcterms:created xsi:type="dcterms:W3CDTF">2020-04-16T15:18:57Z</dcterms:created>
  <dcterms:modified xsi:type="dcterms:W3CDTF">2020-04-16T16:21:19Z</dcterms:modified>
</cp:coreProperties>
</file>