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62" r:id="rId4"/>
    <p:sldId id="258" r:id="rId5"/>
    <p:sldId id="260" r:id="rId6"/>
    <p:sldId id="263" r:id="rId7"/>
    <p:sldId id="261" r:id="rId8"/>
    <p:sldId id="264" r:id="rId9"/>
    <p:sldId id="265" r:id="rId10"/>
    <p:sldId id="266" r:id="rId11"/>
    <p:sldId id="259" r:id="rId12"/>
  </p:sldIdLst>
  <p:sldSz cx="9144000" cy="6858000" type="screen4x3"/>
  <p:notesSz cx="7019925" cy="93059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C3131A"/>
    <a:srgbClr val="245BFF"/>
    <a:srgbClr val="993300"/>
    <a:srgbClr val="CC3300"/>
    <a:srgbClr val="008000"/>
    <a:srgbClr val="A60000"/>
    <a:srgbClr val="FFCC00"/>
    <a:srgbClr val="CC0099"/>
    <a:srgbClr val="FF99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8814" autoAdjust="0"/>
  </p:normalViewPr>
  <p:slideViewPr>
    <p:cSldViewPr>
      <p:cViewPr>
        <p:scale>
          <a:sx n="100" d="100"/>
          <a:sy n="100" d="100"/>
        </p:scale>
        <p:origin x="1914" y="4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16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79" tIns="46640" rIns="93279" bIns="4664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6688" y="0"/>
            <a:ext cx="30416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79" tIns="46640" rIns="93279" bIns="4664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09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9200"/>
            <a:ext cx="30416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79" tIns="46640" rIns="93279" bIns="4664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09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6688" y="8839200"/>
            <a:ext cx="30416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79" tIns="46640" rIns="93279" bIns="4664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fld id="{690F904F-8CC3-C34F-BA2A-AD6B4283FD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8831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16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79" tIns="46640" rIns="93279" bIns="4664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6688" y="0"/>
            <a:ext cx="30416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79" tIns="46640" rIns="93279" bIns="4664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696913"/>
            <a:ext cx="4654550" cy="34909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85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9600"/>
            <a:ext cx="5616575" cy="418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79" tIns="46640" rIns="93279" bIns="4664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85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9200"/>
            <a:ext cx="30416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79" tIns="46640" rIns="93279" bIns="4664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5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6688" y="8839200"/>
            <a:ext cx="30416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79" tIns="46640" rIns="93279" bIns="4664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fld id="{B6EBB9A3-A05C-DD4C-9FC9-D247743C72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0845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1828800"/>
          </a:xfrm>
          <a:prstGeom prst="rect">
            <a:avLst/>
          </a:prstGeom>
          <a:solidFill>
            <a:srgbClr val="CE112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212725" y="348932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mtClean="0">
              <a:latin typeface="Times" charset="0"/>
            </a:endParaRPr>
          </a:p>
        </p:txBody>
      </p:sp>
      <p:pic>
        <p:nvPicPr>
          <p:cNvPr id="6" name="Picture 10" descr="CoEnameplatewhite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3400" y="609600"/>
            <a:ext cx="4724400" cy="70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491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533400" y="2514600"/>
            <a:ext cx="6629400" cy="1066800"/>
          </a:xfrm>
        </p:spPr>
        <p:txBody>
          <a:bodyPr anchor="b"/>
          <a:lstStyle>
            <a:lvl1pPr>
              <a:defRPr>
                <a:solidFill>
                  <a:srgbClr val="C3131A"/>
                </a:solidFill>
                <a:latin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9491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533400" y="3733800"/>
            <a:ext cx="6248400" cy="1752600"/>
          </a:xfrm>
        </p:spPr>
        <p:txBody>
          <a:bodyPr/>
          <a:lstStyle>
            <a:lvl1pPr marL="0" indent="0">
              <a:buFont typeface="Times" charset="0"/>
              <a:buNone/>
              <a:defRPr sz="2400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32246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911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238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630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08640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617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814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313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3480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813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64232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096000"/>
            <a:ext cx="9144000" cy="762000"/>
          </a:xfrm>
          <a:prstGeom prst="rect">
            <a:avLst/>
          </a:prstGeom>
          <a:solidFill>
            <a:srgbClr val="CE112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9" name="Text Box 6"/>
          <p:cNvSpPr txBox="1">
            <a:spLocks noChangeArrowheads="1"/>
          </p:cNvSpPr>
          <p:nvPr/>
        </p:nvSpPr>
        <p:spPr bwMode="auto">
          <a:xfrm>
            <a:off x="212725" y="348932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mtClean="0">
              <a:latin typeface="Times" charset="0"/>
            </a:endParaRPr>
          </a:p>
        </p:txBody>
      </p:sp>
      <p:pic>
        <p:nvPicPr>
          <p:cNvPr id="1030" name="Picture 7" descr="ISUnameplatewhite.png"/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1000" y="6324600"/>
            <a:ext cx="335280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2" descr="COE.png"/>
          <p:cNvPicPr>
            <a:picLocks noChangeAspect="1"/>
          </p:cNvPicPr>
          <p:nvPr userDrawn="1"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91200" y="6383338"/>
            <a:ext cx="28956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CE1126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CE1126"/>
          </a:solidFill>
          <a:latin typeface="Arial Narrow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CE1126"/>
          </a:solidFill>
          <a:latin typeface="Arial Narrow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CE1126"/>
          </a:solidFill>
          <a:latin typeface="Arial Narrow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CE1126"/>
          </a:solidFill>
          <a:latin typeface="Arial Narrow" pitchFamily="34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CE1126"/>
          </a:solidFill>
          <a:latin typeface="Arial Narrow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CE1126"/>
          </a:solidFill>
          <a:latin typeface="Arial Narrow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CE1126"/>
          </a:solidFill>
          <a:latin typeface="Arial Narrow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CE1126"/>
          </a:solidFill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26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85800" indent="-228600" algn="l" rtl="0" eaLnBrk="0" fontAlgn="base" hangingPunct="0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26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26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26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2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2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2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2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rianespace.com/wp-content/uploads/2015/09/Soyuz-Users-Manual-March-2012.pdf" TargetMode="External"/><Relationship Id="rId2" Type="http://schemas.openxmlformats.org/officeDocument/2006/relationships/hyperlink" Target="https://spacenews.com/one-year-after-kickoff-oneweb-says-its-700-satellite-constellation-is-on-schedule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github.com/laynedroppers/Astrodynamics-Software-Crash-Cours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Astrodynamics Software Crash Course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733800"/>
            <a:ext cx="6629400" cy="1752600"/>
          </a:xfrm>
        </p:spPr>
        <p:txBody>
          <a:bodyPr/>
          <a:lstStyle/>
          <a:p>
            <a:r>
              <a:rPr lang="en-US" dirty="0" smtClean="0"/>
              <a:t>Week 1: Course Introduction &amp; GMAT Basics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920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GMAT GUI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670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 smtClean="0"/>
              <a:t>[1] </a:t>
            </a:r>
            <a:r>
              <a:rPr lang="en-US" sz="1200" dirty="0" err="1" smtClean="0"/>
              <a:t>Lynam</a:t>
            </a:r>
            <a:r>
              <a:rPr lang="en-US" sz="1200" dirty="0" smtClean="0"/>
              <a:t>, A.E., “Broad-search algorithms for the spacecraft trajectory design of </a:t>
            </a:r>
            <a:r>
              <a:rPr lang="en-US" sz="1200" dirty="0" err="1" smtClean="0"/>
              <a:t>Callisto</a:t>
            </a:r>
            <a:r>
              <a:rPr lang="en-US" sz="1200" dirty="0" smtClean="0"/>
              <a:t>-</a:t>
            </a:r>
            <a:r>
              <a:rPr lang="en-US" sz="1200" dirty="0" err="1" smtClean="0"/>
              <a:t>Ganmede</a:t>
            </a:r>
            <a:r>
              <a:rPr lang="en-US" sz="1200" dirty="0" smtClean="0"/>
              <a:t>-IO triple flyby sequences from 2024-2040, Part II: Lambert pathfinding and trajectory solutions,” </a:t>
            </a:r>
            <a:r>
              <a:rPr lang="en-US" sz="1200" i="1" dirty="0" err="1" smtClean="0"/>
              <a:t>Acta</a:t>
            </a:r>
            <a:r>
              <a:rPr lang="en-US" sz="1200" i="1" dirty="0" smtClean="0"/>
              <a:t> </a:t>
            </a:r>
            <a:r>
              <a:rPr lang="en-US" sz="1200" i="1" dirty="0" err="1" smtClean="0"/>
              <a:t>Astronautica</a:t>
            </a:r>
            <a:r>
              <a:rPr lang="en-US" sz="1200" i="1" dirty="0" smtClean="0"/>
              <a:t>,</a:t>
            </a:r>
            <a:r>
              <a:rPr lang="en-US" sz="1200" dirty="0" smtClean="0"/>
              <a:t> Vol. 94, 2014, pp. 253-261.</a:t>
            </a:r>
          </a:p>
          <a:p>
            <a:pPr marL="0" indent="0">
              <a:buNone/>
            </a:pPr>
            <a:r>
              <a:rPr lang="en-US" sz="1200" dirty="0" smtClean="0"/>
              <a:t>[2] de </a:t>
            </a:r>
            <a:r>
              <a:rPr lang="en-US" sz="1200" dirty="0" err="1" smtClean="0"/>
              <a:t>Selding</a:t>
            </a:r>
            <a:r>
              <a:rPr lang="en-US" sz="1200" dirty="0" smtClean="0"/>
              <a:t>, P. B., “One year after kickoff, </a:t>
            </a:r>
            <a:r>
              <a:rPr lang="en-US" sz="1200" dirty="0" err="1" smtClean="0"/>
              <a:t>OneWeb</a:t>
            </a:r>
            <a:r>
              <a:rPr lang="en-US" sz="1200" dirty="0" smtClean="0"/>
              <a:t> says its 700-satellite constellation is on schedule,” </a:t>
            </a:r>
            <a:r>
              <a:rPr lang="en-US" sz="1200" i="1" dirty="0" err="1" smtClean="0"/>
              <a:t>Spacenews</a:t>
            </a:r>
            <a:r>
              <a:rPr lang="en-US" sz="1200" dirty="0" smtClean="0"/>
              <a:t> </a:t>
            </a:r>
            <a:r>
              <a:rPr lang="en-US" sz="1200" dirty="0"/>
              <a:t>[online], July 2016, </a:t>
            </a:r>
            <a:r>
              <a:rPr lang="en-US" sz="1200" dirty="0">
                <a:hlinkClick r:id="rId2"/>
              </a:rPr>
              <a:t>https://spacenews.com/one-year-after-kickoff-oneweb-says-its-700-satellite-constellation-is-on-schedule</a:t>
            </a:r>
            <a:r>
              <a:rPr lang="en-US" sz="1200" dirty="0" smtClean="0">
                <a:hlinkClick r:id="rId2"/>
              </a:rPr>
              <a:t>/</a:t>
            </a:r>
            <a:r>
              <a:rPr lang="en-US" sz="1200" dirty="0" smtClean="0"/>
              <a:t> </a:t>
            </a:r>
          </a:p>
          <a:p>
            <a:pPr marL="0" indent="0">
              <a:buNone/>
            </a:pPr>
            <a:r>
              <a:rPr lang="en-US" sz="1200" dirty="0" smtClean="0"/>
              <a:t>[3] “Soyuz User’s Manual – Issue 2 Revision 0,” </a:t>
            </a:r>
            <a:r>
              <a:rPr lang="en-US" sz="1200" i="1" dirty="0" smtClean="0"/>
              <a:t>Arianespace</a:t>
            </a:r>
            <a:r>
              <a:rPr lang="en-US" sz="1200" dirty="0"/>
              <a:t>, March 2012, </a:t>
            </a:r>
            <a:r>
              <a:rPr lang="en-US" sz="1200" dirty="0">
                <a:hlinkClick r:id="rId3"/>
              </a:rPr>
              <a:t>http://</a:t>
            </a:r>
            <a:r>
              <a:rPr lang="en-US" sz="1200" dirty="0" smtClean="0">
                <a:hlinkClick r:id="rId3"/>
              </a:rPr>
              <a:t>www.arianespace.com/wp-content/uploads/2015/09/Soyuz-Users-Manual-March-2012.pdf</a:t>
            </a:r>
            <a:r>
              <a:rPr lang="en-US" sz="1200" dirty="0" smtClean="0"/>
              <a:t>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9753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Layne Droppers</a:t>
            </a:r>
          </a:p>
          <a:p>
            <a:r>
              <a:rPr lang="en-US" dirty="0" smtClean="0"/>
              <a:t>Senior in Aerospace Engineering</a:t>
            </a:r>
          </a:p>
          <a:p>
            <a:r>
              <a:rPr lang="en-US" dirty="0" smtClean="0"/>
              <a:t>Extensive Industry Experience:</a:t>
            </a:r>
          </a:p>
          <a:p>
            <a:pPr lvl="1"/>
            <a:r>
              <a:rPr lang="en-US" sz="1800" dirty="0" smtClean="0"/>
              <a:t>Spirit </a:t>
            </a:r>
            <a:r>
              <a:rPr lang="en-US" sz="1800" dirty="0" err="1" smtClean="0"/>
              <a:t>AeroSystems</a:t>
            </a:r>
            <a:r>
              <a:rPr lang="en-US" sz="1800" dirty="0" smtClean="0"/>
              <a:t> | Stress Analysis, Boeing 737</a:t>
            </a:r>
          </a:p>
          <a:p>
            <a:pPr lvl="1"/>
            <a:r>
              <a:rPr lang="en-US" sz="1800" dirty="0" smtClean="0"/>
              <a:t>Orbital ATK | Missile Warhead &amp; </a:t>
            </a:r>
            <a:r>
              <a:rPr lang="en-US" sz="1800" dirty="0" err="1" smtClean="0"/>
              <a:t>Fuzing</a:t>
            </a:r>
            <a:r>
              <a:rPr lang="en-US" sz="1800" dirty="0" smtClean="0"/>
              <a:t> Engineer</a:t>
            </a:r>
          </a:p>
          <a:p>
            <a:pPr lvl="1"/>
            <a:r>
              <a:rPr lang="en-US" sz="1800" dirty="0" smtClean="0"/>
              <a:t>NASA Langley Research Center | Interplanetary Propulsion Analyst</a:t>
            </a:r>
          </a:p>
          <a:p>
            <a:pPr lvl="1"/>
            <a:r>
              <a:rPr lang="en-US" sz="1800" dirty="0" err="1" smtClean="0"/>
              <a:t>OneWeb</a:t>
            </a:r>
            <a:r>
              <a:rPr lang="en-US" sz="1800" dirty="0" smtClean="0"/>
              <a:t> | Flight Dynamics Analyst</a:t>
            </a:r>
            <a:endParaRPr lang="en-US" sz="1800" dirty="0"/>
          </a:p>
        </p:txBody>
      </p:sp>
      <p:pic>
        <p:nvPicPr>
          <p:cNvPr id="1026" name="Picture 2" descr="Image result for spirit aerosystems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907106"/>
            <a:ext cx="2051451" cy="91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orbital atk"/>
          <p:cNvPicPr>
            <a:picLocks noChangeAspect="1" noChangeArrowheads="1"/>
          </p:cNvPicPr>
          <p:nvPr/>
        </p:nvPicPr>
        <p:blipFill>
          <a:blip r:embed="rId3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5923" y="4844757"/>
            <a:ext cx="2362200" cy="1328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nasa"/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41" t="6854" r="24528" b="10127"/>
          <a:stretch/>
        </p:blipFill>
        <p:spPr bwMode="auto">
          <a:xfrm>
            <a:off x="5105395" y="4946788"/>
            <a:ext cx="1365651" cy="1073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lated image"/>
          <p:cNvPicPr>
            <a:picLocks noChangeAspect="1" noChangeArrowheads="1"/>
          </p:cNvPicPr>
          <p:nvPr/>
        </p:nvPicPr>
        <p:blipFill>
          <a:blip r:embed="rId5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5105400"/>
            <a:ext cx="2177521" cy="619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56" t="33704" r="47778" b="32222"/>
          <a:stretch/>
        </p:blipFill>
        <p:spPr>
          <a:xfrm rot="5400000">
            <a:off x="6658263" y="542637"/>
            <a:ext cx="2272196" cy="2177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559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to basics of astrodynamics software</a:t>
            </a:r>
          </a:p>
          <a:p>
            <a:r>
              <a:rPr lang="en-US" dirty="0" smtClean="0"/>
              <a:t>What to expect within industry</a:t>
            </a:r>
          </a:p>
          <a:p>
            <a:r>
              <a:rPr lang="en-US" dirty="0" smtClean="0"/>
              <a:t>GMAT training</a:t>
            </a:r>
          </a:p>
          <a:p>
            <a:r>
              <a:rPr lang="en-US" dirty="0" smtClean="0"/>
              <a:t>STK training</a:t>
            </a:r>
          </a:p>
          <a:p>
            <a:endParaRPr lang="en-US" dirty="0"/>
          </a:p>
          <a:p>
            <a:r>
              <a:rPr lang="en-US" dirty="0" smtClean="0"/>
              <a:t>By the end of the course, you will have the ability to perform astrodynamics analyses in both GMAT and STK, as well as have the skills needed to obtain your Level 1 STK Certification.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69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Astrodynamics in Industry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457200" y="1031587"/>
            <a:ext cx="3962400" cy="2540000"/>
            <a:chOff x="457200" y="1295400"/>
            <a:chExt cx="4800600" cy="3161765"/>
          </a:xfrm>
        </p:grpSpPr>
        <p:pic>
          <p:nvPicPr>
            <p:cNvPr id="2050" name="Picture 2" descr="Image result for stk interplanetary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" y="1295400"/>
              <a:ext cx="4800600" cy="28232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457200" y="4118611"/>
              <a:ext cx="4800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 smtClean="0"/>
                <a:t>Interplanetary Trajectory Design [1]</a:t>
              </a:r>
              <a:endParaRPr lang="en-US" sz="13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800600" y="1031587"/>
            <a:ext cx="3810000" cy="2540000"/>
            <a:chOff x="5029200" y="1295400"/>
            <a:chExt cx="3810000" cy="2832388"/>
          </a:xfrm>
        </p:grpSpPr>
        <p:pic>
          <p:nvPicPr>
            <p:cNvPr id="2052" name="Picture 4" descr="Image result for oneweb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9200" y="1295400"/>
              <a:ext cx="3810000" cy="2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5029200" y="3835400"/>
              <a:ext cx="38100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 smtClean="0"/>
                <a:t>Earth Satellite Deployment and Management [2]</a:t>
              </a:r>
              <a:endParaRPr lang="en-US" sz="13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552700" y="3571587"/>
            <a:ext cx="3810000" cy="2568575"/>
            <a:chOff x="2552700" y="3571587"/>
            <a:chExt cx="3810000" cy="256857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895600" y="3571587"/>
              <a:ext cx="3124200" cy="2321945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2552700" y="5847774"/>
              <a:ext cx="38100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 smtClean="0"/>
                <a:t>Launch Vehicle Trajectory Design [3]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5905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Astrodynamics Software</a:t>
            </a:r>
            <a:endParaRPr lang="en-US" dirty="0"/>
          </a:p>
        </p:txBody>
      </p:sp>
      <p:pic>
        <p:nvPicPr>
          <p:cNvPr id="3080" name="Picture 8" descr="https://ai-solutions.com/img/freeflyer/freeflyer-logo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862" y="4411237"/>
            <a:ext cx="3733800" cy="1494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-31546" y="1710318"/>
            <a:ext cx="3429000" cy="2493459"/>
            <a:chOff x="-31546" y="1710318"/>
            <a:chExt cx="3429000" cy="2493459"/>
          </a:xfrm>
        </p:grpSpPr>
        <p:pic>
          <p:nvPicPr>
            <p:cNvPr id="3074" name="Picture 2" descr="Related image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125" b="3125"/>
            <a:stretch/>
          </p:blipFill>
          <p:spPr bwMode="auto">
            <a:xfrm>
              <a:off x="457200" y="1710318"/>
              <a:ext cx="2451508" cy="228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-31546" y="3911389"/>
              <a:ext cx="34290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 smtClean="0"/>
                <a:t>General Mission Analysis Tool (NASA, Free)</a:t>
              </a:r>
              <a:endParaRPr lang="en-US" sz="1300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876800" y="1371600"/>
            <a:ext cx="3662602" cy="1587470"/>
            <a:chOff x="4876800" y="1371600"/>
            <a:chExt cx="3662602" cy="1587470"/>
          </a:xfrm>
        </p:grpSpPr>
        <p:pic>
          <p:nvPicPr>
            <p:cNvPr id="3078" name="Picture 6" descr="Copernicus example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6800" y="1371600"/>
              <a:ext cx="3662602" cy="11258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4876800" y="2497405"/>
              <a:ext cx="36626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Copernicus (NASA, Govt. Employees &amp; Contractors Only)</a:t>
              </a:r>
              <a:endParaRPr lang="en-US" sz="1200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827760" y="3344819"/>
            <a:ext cx="3662601" cy="2504305"/>
            <a:chOff x="5827760" y="3344819"/>
            <a:chExt cx="3662601" cy="2504305"/>
          </a:xfrm>
        </p:grpSpPr>
        <p:pic>
          <p:nvPicPr>
            <p:cNvPr id="3076" name="Picture 4" descr="Image result for system tool kit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227" r="28890" b="379"/>
            <a:stretch/>
          </p:blipFill>
          <p:spPr bwMode="auto">
            <a:xfrm>
              <a:off x="6631323" y="3344819"/>
              <a:ext cx="2055477" cy="22524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5827760" y="5572125"/>
              <a:ext cx="3662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Systems Tool Kit (AGI, Pro for </a:t>
              </a:r>
              <a:r>
                <a:rPr lang="en-US" sz="1200" dirty="0" err="1" smtClean="0"/>
                <a:t>Astrogator</a:t>
              </a:r>
              <a:r>
                <a:rPr lang="en-US" sz="1200" dirty="0" smtClean="0"/>
                <a:t>)</a:t>
              </a:r>
              <a:endParaRPr lang="en-US" sz="12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016091" y="2853318"/>
            <a:ext cx="3662601" cy="2136216"/>
            <a:chOff x="3016091" y="2853318"/>
            <a:chExt cx="3662601" cy="2136216"/>
          </a:xfrm>
        </p:grpSpPr>
        <p:pic>
          <p:nvPicPr>
            <p:cNvPr id="3082" name="Picture 10" descr="http://jat.sourceforge.net/jat/images/earthMoonFreeReturn.png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83215" y="2853318"/>
              <a:ext cx="2328354" cy="18714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3016091" y="4712535"/>
              <a:ext cx="3662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Java Astrodynamics Toolkit (</a:t>
              </a:r>
              <a:r>
                <a:rPr lang="en-US" sz="1200" dirty="0" err="1" smtClean="0"/>
                <a:t>SourceForge</a:t>
              </a:r>
              <a:r>
                <a:rPr lang="en-US" sz="1200" dirty="0" smtClean="0"/>
                <a:t>, Free)</a:t>
              </a:r>
              <a:endParaRPr lang="en-US" sz="120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23461" y="5602254"/>
            <a:ext cx="36626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Free Flyer (</a:t>
            </a:r>
            <a:r>
              <a:rPr lang="en-US" sz="1200" dirty="0" err="1" smtClean="0"/>
              <a:t>a.i</a:t>
            </a:r>
            <a:r>
              <a:rPr lang="en-US" sz="1200" dirty="0" smtClean="0"/>
              <a:t>. solutions, Commercial)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93126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Software?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Sophisticated spherical harmonic Earth gravity </a:t>
            </a:r>
            <a:r>
              <a:rPr lang="en-US" sz="2400" dirty="0" smtClean="0"/>
              <a:t>model</a:t>
            </a:r>
          </a:p>
          <a:p>
            <a:r>
              <a:rPr lang="en-US" sz="2400" dirty="0" smtClean="0"/>
              <a:t>High-fidelity n-body gravity modeling</a:t>
            </a:r>
          </a:p>
          <a:p>
            <a:pPr lvl="1"/>
            <a:r>
              <a:rPr lang="en-US" sz="1600" dirty="0" smtClean="0"/>
              <a:t>Earth, Moon, Sun, etc. without using patched-conics</a:t>
            </a:r>
          </a:p>
          <a:p>
            <a:r>
              <a:rPr lang="en-US" sz="2400" dirty="0" smtClean="0"/>
              <a:t>Ability to accurately model orbit perturbations</a:t>
            </a:r>
          </a:p>
          <a:p>
            <a:pPr lvl="1"/>
            <a:r>
              <a:rPr lang="en-US" sz="1600" dirty="0" smtClean="0"/>
              <a:t>Atmospheric drag</a:t>
            </a:r>
          </a:p>
          <a:p>
            <a:pPr lvl="1"/>
            <a:r>
              <a:rPr lang="en-US" sz="1600" dirty="0" smtClean="0"/>
              <a:t>Solar radiation pressure</a:t>
            </a:r>
          </a:p>
          <a:p>
            <a:endParaRPr lang="en-US" sz="2400" dirty="0"/>
          </a:p>
        </p:txBody>
      </p:sp>
      <p:pic>
        <p:nvPicPr>
          <p:cNvPr id="4100" name="Picture 4" descr="Related image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95" r="11656"/>
          <a:stretch/>
        </p:blipFill>
        <p:spPr bwMode="auto">
          <a:xfrm>
            <a:off x="4872832" y="3657600"/>
            <a:ext cx="3867149" cy="2371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Image result for cis lunar trajectory stk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613" y="3657600"/>
            <a:ext cx="4111625" cy="226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106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Optimizing an analysis</a:t>
            </a:r>
          </a:p>
          <a:p>
            <a:pPr lvl="1"/>
            <a:r>
              <a:rPr lang="en-US" sz="1800" dirty="0" smtClean="0"/>
              <a:t>Launch date determination</a:t>
            </a:r>
          </a:p>
          <a:p>
            <a:pPr lvl="1"/>
            <a:r>
              <a:rPr lang="en-US" sz="1800" dirty="0" smtClean="0"/>
              <a:t>Minimizing propellant needed</a:t>
            </a:r>
          </a:p>
          <a:p>
            <a:pPr lvl="1"/>
            <a:r>
              <a:rPr lang="en-US" sz="1800" dirty="0" smtClean="0"/>
              <a:t>Minimizing duration of task</a:t>
            </a:r>
          </a:p>
          <a:p>
            <a:r>
              <a:rPr lang="en-US" dirty="0" smtClean="0"/>
              <a:t>Determining propellant needed for mission maneuvers</a:t>
            </a:r>
          </a:p>
          <a:p>
            <a:r>
              <a:rPr lang="en-US" dirty="0" smtClean="0"/>
              <a:t>Satellite acquisition of signal (AOS) and loss of signal (LOS) with a ground station.</a:t>
            </a:r>
          </a:p>
          <a:p>
            <a:r>
              <a:rPr lang="en-US" dirty="0" smtClean="0"/>
              <a:t>Satellite pointing requirements (attitude) over 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476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General Mission Analysis Tool (GMAT) is the most common open-source software used for flight dynamics</a:t>
            </a:r>
          </a:p>
          <a:p>
            <a:r>
              <a:rPr lang="en-US" sz="2000" dirty="0" smtClean="0"/>
              <a:t>Developed by NASA Goddard Space Flight Center </a:t>
            </a:r>
          </a:p>
          <a:p>
            <a:r>
              <a:rPr lang="en-US" sz="2000" dirty="0" smtClean="0"/>
              <a:t>Supports constrained and unconstrained trajectory optimization</a:t>
            </a:r>
          </a:p>
          <a:p>
            <a:r>
              <a:rPr lang="en-US" sz="2000" dirty="0" smtClean="0"/>
              <a:t>Basic capabilities include:</a:t>
            </a:r>
          </a:p>
          <a:p>
            <a:pPr lvl="1"/>
            <a:r>
              <a:rPr lang="en-US" sz="1400" dirty="0" smtClean="0"/>
              <a:t>Plotting trajectories in space</a:t>
            </a:r>
          </a:p>
          <a:p>
            <a:pPr lvl="1"/>
            <a:r>
              <a:rPr lang="en-US" sz="1400" dirty="0" smtClean="0"/>
              <a:t>Plotting parameters against one another</a:t>
            </a:r>
          </a:p>
          <a:p>
            <a:pPr lvl="1"/>
            <a:r>
              <a:rPr lang="en-US" sz="1400" dirty="0" smtClean="0"/>
              <a:t>Saving parameters to reports for later reference</a:t>
            </a:r>
          </a:p>
        </p:txBody>
      </p:sp>
      <p:pic>
        <p:nvPicPr>
          <p:cNvPr id="4" name="Picture 2" descr="Related image"/>
          <p:cNvPicPr>
            <a:picLocks noChangeAspect="1" noChangeArrowheads="1"/>
          </p:cNvPicPr>
          <p:nvPr/>
        </p:nvPicPr>
        <p:blipFill rotWithShape="1"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25" b="3125"/>
          <a:stretch/>
        </p:blipFill>
        <p:spPr bwMode="auto">
          <a:xfrm>
            <a:off x="7591379" y="1"/>
            <a:ext cx="1552621" cy="1447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600" y="3200400"/>
            <a:ext cx="3438797" cy="2743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1288" t="3535" r="1288" b="3535"/>
          <a:stretch/>
        </p:blipFill>
        <p:spPr>
          <a:xfrm>
            <a:off x="990600" y="3955073"/>
            <a:ext cx="4495801" cy="1988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13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Opening GMAT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If you haven’t already, download the </a:t>
            </a:r>
            <a:r>
              <a:rPr lang="en-US" sz="2000" dirty="0"/>
              <a:t>course folder from </a:t>
            </a:r>
            <a:r>
              <a:rPr lang="en-US" sz="2000" dirty="0">
                <a:hlinkClick r:id="rId2"/>
              </a:rPr>
              <a:t>https://</a:t>
            </a:r>
            <a:r>
              <a:rPr lang="en-US" sz="2000" dirty="0" smtClean="0">
                <a:hlinkClick r:id="rId2"/>
              </a:rPr>
              <a:t>github.com/laynedroppers/Astrodynamics-Software-Crash-Course</a:t>
            </a:r>
            <a:r>
              <a:rPr lang="en-US" sz="2000" dirty="0" smtClean="0"/>
              <a:t> </a:t>
            </a:r>
          </a:p>
          <a:p>
            <a:pPr lvl="1"/>
            <a:r>
              <a:rPr lang="en-US" sz="2000" dirty="0" smtClean="0"/>
              <a:t>Wherever you save this folder, we will refer to it within the course as “…/Astro-Crash-Course”</a:t>
            </a:r>
            <a:endParaRPr lang="en-US" sz="2000" dirty="0"/>
          </a:p>
          <a:p>
            <a:r>
              <a:rPr lang="en-US" sz="2000" dirty="0" smtClean="0"/>
              <a:t>To run GMAT, double-click on the GMAT executable at …/Astro-Crash-Course/GMAT-R2018a/bin/GMAT.exe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r="19887" b="11765"/>
          <a:stretch/>
        </p:blipFill>
        <p:spPr>
          <a:xfrm>
            <a:off x="990600" y="4191000"/>
            <a:ext cx="716788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66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SU_VisualID_PPT">
  <a:themeElements>
    <a:clrScheme name="ISU_VisualID_PP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ISU_VisualID_PPT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ISU_VisualID_PP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U_VisualID_PP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U_VisualID_PP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U_VisualID_PP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U_VisualID_PP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U_VisualID_PP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U_VisualID_PP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U_VisualID_PP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U_VisualID_PP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U_VisualID_PP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U_VisualID_PP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U_VisualID_PP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10538</TotalTime>
  <Words>466</Words>
  <Application>Microsoft Office PowerPoint</Application>
  <PresentationFormat>On-screen Show (4:3)</PresentationFormat>
  <Paragraphs>59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ＭＳ Ｐゴシック</vt:lpstr>
      <vt:lpstr>Arial</vt:lpstr>
      <vt:lpstr>Arial Narrow</vt:lpstr>
      <vt:lpstr>Times</vt:lpstr>
      <vt:lpstr>ISU_VisualID_PPT</vt:lpstr>
      <vt:lpstr>Astrodynamics Software Crash Course</vt:lpstr>
      <vt:lpstr>About Me</vt:lpstr>
      <vt:lpstr>Course Overview</vt:lpstr>
      <vt:lpstr>Astrodynamics in Industry</vt:lpstr>
      <vt:lpstr>Astrodynamics Software</vt:lpstr>
      <vt:lpstr>Why use Software?</vt:lpstr>
      <vt:lpstr>Potential Use Cases</vt:lpstr>
      <vt:lpstr>GMAT</vt:lpstr>
      <vt:lpstr>Opening GMAT</vt:lpstr>
      <vt:lpstr>GMAT GUI</vt:lpstr>
      <vt:lpstr>References</vt:lpstr>
    </vt:vector>
  </TitlesOfParts>
  <Company>Iowa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markc</dc:creator>
  <cp:lastModifiedBy>Administrator</cp:lastModifiedBy>
  <cp:revision>527</cp:revision>
  <cp:lastPrinted>2011-08-22T15:33:05Z</cp:lastPrinted>
  <dcterms:created xsi:type="dcterms:W3CDTF">2010-02-16T15:48:38Z</dcterms:created>
  <dcterms:modified xsi:type="dcterms:W3CDTF">2018-08-21T17:26:59Z</dcterms:modified>
</cp:coreProperties>
</file>