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4"/>
  </p:notesMasterIdLst>
  <p:sldIdLst>
    <p:sldId id="256" r:id="rId2"/>
    <p:sldId id="308" r:id="rId3"/>
    <p:sldId id="310" r:id="rId4"/>
    <p:sldId id="312" r:id="rId5"/>
    <p:sldId id="313" r:id="rId6"/>
    <p:sldId id="314" r:id="rId7"/>
    <p:sldId id="315" r:id="rId8"/>
    <p:sldId id="316" r:id="rId9"/>
    <p:sldId id="305" r:id="rId10"/>
    <p:sldId id="306" r:id="rId11"/>
    <p:sldId id="304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7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02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90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923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3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53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03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6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91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1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6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4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2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4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  <a:t>2019/10/30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2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人工智慧與金融科技實務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20191030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24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1"/>
          <p:cNvGrpSpPr>
            <a:grpSpLocks/>
          </p:cNvGrpSpPr>
          <p:nvPr/>
        </p:nvGrpSpPr>
        <p:grpSpPr bwMode="auto">
          <a:xfrm>
            <a:off x="831528" y="1340283"/>
            <a:ext cx="8705850" cy="4065587"/>
            <a:chOff x="-19838" y="1774862"/>
            <a:chExt cx="9601200" cy="4351784"/>
          </a:xfrm>
        </p:grpSpPr>
        <p:pic>
          <p:nvPicPr>
            <p:cNvPr id="5" name="內容版面配置區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838" y="1774862"/>
              <a:ext cx="9601200" cy="3325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文字方塊 4"/>
            <p:cNvSpPr txBox="1">
              <a:spLocks noChangeArrowheads="1"/>
            </p:cNvSpPr>
            <p:nvPr/>
          </p:nvSpPr>
          <p:spPr bwMode="auto">
            <a:xfrm>
              <a:off x="1488922" y="5200792"/>
              <a:ext cx="12234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圖一 泡沫</a:t>
              </a:r>
            </a:p>
          </p:txBody>
        </p:sp>
        <p:sp>
          <p:nvSpPr>
            <p:cNvPr id="7" name="文字方塊 5"/>
            <p:cNvSpPr txBox="1">
              <a:spLocks noChangeArrowheads="1"/>
            </p:cNvSpPr>
            <p:nvPr/>
          </p:nvSpPr>
          <p:spPr bwMode="auto">
            <a:xfrm>
              <a:off x="6298666" y="5200792"/>
              <a:ext cx="14542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圖二 反泡沫</a:t>
              </a:r>
            </a:p>
          </p:txBody>
        </p:sp>
        <p:sp>
          <p:nvSpPr>
            <p:cNvPr id="8" name="文字方塊 6"/>
            <p:cNvSpPr txBox="1">
              <a:spLocks noChangeArrowheads="1"/>
            </p:cNvSpPr>
            <p:nvPr/>
          </p:nvSpPr>
          <p:spPr bwMode="auto">
            <a:xfrm>
              <a:off x="3046954" y="5757314"/>
              <a:ext cx="35317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資料來源：國泰君安證券研究所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18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607982" cy="1320800"/>
          </a:xfrm>
        </p:spPr>
        <p:txBody>
          <a:bodyPr/>
          <a:lstStyle/>
          <a:p>
            <a:r>
              <a:rPr lang="en-US" altLang="zh-TW" b="1" dirty="0"/>
              <a:t>log-periodic power laws (LPPL) for</a:t>
            </a:r>
            <a:br>
              <a:rPr lang="en-US" altLang="zh-TW" b="1" dirty="0"/>
            </a:br>
            <a:r>
              <a:rPr lang="en-US" altLang="zh-TW" b="1" dirty="0"/>
              <a:t>bubble modeling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2753"/>
            <a:ext cx="8596312" cy="331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449179"/>
            <a:ext cx="8596668" cy="55921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Two step algorithm</a:t>
            </a:r>
          </a:p>
          <a:p>
            <a:pPr lvl="1"/>
            <a:r>
              <a:rPr lang="en-US" altLang="zh-TW" sz="1800" dirty="0"/>
              <a:t>Each gene includes 4 non-linear variables </a:t>
            </a:r>
            <a:r>
              <a:rPr lang="en-US" altLang="zh-TW" sz="1800" dirty="0" err="1"/>
              <a:t>t</a:t>
            </a:r>
            <a:r>
              <a:rPr lang="en-US" altLang="zh-TW" sz="1800" baseline="-25000" dirty="0" err="1"/>
              <a:t>c</a:t>
            </a:r>
            <a:r>
              <a:rPr lang="en-US" altLang="zh-TW" sz="1800" dirty="0"/>
              <a:t>, β, ω, </a:t>
            </a:r>
            <a:r>
              <a:rPr lang="el-GR" altLang="zh-TW" sz="1800" dirty="0"/>
              <a:t>Φ</a:t>
            </a:r>
            <a:endParaRPr lang="en-US" altLang="zh-TW" sz="1800" dirty="0"/>
          </a:p>
          <a:p>
            <a:pPr lvl="1"/>
            <a:r>
              <a:rPr lang="en-US" altLang="zh-TW" sz="1800" dirty="0"/>
              <a:t>Use linear regression to estimate best A, B, C</a:t>
            </a:r>
          </a:p>
          <a:p>
            <a:r>
              <a:rPr lang="en-US" altLang="zh-TW" sz="2000" dirty="0"/>
              <a:t>For each parameter setting, we can measure the fitness between synthetic signals and real financial time-series data.</a:t>
            </a:r>
          </a:p>
          <a:p>
            <a:r>
              <a:rPr lang="en-US" altLang="zh-TW" sz="2000" dirty="0"/>
              <a:t>Apply genetic algorithm to approximate the optimal solution by minimizing the average fitness error between time 0 and </a:t>
            </a:r>
            <a:r>
              <a:rPr lang="en-US" altLang="zh-TW" sz="2000" dirty="0" err="1"/>
              <a:t>t</a:t>
            </a:r>
            <a:r>
              <a:rPr lang="en-US" altLang="zh-TW" sz="2000" baseline="-25000" dirty="0" err="1"/>
              <a:t>c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/>
              <a:t>Homework:</a:t>
            </a:r>
          </a:p>
          <a:p>
            <a:pPr lvl="1"/>
            <a:r>
              <a:rPr lang="en-US" altLang="zh-TW" sz="1800" dirty="0"/>
              <a:t>LPPL</a:t>
            </a:r>
          </a:p>
          <a:p>
            <a:pPr lvl="2"/>
            <a:r>
              <a:rPr lang="en-US" altLang="zh-TW" sz="1600" dirty="0"/>
              <a:t>Find the optimal LPPL parameters, suppose </a:t>
            </a:r>
            <a:r>
              <a:rPr lang="en-US" altLang="zh-TW" sz="1600" dirty="0" err="1"/>
              <a:t>t</a:t>
            </a:r>
            <a:r>
              <a:rPr lang="en-US" altLang="zh-TW" sz="1600" baseline="-25000" dirty="0" err="1"/>
              <a:t>c</a:t>
            </a:r>
            <a:r>
              <a:rPr lang="en-US" altLang="zh-TW" sz="1600" dirty="0"/>
              <a:t> in [1151,1166] </a:t>
            </a:r>
          </a:p>
          <a:p>
            <a:pPr lvl="2"/>
            <a:r>
              <a:rPr lang="en-US" altLang="zh-TW" sz="1600" dirty="0"/>
              <a:t>Plot the synthetic signals and real time-series data with different colors in a figure</a:t>
            </a:r>
          </a:p>
          <a:p>
            <a:endParaRPr lang="en-US" altLang="zh-TW" sz="2000" dirty="0"/>
          </a:p>
          <a:p>
            <a:pPr lvl="1"/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5622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Signal generator</a:t>
            </a:r>
          </a:p>
          <a:p>
            <a:pPr lvl="1"/>
            <a:r>
              <a:rPr lang="en-US" altLang="zh-TW" dirty="0"/>
              <a:t>F1(t) = 0.063 t</a:t>
            </a:r>
            <a:r>
              <a:rPr lang="en-US" altLang="zh-TW" baseline="30000" dirty="0"/>
              <a:t>3</a:t>
            </a:r>
            <a:r>
              <a:rPr lang="en-US" altLang="zh-TW" dirty="0"/>
              <a:t> – 5.284 t</a:t>
            </a:r>
            <a:r>
              <a:rPr lang="en-US" altLang="zh-TW" baseline="30000" dirty="0"/>
              <a:t>2</a:t>
            </a:r>
            <a:r>
              <a:rPr lang="en-US" altLang="zh-TW" dirty="0"/>
              <a:t> + 4.887 t + 412 + noise</a:t>
            </a:r>
          </a:p>
          <a:p>
            <a:r>
              <a:rPr lang="en-US" altLang="zh-TW" dirty="0"/>
              <a:t>Problem settings</a:t>
            </a:r>
          </a:p>
          <a:p>
            <a:pPr lvl="1"/>
            <a:r>
              <a:rPr lang="en-US" altLang="zh-TW" dirty="0"/>
              <a:t>Input: a series of F1 signal with t in [0.0 100.0]</a:t>
            </a:r>
          </a:p>
          <a:p>
            <a:pPr lvl="1"/>
            <a:r>
              <a:rPr lang="en-US" altLang="zh-TW" dirty="0"/>
              <a:t>Prior knowledge: F1 is a linear equation of t</a:t>
            </a:r>
          </a:p>
          <a:p>
            <a:pPr lvl="1"/>
            <a:r>
              <a:rPr lang="en-US" altLang="zh-TW" dirty="0"/>
              <a:t>Goal: Reverse the original equation of F1(t)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84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Non-linear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Signal generator</a:t>
            </a:r>
          </a:p>
          <a:p>
            <a:pPr lvl="1"/>
            <a:r>
              <a:rPr lang="en-US" altLang="zh-TW" dirty="0"/>
              <a:t>F2(t) = 0.6 t</a:t>
            </a:r>
            <a:r>
              <a:rPr lang="en-US" altLang="zh-TW" baseline="30000" dirty="0"/>
              <a:t>1.2</a:t>
            </a:r>
            <a:r>
              <a:rPr lang="en-US" altLang="zh-TW" dirty="0"/>
              <a:t> + 100 cos(0.4t) + noise;</a:t>
            </a:r>
          </a:p>
          <a:p>
            <a:r>
              <a:rPr lang="en-US" altLang="zh-TW" dirty="0"/>
              <a:t>Assume</a:t>
            </a:r>
          </a:p>
          <a:p>
            <a:pPr lvl="1"/>
            <a:r>
              <a:rPr lang="en-US" altLang="zh-TW" dirty="0"/>
              <a:t>Given:</a:t>
            </a:r>
            <a:r>
              <a:rPr lang="zh-TW" altLang="en-US" dirty="0"/>
              <a:t> </a:t>
            </a:r>
            <a:r>
              <a:rPr lang="en-US" altLang="zh-TW" dirty="0"/>
              <a:t>F2(t)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A*</a:t>
            </a:r>
            <a:r>
              <a:rPr lang="en-US" altLang="zh-TW" dirty="0" err="1"/>
              <a:t>t</a:t>
            </a:r>
            <a:r>
              <a:rPr lang="en-US" altLang="zh-TW" baseline="30000" dirty="0" err="1"/>
              <a:t>B</a:t>
            </a:r>
            <a:r>
              <a:rPr lang="en-US" altLang="zh-TW" dirty="0"/>
              <a:t> + C*cos(D*t) + noise;</a:t>
            </a:r>
          </a:p>
          <a:p>
            <a:pPr lvl="1"/>
            <a:r>
              <a:rPr lang="en-US" altLang="zh-TW" dirty="0"/>
              <a:t>Find the best parameters A,B,C, and D</a:t>
            </a:r>
          </a:p>
          <a:p>
            <a:r>
              <a:rPr lang="en-US" altLang="zh-TW" dirty="0"/>
              <a:t>Fitness function</a:t>
            </a:r>
          </a:p>
          <a:p>
            <a:pPr lvl="1"/>
            <a:r>
              <a:rPr lang="en-US" altLang="zh-TW" dirty="0"/>
              <a:t>Energy(A,B,C,D) = | F2(t) – (A*</a:t>
            </a:r>
            <a:r>
              <a:rPr lang="en-US" altLang="zh-TW" dirty="0" err="1"/>
              <a:t>t</a:t>
            </a:r>
            <a:r>
              <a:rPr lang="en-US" altLang="zh-TW" baseline="30000" dirty="0" err="1"/>
              <a:t>B</a:t>
            </a:r>
            <a:r>
              <a:rPr lang="en-US" altLang="zh-TW" dirty="0"/>
              <a:t> + C*cos(D*t)) |</a:t>
            </a:r>
          </a:p>
          <a:p>
            <a:r>
              <a:rPr lang="en-US" altLang="zh-TW" dirty="0"/>
              <a:t>Exhaustive search</a:t>
            </a:r>
          </a:p>
          <a:p>
            <a:pPr lvl="1"/>
            <a:r>
              <a:rPr lang="en-US" altLang="zh-TW" dirty="0"/>
              <a:t>A = -5.11 : 0.01 : 5.12</a:t>
            </a:r>
          </a:p>
          <a:p>
            <a:pPr lvl="1"/>
            <a:r>
              <a:rPr lang="en-US" altLang="zh-TW" dirty="0"/>
              <a:t>B = -5.11 : 0.01 : 5.12</a:t>
            </a:r>
          </a:p>
          <a:p>
            <a:pPr lvl="1"/>
            <a:r>
              <a:rPr lang="en-US" altLang="zh-TW" dirty="0"/>
              <a:t>C = -511 : 512</a:t>
            </a:r>
          </a:p>
          <a:p>
            <a:pPr lvl="1"/>
            <a:r>
              <a:rPr lang="en-US" altLang="zh-TW" dirty="0"/>
              <a:t>D = -5.11 : 0.01 : 5.12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66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Experiment 1</a:t>
            </a:r>
          </a:p>
          <a:p>
            <a:pPr lvl="1"/>
            <a:r>
              <a:rPr lang="en-US" altLang="zh-TW" dirty="0"/>
              <a:t>Fix A,B,C to ground truth and estimate the fitness under different D settings</a:t>
            </a:r>
          </a:p>
          <a:p>
            <a:pPr lvl="1"/>
            <a:r>
              <a:rPr lang="en-US" altLang="zh-TW" dirty="0"/>
              <a:t>Plot the curve where Y axis is the Energy and X axis is the D value</a:t>
            </a:r>
          </a:p>
          <a:p>
            <a:r>
              <a:rPr lang="en-US" altLang="zh-TW" dirty="0"/>
              <a:t>Experiment 2</a:t>
            </a:r>
          </a:p>
          <a:p>
            <a:pPr lvl="1"/>
            <a:r>
              <a:rPr lang="en-US" altLang="zh-TW" dirty="0"/>
              <a:t>Fix B,D and estimate the fitness under different combination of A and C settings</a:t>
            </a:r>
          </a:p>
          <a:p>
            <a:pPr lvl="1"/>
            <a:r>
              <a:rPr lang="en-US" altLang="zh-TW" dirty="0"/>
              <a:t>Plot the surface</a:t>
            </a:r>
          </a:p>
        </p:txBody>
      </p:sp>
    </p:spTree>
    <p:extLst>
      <p:ext uri="{BB962C8B-B14F-4D97-AF65-F5344CB8AC3E}">
        <p14:creationId xmlns:p14="http://schemas.microsoft.com/office/powerpoint/2010/main" val="222950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</a:p>
          <a:p>
            <a:pPr lvl="1"/>
            <a:r>
              <a:rPr lang="en-US" altLang="zh-TW" dirty="0"/>
              <a:t>It requires 2</a:t>
            </a:r>
            <a:r>
              <a:rPr lang="en-US" altLang="zh-TW" baseline="30000" dirty="0"/>
              <a:t>40</a:t>
            </a:r>
            <a:r>
              <a:rPr lang="en-US" altLang="zh-TW" dirty="0"/>
              <a:t> function calls</a:t>
            </a:r>
          </a:p>
          <a:p>
            <a:pPr lvl="1"/>
            <a:r>
              <a:rPr lang="en-US" altLang="zh-TW" dirty="0"/>
              <a:t>If the computational time of experiment 2 in previous slides is around 30 seconds, to examine 4 variables requires 364 days</a:t>
            </a:r>
          </a:p>
          <a:p>
            <a:r>
              <a:rPr lang="en-US" altLang="zh-TW" dirty="0"/>
              <a:t>Solution</a:t>
            </a:r>
          </a:p>
          <a:p>
            <a:pPr lvl="1"/>
            <a:r>
              <a:rPr lang="en-US" altLang="zh-TW" dirty="0"/>
              <a:t>Model the candidate solution and apply evolutionary algorithm, such as genetic algorithm, to find the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0388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定義基因</a:t>
            </a:r>
            <a:endParaRPr lang="en-US" altLang="zh-TW" dirty="0"/>
          </a:p>
          <a:p>
            <a:pPr lvl="1"/>
            <a:r>
              <a:rPr lang="en-US" altLang="zh-TW" dirty="0"/>
              <a:t>For example, </a:t>
            </a:r>
            <a:r>
              <a:rPr lang="zh-TW" altLang="en-US" dirty="0"/>
              <a:t>在我們的問題中使用一組</a:t>
            </a:r>
            <a:r>
              <a:rPr lang="en-US" altLang="zh-TW" dirty="0"/>
              <a:t>40 bits code</a:t>
            </a:r>
            <a:r>
              <a:rPr lang="zh-TW" altLang="en-US" dirty="0"/>
              <a:t>來代表</a:t>
            </a:r>
            <a:r>
              <a:rPr lang="en-US" altLang="zh-TW" dirty="0"/>
              <a:t>4</a:t>
            </a:r>
            <a:r>
              <a:rPr lang="zh-TW" altLang="en-US" dirty="0"/>
              <a:t>個變數</a:t>
            </a:r>
            <a:endParaRPr lang="en-US" altLang="zh-TW" dirty="0"/>
          </a:p>
          <a:p>
            <a:r>
              <a:rPr lang="zh-TW" altLang="en-US" dirty="0"/>
              <a:t>初代</a:t>
            </a:r>
            <a:endParaRPr lang="en-US" altLang="zh-TW" dirty="0"/>
          </a:p>
          <a:p>
            <a:pPr lvl="1"/>
            <a:r>
              <a:rPr lang="zh-TW" altLang="en-US" dirty="0"/>
              <a:t>利用亂數或</a:t>
            </a:r>
            <a:r>
              <a:rPr lang="en-US" altLang="zh-TW" dirty="0"/>
              <a:t>expert knowledge</a:t>
            </a:r>
            <a:r>
              <a:rPr lang="zh-TW" altLang="en-US" dirty="0"/>
              <a:t>產生一群初始的族群</a:t>
            </a:r>
            <a:endParaRPr lang="en-US" altLang="zh-TW" dirty="0"/>
          </a:p>
          <a:p>
            <a:r>
              <a:rPr lang="zh-TW" altLang="en-US" dirty="0"/>
              <a:t>複製 </a:t>
            </a:r>
            <a:r>
              <a:rPr lang="en-US" altLang="zh-TW" dirty="0"/>
              <a:t>(reproduction)</a:t>
            </a:r>
          </a:p>
          <a:p>
            <a:pPr lvl="1"/>
            <a:r>
              <a:rPr lang="zh-TW" altLang="en-US" dirty="0"/>
              <a:t>計算</a:t>
            </a:r>
            <a:r>
              <a:rPr lang="en-US" altLang="zh-TW" dirty="0"/>
              <a:t>fitness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fitness</a:t>
            </a:r>
            <a:r>
              <a:rPr lang="zh-TW" altLang="en-US" dirty="0"/>
              <a:t>決定適者生存</a:t>
            </a:r>
            <a:endParaRPr lang="en-US" altLang="zh-TW" dirty="0"/>
          </a:p>
          <a:p>
            <a:pPr lvl="1"/>
            <a:r>
              <a:rPr lang="zh-TW" altLang="en-US" dirty="0"/>
              <a:t>輪盤式選擇 </a:t>
            </a:r>
            <a:r>
              <a:rPr lang="en-US" altLang="zh-TW" dirty="0"/>
              <a:t>(roulette wheel selection)</a:t>
            </a:r>
          </a:p>
          <a:p>
            <a:pPr lvl="2"/>
            <a:r>
              <a:rPr lang="zh-TW" altLang="en-US" dirty="0"/>
              <a:t>依照</a:t>
            </a:r>
            <a:r>
              <a:rPr lang="en-US" altLang="zh-TW" dirty="0"/>
              <a:t>fitness</a:t>
            </a:r>
            <a:r>
              <a:rPr lang="zh-TW" altLang="en-US" dirty="0"/>
              <a:t>分割輪盤大小，面積比例越大越容易被選中</a:t>
            </a:r>
            <a:endParaRPr lang="en-US" altLang="zh-TW" dirty="0"/>
          </a:p>
          <a:p>
            <a:pPr lvl="1"/>
            <a:r>
              <a:rPr lang="zh-TW" altLang="en-US" dirty="0"/>
              <a:t>競爭式選擇 </a:t>
            </a:r>
            <a:r>
              <a:rPr lang="en-US" altLang="zh-TW" dirty="0"/>
              <a:t>(tournament selection)</a:t>
            </a:r>
          </a:p>
          <a:p>
            <a:pPr lvl="2"/>
            <a:r>
              <a:rPr lang="zh-TW" altLang="en-US" dirty="0"/>
              <a:t>只留</a:t>
            </a:r>
            <a:r>
              <a:rPr lang="en-US" altLang="zh-TW" dirty="0"/>
              <a:t>fitness</a:t>
            </a:r>
            <a:r>
              <a:rPr lang="zh-TW" altLang="en-US" dirty="0"/>
              <a:t>最高的一小群人</a:t>
            </a:r>
            <a:r>
              <a:rPr lang="en-US" altLang="zh-TW" dirty="0"/>
              <a:t>survive</a:t>
            </a:r>
            <a:r>
              <a:rPr lang="zh-TW" altLang="en-US" dirty="0"/>
              <a:t>，淘汰適應不佳的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90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交配 </a:t>
            </a:r>
            <a:r>
              <a:rPr lang="en-US" altLang="zh-TW" dirty="0"/>
              <a:t>(crossover)</a:t>
            </a:r>
          </a:p>
          <a:p>
            <a:pPr lvl="1"/>
            <a:r>
              <a:rPr lang="zh-TW" altLang="en-US" dirty="0"/>
              <a:t>單點交配</a:t>
            </a:r>
            <a:endParaRPr lang="en-US" altLang="zh-TW" dirty="0"/>
          </a:p>
          <a:p>
            <a:pPr lvl="2"/>
            <a:r>
              <a:rPr lang="zh-TW" altLang="en-US" dirty="0"/>
              <a:t>此點以後的基因互換</a:t>
            </a:r>
            <a:endParaRPr lang="en-US" altLang="zh-TW" dirty="0"/>
          </a:p>
          <a:p>
            <a:pPr lvl="1"/>
            <a:r>
              <a:rPr lang="zh-TW" altLang="en-US" dirty="0"/>
              <a:t>雙點交配</a:t>
            </a:r>
            <a:endParaRPr lang="en-US" altLang="zh-TW" dirty="0"/>
          </a:p>
          <a:p>
            <a:pPr lvl="2"/>
            <a:r>
              <a:rPr lang="zh-TW" altLang="en-US" dirty="0"/>
              <a:t>兩點間的基因互換</a:t>
            </a:r>
            <a:endParaRPr lang="en-US" altLang="zh-TW" dirty="0"/>
          </a:p>
          <a:p>
            <a:pPr lvl="1"/>
            <a:r>
              <a:rPr lang="zh-TW" altLang="en-US" dirty="0"/>
              <a:t>遮罩交配</a:t>
            </a:r>
            <a:endParaRPr lang="en-US" altLang="zh-TW" dirty="0"/>
          </a:p>
          <a:p>
            <a:pPr lvl="2"/>
            <a:r>
              <a:rPr lang="zh-TW" altLang="en-US" dirty="0"/>
              <a:t>產生一個</a:t>
            </a:r>
            <a:r>
              <a:rPr lang="en-US" altLang="zh-TW" dirty="0"/>
              <a:t>0/1 mask</a:t>
            </a:r>
            <a:r>
              <a:rPr lang="zh-TW" altLang="en-US" dirty="0"/>
              <a:t>或</a:t>
            </a:r>
            <a:r>
              <a:rPr lang="en-US" altLang="zh-TW" dirty="0"/>
              <a:t>filter</a:t>
            </a:r>
            <a:r>
              <a:rPr lang="zh-TW" altLang="en-US" dirty="0"/>
              <a:t>，</a:t>
            </a:r>
            <a:r>
              <a:rPr lang="en-US" altLang="zh-TW" dirty="0"/>
              <a:t>mask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bit</a:t>
            </a:r>
            <a:r>
              <a:rPr lang="zh-TW" altLang="en-US" dirty="0"/>
              <a:t>互換</a:t>
            </a:r>
            <a:endParaRPr lang="en-US" altLang="zh-TW" dirty="0"/>
          </a:p>
          <a:p>
            <a:r>
              <a:rPr lang="zh-TW" altLang="en-US" dirty="0"/>
              <a:t>突變</a:t>
            </a:r>
            <a:endParaRPr lang="en-US" altLang="zh-TW" dirty="0"/>
          </a:p>
          <a:p>
            <a:pPr lvl="1"/>
            <a:r>
              <a:rPr lang="zh-TW" altLang="en-US" dirty="0"/>
              <a:t>少數</a:t>
            </a:r>
            <a:r>
              <a:rPr lang="en-US" altLang="zh-TW" dirty="0"/>
              <a:t>bit 0-&gt;1</a:t>
            </a:r>
            <a:r>
              <a:rPr lang="zh-TW" altLang="en-US" dirty="0"/>
              <a:t>或</a:t>
            </a:r>
            <a:r>
              <a:rPr lang="en-US" altLang="zh-TW" dirty="0"/>
              <a:t>1-&gt;0</a:t>
            </a:r>
          </a:p>
        </p:txBody>
      </p:sp>
    </p:spTree>
    <p:extLst>
      <p:ext uri="{BB962C8B-B14F-4D97-AF65-F5344CB8AC3E}">
        <p14:creationId xmlns:p14="http://schemas.microsoft.com/office/powerpoint/2010/main" val="23301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Exercise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2019.10.30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25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Financial Application (Bubble modeling)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23" y="1435672"/>
            <a:ext cx="7047252" cy="46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73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3153</TotalTime>
  <Words>556</Words>
  <Application>Microsoft Office PowerPoint</Application>
  <PresentationFormat>寬螢幕</PresentationFormat>
  <Paragraphs>73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人工智慧與金融科技實務</vt:lpstr>
      <vt:lpstr>Linear Regression</vt:lpstr>
      <vt:lpstr>Non-linear cases</vt:lpstr>
      <vt:lpstr>Exhaustive Search</vt:lpstr>
      <vt:lpstr>Problem</vt:lpstr>
      <vt:lpstr>Genetic algorithm</vt:lpstr>
      <vt:lpstr>Genetic algorithm</vt:lpstr>
      <vt:lpstr>Exercise</vt:lpstr>
      <vt:lpstr>Financial Application (Bubble modeling)</vt:lpstr>
      <vt:lpstr>PowerPoint 簡報</vt:lpstr>
      <vt:lpstr>log-periodic power laws (LPPL) for bubble modeling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TING YUN</cp:lastModifiedBy>
  <cp:revision>119</cp:revision>
  <dcterms:created xsi:type="dcterms:W3CDTF">2015-09-23T04:52:32Z</dcterms:created>
  <dcterms:modified xsi:type="dcterms:W3CDTF">2019-10-30T13:17:46Z</dcterms:modified>
</cp:coreProperties>
</file>