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Fira Sans Condensed Medium" panose="020B0603050000020004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53" autoAdjust="0"/>
    <p:restoredTop sz="94474" autoAdjust="0"/>
  </p:normalViewPr>
  <p:slideViewPr>
    <p:cSldViewPr>
      <p:cViewPr>
        <p:scale>
          <a:sx n="50" d="100"/>
          <a:sy n="50" d="100"/>
        </p:scale>
        <p:origin x="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7672015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latin typeface="+mj-lt"/>
              </a:rPr>
              <a:t>DATA</a:t>
            </a:r>
          </a:p>
          <a:p>
            <a:pPr algn="ctr">
              <a:lnSpc>
                <a:spcPts val="11059"/>
              </a:lnSpc>
            </a:pPr>
            <a:r>
              <a:rPr lang="en-US" sz="9600" spc="-105" dirty="0">
                <a:latin typeface="+mj-lt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45211" y="4527947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44664" y="8207926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693095" y="-703527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302235" y="617911"/>
            <a:ext cx="5677467" cy="9420731"/>
            <a:chOff x="0" y="-47625"/>
            <a:chExt cx="7569956" cy="12560979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1001310"/>
              <a:ext cx="7569956" cy="11512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000" b="1" spc="-19" dirty="0">
                  <a:solidFill>
                    <a:srgbClr val="000000"/>
                  </a:solidFill>
                  <a:latin typeface="Fira Sans Condensed Medium" panose="020F0502020204030204" pitchFamily="34" charset="0"/>
                </a:rPr>
                <a:t>The two most popular categories were Animals and sciences</a:t>
              </a:r>
            </a:p>
            <a:p>
              <a:pPr>
                <a:lnSpc>
                  <a:spcPts val="2660"/>
                </a:lnSpc>
              </a:pPr>
              <a:r>
                <a:rPr lang="en-US" sz="2000" b="1" spc="-19" dirty="0">
                  <a:solidFill>
                    <a:srgbClr val="000000"/>
                  </a:solidFill>
                  <a:latin typeface="Fira Sans Condensed Medium" panose="020F0502020204030204" pitchFamily="34" charset="0"/>
                </a:rPr>
                <a:t>Top 5 categories are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000" b="1" spc="-19" dirty="0">
                  <a:solidFill>
                    <a:srgbClr val="000000"/>
                  </a:solidFill>
                  <a:latin typeface="Fira Sans Condensed Medium" panose="020F0502020204030204" pitchFamily="34" charset="0"/>
                </a:rPr>
                <a:t>Animal 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000" b="1" spc="-19" dirty="0">
                  <a:solidFill>
                    <a:srgbClr val="000000"/>
                  </a:solidFill>
                  <a:latin typeface="Fira Sans Condensed Medium" panose="020F0502020204030204" pitchFamily="34" charset="0"/>
                </a:rPr>
                <a:t>Science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000" b="1" spc="-19" dirty="0">
                  <a:solidFill>
                    <a:srgbClr val="000000"/>
                  </a:solidFill>
                  <a:latin typeface="Fira Sans Condensed Medium" panose="020F0502020204030204" pitchFamily="34" charset="0"/>
                </a:rPr>
                <a:t>Healthy eating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000" b="1" spc="-19" dirty="0">
                  <a:solidFill>
                    <a:srgbClr val="000000"/>
                  </a:solidFill>
                  <a:latin typeface="Fira Sans Condensed Medium" panose="020F0502020204030204" pitchFamily="34" charset="0"/>
                </a:rPr>
                <a:t>Technology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000" b="1" spc="-19" dirty="0">
                  <a:solidFill>
                    <a:srgbClr val="000000"/>
                  </a:solidFill>
                  <a:latin typeface="Fira Sans Condensed Medium" panose="020F0502020204030204" pitchFamily="34" charset="0"/>
                </a:rPr>
                <a:t>Food</a:t>
              </a:r>
            </a:p>
            <a:p>
              <a:pPr>
                <a:lnSpc>
                  <a:spcPts val="2660"/>
                </a:lnSpc>
              </a:pPr>
              <a:endParaRPr lang="en-US" sz="2000" b="1" spc="-19" dirty="0">
                <a:solidFill>
                  <a:srgbClr val="000000"/>
                </a:solidFill>
                <a:latin typeface="Fira Sans Condensed Medium" panose="020F050202020403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§"/>
              </a:pPr>
              <a:r>
                <a:rPr lang="en-US" sz="2000" b="1" spc="-19" dirty="0">
                  <a:solidFill>
                    <a:srgbClr val="000000"/>
                  </a:solidFill>
                  <a:latin typeface="Fira Sans Condensed Medium" panose="020F0502020204030204" pitchFamily="34" charset="0"/>
                </a:rPr>
                <a:t>Animal: This category consistently ranks first, indicating a high level of interest or engagement from users.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§"/>
              </a:pPr>
              <a:r>
                <a:rPr lang="en-US" sz="2000" b="1" spc="-19" dirty="0">
                  <a:solidFill>
                    <a:srgbClr val="000000"/>
                  </a:solidFill>
                  <a:latin typeface="Fira Sans Condensed Medium" panose="020F0502020204030204" pitchFamily="34" charset="0"/>
                </a:rPr>
                <a:t>Science: Science content ranks second, suggesting a strong demand for educational and informative material.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§"/>
              </a:pPr>
              <a:r>
                <a:rPr lang="en-US" sz="2000" b="1" spc="-19" dirty="0">
                  <a:solidFill>
                    <a:srgbClr val="000000"/>
                  </a:solidFill>
                  <a:latin typeface="Fira Sans Condensed Medium" panose="020F0502020204030204" pitchFamily="34" charset="0"/>
                </a:rPr>
                <a:t>Healthy Eating: This category's popularity reflects a growing awareness of health and wellness trends.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§"/>
              </a:pPr>
              <a:r>
                <a:rPr lang="en-US" sz="2000" b="1" spc="-19" dirty="0">
                  <a:solidFill>
                    <a:srgbClr val="000000"/>
                  </a:solidFill>
                  <a:latin typeface="Fira Sans Condensed Medium" panose="020F0502020204030204" pitchFamily="34" charset="0"/>
                </a:rPr>
                <a:t>Technology: The presence of technology in the top five highlights the platform's appeal to users interested in gadgets, software, and digital trends.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§"/>
              </a:pPr>
              <a:r>
                <a:rPr lang="en-US" sz="2000" b="1" spc="-19" dirty="0">
                  <a:solidFill>
                    <a:srgbClr val="000000"/>
                  </a:solidFill>
                  <a:latin typeface="Fira Sans Condensed Medium" panose="020F0502020204030204" pitchFamily="34" charset="0"/>
                </a:rPr>
                <a:t>Food: Food-related content remains popular, likely due to its universal appeal and the abundance of recipes, reviews, and culinary tips</a:t>
              </a:r>
            </a:p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Fira Sans Condensed Medium" panose="020F0502020204030204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Fira Sans Condensed Medium" panose="020F0502020204030204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66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Fira Sans Condensed Medium" panose="020F0502020204030204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78774"/>
            <a:chOff x="0" y="-47625"/>
            <a:chExt cx="7569956" cy="1171699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Fira Sans Condensed Medium" panose="020F0502020204030204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66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Fira Sans Condensed Medium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45404" y="5490780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b="1" spc="-26" dirty="0"/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/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0" y="7910906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09324"/>
            <a:chOff x="0" y="0"/>
            <a:chExt cx="11564591" cy="507909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80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8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800" spc="-19" dirty="0">
                  <a:solidFill>
                    <a:srgbClr val="000000"/>
                  </a:solidFill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8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800" spc="-19" dirty="0">
                  <a:solidFill>
                    <a:srgbClr val="000000"/>
                  </a:solidFill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800" spc="-19" dirty="0">
                  <a:solidFill>
                    <a:srgbClr val="000000"/>
                  </a:solidFill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q"/>
              </a:pPr>
              <a:r>
                <a:rPr lang="en-US" sz="28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/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335E43-BD6E-E939-8AA4-87E843392A4C}"/>
              </a:ext>
            </a:extLst>
          </p:cNvPr>
          <p:cNvSpPr txBox="1"/>
          <p:nvPr/>
        </p:nvSpPr>
        <p:spPr>
          <a:xfrm>
            <a:off x="8901144" y="3453761"/>
            <a:ext cx="6610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it's global scale. Accenture has begun a 3 month POC focusing on these tasks: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An audit of Social Buzz's big data practice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Recommendations for a successful IPO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Analysis to find Social Buzz's top 5 most popular categories of content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52864" y="6916698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32436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14310" y="518711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312742" y="-79013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122215" y="1551708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/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D10DC-AD77-B3BE-A769-2FFE4FDF5CEC}"/>
              </a:ext>
            </a:extLst>
          </p:cNvPr>
          <p:cNvSpPr txBox="1"/>
          <p:nvPr/>
        </p:nvSpPr>
        <p:spPr>
          <a:xfrm>
            <a:off x="2615657" y="3726107"/>
            <a:ext cx="7316389" cy="600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 </a:t>
            </a:r>
            <a:r>
              <a:rPr lang="en-US" sz="2800" b="1" dirty="0"/>
              <a:t>Daily, over 100,000 post  are made</a:t>
            </a:r>
          </a:p>
          <a:p>
            <a:pPr>
              <a:lnSpc>
                <a:spcPct val="200000"/>
              </a:lnSpc>
            </a:pPr>
            <a:r>
              <a:rPr lang="en-US" sz="2800" b="1" dirty="0"/>
              <a:t>About 36,500,000 pieces of content</a:t>
            </a:r>
          </a:p>
          <a:p>
            <a:pPr>
              <a:lnSpc>
                <a:spcPct val="200000"/>
              </a:lnSpc>
            </a:pPr>
            <a:r>
              <a:rPr lang="en-US" sz="2800" b="1" dirty="0"/>
              <a:t>per year!</a:t>
            </a:r>
          </a:p>
          <a:p>
            <a:pPr>
              <a:lnSpc>
                <a:spcPct val="200000"/>
              </a:lnSpc>
            </a:pPr>
            <a:r>
              <a:rPr lang="en-US" sz="2800" b="1" dirty="0"/>
              <a:t>How can we extract value from unstructured data at scale?</a:t>
            </a:r>
          </a:p>
          <a:p>
            <a:pPr>
              <a:lnSpc>
                <a:spcPct val="200000"/>
              </a:lnSpc>
            </a:pPr>
            <a:r>
              <a:rPr lang="en-US" sz="2800" b="1" dirty="0"/>
              <a:t>Identifying the top five most popular content types on Social Buzz.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903549" y="3987649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25" name="Freeform 25"/>
          <p:cNvSpPr/>
          <p:nvPr/>
        </p:nvSpPr>
        <p:spPr>
          <a:xfrm>
            <a:off x="11518304" y="392485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932304" y="7293206"/>
            <a:ext cx="2085137" cy="2085137"/>
            <a:chOff x="6833753" y="-4800708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6833753" y="-4800708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95307" y="1124256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D91180-5A3E-2E11-0B60-139530668134}"/>
              </a:ext>
            </a:extLst>
          </p:cNvPr>
          <p:cNvSpPr txBox="1"/>
          <p:nvPr/>
        </p:nvSpPr>
        <p:spPr>
          <a:xfrm>
            <a:off x="13891959" y="1813122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/>
              <a:t>Andrew Fleming Chief Technical Architect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F0483F-D176-3E1D-72A3-7F9C0B8F742C}"/>
              </a:ext>
            </a:extLst>
          </p:cNvPr>
          <p:cNvSpPr txBox="1"/>
          <p:nvPr/>
        </p:nvSpPr>
        <p:spPr>
          <a:xfrm>
            <a:off x="14394616" y="476295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Marcus Rampton Senior Principle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FFED98-38EC-DBE1-CB4A-DA5EC743B3D0}"/>
              </a:ext>
            </a:extLst>
          </p:cNvPr>
          <p:cNvSpPr txBox="1"/>
          <p:nvPr/>
        </p:nvSpPr>
        <p:spPr>
          <a:xfrm flipH="1">
            <a:off x="14244738" y="7996824"/>
            <a:ext cx="3685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b="1" dirty="0"/>
              <a:t>Adekunle Funmilayo </a:t>
            </a:r>
          </a:p>
          <a:p>
            <a:pPr algn="ctr"/>
            <a:r>
              <a:rPr lang="en-US" sz="2800" b="1" dirty="0"/>
              <a:t>Data Analyst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B536286-7B4B-4A79-8B24-D72441CA6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9765" y="3900014"/>
            <a:ext cx="2127688" cy="212159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3B935E5-39F1-D65B-9EB5-025E09406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6332" y="7302029"/>
            <a:ext cx="2179473" cy="20763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9846" y="1126808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2082674" y="607520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4336473" y="2332217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958187" y="41896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8006674" y="5789182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10769083" y="7888076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708147" y="106071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014978" y="2827267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394559" y="843212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618581" y="6136841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667990" y="468052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F83BBD-8CA4-A3B0-E4CC-4A3F402EF7F1}"/>
              </a:ext>
            </a:extLst>
          </p:cNvPr>
          <p:cNvSpPr txBox="1"/>
          <p:nvPr/>
        </p:nvSpPr>
        <p:spPr>
          <a:xfrm>
            <a:off x="4061942" y="662827"/>
            <a:ext cx="4304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Gathering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C6F449-E50E-B52B-791C-CDD82DFB0D88}"/>
              </a:ext>
            </a:extLst>
          </p:cNvPr>
          <p:cNvSpPr txBox="1"/>
          <p:nvPr/>
        </p:nvSpPr>
        <p:spPr>
          <a:xfrm>
            <a:off x="6424789" y="2453987"/>
            <a:ext cx="388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F86D16-E4CA-20A9-2403-C93FB7FB2EAF}"/>
              </a:ext>
            </a:extLst>
          </p:cNvPr>
          <p:cNvSpPr txBox="1"/>
          <p:nvPr/>
        </p:nvSpPr>
        <p:spPr>
          <a:xfrm>
            <a:off x="7760808" y="4077302"/>
            <a:ext cx="4666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Modeling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FD9CF1-7ABD-5566-6794-2FC160A4CBF1}"/>
              </a:ext>
            </a:extLst>
          </p:cNvPr>
          <p:cNvSpPr txBox="1"/>
          <p:nvPr/>
        </p:nvSpPr>
        <p:spPr>
          <a:xfrm>
            <a:off x="10029377" y="6045914"/>
            <a:ext cx="4254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69F6FC-8FC8-A7C4-A0AB-01AE79532B82}"/>
              </a:ext>
            </a:extLst>
          </p:cNvPr>
          <p:cNvSpPr txBox="1"/>
          <p:nvPr/>
        </p:nvSpPr>
        <p:spPr>
          <a:xfrm>
            <a:off x="12768608" y="8099664"/>
            <a:ext cx="515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Uncovering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0DA046-5454-4751-6228-AF1CD2F659FF}"/>
              </a:ext>
            </a:extLst>
          </p:cNvPr>
          <p:cNvSpPr txBox="1"/>
          <p:nvPr/>
        </p:nvSpPr>
        <p:spPr>
          <a:xfrm>
            <a:off x="2381215" y="4152900"/>
            <a:ext cx="26609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16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UNIQUE </a:t>
            </a:r>
          </a:p>
          <a:p>
            <a:pPr algn="ctr"/>
            <a:r>
              <a:rPr lang="en-US" sz="2800" b="1" dirty="0"/>
              <a:t>CATEGORIES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E94CC4-08AA-FED5-A9E8-69735DAB5231}"/>
              </a:ext>
            </a:extLst>
          </p:cNvPr>
          <p:cNvSpPr txBox="1"/>
          <p:nvPr/>
        </p:nvSpPr>
        <p:spPr>
          <a:xfrm>
            <a:off x="7070127" y="4152900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1897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REACTIONS TO ANIMAL POST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4FDDB1-1BF9-7227-0239-47E5357A3EC0}"/>
              </a:ext>
            </a:extLst>
          </p:cNvPr>
          <p:cNvSpPr txBox="1"/>
          <p:nvPr/>
        </p:nvSpPr>
        <p:spPr>
          <a:xfrm>
            <a:off x="12850876" y="4152900"/>
            <a:ext cx="2972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JANUARY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MONTH WITH THE HIGHEST POST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E719287-0596-5C19-1E24-CFA976185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00" y="1455031"/>
            <a:ext cx="10358599" cy="73769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3926" y="8269921"/>
            <a:ext cx="17253775" cy="2448101"/>
            <a:chOff x="0" y="0"/>
            <a:chExt cx="23005033" cy="326413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80699" y="574696"/>
              <a:ext cx="2891871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258A7A8-0853-2DD6-F755-CCDB9533A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7291" y="593791"/>
            <a:ext cx="12293333" cy="81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7212</TotalTime>
  <Words>309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Clear Sans Regular Bold</vt:lpstr>
      <vt:lpstr>Fira Sans Condensed Medium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PC</cp:lastModifiedBy>
  <cp:revision>13</cp:revision>
  <dcterms:created xsi:type="dcterms:W3CDTF">2006-08-16T00:00:00Z</dcterms:created>
  <dcterms:modified xsi:type="dcterms:W3CDTF">2024-08-28T07:53:26Z</dcterms:modified>
  <dc:identifier>DAEhDyfaYKE</dc:identifier>
</cp:coreProperties>
</file>