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9" autoAdjust="0"/>
  </p:normalViewPr>
  <p:slideViewPr>
    <p:cSldViewPr>
      <p:cViewPr>
        <p:scale>
          <a:sx n="70" d="100"/>
          <a:sy n="70" d="100"/>
        </p:scale>
        <p:origin x="-4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EF9DEC-639E-4FF5-A226-850AEE87BD02}" type="datetimeFigureOut">
              <a:rPr lang="es-ES" smtClean="0"/>
              <a:t>13/07/2011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DBFCF2-51F0-4283-BCED-B9E0A2849C1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371600"/>
            <a:ext cx="8205536" cy="18288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TAD: </a:t>
            </a:r>
            <a:r>
              <a:rPr lang="es-ES_tradnl" dirty="0" err="1" smtClean="0"/>
              <a:t>Python</a:t>
            </a:r>
            <a:r>
              <a:rPr lang="es-ES_tradnl" dirty="0" smtClean="0"/>
              <a:t> y CUDA en Computación de Altas Prestaciones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/>
          <a:lstStyle/>
          <a:p>
            <a:r>
              <a:rPr lang="es-ES_tradnl" dirty="0" smtClean="0"/>
              <a:t>Alejandro </a:t>
            </a:r>
            <a:r>
              <a:rPr lang="es-ES_tradnl" dirty="0" err="1" smtClean="0"/>
              <a:t>Samarín</a:t>
            </a:r>
            <a:endParaRPr lang="es-ES_tradnl" dirty="0" smtClean="0"/>
          </a:p>
          <a:p>
            <a:r>
              <a:rPr lang="es-ES_tradnl" dirty="0" smtClean="0"/>
              <a:t>Lionel </a:t>
            </a:r>
            <a:r>
              <a:rPr lang="es-ES_tradnl" dirty="0" err="1" smtClean="0"/>
              <a:t>Aster</a:t>
            </a:r>
            <a:r>
              <a:rPr lang="es-ES_tradnl" dirty="0" smtClean="0"/>
              <a:t> Mena García</a:t>
            </a:r>
          </a:p>
          <a:p>
            <a:r>
              <a:rPr lang="es-ES_tradnl" dirty="0" smtClean="0"/>
              <a:t>Sergio Armas Pérez</a:t>
            </a:r>
          </a:p>
        </p:txBody>
      </p:sp>
    </p:spTree>
    <p:extLst>
      <p:ext uri="{BB962C8B-B14F-4D97-AF65-F5344CB8AC3E}">
        <p14:creationId xmlns:p14="http://schemas.microsoft.com/office/powerpoint/2010/main" val="9535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/>
              <a:t>Incrementar el número de núcleos </a:t>
            </a:r>
            <a:r>
              <a:rPr lang="es-ES_tradnl" dirty="0" smtClean="0"/>
              <a:t>computacionales.</a:t>
            </a:r>
            <a:endParaRPr lang="es-ES_tradnl" dirty="0"/>
          </a:p>
          <a:p>
            <a:r>
              <a:rPr lang="es-ES_tradnl" dirty="0"/>
              <a:t>Provee de granularidad fina en el paralelismo de los datos y los </a:t>
            </a:r>
            <a:r>
              <a:rPr lang="es-ES_tradnl" dirty="0" smtClean="0"/>
              <a:t>hilos. </a:t>
            </a:r>
          </a:p>
          <a:p>
            <a:r>
              <a:rPr lang="es-ES_tradnl" dirty="0" smtClean="0"/>
              <a:t>Extiende </a:t>
            </a:r>
            <a:r>
              <a:rPr lang="es-ES_tradnl" dirty="0" smtClean="0"/>
              <a:t>el lenguaje con un conjunto </a:t>
            </a:r>
            <a:r>
              <a:rPr lang="es-ES_tradnl" dirty="0" smtClean="0"/>
              <a:t>reducido </a:t>
            </a:r>
            <a:r>
              <a:rPr lang="es-ES_tradnl" dirty="0" smtClean="0"/>
              <a:t>de instrucciones.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82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«Hola mundo» en </a:t>
            </a:r>
            <a:r>
              <a:rPr lang="es-ES_tradnl" dirty="0" smtClean="0"/>
              <a:t>PyCUDA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Inclusión </a:t>
            </a:r>
            <a:r>
              <a:rPr lang="es-ES" dirty="0"/>
              <a:t>de las librerías </a:t>
            </a:r>
            <a:r>
              <a:rPr lang="es-ES" dirty="0" smtClean="0"/>
              <a:t>necesarias.</a:t>
            </a:r>
          </a:p>
          <a:p>
            <a:pPr lvl="0"/>
            <a:endParaRPr lang="es-ES_tradnl" dirty="0"/>
          </a:p>
          <a:p>
            <a:pPr lvl="0"/>
            <a:endParaRPr lang="es-ES" dirty="0"/>
          </a:p>
          <a:p>
            <a:r>
              <a:rPr lang="es-ES" dirty="0"/>
              <a:t>Carga de los datos en la </a:t>
            </a:r>
            <a:r>
              <a:rPr lang="es-ES" dirty="0" smtClean="0"/>
              <a:t>memoria.</a:t>
            </a:r>
          </a:p>
          <a:p>
            <a:endParaRPr lang="es-ES_tradnl" dirty="0" smtClean="0"/>
          </a:p>
          <a:p>
            <a:endParaRPr lang="es-ES_tradnl" dirty="0"/>
          </a:p>
          <a:p>
            <a:pPr lvl="0"/>
            <a:r>
              <a:rPr lang="es-ES" dirty="0"/>
              <a:t>Reserva de espacio en el </a:t>
            </a:r>
            <a:r>
              <a:rPr lang="es-ES" dirty="0" smtClean="0"/>
              <a:t>dispositivo.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6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GPU es un procesador especializado diseñado para el tratamiento gráfico.</a:t>
            </a:r>
          </a:p>
          <a:p>
            <a:r>
              <a:rPr lang="es-ES" dirty="0"/>
              <a:t>Su capacidad se basa en un alto grado de paralelismo que puede llegar a hacerla más eficiente que una CPU para manipular cantidades masivas de datos, lo que puede aplicarse para otros algoritmos (GPGPU).</a:t>
            </a:r>
          </a:p>
          <a:p>
            <a:r>
              <a:rPr lang="es-ES" dirty="0"/>
              <a:t>Podemos encontrar GPU en tarjetas gráficas, placas base e, incluso, integradas en algunas CPU (Intel HD, AMD </a:t>
            </a:r>
            <a:r>
              <a:rPr lang="es-ES" dirty="0" err="1"/>
              <a:t>Fusion</a:t>
            </a:r>
            <a:r>
              <a:rPr lang="es-ES" dirty="0"/>
              <a:t>, Proyecto Denver).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7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CUDA </a:t>
            </a:r>
            <a:r>
              <a:rPr lang="es-ES" dirty="0"/>
              <a:t>(Compute </a:t>
            </a:r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) es una estructura de computación paralela desarrollada por NVIDIA que permite codificar algoritmos en sus GPU.</a:t>
            </a:r>
          </a:p>
          <a:p>
            <a:r>
              <a:rPr lang="es-ES" dirty="0"/>
              <a:t>El lenguaje de programación empleado es una variación de C que contiene extensiones para trabajar con la GPU y ciertas restricciones.</a:t>
            </a:r>
          </a:p>
          <a:p>
            <a:r>
              <a:rPr lang="es-ES" dirty="0"/>
              <a:t>Diversos programadores, ajenos a NVIDIA, han creado </a:t>
            </a:r>
            <a:r>
              <a:rPr lang="es-ES" dirty="0" err="1"/>
              <a:t>wrappers</a:t>
            </a:r>
            <a:r>
              <a:rPr lang="es-ES" dirty="0"/>
              <a:t> para CUDA en Java, Perl...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20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PyCUDA </a:t>
            </a:r>
            <a:r>
              <a:rPr lang="es-ES" dirty="0"/>
              <a:t>es un </a:t>
            </a:r>
            <a:r>
              <a:rPr lang="es-ES" i="1" dirty="0"/>
              <a:t>wrapper</a:t>
            </a:r>
            <a:r>
              <a:rPr lang="es-ES" dirty="0"/>
              <a:t> de Python para CUDA desarrollado por Andreas </a:t>
            </a:r>
            <a:r>
              <a:rPr lang="es-ES" dirty="0" err="1"/>
              <a:t>Klöckner</a:t>
            </a:r>
            <a:r>
              <a:rPr lang="es-ES" dirty="0"/>
              <a:t>.</a:t>
            </a:r>
          </a:p>
          <a:p>
            <a:r>
              <a:rPr lang="es-ES" dirty="0"/>
              <a:t>Python es un lenguaje interpretado de muy alto nivel cuyo uso está en auge.</a:t>
            </a:r>
          </a:p>
          <a:p>
            <a:r>
              <a:rPr lang="es-ES" dirty="0"/>
              <a:t>Su principal ventaja consiste en abstraer al programador de la gestión de memoria, así como presentar una sintaxis clara y unas potentes estructuras de datos.</a:t>
            </a:r>
          </a:p>
          <a:p>
            <a:r>
              <a:rPr lang="es-ES" dirty="0"/>
              <a:t>La </a:t>
            </a:r>
            <a:r>
              <a:rPr lang="es-ES" dirty="0" smtClean="0"/>
              <a:t>librería </a:t>
            </a:r>
            <a:r>
              <a:rPr lang="es-ES" dirty="0" err="1"/>
              <a:t>SciPy</a:t>
            </a:r>
            <a:r>
              <a:rPr lang="es-ES" dirty="0"/>
              <a:t> provee interesantes funciones.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</a:t>
            </a:r>
            <a:r>
              <a:rPr lang="es-ES_tradnl" dirty="0" smtClean="0"/>
              <a:t>CUDA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Escalabilidad del paralelismo, basado en tres puntos claves:</a:t>
            </a:r>
          </a:p>
          <a:p>
            <a:pPr lvl="1"/>
            <a:r>
              <a:rPr lang="es-ES_tradnl" dirty="0" smtClean="0"/>
              <a:t>Jerarquía de hilos.</a:t>
            </a:r>
          </a:p>
          <a:p>
            <a:pPr lvl="1"/>
            <a:r>
              <a:rPr lang="es-ES_tradnl" dirty="0" smtClean="0"/>
              <a:t>Memoria compartida.</a:t>
            </a:r>
          </a:p>
          <a:p>
            <a:pPr lvl="1"/>
            <a:r>
              <a:rPr lang="es-ES_tradnl" dirty="0" smtClean="0"/>
              <a:t>Sincronización por barrera.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28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08720"/>
            <a:ext cx="5960551" cy="5415880"/>
          </a:xfrm>
        </p:spPr>
      </p:pic>
    </p:spTree>
    <p:extLst>
      <p:ext uri="{BB962C8B-B14F-4D97-AF65-F5344CB8AC3E}">
        <p14:creationId xmlns:p14="http://schemas.microsoft.com/office/powerpoint/2010/main" val="32379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</a:t>
            </a:r>
            <a:r>
              <a:rPr lang="es-ES_tradnl" dirty="0" smtClean="0"/>
              <a:t> CUDA: Hilos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Los hilos están contenidos en </a:t>
            </a:r>
            <a:r>
              <a:rPr lang="es-ES_tradnl" i="1" dirty="0" smtClean="0"/>
              <a:t>Bloques</a:t>
            </a:r>
            <a:r>
              <a:rPr lang="es-ES_tradnl" dirty="0" smtClean="0"/>
              <a:t>, y los bloques dentro de </a:t>
            </a:r>
            <a:r>
              <a:rPr lang="es-ES_tradnl" i="1" dirty="0" err="1" smtClean="0"/>
              <a:t>Grids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hilo </a:t>
            </a:r>
            <a:r>
              <a:rPr lang="es-ES_tradnl" i="1" dirty="0" err="1" smtClean="0"/>
              <a:t>threadIdx</a:t>
            </a:r>
            <a:r>
              <a:rPr lang="es-ES_tradnl" i="1" dirty="0" smtClean="0"/>
              <a:t>.</a:t>
            </a:r>
          </a:p>
          <a:p>
            <a:r>
              <a:rPr lang="es-ES_tradnl" dirty="0" smtClean="0"/>
              <a:t>Identificador de bloque </a:t>
            </a:r>
            <a:r>
              <a:rPr lang="es-ES_tradnl" i="1" dirty="0" err="1" smtClean="0"/>
              <a:t>blockIdx</a:t>
            </a:r>
            <a:r>
              <a:rPr lang="es-ES_tradnl" i="1" dirty="0" smtClean="0"/>
              <a:t>.</a:t>
            </a:r>
          </a:p>
          <a:p>
            <a:endParaRPr lang="es-ES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54" y="1916832"/>
            <a:ext cx="3756670" cy="47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CUDA: Memoria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Cada hilo posee su </a:t>
            </a:r>
            <a:r>
              <a:rPr lang="es-ES_tradnl" b="1" dirty="0" smtClean="0"/>
              <a:t>memoria local privada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Cada bloque de hilos posee su </a:t>
            </a:r>
            <a:r>
              <a:rPr lang="es-ES_tradnl" b="1" dirty="0" smtClean="0"/>
              <a:t>memoria compartida</a:t>
            </a:r>
            <a:r>
              <a:rPr lang="es-ES_tradnl" dirty="0" smtClean="0"/>
              <a:t>, compartida solo por los hilos del bloque.</a:t>
            </a:r>
          </a:p>
          <a:p>
            <a:r>
              <a:rPr lang="es-ES_tradnl" dirty="0" smtClean="0"/>
              <a:t>Todos los hilos pueden acceder a la </a:t>
            </a:r>
            <a:r>
              <a:rPr lang="es-ES_tradnl" b="1" dirty="0" smtClean="0"/>
              <a:t>memoria global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Adicionalmente existen 2 tipos de memorias de solo lectura  y acceso global: </a:t>
            </a:r>
            <a:r>
              <a:rPr lang="es-ES_tradnl" i="1" dirty="0" smtClean="0"/>
              <a:t>memoria de texturas </a:t>
            </a:r>
            <a:r>
              <a:rPr lang="es-ES_tradnl" dirty="0" smtClean="0"/>
              <a:t>y </a:t>
            </a:r>
            <a:r>
              <a:rPr lang="es-ES_tradnl" i="1" dirty="0" smtClean="0"/>
              <a:t>memoria constante</a:t>
            </a:r>
            <a:r>
              <a:rPr lang="es-ES_tradnl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36" y="764705"/>
            <a:ext cx="4264472" cy="5904656"/>
          </a:xfrm>
        </p:spPr>
      </p:pic>
    </p:spTree>
    <p:extLst>
      <p:ext uri="{BB962C8B-B14F-4D97-AF65-F5344CB8AC3E}">
        <p14:creationId xmlns:p14="http://schemas.microsoft.com/office/powerpoint/2010/main" val="115283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1341</TotalTime>
  <Words>395</Words>
  <Application>Microsoft Office PowerPoint</Application>
  <PresentationFormat>Presentación en pantalla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TAD: Python y CUDA en Computación de Altas Prestaciones</vt:lpstr>
      <vt:lpstr>Introducción</vt:lpstr>
      <vt:lpstr>Introducción</vt:lpstr>
      <vt:lpstr>Introducción</vt:lpstr>
      <vt:lpstr>Modelo CUDA</vt:lpstr>
      <vt:lpstr>Presentación de PowerPoint</vt:lpstr>
      <vt:lpstr>Modelo CUDA: Hilos</vt:lpstr>
      <vt:lpstr>Modelo CUDA: Memoria</vt:lpstr>
      <vt:lpstr>Presentación de PowerPoint</vt:lpstr>
      <vt:lpstr>Modelo CUDA: Ventajas</vt:lpstr>
      <vt:lpstr>«Hola mundo» en PyCUDA</vt:lpstr>
    </vt:vector>
  </TitlesOfParts>
  <Company>COMPUMENA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y CUDA en Computación de Altas Prestac</dc:title>
  <dc:creator>Lionel Aster Mena García</dc:creator>
  <cp:lastModifiedBy>Lionel Aster Mena García</cp:lastModifiedBy>
  <cp:revision>23</cp:revision>
  <dcterms:created xsi:type="dcterms:W3CDTF">2011-07-12T15:59:13Z</dcterms:created>
  <dcterms:modified xsi:type="dcterms:W3CDTF">2011-07-13T17:54:59Z</dcterms:modified>
</cp:coreProperties>
</file>