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49" autoAdjust="0"/>
  </p:normalViewPr>
  <p:slideViewPr>
    <p:cSldViewPr>
      <p:cViewPr>
        <p:scale>
          <a:sx n="70" d="100"/>
          <a:sy n="70" d="100"/>
        </p:scale>
        <p:origin x="-4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CPU</c:v>
                </c:pt>
              </c:strCache>
            </c:strRef>
          </c:tx>
          <c:invertIfNegative val="0"/>
          <c:dLbls>
            <c:txPr>
              <a:bodyPr rot="-5400000" vert="horz"/>
              <a:lstStyle/>
              <a:p>
                <a:pPr>
                  <a:defRPr sz="1100">
                    <a:latin typeface="+mj-lt"/>
                    <a:cs typeface="Arial" pitchFamily="34" charset="0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Hoja1!$A$2:$A$9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0.19600000000000001</c:v>
                </c:pt>
                <c:pt idx="1">
                  <c:v>1.2270000000000001</c:v>
                </c:pt>
                <c:pt idx="2">
                  <c:v>3.375</c:v>
                </c:pt>
                <c:pt idx="3">
                  <c:v>6.55</c:v>
                </c:pt>
                <c:pt idx="4">
                  <c:v>9.875</c:v>
                </c:pt>
                <c:pt idx="5">
                  <c:v>28.044</c:v>
                </c:pt>
                <c:pt idx="6">
                  <c:v>36.148000000000003</c:v>
                </c:pt>
                <c:pt idx="7">
                  <c:v>54.465000000000003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GPU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 sz="1100">
                    <a:latin typeface="+mj-lt"/>
                    <a:cs typeface="Arial" pitchFamily="34" charset="0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Hoja1!$A$2:$A$9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Hoja1!$C$2:$C$9</c:f>
              <c:numCache>
                <c:formatCode>General</c:formatCode>
                <c:ptCount val="8"/>
                <c:pt idx="0">
                  <c:v>0.77300000000000002</c:v>
                </c:pt>
                <c:pt idx="1">
                  <c:v>0.78200000000000003</c:v>
                </c:pt>
                <c:pt idx="2">
                  <c:v>0.78600000000000003</c:v>
                </c:pt>
                <c:pt idx="3">
                  <c:v>0.79600000000000004</c:v>
                </c:pt>
                <c:pt idx="4">
                  <c:v>0.79900000000000004</c:v>
                </c:pt>
                <c:pt idx="5">
                  <c:v>0.8</c:v>
                </c:pt>
                <c:pt idx="6">
                  <c:v>0.82799999999999996</c:v>
                </c:pt>
                <c:pt idx="7">
                  <c:v>0.84099999999999997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177920"/>
        <c:axId val="134365952"/>
      </c:barChart>
      <c:catAx>
        <c:axId val="134177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1">
                    <a:latin typeface="+mj-lt"/>
                  </a:defRPr>
                </a:pPr>
                <a:r>
                  <a:rPr lang="es-ES" sz="1200" b="1">
                    <a:latin typeface="+mj-lt"/>
                  </a:rPr>
                  <a:t>Dimension</a:t>
                </a:r>
                <a:r>
                  <a:rPr lang="es-ES" sz="1200" b="1" baseline="0">
                    <a:latin typeface="+mj-lt"/>
                  </a:rPr>
                  <a:t> de la Matriz Cuadrada</a:t>
                </a:r>
                <a:endParaRPr lang="es-ES" sz="1200" b="1">
                  <a:latin typeface="+mj-lt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+mj-lt"/>
                <a:cs typeface="Arial" pitchFamily="34" charset="0"/>
              </a:defRPr>
            </a:pPr>
            <a:endParaRPr lang="es-ES"/>
          </a:p>
        </c:txPr>
        <c:crossAx val="134365952"/>
        <c:crosses val="autoZero"/>
        <c:auto val="1"/>
        <c:lblAlgn val="ctr"/>
        <c:lblOffset val="100"/>
        <c:noMultiLvlLbl val="0"/>
      </c:catAx>
      <c:valAx>
        <c:axId val="1343659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 b="1">
                    <a:latin typeface="+mj-lt"/>
                    <a:cs typeface="Arial" pitchFamily="34" charset="0"/>
                  </a:defRPr>
                </a:pPr>
                <a:r>
                  <a:rPr lang="es-ES" sz="1200" b="1">
                    <a:latin typeface="+mj-lt"/>
                    <a:cs typeface="Arial" pitchFamily="34" charset="0"/>
                  </a:rPr>
                  <a:t>Tiempo</a:t>
                </a:r>
                <a:r>
                  <a:rPr lang="es-ES" sz="1200" b="1" baseline="0">
                    <a:latin typeface="+mj-lt"/>
                    <a:cs typeface="Arial" pitchFamily="34" charset="0"/>
                  </a:rPr>
                  <a:t> (ms)</a:t>
                </a:r>
                <a:endParaRPr lang="es-ES" sz="1200" b="1">
                  <a:latin typeface="+mj-lt"/>
                  <a:cs typeface="Arial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Arial" pitchFamily="34" charset="0"/>
                <a:cs typeface="Arial" pitchFamily="34" charset="0"/>
              </a:defRPr>
            </a:pPr>
            <a:endParaRPr lang="es-ES"/>
          </a:p>
        </c:txPr>
        <c:crossAx val="13417792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+mj-lt"/>
            </a:defRPr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371600"/>
            <a:ext cx="8205536" cy="1828800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TAD: </a:t>
            </a:r>
            <a:r>
              <a:rPr lang="es-ES_tradnl" dirty="0" err="1" smtClean="0"/>
              <a:t>Python</a:t>
            </a:r>
            <a:r>
              <a:rPr lang="es-ES_tradnl" dirty="0" smtClean="0"/>
              <a:t> y CUDA en Computación de Altas Prestaciones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149080"/>
            <a:ext cx="7854696" cy="1752600"/>
          </a:xfrm>
        </p:spPr>
        <p:txBody>
          <a:bodyPr/>
          <a:lstStyle/>
          <a:p>
            <a:r>
              <a:rPr lang="es-ES_tradnl" dirty="0" smtClean="0"/>
              <a:t>Alejandro </a:t>
            </a:r>
            <a:r>
              <a:rPr lang="es-ES_tradnl" dirty="0" err="1" smtClean="0"/>
              <a:t>Samarín</a:t>
            </a:r>
            <a:endParaRPr lang="es-ES_tradnl" dirty="0" smtClean="0"/>
          </a:p>
          <a:p>
            <a:r>
              <a:rPr lang="es-ES_tradnl" dirty="0" smtClean="0"/>
              <a:t>Lionel </a:t>
            </a:r>
            <a:r>
              <a:rPr lang="es-ES_tradnl" dirty="0" err="1" smtClean="0"/>
              <a:t>Aster</a:t>
            </a:r>
            <a:r>
              <a:rPr lang="es-ES_tradnl" dirty="0" smtClean="0"/>
              <a:t> Mena García</a:t>
            </a:r>
          </a:p>
          <a:p>
            <a:r>
              <a:rPr lang="es-ES_tradnl" dirty="0" smtClean="0"/>
              <a:t>Sergio Armas Pérez</a:t>
            </a:r>
          </a:p>
        </p:txBody>
      </p:sp>
    </p:spTree>
    <p:extLst>
      <p:ext uri="{BB962C8B-B14F-4D97-AF65-F5344CB8AC3E}">
        <p14:creationId xmlns:p14="http://schemas.microsoft.com/office/powerpoint/2010/main" val="9535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CUDA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err="1" smtClean="0"/>
              <a:t>Kernels</a:t>
            </a:r>
            <a:r>
              <a:rPr lang="es-ES_tradnl" dirty="0" smtClean="0"/>
              <a:t>: ejecutado por hilos en paralelo.</a:t>
            </a:r>
          </a:p>
          <a:p>
            <a:r>
              <a:rPr lang="es-ES_tradnl" dirty="0" smtClean="0"/>
              <a:t>Sincronización por Barrera.</a:t>
            </a:r>
          </a:p>
          <a:p>
            <a:r>
              <a:rPr lang="es-ES_tradnl" dirty="0" smtClean="0"/>
              <a:t>Estructura Host-</a:t>
            </a:r>
            <a:r>
              <a:rPr lang="es-ES_tradnl" dirty="0" err="1" smtClean="0"/>
              <a:t>Device</a:t>
            </a:r>
            <a:r>
              <a:rPr lang="es-ES_tradnl" dirty="0" smtClean="0"/>
              <a:t>:</a:t>
            </a:r>
            <a:endParaRPr lang="es-ES_tradnl" dirty="0"/>
          </a:p>
          <a:p>
            <a:pPr lvl="1"/>
            <a:r>
              <a:rPr lang="es-ES_tradnl" dirty="0" smtClean="0"/>
              <a:t>Hilos CUDA se ejecutan en </a:t>
            </a:r>
            <a:r>
              <a:rPr lang="es-ES_tradnl" dirty="0" err="1" smtClean="0"/>
              <a:t>device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Resto del programa en el host.</a:t>
            </a:r>
          </a:p>
          <a:p>
            <a:pPr lvl="1"/>
            <a:r>
              <a:rPr lang="es-ES_tradnl" dirty="0" smtClean="0"/>
              <a:t>Espacios de memoria propios.</a:t>
            </a:r>
          </a:p>
          <a:p>
            <a:pPr lvl="1"/>
            <a:r>
              <a:rPr lang="es-ES_tradnl" dirty="0" smtClean="0"/>
              <a:t>Transferencia de datos host-</a:t>
            </a:r>
            <a:r>
              <a:rPr lang="es-ES_tradnl" dirty="0" err="1" smtClean="0"/>
              <a:t>device</a:t>
            </a:r>
            <a:r>
              <a:rPr lang="es-ES_tradnl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174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CUDA: 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/>
              <a:t>Incrementar el número de núcleos </a:t>
            </a:r>
            <a:r>
              <a:rPr lang="es-ES_tradnl" dirty="0" smtClean="0"/>
              <a:t>computacionales.</a:t>
            </a:r>
            <a:endParaRPr lang="es-ES_tradnl" dirty="0"/>
          </a:p>
          <a:p>
            <a:r>
              <a:rPr lang="es-ES_tradnl" dirty="0"/>
              <a:t>Provee de granularidad fina en el paralelismo de los datos y los </a:t>
            </a:r>
            <a:r>
              <a:rPr lang="es-ES_tradnl" dirty="0" smtClean="0"/>
              <a:t>hilos. </a:t>
            </a:r>
          </a:p>
          <a:p>
            <a:r>
              <a:rPr lang="es-ES_tradnl" dirty="0" smtClean="0"/>
              <a:t>Extiende el lenguaje con un conjunto reducido de instrucciones.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782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Hardware Utilizado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937942"/>
              </p:ext>
            </p:extLst>
          </p:nvPr>
        </p:nvGraphicFramePr>
        <p:xfrm>
          <a:off x="457200" y="2348880"/>
          <a:ext cx="82296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NVIDIA Tesla C2050</a:t>
                      </a:r>
                      <a:endParaRPr lang="es-ES" sz="2400" b="1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NVIDIA Tesla C1060</a:t>
                      </a:r>
                      <a:endParaRPr lang="es-ES" sz="2400" b="1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Capacidad de cómputo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2.0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1.3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Numero de Multiprocesadores/núcleos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14 (32 núcleos)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 (8 núcleos)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Total de Núcleos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448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240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Memoria Global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2.62Gb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4Gb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Memoria Compartida/bloque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48Kb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16Kb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Máximo hilos/bloque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1024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512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Dimensión Max. bloque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1024 x 1024 x 64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512 x 512 x 64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Dimensión Max. grid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65535 x 65535 x 1</a:t>
                      </a:r>
                      <a:endParaRPr lang="es-ES" sz="20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65535 x 65535 x 1</a:t>
                      </a:r>
                      <a:endParaRPr lang="es-ES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8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«Hola </a:t>
            </a:r>
            <a:r>
              <a:rPr lang="es-ES_tradnl" dirty="0" smtClean="0"/>
              <a:t>mundo» en PyCUDA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ES" dirty="0" smtClean="0"/>
          </a:p>
          <a:p>
            <a:pPr lvl="0"/>
            <a:r>
              <a:rPr lang="es-ES" dirty="0" smtClean="0"/>
              <a:t>Inclusión </a:t>
            </a:r>
            <a:r>
              <a:rPr lang="es-ES" dirty="0"/>
              <a:t>de las librerías </a:t>
            </a:r>
            <a:r>
              <a:rPr lang="es-ES" dirty="0" smtClean="0"/>
              <a:t>necesarias.</a:t>
            </a:r>
          </a:p>
          <a:p>
            <a:pPr lvl="0"/>
            <a:endParaRPr lang="es-ES_tradnl" dirty="0"/>
          </a:p>
          <a:p>
            <a:pPr lvl="0"/>
            <a:endParaRPr lang="es-ES" dirty="0" smtClean="0"/>
          </a:p>
          <a:p>
            <a:r>
              <a:rPr lang="es-ES" dirty="0" smtClean="0"/>
              <a:t>Carga de los datos en la memoria.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pPr lvl="0"/>
            <a:r>
              <a:rPr lang="es-ES" dirty="0" smtClean="0"/>
              <a:t>Reserva de espacio en el dispositivo.</a:t>
            </a:r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1014"/>
            <a:ext cx="4824536" cy="68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59166"/>
            <a:ext cx="6233293" cy="51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799325"/>
            <a:ext cx="3888432" cy="29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0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«Hola </a:t>
            </a:r>
            <a:r>
              <a:rPr lang="es-ES_tradnl" dirty="0" smtClean="0"/>
              <a:t>mundo» en PyCUDA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ES" dirty="0" smtClean="0"/>
          </a:p>
          <a:p>
            <a:pPr lvl="0"/>
            <a:r>
              <a:rPr lang="es-ES" dirty="0" smtClean="0"/>
              <a:t>Transferencia de datos al </a:t>
            </a:r>
            <a:r>
              <a:rPr lang="es-ES" i="1" dirty="0" err="1" smtClean="0"/>
              <a:t>device</a:t>
            </a:r>
            <a:r>
              <a:rPr lang="es-ES" dirty="0" smtClean="0"/>
              <a:t>.</a:t>
            </a:r>
            <a:endParaRPr lang="es-ES" dirty="0" smtClean="0"/>
          </a:p>
          <a:p>
            <a:pPr lvl="0"/>
            <a:endParaRPr lang="es-ES_tradnl" dirty="0"/>
          </a:p>
          <a:p>
            <a:r>
              <a:rPr lang="es-ES" dirty="0" smtClean="0"/>
              <a:t>Ejecución del kernel.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pPr lvl="0"/>
            <a:r>
              <a:rPr lang="es-ES" dirty="0" smtClean="0"/>
              <a:t>Transferencia al </a:t>
            </a:r>
            <a:r>
              <a:rPr lang="es-ES" i="1" dirty="0" smtClean="0"/>
              <a:t>host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03187"/>
            <a:ext cx="3500215" cy="28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05064"/>
            <a:ext cx="454976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45224"/>
            <a:ext cx="4203155" cy="51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Software Framework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184376" cy="3976042"/>
          </a:xfrm>
        </p:spPr>
      </p:pic>
    </p:spTree>
    <p:extLst>
      <p:ext uri="{BB962C8B-B14F-4D97-AF65-F5344CB8AC3E}">
        <p14:creationId xmlns:p14="http://schemas.microsoft.com/office/powerpoint/2010/main" val="12268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CPU vs GPU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060143"/>
              </p:ext>
            </p:extLst>
          </p:nvPr>
        </p:nvGraphicFramePr>
        <p:xfrm>
          <a:off x="457200" y="2132856"/>
          <a:ext cx="8229600" cy="41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48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dirty="0"/>
              <a:t>GPU es un procesador especializado diseñado para el tratamiento gráfico.</a:t>
            </a:r>
          </a:p>
          <a:p>
            <a:r>
              <a:rPr lang="es-ES" dirty="0"/>
              <a:t>Su capacidad se basa en un alto grado de paralelismo que puede llegar a hacerla más eficiente que una CPU para manipular cantidades masivas de datos, lo que puede aplicarse para otros algoritmos (GPGPU).</a:t>
            </a:r>
          </a:p>
          <a:p>
            <a:r>
              <a:rPr lang="es-ES" dirty="0"/>
              <a:t>Podemos encontrar GPU en tarjetas gráficas, placas base e, incluso, integradas en algunas CPU (Intel HD, AMD </a:t>
            </a:r>
            <a:r>
              <a:rPr lang="es-ES" dirty="0" err="1"/>
              <a:t>Fusion</a:t>
            </a:r>
            <a:r>
              <a:rPr lang="es-ES" dirty="0"/>
              <a:t>, Proyecto Denver).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27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CUDA </a:t>
            </a:r>
            <a:r>
              <a:rPr lang="es-ES" dirty="0"/>
              <a:t>(Compute </a:t>
            </a:r>
            <a:r>
              <a:rPr lang="es-ES" dirty="0" err="1"/>
              <a:t>Unified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) es una estructura de computación paralela desarrollada por NVIDIA que permite codificar algoritmos en sus GPU.</a:t>
            </a:r>
          </a:p>
          <a:p>
            <a:r>
              <a:rPr lang="es-ES" dirty="0"/>
              <a:t>El lenguaje de programación empleado es una variación de C que contiene extensiones para trabajar con la GPU y ciertas restricciones.</a:t>
            </a:r>
          </a:p>
          <a:p>
            <a:r>
              <a:rPr lang="es-ES" dirty="0"/>
              <a:t>Diversos programadores, ajenos a NVIDIA, han creado </a:t>
            </a:r>
            <a:r>
              <a:rPr lang="es-ES" dirty="0" err="1"/>
              <a:t>wrappers</a:t>
            </a:r>
            <a:r>
              <a:rPr lang="es-ES" dirty="0"/>
              <a:t> para CUDA en Java, Perl...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20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PyCUDA </a:t>
            </a:r>
            <a:r>
              <a:rPr lang="es-ES" dirty="0"/>
              <a:t>es un </a:t>
            </a:r>
            <a:r>
              <a:rPr lang="es-ES" i="1" dirty="0"/>
              <a:t>wrapper</a:t>
            </a:r>
            <a:r>
              <a:rPr lang="es-ES" dirty="0"/>
              <a:t> de Python para CUDA desarrollado por Andreas </a:t>
            </a:r>
            <a:r>
              <a:rPr lang="es-ES" dirty="0" err="1"/>
              <a:t>Klöckner</a:t>
            </a:r>
            <a:r>
              <a:rPr lang="es-ES" dirty="0"/>
              <a:t>.</a:t>
            </a:r>
          </a:p>
          <a:p>
            <a:r>
              <a:rPr lang="es-ES" dirty="0"/>
              <a:t>Python es un lenguaje interpretado de muy alto nivel cuyo uso está en auge.</a:t>
            </a:r>
          </a:p>
          <a:p>
            <a:r>
              <a:rPr lang="es-ES" dirty="0"/>
              <a:t>Su principal ventaja consiste en abstraer al programador de la gestión de memoria, así como presentar una sintaxis clara y unas potentes estructuras de datos.</a:t>
            </a:r>
          </a:p>
          <a:p>
            <a:r>
              <a:rPr lang="es-ES" dirty="0"/>
              <a:t>La </a:t>
            </a:r>
            <a:r>
              <a:rPr lang="es-ES" dirty="0" smtClean="0"/>
              <a:t>librería </a:t>
            </a:r>
            <a:r>
              <a:rPr lang="es-ES" dirty="0" err="1"/>
              <a:t>SciPy</a:t>
            </a:r>
            <a:r>
              <a:rPr lang="es-ES" dirty="0"/>
              <a:t> provee interesantes funciones.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3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</a:t>
            </a:r>
            <a:r>
              <a:rPr lang="es-ES_tradnl" dirty="0" smtClean="0"/>
              <a:t>CUDA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Escalabilidad del paralelismo, basado en tres puntos claves:</a:t>
            </a:r>
          </a:p>
          <a:p>
            <a:pPr lvl="1"/>
            <a:r>
              <a:rPr lang="es-ES_tradnl" dirty="0" smtClean="0"/>
              <a:t>Jerarquía de hilos.</a:t>
            </a:r>
          </a:p>
          <a:p>
            <a:pPr lvl="1"/>
            <a:r>
              <a:rPr lang="es-ES_tradnl" dirty="0" smtClean="0"/>
              <a:t>Memoria compartida.</a:t>
            </a:r>
          </a:p>
          <a:p>
            <a:pPr lvl="1"/>
            <a:r>
              <a:rPr lang="es-ES_tradnl" dirty="0" smtClean="0"/>
              <a:t>Sincronización por barrera.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28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08720"/>
            <a:ext cx="5960551" cy="5415880"/>
          </a:xfrm>
        </p:spPr>
      </p:pic>
    </p:spTree>
    <p:extLst>
      <p:ext uri="{BB962C8B-B14F-4D97-AF65-F5344CB8AC3E}">
        <p14:creationId xmlns:p14="http://schemas.microsoft.com/office/powerpoint/2010/main" val="323796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</a:t>
            </a:r>
            <a:r>
              <a:rPr lang="es-ES_tradnl" dirty="0" smtClean="0"/>
              <a:t> CUDA: Hilos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3898776" cy="4389120"/>
          </a:xfrm>
        </p:spPr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Los hilos están contenidos en </a:t>
            </a:r>
            <a:r>
              <a:rPr lang="es-ES_tradnl" i="1" dirty="0" smtClean="0"/>
              <a:t>Bloques</a:t>
            </a:r>
            <a:r>
              <a:rPr lang="es-ES_tradnl" dirty="0" smtClean="0"/>
              <a:t>, y los bloques dentro de </a:t>
            </a:r>
            <a:r>
              <a:rPr lang="es-ES_tradnl" i="1" dirty="0" err="1" smtClean="0"/>
              <a:t>Grids</a:t>
            </a:r>
            <a:r>
              <a:rPr lang="es-ES_tradnl" i="1" dirty="0" smtClean="0"/>
              <a:t>.</a:t>
            </a:r>
          </a:p>
          <a:p>
            <a:r>
              <a:rPr lang="es-ES_tradnl" dirty="0" smtClean="0"/>
              <a:t>Identificador de hilo </a:t>
            </a:r>
            <a:r>
              <a:rPr lang="es-ES_tradnl" i="1" dirty="0" err="1" smtClean="0"/>
              <a:t>threadIdx</a:t>
            </a:r>
            <a:r>
              <a:rPr lang="es-ES_tradnl" i="1" dirty="0" smtClean="0"/>
              <a:t>.</a:t>
            </a:r>
          </a:p>
          <a:p>
            <a:r>
              <a:rPr lang="es-ES_tradnl" dirty="0" smtClean="0"/>
              <a:t>Identificador de bloque </a:t>
            </a:r>
            <a:r>
              <a:rPr lang="es-ES_tradnl" i="1" dirty="0" err="1" smtClean="0"/>
              <a:t>blockIdx</a:t>
            </a:r>
            <a:r>
              <a:rPr lang="es-ES_tradnl" i="1" dirty="0" smtClean="0"/>
              <a:t>.</a:t>
            </a:r>
          </a:p>
          <a:p>
            <a:endParaRPr lang="es-ES" i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54" y="1916832"/>
            <a:ext cx="3756670" cy="47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CUDA: Memoria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Cada hilo posee su </a:t>
            </a:r>
            <a:r>
              <a:rPr lang="es-ES_tradnl" b="1" dirty="0" smtClean="0"/>
              <a:t>memoria local privada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Cada </a:t>
            </a:r>
            <a:r>
              <a:rPr lang="es-ES_tradnl" dirty="0" smtClean="0"/>
              <a:t>bloque de hilos posee su </a:t>
            </a:r>
            <a:r>
              <a:rPr lang="es-ES_tradnl" b="1" dirty="0" smtClean="0"/>
              <a:t>memoria </a:t>
            </a:r>
            <a:r>
              <a:rPr lang="es-ES_tradnl" b="1" dirty="0" smtClean="0"/>
              <a:t>compartida</a:t>
            </a:r>
            <a:r>
              <a:rPr lang="es-ES_tradnl" dirty="0" smtClean="0"/>
              <a:t>.</a:t>
            </a:r>
            <a:endParaRPr lang="es-ES_tradnl" dirty="0" smtClean="0"/>
          </a:p>
          <a:p>
            <a:r>
              <a:rPr lang="es-ES_tradnl" dirty="0" smtClean="0"/>
              <a:t>Todos los hilos pueden acceder a la </a:t>
            </a:r>
            <a:r>
              <a:rPr lang="es-ES_tradnl" b="1" dirty="0" smtClean="0"/>
              <a:t>memoria global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Adicionalmente existen 2 tipos de memorias de solo lectura  y acceso global: </a:t>
            </a:r>
            <a:r>
              <a:rPr lang="es-ES_tradnl" i="1" dirty="0" smtClean="0"/>
              <a:t>memoria de texturas </a:t>
            </a:r>
            <a:r>
              <a:rPr lang="es-ES_tradnl" dirty="0" smtClean="0"/>
              <a:t>y </a:t>
            </a:r>
            <a:r>
              <a:rPr lang="es-ES_tradnl" i="1" dirty="0" smtClean="0"/>
              <a:t>memoria constante</a:t>
            </a:r>
            <a:r>
              <a:rPr lang="es-ES_tradnl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7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36" y="764705"/>
            <a:ext cx="4264472" cy="5904656"/>
          </a:xfrm>
        </p:spPr>
      </p:pic>
    </p:spTree>
    <p:extLst>
      <p:ext uri="{BB962C8B-B14F-4D97-AF65-F5344CB8AC3E}">
        <p14:creationId xmlns:p14="http://schemas.microsoft.com/office/powerpoint/2010/main" val="115283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1629</TotalTime>
  <Words>533</Words>
  <Application>Microsoft Office PowerPoint</Application>
  <PresentationFormat>Presentación en pantalla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Flujo</vt:lpstr>
      <vt:lpstr>TAD: Python y CUDA en Computación de Altas Prestaciones</vt:lpstr>
      <vt:lpstr>Introducción</vt:lpstr>
      <vt:lpstr>Introducción</vt:lpstr>
      <vt:lpstr>Introducción</vt:lpstr>
      <vt:lpstr>Modelo CUDA</vt:lpstr>
      <vt:lpstr>Presentación de PowerPoint</vt:lpstr>
      <vt:lpstr>Modelo CUDA: Hilos</vt:lpstr>
      <vt:lpstr>Modelo CUDA: Memoria</vt:lpstr>
      <vt:lpstr>Presentación de PowerPoint</vt:lpstr>
      <vt:lpstr>Modelo CUDA</vt:lpstr>
      <vt:lpstr>Modelo CUDA: Ventajas</vt:lpstr>
      <vt:lpstr>Hardware Utilizado</vt:lpstr>
      <vt:lpstr>«Hola mundo» en PyCUDA</vt:lpstr>
      <vt:lpstr>«Hola mundo» en PyCUDA</vt:lpstr>
      <vt:lpstr>Software Framework</vt:lpstr>
      <vt:lpstr>CPU vs GPU</vt:lpstr>
    </vt:vector>
  </TitlesOfParts>
  <Company>COMPUMENA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y CUDA en Computación de Altas Prestac</dc:title>
  <dc:creator>Lionel Aster Mena García</dc:creator>
  <cp:lastModifiedBy>Lionel Aster Mena García</cp:lastModifiedBy>
  <cp:revision>33</cp:revision>
  <dcterms:created xsi:type="dcterms:W3CDTF">2011-07-12T15:59:13Z</dcterms:created>
  <dcterms:modified xsi:type="dcterms:W3CDTF">2011-07-14T00:11:04Z</dcterms:modified>
</cp:coreProperties>
</file>