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92" r:id="rId4"/>
    <p:sldId id="319" r:id="rId5"/>
    <p:sldId id="294" r:id="rId6"/>
    <p:sldId id="296" r:id="rId7"/>
    <p:sldId id="297" r:id="rId8"/>
    <p:sldId id="320" r:id="rId9"/>
    <p:sldId id="298" r:id="rId10"/>
    <p:sldId id="321" r:id="rId11"/>
    <p:sldId id="322" r:id="rId12"/>
    <p:sldId id="328" r:id="rId13"/>
    <p:sldId id="329" r:id="rId14"/>
    <p:sldId id="323" r:id="rId15"/>
    <p:sldId id="324" r:id="rId16"/>
    <p:sldId id="325" r:id="rId17"/>
    <p:sldId id="326" r:id="rId18"/>
    <p:sldId id="327" r:id="rId19"/>
    <p:sldId id="308" r:id="rId20"/>
    <p:sldId id="312" r:id="rId21"/>
    <p:sldId id="330" r:id="rId22"/>
    <p:sldId id="309" r:id="rId23"/>
    <p:sldId id="313" r:id="rId24"/>
    <p:sldId id="318" r:id="rId25"/>
    <p:sldId id="331" r:id="rId26"/>
    <p:sldId id="332" r:id="rId27"/>
    <p:sldId id="333" r:id="rId2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10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6083B08-50AE-DB45-AEA9-AC09752736BB}" type="datetime1">
              <a:rPr lang="en-US" smtClean="0"/>
              <a:t>3/18/14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83E74FF7-1608-1545-9C1F-4549F9E88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274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23BB5F-EE99-2742-8386-AA928C62E0B1}" type="datetime1">
              <a:rPr lang="en-US" smtClean="0"/>
              <a:t>3/18/14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A3177404-EFCE-BB4B-A2D6-21D1CDABC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7517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77404-EFCE-BB4B-A2D6-21D1CDABC8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829053-7159-1842-A12B-4D4650945AB4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1C319-2FC9-5648-9CAA-1854A1D9E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" name="Rectangle 6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71" name="Rectangle 6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CF90B-DD25-E549-8018-710DBE5D7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D6B0B-F88A-3E41-A776-DE6262B14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374FB-0EFF-8E46-BABF-086C86CCD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630D-996E-D642-BB8C-C13907CD5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8DC1A-284D-6444-A71A-D2BEF9118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F35C3F0-E15B-FF4D-9F46-A5F44894D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Java Primer </a:t>
            </a:r>
            <a:r>
              <a:rPr lang="en-US" dirty="0">
                <a:latin typeface="Tahoma" charset="0"/>
              </a:rPr>
              <a:t>1: </a:t>
            </a:r>
            <a:r>
              <a:rPr lang="en-US" dirty="0" smtClean="0">
                <a:latin typeface="Tahoma" charset="0"/>
              </a:rPr>
              <a:t>Types, Classes </a:t>
            </a:r>
            <a:r>
              <a:rPr lang="en-US" dirty="0">
                <a:latin typeface="Tahoma" charset="0"/>
              </a:rPr>
              <a:t>and Operators</a:t>
            </a:r>
          </a:p>
        </p:txBody>
      </p:sp>
      <p:sp>
        <p:nvSpPr>
          <p:cNvPr id="10242" name="Date Placeholder 135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0243" name="Slide Number Placeholder 1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6894E1-D06C-AD43-9B68-F9CE049739D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4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Java Primer 1</a:t>
            </a:r>
            <a:endParaRPr lang="en-US" sz="1400"/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2693988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7315200" cy="35740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0"/>
            <a:ext cx="7772400" cy="1447800"/>
          </a:xfrm>
        </p:spPr>
        <p:txBody>
          <a:bodyPr/>
          <a:lstStyle/>
          <a:p>
            <a:r>
              <a:rPr lang="en-US" sz="2000" dirty="0" smtClean="0"/>
              <a:t>Here, </a:t>
            </a:r>
            <a:r>
              <a:rPr lang="en-US" sz="2000" dirty="0"/>
              <a:t>a new Counter is constructed at line 4, with its </a:t>
            </a:r>
            <a:r>
              <a:rPr lang="en-US" sz="2000" dirty="0" smtClean="0"/>
              <a:t>reference assigned </a:t>
            </a:r>
            <a:r>
              <a:rPr lang="en-US" sz="2000" dirty="0"/>
              <a:t>to the variable c. That relies on a form of the constructor, Counter( ), </a:t>
            </a:r>
            <a:r>
              <a:rPr lang="en-US" sz="2000" dirty="0" smtClean="0"/>
              <a:t>that takes </a:t>
            </a:r>
            <a:r>
              <a:rPr lang="en-US" sz="2000" dirty="0"/>
              <a:t>no arguments between the </a:t>
            </a:r>
            <a:r>
              <a:rPr lang="en-US" sz="2000" dirty="0" smtClean="0"/>
              <a:t>parentheses.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664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One of the primary uses of an object reference variable is to access the members </a:t>
            </a:r>
            <a:r>
              <a:rPr lang="en-US" sz="2800" dirty="0" smtClean="0"/>
              <a:t>of the </a:t>
            </a:r>
            <a:r>
              <a:rPr lang="en-US" sz="2800" dirty="0"/>
              <a:t>class for this object, an instance of its class.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access is performed with the dot (“.”) operator.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call a method </a:t>
            </a:r>
            <a:r>
              <a:rPr lang="en-US" sz="2800" dirty="0" smtClean="0"/>
              <a:t>associated with </a:t>
            </a:r>
            <a:r>
              <a:rPr lang="en-US" sz="2800" dirty="0"/>
              <a:t>an object by using the reference variable name, following that by the </a:t>
            </a:r>
            <a:r>
              <a:rPr lang="en-US" sz="2800" dirty="0" smtClean="0"/>
              <a:t>dot operator </a:t>
            </a:r>
            <a:r>
              <a:rPr lang="en-US" sz="2800" dirty="0"/>
              <a:t>and then the method name and its </a:t>
            </a:r>
            <a:r>
              <a:rPr lang="en-US" sz="2800" dirty="0" smtClean="0"/>
              <a:t>parameters.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800" dirty="0"/>
              <a:t>There are many data structures and algorithms in Java’s libraries that are </a:t>
            </a:r>
            <a:r>
              <a:rPr lang="en-US" sz="2800" dirty="0" smtClean="0"/>
              <a:t>specifically designed </a:t>
            </a:r>
            <a:r>
              <a:rPr lang="en-US" sz="2800" dirty="0"/>
              <a:t>so that they only work with object types (not primitives). </a:t>
            </a:r>
            <a:endParaRPr lang="en-US" sz="2800" dirty="0" smtClean="0"/>
          </a:p>
          <a:p>
            <a:r>
              <a:rPr lang="en-US" sz="2800" dirty="0" smtClean="0"/>
              <a:t>To get around </a:t>
            </a:r>
            <a:r>
              <a:rPr lang="en-US" sz="2800" dirty="0"/>
              <a:t>this obstacle, Java defines a </a:t>
            </a:r>
            <a:r>
              <a:rPr lang="en-US" sz="2800" b="1" dirty="0"/>
              <a:t>wrapper</a:t>
            </a:r>
            <a:r>
              <a:rPr lang="en-US" sz="2800" dirty="0"/>
              <a:t> class for each base type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Java provides additional support for implicitly converting between base types </a:t>
            </a:r>
            <a:r>
              <a:rPr lang="en-US" sz="2400" dirty="0" smtClean="0"/>
              <a:t>and their </a:t>
            </a:r>
            <a:r>
              <a:rPr lang="en-US" sz="2400" dirty="0"/>
              <a:t>wrapper types through a process known as automatic </a:t>
            </a:r>
            <a:r>
              <a:rPr lang="en-US" sz="2400" b="1" dirty="0"/>
              <a:t>boxing</a:t>
            </a:r>
            <a:r>
              <a:rPr lang="en-US" sz="2400" dirty="0"/>
              <a:t> and </a:t>
            </a:r>
            <a:r>
              <a:rPr lang="en-US" sz="2400" b="1" dirty="0"/>
              <a:t>unboxing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Wrapper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772400" cy="2712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458200" cy="2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2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r>
              <a:rPr lang="en-US" sz="2400" dirty="0"/>
              <a:t>If there are several methods with this same name defined for a class, then </a:t>
            </a:r>
            <a:r>
              <a:rPr lang="en-US" sz="2400" dirty="0" smtClean="0"/>
              <a:t>the Java </a:t>
            </a:r>
            <a:r>
              <a:rPr lang="en-US" sz="2400" dirty="0"/>
              <a:t>runtime system uses the one that matches the actual number of </a:t>
            </a:r>
            <a:r>
              <a:rPr lang="en-US" sz="2400" dirty="0" smtClean="0"/>
              <a:t>parameters sent </a:t>
            </a:r>
            <a:r>
              <a:rPr lang="en-US" sz="2400" dirty="0"/>
              <a:t>as arguments, as well as their respective </a:t>
            </a:r>
            <a:r>
              <a:rPr lang="en-US" sz="2400" dirty="0" smtClean="0"/>
              <a:t>types.</a:t>
            </a:r>
          </a:p>
          <a:p>
            <a:r>
              <a:rPr lang="en-US" sz="2400" dirty="0"/>
              <a:t>A method’s name combined with </a:t>
            </a:r>
            <a:r>
              <a:rPr lang="en-US" sz="2400" dirty="0" smtClean="0"/>
              <a:t>the number </a:t>
            </a:r>
            <a:r>
              <a:rPr lang="en-US" sz="2400" dirty="0"/>
              <a:t>and types of its parameters is called a method’s </a:t>
            </a:r>
            <a:r>
              <a:rPr lang="en-US" sz="2400" b="1" dirty="0"/>
              <a:t>signature</a:t>
            </a:r>
            <a:r>
              <a:rPr lang="en-US" sz="2400" dirty="0"/>
              <a:t>, for it takes </a:t>
            </a:r>
            <a:r>
              <a:rPr lang="en-US" sz="2400" dirty="0" smtClean="0"/>
              <a:t>all of </a:t>
            </a:r>
            <a:r>
              <a:rPr lang="en-US" sz="2400" dirty="0"/>
              <a:t>these parts to determine the actual method to perform for a certain method </a:t>
            </a:r>
            <a:r>
              <a:rPr lang="en-US" sz="2400" dirty="0" smtClean="0"/>
              <a:t>call.</a:t>
            </a:r>
          </a:p>
          <a:p>
            <a:r>
              <a:rPr lang="en-US" sz="2400" dirty="0"/>
              <a:t>A reference variable v can be viewed as a “pointer</a:t>
            </a:r>
            <a:r>
              <a:rPr lang="en-US" sz="2400" dirty="0" smtClean="0"/>
              <a:t>” to </a:t>
            </a:r>
            <a:r>
              <a:rPr lang="en-US" sz="2400" dirty="0"/>
              <a:t>some object </a:t>
            </a:r>
            <a:r>
              <a:rPr lang="en-US" sz="2400" dirty="0" smtClean="0"/>
              <a:t>o.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5720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/>
              <a:t>class definition </a:t>
            </a:r>
            <a:r>
              <a:rPr lang="en-US" sz="2800" dirty="0"/>
              <a:t>is a </a:t>
            </a:r>
            <a:r>
              <a:rPr lang="en-US" sz="2800" dirty="0" smtClean="0"/>
              <a:t>block of </a:t>
            </a:r>
            <a:r>
              <a:rPr lang="en-US" sz="2800" dirty="0"/>
              <a:t>code, delimited by braces “</a:t>
            </a:r>
            <a:r>
              <a:rPr lang="en-US" sz="2800" b="1" dirty="0"/>
              <a:t>{</a:t>
            </a:r>
            <a:r>
              <a:rPr lang="en-US" sz="2800" dirty="0"/>
              <a:t>” and “</a:t>
            </a:r>
            <a:r>
              <a:rPr lang="en-US" sz="2800" b="1" dirty="0"/>
              <a:t>}</a:t>
            </a:r>
            <a:r>
              <a:rPr lang="en-US" sz="2800" dirty="0"/>
              <a:t>” , within which is included declarations </a:t>
            </a:r>
            <a:r>
              <a:rPr lang="en-US" sz="2800" dirty="0" smtClean="0"/>
              <a:t>of instance </a:t>
            </a:r>
            <a:r>
              <a:rPr lang="en-US" sz="2800" dirty="0"/>
              <a:t>variables and methods that are the members of the class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Immediately before the definition of a class, instance variable, or method in Java</a:t>
            </a:r>
            <a:r>
              <a:rPr lang="en-US" sz="2800" dirty="0" smtClean="0"/>
              <a:t>, keywords </a:t>
            </a:r>
            <a:r>
              <a:rPr lang="en-US" sz="2800" dirty="0"/>
              <a:t>known as modifiers can be placed to convey </a:t>
            </a:r>
            <a:r>
              <a:rPr lang="en-US" sz="2800" dirty="0" smtClean="0"/>
              <a:t>additional stipulations about that </a:t>
            </a:r>
            <a:r>
              <a:rPr lang="en-US" sz="2800" dirty="0"/>
              <a:t>definition.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01000" cy="47244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public</a:t>
            </a:r>
            <a:r>
              <a:rPr lang="en-US" sz="2400" dirty="0"/>
              <a:t> class modifier designates that all classes may access the </a:t>
            </a:r>
            <a:r>
              <a:rPr lang="en-US" sz="2400" dirty="0" smtClean="0"/>
              <a:t>defined aspect.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protected</a:t>
            </a:r>
            <a:r>
              <a:rPr lang="en-US" sz="2400" dirty="0"/>
              <a:t> class modifier designates that access to the defined aspect </a:t>
            </a:r>
            <a:r>
              <a:rPr lang="en-US" sz="2400" dirty="0" smtClean="0"/>
              <a:t>is only </a:t>
            </a:r>
            <a:r>
              <a:rPr lang="en-US" sz="2400" dirty="0"/>
              <a:t>granted to </a:t>
            </a:r>
            <a:r>
              <a:rPr lang="en-US" sz="2400" dirty="0" smtClean="0"/>
              <a:t>classes </a:t>
            </a:r>
            <a:r>
              <a:rPr lang="en-US" sz="2400" dirty="0"/>
              <a:t>that are designated as subclasses of the given class </a:t>
            </a:r>
            <a:r>
              <a:rPr lang="en-US" sz="2400" dirty="0" smtClean="0"/>
              <a:t>through inheritance or in the same package.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private</a:t>
            </a:r>
            <a:r>
              <a:rPr lang="en-US" sz="2400" dirty="0"/>
              <a:t> class modifier designates that access to a defined member of </a:t>
            </a:r>
            <a:r>
              <a:rPr lang="en-US" sz="2400" dirty="0" smtClean="0"/>
              <a:t>a class </a:t>
            </a:r>
            <a:r>
              <a:rPr lang="en-US" sz="2400" dirty="0"/>
              <a:t>be granted only to code within that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a </a:t>
            </a:r>
            <a:r>
              <a:rPr lang="en-US" sz="2400" dirty="0" smtClean="0"/>
              <a:t>variable or method </a:t>
            </a:r>
            <a:r>
              <a:rPr lang="en-US" sz="2400" dirty="0"/>
              <a:t>of a class is declared as </a:t>
            </a:r>
            <a:r>
              <a:rPr lang="en-US" sz="2400" b="1" dirty="0"/>
              <a:t>static</a:t>
            </a:r>
            <a:r>
              <a:rPr lang="en-US" sz="2400" dirty="0"/>
              <a:t>, </a:t>
            </a:r>
            <a:r>
              <a:rPr lang="en-US" sz="2400" dirty="0" smtClean="0"/>
              <a:t>it is associated with the </a:t>
            </a:r>
            <a:r>
              <a:rPr lang="en-US" sz="2400" dirty="0"/>
              <a:t>class as a whole, rather than with each individual instance of that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r>
              <a:rPr lang="en-US" sz="2000" dirty="0"/>
              <a:t>A method’s parameters are defined in a comma-separated list enclosed in </a:t>
            </a:r>
            <a:r>
              <a:rPr lang="en-US" sz="2000" dirty="0" smtClean="0"/>
              <a:t>parentheses after </a:t>
            </a:r>
            <a:r>
              <a:rPr lang="en-US" sz="2000" dirty="0"/>
              <a:t>the name of the method. </a:t>
            </a:r>
            <a:endParaRPr lang="en-US" sz="20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parameter consists of two parts, the </a:t>
            </a:r>
            <a:r>
              <a:rPr lang="en-US" sz="1800" dirty="0" smtClean="0"/>
              <a:t>parameter type </a:t>
            </a:r>
            <a:r>
              <a:rPr lang="en-US" sz="1800" dirty="0"/>
              <a:t>and the parameter name. </a:t>
            </a:r>
            <a:endParaRPr lang="en-US" sz="1800" dirty="0" smtClean="0"/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a method has no parameters, then only an </a:t>
            </a:r>
            <a:r>
              <a:rPr lang="en-US" sz="1800" dirty="0" smtClean="0"/>
              <a:t>empty pair </a:t>
            </a:r>
            <a:r>
              <a:rPr lang="en-US" sz="1800" dirty="0"/>
              <a:t>of parentheses is used.</a:t>
            </a:r>
          </a:p>
          <a:p>
            <a:r>
              <a:rPr lang="en-US" sz="2000" dirty="0"/>
              <a:t>All parameters in Java are </a:t>
            </a:r>
            <a:r>
              <a:rPr lang="en-US" sz="2000" b="1" dirty="0"/>
              <a:t>passed by value</a:t>
            </a:r>
            <a:r>
              <a:rPr lang="en-US" sz="2000" dirty="0"/>
              <a:t>, that is, any time we pass a </a:t>
            </a:r>
            <a:r>
              <a:rPr lang="en-US" sz="2000" dirty="0" smtClean="0"/>
              <a:t>parameter to </a:t>
            </a:r>
            <a:r>
              <a:rPr lang="en-US" sz="2000" dirty="0"/>
              <a:t>a method, a copy of that parameter is made for use within the method body. </a:t>
            </a:r>
            <a:endParaRPr lang="en-US" sz="2000" dirty="0" smtClean="0"/>
          </a:p>
          <a:p>
            <a:pPr lvl="1"/>
            <a:r>
              <a:rPr lang="en-US" sz="1800" dirty="0" smtClean="0"/>
              <a:t>So if </a:t>
            </a:r>
            <a:r>
              <a:rPr lang="en-US" sz="1800" dirty="0"/>
              <a:t>we pass an </a:t>
            </a:r>
            <a:r>
              <a:rPr lang="en-US" sz="1800" dirty="0" err="1"/>
              <a:t>int</a:t>
            </a:r>
            <a:r>
              <a:rPr lang="en-US" sz="1800" dirty="0"/>
              <a:t> variable to a method, then that variable’s integer value is copied.</a:t>
            </a:r>
          </a:p>
          <a:p>
            <a:pPr lvl="1"/>
            <a:r>
              <a:rPr lang="en-US" sz="1800" dirty="0"/>
              <a:t>The method can change the copy but not the original. </a:t>
            </a:r>
            <a:endParaRPr lang="en-US" sz="1800" dirty="0" smtClean="0"/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we pass an object </a:t>
            </a:r>
            <a:r>
              <a:rPr lang="en-US" sz="1800" dirty="0" smtClean="0"/>
              <a:t>reference as a parameter to a method, then the reference is copied as well.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0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r>
              <a:rPr lang="en-US" sz="2800" dirty="0"/>
              <a:t>Within the body of a </a:t>
            </a:r>
            <a:r>
              <a:rPr lang="en-US" sz="2800" dirty="0" smtClean="0"/>
              <a:t>method </a:t>
            </a:r>
            <a:r>
              <a:rPr lang="en-US" sz="2800" dirty="0"/>
              <a:t>in Java, the keyword </a:t>
            </a:r>
            <a:r>
              <a:rPr lang="en-US" sz="2800" b="1" dirty="0"/>
              <a:t>this</a:t>
            </a:r>
            <a:r>
              <a:rPr lang="en-US" sz="2800" dirty="0"/>
              <a:t> is </a:t>
            </a:r>
            <a:r>
              <a:rPr lang="en-US" sz="2800" dirty="0" smtClean="0"/>
              <a:t>automatically defined </a:t>
            </a:r>
            <a:r>
              <a:rPr lang="en-US" sz="2800" dirty="0"/>
              <a:t>as a reference to the instance upon which the method was invoked</a:t>
            </a:r>
            <a:r>
              <a:rPr lang="en-US" sz="2800" dirty="0" smtClean="0"/>
              <a:t>. There are three common uses: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store the reference in a variable, or send it as a parameter to </a:t>
            </a:r>
            <a:r>
              <a:rPr lang="en-US" sz="2400" dirty="0" smtClean="0"/>
              <a:t>another method </a:t>
            </a:r>
            <a:r>
              <a:rPr lang="en-US" sz="2400" dirty="0"/>
              <a:t>that expects an instance of that type as an argument</a:t>
            </a:r>
            <a:r>
              <a:rPr lang="en-US" sz="24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differentiate between an instance variable and a local variable with </a:t>
            </a:r>
            <a:r>
              <a:rPr lang="en-US" sz="2400" dirty="0" smtClean="0"/>
              <a:t>the same </a:t>
            </a:r>
            <a:r>
              <a:rPr lang="en-US" sz="2400" dirty="0"/>
              <a:t>name</a:t>
            </a:r>
            <a:r>
              <a:rPr lang="en-US" sz="24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To allow one constructor body to invoke another constructor </a:t>
            </a:r>
            <a:r>
              <a:rPr lang="en-US" sz="2400" dirty="0" smtClean="0"/>
              <a:t>body.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Expressions and Operators</a:t>
            </a:r>
          </a:p>
        </p:txBody>
      </p:sp>
      <p:sp>
        <p:nvSpPr>
          <p:cNvPr id="2969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>
                <a:latin typeface="Tahoma" charset="0"/>
              </a:rPr>
              <a:t>Existing values can be combined into expressions using special symbols and keywords known as operators. </a:t>
            </a:r>
          </a:p>
          <a:p>
            <a:r>
              <a:rPr lang="en-US">
                <a:latin typeface="Tahoma" charset="0"/>
              </a:rPr>
              <a:t>The semantics of an operator depends upon the type of its operands. </a:t>
            </a:r>
          </a:p>
          <a:p>
            <a:r>
              <a:rPr lang="en-US">
                <a:latin typeface="Tahoma" charset="0"/>
              </a:rPr>
              <a:t>For example, when a and b are numbers, the syntax a + b indicates addition, while if a and b are strings, the operator + indicates concatenation.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29A6E-301F-4743-B7E2-060D565DDC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Java Primer 1</a:t>
            </a:r>
            <a:endParaRPr lang="en-US" sz="1400"/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C391E0-47A9-044C-A60D-1CEFF477E7A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smtClean="0">
                <a:latin typeface="Tahoma" charset="0"/>
              </a:rPr>
              <a:t>Java Compiler</a:t>
            </a:r>
            <a:endParaRPr lang="en-US" dirty="0">
              <a:latin typeface="Tahoma" charset="0"/>
            </a:endParaRP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229600" cy="48006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a compiled language</a:t>
            </a:r>
            <a:r>
              <a:rPr lang="en-US" sz="2400" dirty="0">
                <a:latin typeface="Tahoma" charset="0"/>
              </a:rPr>
              <a:t>. </a:t>
            </a:r>
          </a:p>
          <a:p>
            <a:r>
              <a:rPr lang="en-US" sz="2400" dirty="0" smtClean="0">
                <a:latin typeface="Tahoma" charset="0"/>
              </a:rPr>
              <a:t>Programs are compiled into byte-code executable files, which are </a:t>
            </a:r>
            <a:r>
              <a:rPr lang="en-US" sz="2400" dirty="0">
                <a:latin typeface="Tahoma" charset="0"/>
              </a:rPr>
              <a:t>executed through the </a:t>
            </a:r>
            <a:r>
              <a:rPr lang="en-US" sz="2400" dirty="0" smtClean="0">
                <a:latin typeface="Tahoma" charset="0"/>
              </a:rPr>
              <a:t>Java virtual machine (JVM). </a:t>
            </a:r>
            <a:endParaRPr lang="en-US" sz="2400" dirty="0">
              <a:latin typeface="Tahoma" charset="0"/>
            </a:endParaRPr>
          </a:p>
          <a:p>
            <a:pPr lvl="1"/>
            <a:r>
              <a:rPr lang="en-US" sz="2000" dirty="0">
                <a:latin typeface="Tahoma" charset="0"/>
              </a:rPr>
              <a:t>The </a:t>
            </a:r>
            <a:r>
              <a:rPr lang="en-US" sz="2000" dirty="0" smtClean="0">
                <a:latin typeface="Tahoma" charset="0"/>
              </a:rPr>
              <a:t>JVM reads each instruction and executes that instruction. </a:t>
            </a:r>
            <a:endParaRPr lang="en-US" sz="20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A programmer defines a </a:t>
            </a:r>
            <a:r>
              <a:rPr lang="en-US" sz="2400" dirty="0" smtClean="0">
                <a:latin typeface="Tahoma" charset="0"/>
              </a:rPr>
              <a:t>Java program in </a:t>
            </a:r>
            <a:r>
              <a:rPr lang="en-US" sz="2400" dirty="0">
                <a:latin typeface="Tahoma" charset="0"/>
              </a:rPr>
              <a:t>advance and saves </a:t>
            </a:r>
            <a:r>
              <a:rPr lang="en-US" sz="2400" dirty="0" smtClean="0">
                <a:latin typeface="Tahoma" charset="0"/>
              </a:rPr>
              <a:t>that program in </a:t>
            </a:r>
            <a:r>
              <a:rPr lang="en-US" sz="2400" dirty="0">
                <a:latin typeface="Tahoma" charset="0"/>
              </a:rPr>
              <a:t>a text file known as source </a:t>
            </a:r>
            <a:r>
              <a:rPr lang="en-US" sz="2400" dirty="0" smtClean="0">
                <a:latin typeface="Tahoma" charset="0"/>
              </a:rPr>
              <a:t>code. </a:t>
            </a:r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For </a:t>
            </a:r>
            <a:r>
              <a:rPr lang="en-US" sz="2400" dirty="0" smtClean="0">
                <a:latin typeface="Tahoma" charset="0"/>
              </a:rPr>
              <a:t>Java, </a:t>
            </a:r>
            <a:r>
              <a:rPr lang="en-US" sz="2400" dirty="0">
                <a:latin typeface="Tahoma" charset="0"/>
              </a:rPr>
              <a:t>source code is conventionally stored in a file named with the </a:t>
            </a:r>
            <a:r>
              <a:rPr lang="en-US" sz="2400" b="1" dirty="0" smtClean="0">
                <a:latin typeface="Tahoma" charset="0"/>
              </a:rPr>
              <a:t>.java </a:t>
            </a:r>
            <a:r>
              <a:rPr lang="en-US" sz="2400" dirty="0" smtClean="0">
                <a:latin typeface="Tahoma" charset="0"/>
              </a:rPr>
              <a:t>suffix </a:t>
            </a:r>
            <a:r>
              <a:rPr lang="en-US" sz="2400" dirty="0">
                <a:latin typeface="Tahoma" charset="0"/>
              </a:rPr>
              <a:t>(e.g., </a:t>
            </a:r>
            <a:r>
              <a:rPr lang="en-US" sz="2400" b="1" dirty="0" err="1" smtClean="0">
                <a:latin typeface="Tahoma" charset="0"/>
              </a:rPr>
              <a:t>demo.java</a:t>
            </a:r>
            <a:r>
              <a:rPr lang="en-US" sz="2400" dirty="0" smtClean="0">
                <a:latin typeface="Tahoma" charset="0"/>
              </a:rPr>
              <a:t>) and the byte-code file is stored in a file named with a </a:t>
            </a:r>
            <a:r>
              <a:rPr lang="en-US" sz="2400" b="1" dirty="0" smtClean="0">
                <a:latin typeface="Tahoma" charset="0"/>
              </a:rPr>
              <a:t>.class</a:t>
            </a:r>
            <a:r>
              <a:rPr lang="en-US" sz="2400" dirty="0" smtClean="0">
                <a:latin typeface="Tahoma" charset="0"/>
              </a:rPr>
              <a:t> suffix, which is produced by the Java compiler.</a:t>
            </a:r>
            <a:endParaRPr lang="en-US" sz="2000" dirty="0">
              <a:latin typeface="Tahoma" charset="0"/>
            </a:endParaRPr>
          </a:p>
        </p:txBody>
      </p:sp>
      <p:sp>
        <p:nvSpPr>
          <p:cNvPr id="1126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Arithmetic Operators</a:t>
            </a:r>
          </a:p>
        </p:txBody>
      </p:sp>
      <p:sp>
        <p:nvSpPr>
          <p:cNvPr id="3379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supports </a:t>
            </a:r>
            <a:r>
              <a:rPr lang="en-US" sz="2400" dirty="0">
                <a:latin typeface="Tahoma" charset="0"/>
              </a:rPr>
              <a:t>the following arithmetic operators: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If both </a:t>
            </a:r>
            <a:r>
              <a:rPr lang="en-US" sz="2400" dirty="0">
                <a:latin typeface="Tahoma" charset="0"/>
              </a:rPr>
              <a:t>operands have type </a:t>
            </a:r>
            <a:r>
              <a:rPr lang="en-US" sz="2400" dirty="0" err="1">
                <a:latin typeface="Tahoma" charset="0"/>
              </a:rPr>
              <a:t>int</a:t>
            </a:r>
            <a:r>
              <a:rPr lang="en-US" sz="2400" dirty="0">
                <a:latin typeface="Tahoma" charset="0"/>
              </a:rPr>
              <a:t>, then the result is an </a:t>
            </a:r>
            <a:r>
              <a:rPr lang="en-US" sz="2400" dirty="0" err="1">
                <a:latin typeface="Tahoma" charset="0"/>
              </a:rPr>
              <a:t>int</a:t>
            </a:r>
            <a:r>
              <a:rPr lang="en-US" sz="2400" dirty="0">
                <a:latin typeface="Tahoma" charset="0"/>
              </a:rPr>
              <a:t>; if one or both operands have type float, the result is a float.</a:t>
            </a:r>
          </a:p>
          <a:p>
            <a:r>
              <a:rPr lang="en-US" sz="2400" dirty="0" smtClean="0">
                <a:latin typeface="Tahoma" charset="0"/>
              </a:rPr>
              <a:t>Integer </a:t>
            </a:r>
            <a:r>
              <a:rPr lang="en-US" sz="2400" dirty="0">
                <a:latin typeface="Tahoma" charset="0"/>
              </a:rPr>
              <a:t>division </a:t>
            </a:r>
            <a:r>
              <a:rPr lang="en-US" sz="2400" dirty="0" smtClean="0">
                <a:latin typeface="Tahoma" charset="0"/>
              </a:rPr>
              <a:t>has its result truncated.</a:t>
            </a:r>
            <a:endParaRPr lang="en-US" sz="2400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68243-3198-CC4F-863E-2DDE669D88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81200"/>
            <a:ext cx="4419600" cy="21428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 smtClean="0"/>
              <a:t>Increment and Decrement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419600"/>
          </a:xfrm>
        </p:spPr>
        <p:txBody>
          <a:bodyPr/>
          <a:lstStyle/>
          <a:p>
            <a:r>
              <a:rPr lang="en-US" sz="2800" dirty="0" smtClean="0"/>
              <a:t>Java provides </a:t>
            </a:r>
            <a:r>
              <a:rPr lang="en-US" sz="2800" dirty="0"/>
              <a:t>the plus-one increment (++) and decrement (−−) operators. </a:t>
            </a:r>
            <a:endParaRPr lang="en-US" sz="28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such </a:t>
            </a:r>
            <a:r>
              <a:rPr lang="en-US" sz="2400" dirty="0" smtClean="0"/>
              <a:t>an operator </a:t>
            </a:r>
            <a:r>
              <a:rPr lang="en-US" sz="2400" dirty="0"/>
              <a:t>is used in front of a variable reference, then 1 is added to (or </a:t>
            </a:r>
            <a:r>
              <a:rPr lang="en-US" sz="2400" dirty="0" smtClean="0"/>
              <a:t>subtracted from</a:t>
            </a:r>
            <a:r>
              <a:rPr lang="en-US" sz="2400" dirty="0"/>
              <a:t>) the variable and its value is read into the expression.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is used after </a:t>
            </a:r>
            <a:r>
              <a:rPr lang="en-US" sz="2400" dirty="0" smtClean="0"/>
              <a:t>a variable </a:t>
            </a:r>
            <a:r>
              <a:rPr lang="en-US" sz="2400" dirty="0"/>
              <a:t>reference, then the value is first read and then the variable is </a:t>
            </a:r>
            <a:r>
              <a:rPr lang="en-US" sz="2400" dirty="0" smtClean="0"/>
              <a:t>incremented or </a:t>
            </a:r>
            <a:r>
              <a:rPr lang="en-US" sz="2400" dirty="0"/>
              <a:t>decremented by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109226"/>
            <a:ext cx="6705600" cy="13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0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Logical Operators</a:t>
            </a:r>
          </a:p>
        </p:txBody>
      </p:sp>
      <p:sp>
        <p:nvSpPr>
          <p:cNvPr id="3072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7244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supports </a:t>
            </a:r>
            <a:r>
              <a:rPr lang="en-US" sz="2400" dirty="0">
                <a:latin typeface="Tahoma" charset="0"/>
              </a:rPr>
              <a:t>the following </a:t>
            </a:r>
            <a:r>
              <a:rPr lang="en-US" sz="2400" dirty="0" smtClean="0">
                <a:latin typeface="Tahoma" charset="0"/>
              </a:rPr>
              <a:t>operators </a:t>
            </a:r>
            <a:r>
              <a:rPr lang="en-US" sz="2400" dirty="0">
                <a:latin typeface="Tahoma" charset="0"/>
              </a:rPr>
              <a:t>for </a:t>
            </a:r>
            <a:r>
              <a:rPr lang="en-US" sz="2400" dirty="0" smtClean="0">
                <a:latin typeface="Tahoma" charset="0"/>
              </a:rPr>
              <a:t>numerical values, which result in Boolean values:</a:t>
            </a:r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endParaRPr lang="en-US" sz="2400" dirty="0" smtClean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Boolean values also have the following operators:</a:t>
            </a:r>
          </a:p>
          <a:p>
            <a:endParaRPr lang="en-US" sz="2400" dirty="0">
              <a:latin typeface="Tahoma" charset="0"/>
            </a:endParaRPr>
          </a:p>
          <a:p>
            <a:endParaRPr lang="en-US" sz="2400" dirty="0" smtClean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The </a:t>
            </a:r>
            <a:r>
              <a:rPr lang="en-US" sz="2400" dirty="0">
                <a:latin typeface="Tahoma" charset="0"/>
              </a:rPr>
              <a:t>and and or operators </a:t>
            </a:r>
            <a:r>
              <a:rPr lang="en-US" sz="2400" b="1" dirty="0" smtClean="0">
                <a:latin typeface="Tahoma" charset="0"/>
              </a:rPr>
              <a:t>short circuit</a:t>
            </a:r>
            <a:r>
              <a:rPr lang="en-US" sz="2400" dirty="0">
                <a:latin typeface="Tahoma" charset="0"/>
              </a:rPr>
              <a:t>, in that they do not evaluate the second operand if the result can be determined based on the value of the first operand.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0A9B5-9192-1D43-9927-600D7D9623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62200"/>
            <a:ext cx="2279851" cy="127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2154420" cy="9001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Bitwise Operators</a:t>
            </a:r>
          </a:p>
        </p:txBody>
      </p:sp>
      <p:sp>
        <p:nvSpPr>
          <p:cNvPr id="3481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3434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provides </a:t>
            </a:r>
            <a:r>
              <a:rPr lang="en-US" dirty="0">
                <a:latin typeface="Tahoma" charset="0"/>
              </a:rPr>
              <a:t>the following bitwise operators for </a:t>
            </a:r>
            <a:r>
              <a:rPr lang="en-US" dirty="0" smtClean="0">
                <a:latin typeface="Tahoma" charset="0"/>
              </a:rPr>
              <a:t>integers and </a:t>
            </a:r>
            <a:r>
              <a:rPr lang="en-US" dirty="0" err="1" smtClean="0">
                <a:latin typeface="Tahoma" charset="0"/>
              </a:rPr>
              <a:t>booleans</a:t>
            </a:r>
            <a:r>
              <a:rPr lang="en-US" dirty="0" smtClean="0">
                <a:latin typeface="Tahoma" charset="0"/>
              </a:rPr>
              <a:t>:</a:t>
            </a:r>
            <a:endParaRPr lang="en-US" dirty="0">
              <a:latin typeface="Tahom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674CF-DC47-804A-801D-3BEAADE5D34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76600"/>
            <a:ext cx="6261100" cy="25252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Operator Precedence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D3232-136E-F244-8478-5F1D8EAFAB5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567892" cy="4662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is an operation that allows us to change the type of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/>
              <a:t>take a value of one type and cast it into an equivalent value of another type.</a:t>
            </a:r>
          </a:p>
          <a:p>
            <a:r>
              <a:rPr lang="en-US" dirty="0"/>
              <a:t>There are two forms of casting in Java: </a:t>
            </a:r>
            <a:r>
              <a:rPr lang="en-US" b="1" dirty="0"/>
              <a:t>explicit casting </a:t>
            </a:r>
            <a:r>
              <a:rPr lang="en-US" dirty="0"/>
              <a:t>and </a:t>
            </a:r>
            <a:r>
              <a:rPr lang="en-US" b="1" dirty="0"/>
              <a:t>implicit casting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400" dirty="0"/>
              <a:t>Java supports an explicit casting syntax with the following form:</a:t>
            </a:r>
          </a:p>
          <a:p>
            <a:pPr marL="0" indent="0">
              <a:buNone/>
            </a:pPr>
            <a:r>
              <a:rPr lang="en-US" sz="2400" dirty="0" smtClean="0"/>
              <a:t>		(</a:t>
            </a:r>
            <a:r>
              <a:rPr lang="en-US" sz="2400" dirty="0"/>
              <a:t>type) </a:t>
            </a:r>
            <a:r>
              <a:rPr lang="en-US" sz="2400" dirty="0" err="1" smtClean="0"/>
              <a:t>exp</a:t>
            </a:r>
            <a:endParaRPr lang="en-US" sz="2400" dirty="0" smtClean="0"/>
          </a:p>
          <a:p>
            <a:r>
              <a:rPr lang="en-US" sz="2400" dirty="0" smtClean="0"/>
              <a:t>Here “type” </a:t>
            </a:r>
            <a:r>
              <a:rPr lang="en-US" sz="2400" dirty="0"/>
              <a:t>is the type that we would like the expression </a:t>
            </a:r>
            <a:r>
              <a:rPr lang="en-US" sz="2400" dirty="0" err="1"/>
              <a:t>exp</a:t>
            </a:r>
            <a:r>
              <a:rPr lang="en-US" sz="2400" dirty="0"/>
              <a:t> to have. </a:t>
            </a:r>
            <a:endParaRPr lang="en-US" sz="2400" dirty="0" smtClean="0"/>
          </a:p>
          <a:p>
            <a:r>
              <a:rPr lang="en-US" sz="2400" dirty="0" smtClean="0"/>
              <a:t>This syntax may </a:t>
            </a:r>
            <a:r>
              <a:rPr lang="en-US" sz="2400" dirty="0"/>
              <a:t>only be used to cast from one primitive type to another primitive type, </a:t>
            </a:r>
            <a:r>
              <a:rPr lang="en-US" sz="2400" dirty="0" smtClean="0"/>
              <a:t>or from </a:t>
            </a:r>
            <a:r>
              <a:rPr lang="en-US" sz="2400" dirty="0"/>
              <a:t>one reference type to another reference 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Examples: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029200"/>
            <a:ext cx="5867400" cy="12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/>
              <a:t>There are cases where Java will perform an implicit cast based upon the </a:t>
            </a:r>
            <a:r>
              <a:rPr lang="en-US" sz="2400" dirty="0" smtClean="0"/>
              <a:t>context of </a:t>
            </a:r>
            <a:r>
              <a:rPr lang="en-US" sz="2400" dirty="0"/>
              <a:t>an expression. 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can perform a </a:t>
            </a:r>
            <a:r>
              <a:rPr lang="en-US" sz="2400" b="1" dirty="0"/>
              <a:t>widening cast </a:t>
            </a:r>
            <a:r>
              <a:rPr lang="en-US" sz="2400" dirty="0"/>
              <a:t>between </a:t>
            </a:r>
            <a:r>
              <a:rPr lang="en-US" sz="2400" dirty="0" smtClean="0"/>
              <a:t>primitive types </a:t>
            </a:r>
            <a:r>
              <a:rPr lang="en-US" sz="2400" dirty="0"/>
              <a:t>(such as from an </a:t>
            </a:r>
            <a:r>
              <a:rPr lang="en-US" sz="2400" dirty="0" err="1"/>
              <a:t>int</a:t>
            </a:r>
            <a:r>
              <a:rPr lang="en-US" sz="2400" dirty="0"/>
              <a:t> to a double), without explicit use of the casting operator.</a:t>
            </a:r>
          </a:p>
          <a:p>
            <a:r>
              <a:rPr lang="en-US" sz="2400" dirty="0"/>
              <a:t>However, if attempting to do an implicit </a:t>
            </a:r>
            <a:r>
              <a:rPr lang="en-US" sz="2400" b="1" dirty="0"/>
              <a:t>narrowing cast</a:t>
            </a:r>
            <a:r>
              <a:rPr lang="en-US" sz="2400" dirty="0"/>
              <a:t>, a compiler error results.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4400"/>
            <a:ext cx="6934200" cy="9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 Example Program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42A463-7F3F-C94A-A246-81A964C95AD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229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8310772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dirty="0" smtClean="0"/>
              <a:t>Components of a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4419600"/>
          </a:xfrm>
        </p:spPr>
        <p:txBody>
          <a:bodyPr/>
          <a:lstStyle/>
          <a:p>
            <a:r>
              <a:rPr lang="en-US" sz="2800" dirty="0"/>
              <a:t>In Java, executable statements are placed in functions, known as </a:t>
            </a:r>
            <a:r>
              <a:rPr lang="en-US" sz="2800" b="1" dirty="0"/>
              <a:t>methods</a:t>
            </a:r>
            <a:r>
              <a:rPr lang="en-US" sz="2800" dirty="0"/>
              <a:t>, </a:t>
            </a:r>
            <a:r>
              <a:rPr lang="en-US" sz="2800" dirty="0" smtClean="0"/>
              <a:t>that belong </a:t>
            </a:r>
            <a:r>
              <a:rPr lang="en-US" sz="2800" dirty="0"/>
              <a:t>to class definitions. </a:t>
            </a:r>
            <a:endParaRPr lang="en-US" sz="2800" dirty="0" smtClean="0"/>
          </a:p>
          <a:p>
            <a:r>
              <a:rPr lang="en-US" sz="2800" dirty="0" smtClean="0"/>
              <a:t>The static method named </a:t>
            </a:r>
            <a:r>
              <a:rPr lang="en-US" sz="2800" b="1" dirty="0" smtClean="0"/>
              <a:t>main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the first method to </a:t>
            </a:r>
            <a:r>
              <a:rPr lang="en-US" sz="2800" dirty="0" smtClean="0"/>
              <a:t>be executed </a:t>
            </a:r>
            <a:r>
              <a:rPr lang="en-US" sz="2800" dirty="0"/>
              <a:t>when running a Java program. </a:t>
            </a:r>
            <a:endParaRPr lang="en-US" sz="2800" dirty="0" smtClean="0"/>
          </a:p>
          <a:p>
            <a:r>
              <a:rPr lang="en-US" sz="2800" dirty="0" smtClean="0"/>
              <a:t>Any </a:t>
            </a:r>
            <a:r>
              <a:rPr lang="en-US" sz="2800" dirty="0"/>
              <a:t>set of statements between the </a:t>
            </a:r>
            <a:r>
              <a:rPr lang="en-US" sz="2800" dirty="0" smtClean="0"/>
              <a:t>braces “</a:t>
            </a:r>
            <a:r>
              <a:rPr lang="en-US" sz="2800" b="1" dirty="0"/>
              <a:t>{</a:t>
            </a:r>
            <a:r>
              <a:rPr lang="en-US" sz="2800" dirty="0"/>
              <a:t>” and “</a:t>
            </a:r>
            <a:r>
              <a:rPr lang="en-US" sz="2800" b="1" dirty="0"/>
              <a:t>}</a:t>
            </a:r>
            <a:r>
              <a:rPr lang="en-US" sz="2800" dirty="0"/>
              <a:t>” define a program block.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Identifiers</a:t>
            </a:r>
            <a:endParaRPr lang="en-US" dirty="0">
              <a:latin typeface="Tahoma" charset="0"/>
            </a:endParaRPr>
          </a:p>
        </p:txBody>
      </p:sp>
      <p:sp>
        <p:nvSpPr>
          <p:cNvPr id="143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name of a class, method, or variable in Java is called an </a:t>
            </a:r>
            <a:r>
              <a:rPr lang="en-US" sz="2800" b="1" dirty="0"/>
              <a:t>identifier</a:t>
            </a:r>
            <a:r>
              <a:rPr lang="en-US" sz="2800" dirty="0"/>
              <a:t>, </a:t>
            </a:r>
            <a:r>
              <a:rPr lang="en-US" sz="2800" dirty="0" smtClean="0"/>
              <a:t>which can </a:t>
            </a:r>
            <a:r>
              <a:rPr lang="en-US" sz="2800" dirty="0"/>
              <a:t>be any string of characters as long as it begins with a letter and consists of </a:t>
            </a:r>
            <a:r>
              <a:rPr lang="en-US" sz="2800" dirty="0" smtClean="0"/>
              <a:t>letters.</a:t>
            </a:r>
          </a:p>
          <a:p>
            <a:r>
              <a:rPr lang="en-US" sz="2800" dirty="0" smtClean="0"/>
              <a:t>Exceptions:</a:t>
            </a:r>
            <a:endParaRPr lang="en-US" sz="2800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BAB8A4-4CF8-6E41-8F6F-7DC700C7FBF9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99188"/>
            <a:ext cx="5486400" cy="3185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Base Types</a:t>
            </a:r>
            <a:endParaRPr lang="en-US" dirty="0">
              <a:latin typeface="Tahoma" charset="0"/>
            </a:endParaRPr>
          </a:p>
        </p:txBody>
      </p:sp>
      <p:sp>
        <p:nvSpPr>
          <p:cNvPr id="1638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Java has several base types, which are basic ways of storing data. </a:t>
            </a:r>
            <a:endParaRPr lang="en-US" sz="2400" dirty="0">
              <a:latin typeface="Tahoma" charset="0"/>
            </a:endParaRPr>
          </a:p>
          <a:p>
            <a:r>
              <a:rPr lang="en-US" sz="2400" dirty="0">
                <a:latin typeface="Tahoma" charset="0"/>
              </a:rPr>
              <a:t>An </a:t>
            </a:r>
            <a:r>
              <a:rPr lang="en-US" sz="2400" dirty="0" smtClean="0">
                <a:latin typeface="Tahoma" charset="0"/>
              </a:rPr>
              <a:t>identifier variable </a:t>
            </a:r>
            <a:r>
              <a:rPr lang="en-US" sz="2400" dirty="0">
                <a:latin typeface="Tahoma" charset="0"/>
              </a:rPr>
              <a:t>can be </a:t>
            </a:r>
            <a:r>
              <a:rPr lang="en-US" sz="2400" dirty="0" smtClean="0">
                <a:latin typeface="Tahoma" charset="0"/>
              </a:rPr>
              <a:t>declared to hold </a:t>
            </a:r>
            <a:r>
              <a:rPr lang="en-US" sz="2400" dirty="0">
                <a:latin typeface="Tahoma" charset="0"/>
              </a:rPr>
              <a:t>any </a:t>
            </a:r>
            <a:r>
              <a:rPr lang="en-US" sz="2400" dirty="0" smtClean="0">
                <a:latin typeface="Tahoma" charset="0"/>
              </a:rPr>
              <a:t>base type and </a:t>
            </a:r>
            <a:r>
              <a:rPr lang="en-US" sz="2400" dirty="0">
                <a:latin typeface="Tahoma" charset="0"/>
              </a:rPr>
              <a:t>it can later be reassigned to </a:t>
            </a:r>
            <a:r>
              <a:rPr lang="en-US" sz="2400" dirty="0" smtClean="0">
                <a:latin typeface="Tahoma" charset="0"/>
              </a:rPr>
              <a:t>hold another value of </a:t>
            </a:r>
            <a:r>
              <a:rPr lang="en-US" sz="2400" dirty="0">
                <a:latin typeface="Tahoma" charset="0"/>
              </a:rPr>
              <a:t>the same </a:t>
            </a:r>
            <a:r>
              <a:rPr lang="en-US" sz="2400" dirty="0" smtClean="0">
                <a:latin typeface="Tahoma" charset="0"/>
              </a:rPr>
              <a:t>type</a:t>
            </a:r>
            <a:r>
              <a:rPr lang="en-US" sz="2400" dirty="0">
                <a:latin typeface="Tahoma" charset="0"/>
              </a:rPr>
              <a:t>. 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FFEF03-07F8-CB47-A99C-0DD98AEEB8D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38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86200"/>
            <a:ext cx="4800600" cy="2129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33800"/>
            <a:ext cx="3378092" cy="2419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Classes and Objects</a:t>
            </a:r>
            <a:endParaRPr lang="en-US" dirty="0">
              <a:latin typeface="Tahoma" charset="0"/>
            </a:endParaRP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419600"/>
          </a:xfrm>
        </p:spPr>
        <p:txBody>
          <a:bodyPr/>
          <a:lstStyle/>
          <a:p>
            <a:r>
              <a:rPr lang="en-US" sz="2000" dirty="0" smtClean="0"/>
              <a:t>Every </a:t>
            </a:r>
            <a:r>
              <a:rPr lang="en-US" sz="2000" b="1" dirty="0"/>
              <a:t>object</a:t>
            </a:r>
            <a:r>
              <a:rPr lang="en-US" sz="2000" dirty="0"/>
              <a:t> </a:t>
            </a:r>
            <a:r>
              <a:rPr lang="en-US" sz="2000" dirty="0" smtClean="0"/>
              <a:t>is an </a:t>
            </a:r>
            <a:r>
              <a:rPr lang="en-US" sz="2000" dirty="0"/>
              <a:t>instance of a </a:t>
            </a:r>
            <a:r>
              <a:rPr lang="en-US" sz="2000" b="1" dirty="0"/>
              <a:t>class</a:t>
            </a:r>
            <a:r>
              <a:rPr lang="en-US" sz="2000" dirty="0"/>
              <a:t>, which serves as the type of the object and as a blueprint</a:t>
            </a:r>
            <a:r>
              <a:rPr lang="en-US" sz="2000" dirty="0" smtClean="0"/>
              <a:t>, defining </a:t>
            </a:r>
            <a:r>
              <a:rPr lang="en-US" sz="2000" dirty="0"/>
              <a:t>the data which the object stores and the methods for accessing and </a:t>
            </a:r>
            <a:r>
              <a:rPr lang="en-US" sz="2000" dirty="0" smtClean="0"/>
              <a:t>modifying that </a:t>
            </a:r>
            <a:r>
              <a:rPr lang="en-US" sz="2000" dirty="0"/>
              <a:t>data. The critical members of a class in Java are the following:</a:t>
            </a:r>
          </a:p>
          <a:p>
            <a:pPr lvl="1"/>
            <a:r>
              <a:rPr lang="en-US" sz="1600" b="1" dirty="0" smtClean="0"/>
              <a:t>Instance </a:t>
            </a:r>
            <a:r>
              <a:rPr lang="en-US" sz="1600" b="1" dirty="0"/>
              <a:t>variables</a:t>
            </a:r>
            <a:r>
              <a:rPr lang="en-US" sz="1600" dirty="0"/>
              <a:t>, which are also called </a:t>
            </a:r>
            <a:r>
              <a:rPr lang="en-US" sz="1600" b="1" dirty="0"/>
              <a:t>fields</a:t>
            </a:r>
            <a:r>
              <a:rPr lang="en-US" sz="1600" dirty="0"/>
              <a:t>, represent the data </a:t>
            </a:r>
            <a:r>
              <a:rPr lang="en-US" sz="1600" dirty="0" smtClean="0"/>
              <a:t>associated with </a:t>
            </a:r>
            <a:r>
              <a:rPr lang="en-US" sz="1600" dirty="0"/>
              <a:t>an object of a class. Instance variables must have a type, which </a:t>
            </a:r>
            <a:r>
              <a:rPr lang="en-US" sz="1600" dirty="0" smtClean="0"/>
              <a:t>can either </a:t>
            </a:r>
            <a:r>
              <a:rPr lang="en-US" sz="1600" dirty="0"/>
              <a:t>be a base type (such as </a:t>
            </a:r>
            <a:r>
              <a:rPr lang="en-US" sz="1600" dirty="0" err="1"/>
              <a:t>int</a:t>
            </a:r>
            <a:r>
              <a:rPr lang="en-US" sz="1600" dirty="0"/>
              <a:t>, float, or double) or any class </a:t>
            </a:r>
            <a:r>
              <a:rPr lang="en-US" sz="1600" dirty="0" smtClean="0"/>
              <a:t>type.</a:t>
            </a:r>
            <a:endParaRPr lang="en-US" sz="1600" dirty="0"/>
          </a:p>
          <a:p>
            <a:pPr lvl="1"/>
            <a:r>
              <a:rPr lang="en-US" sz="1600" b="1" dirty="0" smtClean="0"/>
              <a:t>Methods</a:t>
            </a:r>
            <a:r>
              <a:rPr lang="en-US" sz="1600" dirty="0" smtClean="0"/>
              <a:t> </a:t>
            </a:r>
            <a:r>
              <a:rPr lang="en-US" sz="1600" dirty="0"/>
              <a:t>in Java are blocks of code that can be called to perform </a:t>
            </a:r>
            <a:r>
              <a:rPr lang="en-US" sz="1600" dirty="0" smtClean="0"/>
              <a:t>actions. Methods</a:t>
            </a:r>
            <a:r>
              <a:rPr lang="en-US" sz="1600" dirty="0"/>
              <a:t> </a:t>
            </a:r>
            <a:r>
              <a:rPr lang="en-US" sz="1600" dirty="0" smtClean="0"/>
              <a:t>can </a:t>
            </a:r>
            <a:r>
              <a:rPr lang="en-US" sz="1600" dirty="0"/>
              <a:t>accept parameters as arguments, and their behavior may depend on </a:t>
            </a:r>
            <a:r>
              <a:rPr lang="en-US" sz="1600" dirty="0" smtClean="0"/>
              <a:t>the object </a:t>
            </a:r>
            <a:r>
              <a:rPr lang="en-US" sz="1600" dirty="0"/>
              <a:t>upon which they are invoked and the values of any parameters that </a:t>
            </a:r>
            <a:r>
              <a:rPr lang="en-US" sz="1600" dirty="0" smtClean="0"/>
              <a:t>are passed</a:t>
            </a:r>
            <a:r>
              <a:rPr lang="en-US" sz="1600" dirty="0"/>
              <a:t>. A method that returns information to the caller without changing </a:t>
            </a:r>
            <a:r>
              <a:rPr lang="en-US" sz="1600" dirty="0" smtClean="0"/>
              <a:t>any instance </a:t>
            </a:r>
            <a:r>
              <a:rPr lang="en-US" sz="1600" dirty="0"/>
              <a:t>variables is known as an </a:t>
            </a:r>
            <a:r>
              <a:rPr lang="en-US" sz="1600" b="1" dirty="0" err="1"/>
              <a:t>accessor</a:t>
            </a:r>
            <a:r>
              <a:rPr lang="en-US" sz="1600" dirty="0"/>
              <a:t> method, while an </a:t>
            </a:r>
            <a:r>
              <a:rPr lang="en-US" sz="1600" b="1" dirty="0"/>
              <a:t>update</a:t>
            </a:r>
            <a:r>
              <a:rPr lang="en-US" sz="1600" dirty="0"/>
              <a:t> </a:t>
            </a:r>
            <a:r>
              <a:rPr lang="en-US" sz="1600" dirty="0" smtClean="0"/>
              <a:t>method is </a:t>
            </a:r>
            <a:r>
              <a:rPr lang="en-US" sz="1600" dirty="0"/>
              <a:t>one that may change one or more instance variables when called.</a:t>
            </a:r>
            <a:endParaRPr lang="en-US" sz="1600" dirty="0">
              <a:cs typeface="+mn-cs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0981CF-E3B2-8844-B2B2-28EB4AB4FF9D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8001000" cy="2438400"/>
          </a:xfrm>
        </p:spPr>
        <p:txBody>
          <a:bodyPr/>
          <a:lstStyle/>
          <a:p>
            <a:r>
              <a:rPr lang="en-US" sz="2400" dirty="0"/>
              <a:t>This class includes one instance variable, named </a:t>
            </a:r>
            <a:r>
              <a:rPr lang="en-US" sz="2400" dirty="0" smtClean="0"/>
              <a:t>count, which will </a:t>
            </a:r>
            <a:r>
              <a:rPr lang="en-US" sz="2400" dirty="0"/>
              <a:t>have a default value of zero</a:t>
            </a:r>
            <a:r>
              <a:rPr lang="en-US" sz="2400" dirty="0" smtClean="0"/>
              <a:t>, unless </a:t>
            </a:r>
            <a:r>
              <a:rPr lang="en-US" sz="2400" dirty="0"/>
              <a:t>we otherwise initialize it.</a:t>
            </a:r>
          </a:p>
          <a:p>
            <a:r>
              <a:rPr lang="en-US" sz="2400" dirty="0"/>
              <a:t>The class includes two special methods known as </a:t>
            </a:r>
            <a:r>
              <a:rPr lang="en-US" sz="2400" dirty="0" smtClean="0"/>
              <a:t>constructors, </a:t>
            </a:r>
            <a:r>
              <a:rPr lang="en-US" sz="2400" dirty="0"/>
              <a:t>one </a:t>
            </a:r>
            <a:r>
              <a:rPr lang="en-US" sz="2400" dirty="0" err="1"/>
              <a:t>accessor</a:t>
            </a:r>
            <a:r>
              <a:rPr lang="en-US" sz="2400" dirty="0"/>
              <a:t> </a:t>
            </a:r>
            <a:r>
              <a:rPr lang="en-US" sz="2400" dirty="0" smtClean="0"/>
              <a:t>method, </a:t>
            </a:r>
            <a:r>
              <a:rPr lang="en-US" sz="2400" dirty="0"/>
              <a:t>and three update </a:t>
            </a:r>
            <a:r>
              <a:rPr lang="en-US" sz="2400" dirty="0" smtClean="0"/>
              <a:t>methods.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CF90B-DD25-E549-8018-710DBE5D78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315200" cy="22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Creating and Using Objects</a:t>
            </a:r>
            <a:endParaRPr lang="en-US" dirty="0">
              <a:latin typeface="Tahoma" charset="0"/>
            </a:endParaRP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000" dirty="0"/>
              <a:t>Classes are known as </a:t>
            </a:r>
            <a:r>
              <a:rPr lang="en-US" sz="2000" b="1" dirty="0"/>
              <a:t>reference types </a:t>
            </a:r>
            <a:r>
              <a:rPr lang="en-US" sz="2000" dirty="0"/>
              <a:t>in Java, and a variable </a:t>
            </a:r>
            <a:r>
              <a:rPr lang="en-US" sz="2000" dirty="0" smtClean="0"/>
              <a:t>of that </a:t>
            </a:r>
            <a:r>
              <a:rPr lang="en-US" sz="2000" dirty="0"/>
              <a:t>type </a:t>
            </a:r>
            <a:r>
              <a:rPr lang="en-US" sz="2000" dirty="0" smtClean="0"/>
              <a:t>is </a:t>
            </a:r>
            <a:r>
              <a:rPr lang="en-US" sz="2000" dirty="0"/>
              <a:t>known as a </a:t>
            </a:r>
            <a:r>
              <a:rPr lang="en-US" sz="2000" b="1" dirty="0"/>
              <a:t>reference variable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 reference variable </a:t>
            </a:r>
            <a:r>
              <a:rPr lang="en-US" sz="2000" dirty="0"/>
              <a:t>is capable of storing the location (i.e., memory address) of an object </a:t>
            </a:r>
            <a:r>
              <a:rPr lang="en-US" sz="2000" dirty="0" smtClean="0"/>
              <a:t>from the </a:t>
            </a:r>
            <a:r>
              <a:rPr lang="en-US" sz="2000" dirty="0"/>
              <a:t>declared class. </a:t>
            </a:r>
            <a:endParaRPr lang="en-US" sz="2000" dirty="0" smtClean="0"/>
          </a:p>
          <a:p>
            <a:pPr lvl="1"/>
            <a:r>
              <a:rPr lang="en-US" sz="1600" dirty="0" smtClean="0"/>
              <a:t>So </a:t>
            </a:r>
            <a:r>
              <a:rPr lang="en-US" sz="1600" dirty="0"/>
              <a:t>we might assign it to reference an existing instance or </a:t>
            </a:r>
            <a:r>
              <a:rPr lang="en-US" sz="1600" dirty="0" smtClean="0"/>
              <a:t>a newly </a:t>
            </a:r>
            <a:r>
              <a:rPr lang="en-US" sz="1600" dirty="0"/>
              <a:t>constructed instance. </a:t>
            </a:r>
            <a:endParaRPr lang="en-US" sz="1600" dirty="0" smtClean="0"/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reference variable can also store a special value</a:t>
            </a:r>
            <a:r>
              <a:rPr lang="en-US" sz="1600" dirty="0" smtClean="0"/>
              <a:t>, null</a:t>
            </a:r>
            <a:r>
              <a:rPr lang="en-US" sz="1600" dirty="0"/>
              <a:t>, that represents the lack of an object.</a:t>
            </a:r>
          </a:p>
          <a:p>
            <a:r>
              <a:rPr lang="en-US" sz="2000" dirty="0"/>
              <a:t>In Java, a new object is created by using the </a:t>
            </a:r>
            <a:r>
              <a:rPr lang="en-US" sz="2000" b="1" dirty="0"/>
              <a:t>new</a:t>
            </a:r>
            <a:r>
              <a:rPr lang="en-US" sz="2000" dirty="0"/>
              <a:t> operator followed by a call </a:t>
            </a:r>
            <a:r>
              <a:rPr lang="en-US" sz="2000" dirty="0" smtClean="0"/>
              <a:t>to a </a:t>
            </a:r>
            <a:r>
              <a:rPr lang="en-US" sz="2000" dirty="0"/>
              <a:t>constructor for the desired </a:t>
            </a:r>
            <a:r>
              <a:rPr lang="en-US" sz="2000" dirty="0" smtClean="0"/>
              <a:t>class.</a:t>
            </a:r>
          </a:p>
          <a:p>
            <a:r>
              <a:rPr lang="en-US" sz="2000" dirty="0" smtClean="0"/>
              <a:t>A </a:t>
            </a:r>
            <a:r>
              <a:rPr lang="en-US" sz="2000" b="1" dirty="0" smtClean="0"/>
              <a:t>constructor</a:t>
            </a:r>
            <a:r>
              <a:rPr lang="en-US" sz="2000" dirty="0" smtClean="0"/>
              <a:t> </a:t>
            </a:r>
            <a:r>
              <a:rPr lang="en-US" sz="2000" dirty="0"/>
              <a:t>is a method that always shares </a:t>
            </a:r>
            <a:r>
              <a:rPr lang="en-US" sz="2000" dirty="0" smtClean="0"/>
              <a:t>the same </a:t>
            </a:r>
            <a:r>
              <a:rPr lang="en-US" sz="2000" dirty="0"/>
              <a:t>name as its class. The new operator returns a reference to the newly </a:t>
            </a:r>
            <a:r>
              <a:rPr lang="en-US" sz="2000" dirty="0" smtClean="0"/>
              <a:t>created instance</a:t>
            </a:r>
            <a:r>
              <a:rPr lang="en-US" sz="2000" dirty="0"/>
              <a:t>; the returned reference is typically assigned to a variable for further use.</a:t>
            </a:r>
            <a:endParaRPr lang="en-US" sz="2000" dirty="0">
              <a:latin typeface="Tahoma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7FB8EC-6CAD-604A-9812-3088B282CAD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3053</TotalTime>
  <Words>2074</Words>
  <Application>Microsoft Macintosh PowerPoint</Application>
  <PresentationFormat>On-screen Show (4:3)</PresentationFormat>
  <Paragraphs>196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Blueprint</vt:lpstr>
      <vt:lpstr>Java Primer 1: Types, Classes and Operators</vt:lpstr>
      <vt:lpstr>The Java Compiler</vt:lpstr>
      <vt:lpstr>An Example Program</vt:lpstr>
      <vt:lpstr>Components of a Java Program</vt:lpstr>
      <vt:lpstr>Identifiers</vt:lpstr>
      <vt:lpstr>Base Types</vt:lpstr>
      <vt:lpstr>Classes and Objects</vt:lpstr>
      <vt:lpstr>Another Example</vt:lpstr>
      <vt:lpstr>Creating and Using Objects</vt:lpstr>
      <vt:lpstr>Continued Example</vt:lpstr>
      <vt:lpstr>The Dot Operator</vt:lpstr>
      <vt:lpstr>Wrapper Types</vt:lpstr>
      <vt:lpstr>Example Wrapper Types</vt:lpstr>
      <vt:lpstr>Signatures</vt:lpstr>
      <vt:lpstr>Defining Classes</vt:lpstr>
      <vt:lpstr>Access Control Modifiers</vt:lpstr>
      <vt:lpstr>Parameters</vt:lpstr>
      <vt:lpstr>The Keyword this</vt:lpstr>
      <vt:lpstr>Expressions and Operators</vt:lpstr>
      <vt:lpstr>Arithmetic Operators</vt:lpstr>
      <vt:lpstr>Increment and Decrement Ops</vt:lpstr>
      <vt:lpstr>Logical Operators</vt:lpstr>
      <vt:lpstr>Bitwise Operators</vt:lpstr>
      <vt:lpstr>Operator Precedence</vt:lpstr>
      <vt:lpstr>Casting</vt:lpstr>
      <vt:lpstr>Explicit Casting</vt:lpstr>
      <vt:lpstr>Implicit Casting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168</cp:revision>
  <cp:lastPrinted>2014-03-19T02:05:44Z</cp:lastPrinted>
  <dcterms:created xsi:type="dcterms:W3CDTF">2002-01-21T02:22:10Z</dcterms:created>
  <dcterms:modified xsi:type="dcterms:W3CDTF">2014-03-19T02:05:49Z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