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14" r:id="rId4"/>
    <p:sldId id="315" r:id="rId5"/>
    <p:sldId id="316" r:id="rId6"/>
    <p:sldId id="294" r:id="rId7"/>
    <p:sldId id="317" r:id="rId8"/>
    <p:sldId id="318" r:id="rId9"/>
    <p:sldId id="319" r:id="rId10"/>
    <p:sldId id="320" r:id="rId11"/>
    <p:sldId id="321" r:id="rId12"/>
    <p:sldId id="322" r:id="rId13"/>
    <p:sldId id="295" r:id="rId14"/>
    <p:sldId id="298" r:id="rId15"/>
    <p:sldId id="299" r:id="rId16"/>
    <p:sldId id="323" r:id="rId17"/>
    <p:sldId id="324" r:id="rId18"/>
    <p:sldId id="325" r:id="rId1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AC70BE9-AA93-E543-B541-102FB5E673D3}" type="datetime1">
              <a:rPr lang="en-US" smtClean="0"/>
              <a:t>3/18/14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A2AD6F3-E8BA-8C45-A0DF-5FA23C21D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313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61F24BD-60E3-324E-96E2-D3BD9F7455FE}" type="datetime1">
              <a:rPr lang="en-US" smtClean="0"/>
              <a:t>3/18/14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19328093-8362-EC43-9B81-7C575EFE0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70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8093-8362-EC43-9B81-7C575EFE08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1CEDA25-F7A2-6D4C-BF2E-0E3336DDB797}" type="datetime1">
              <a:rPr lang="en-US" smtClean="0"/>
              <a:t>3/18/14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CF08-B86C-DE4A-B3A2-51A123DBC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D79CE-DDFE-D74D-A520-4BBF3112B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7E3A7-D2A6-F24A-8D6F-99E5E5DF9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0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3A21-0E69-8A4A-AFAB-F8180FC2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3853-F45B-8A40-91A2-0B45AA4C4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C086-6825-6243-B816-24FEB6EF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A521857-9044-4E49-99ED-10BEE6099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600200"/>
            <a:ext cx="74676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Java Primer </a:t>
            </a:r>
            <a:r>
              <a:rPr lang="en-US" dirty="0">
                <a:latin typeface="Tahoma" charset="0"/>
              </a:rPr>
              <a:t>2: </a:t>
            </a:r>
            <a:r>
              <a:rPr lang="en-US" dirty="0" smtClean="0">
                <a:latin typeface="Tahoma" charset="0"/>
              </a:rPr>
              <a:t>I/O Methods and </a:t>
            </a:r>
            <a:r>
              <a:rPr lang="en-US" dirty="0">
                <a:latin typeface="Tahoma" charset="0"/>
              </a:rPr>
              <a:t>Control Flow</a:t>
            </a:r>
          </a:p>
        </p:txBody>
      </p:sp>
      <p:sp>
        <p:nvSpPr>
          <p:cNvPr id="10242" name="Date Placeholder 135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3" name="Slide Number Placeholder 1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5F6F09-72B6-CF4E-877C-A1D1AAE67C4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4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Java Primer 2</a:t>
            </a:r>
            <a:endParaRPr lang="en-US" sz="1400" dirty="0"/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693988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495800"/>
          </a:xfrm>
        </p:spPr>
        <p:txBody>
          <a:bodyPr/>
          <a:lstStyle/>
          <a:p>
            <a:r>
              <a:rPr lang="en-US" sz="2800" dirty="0" smtClean="0"/>
              <a:t>Compute </a:t>
            </a:r>
            <a:r>
              <a:rPr lang="en-US" sz="2800" dirty="0"/>
              <a:t>the sum of an </a:t>
            </a:r>
            <a:r>
              <a:rPr lang="en-US" sz="2800" dirty="0" smtClean="0"/>
              <a:t>array of doubles: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dirty="0" smtClean="0"/>
              <a:t>Compute the maximum in an array of doubles: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2200" cy="1650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6705600" cy="18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dirty="0"/>
              <a:t>Since looping through elements of a collection is such a common construct, </a:t>
            </a:r>
            <a:r>
              <a:rPr lang="en-US" dirty="0" smtClean="0"/>
              <a:t>Java provides </a:t>
            </a:r>
            <a:r>
              <a:rPr lang="en-US" dirty="0"/>
              <a:t>a shorthand notation for such loops, called the </a:t>
            </a:r>
            <a:r>
              <a:rPr lang="en-US" b="1" dirty="0"/>
              <a:t>for-each </a:t>
            </a:r>
            <a:r>
              <a:rPr lang="en-US" dirty="0"/>
              <a:t>loop. </a:t>
            </a:r>
            <a:endParaRPr lang="en-US" dirty="0" smtClean="0"/>
          </a:p>
          <a:p>
            <a:r>
              <a:rPr lang="en-US" dirty="0" smtClean="0"/>
              <a:t>The syntax for </a:t>
            </a:r>
            <a:r>
              <a:rPr lang="en-US" dirty="0"/>
              <a:t>such a loop is as follows: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elementType</a:t>
            </a:r>
            <a:r>
              <a:rPr lang="en-US" dirty="0"/>
              <a:t> name : container)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loopBody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 smtClean="0"/>
              <a:t>Computing a sum of an array of doubles: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When using a for-each loop, there is no explicit use of array indices. </a:t>
            </a:r>
            <a:endParaRPr lang="en-US" sz="2800" dirty="0" smtClean="0"/>
          </a:p>
          <a:p>
            <a:r>
              <a:rPr lang="en-US" sz="2800" dirty="0" smtClean="0"/>
              <a:t>The loop variable </a:t>
            </a:r>
            <a:r>
              <a:rPr lang="en-US" sz="2800" dirty="0"/>
              <a:t>represents one particular element of the array.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7239000" cy="1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Simple Output</a:t>
            </a:r>
            <a:endParaRPr lang="en-US" dirty="0">
              <a:latin typeface="Tahoma" charset="0"/>
            </a:endParaRP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 sz="2400" dirty="0"/>
              <a:t>Java provides a built-in static object, called </a:t>
            </a:r>
            <a:r>
              <a:rPr lang="en-US" sz="2400" dirty="0" err="1"/>
              <a:t>System.out</a:t>
            </a:r>
            <a:r>
              <a:rPr lang="en-US" sz="2400" dirty="0"/>
              <a:t>, that performs output </a:t>
            </a:r>
            <a:r>
              <a:rPr lang="en-US" sz="2400" dirty="0" smtClean="0"/>
              <a:t>to the </a:t>
            </a:r>
            <a:r>
              <a:rPr lang="en-US" sz="2400" dirty="0"/>
              <a:t>“standard output” </a:t>
            </a:r>
            <a:r>
              <a:rPr lang="en-US" sz="2400" dirty="0" smtClean="0"/>
              <a:t>device, with the following methods: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A02A76-4DFD-7942-9B80-68766FFF14B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832378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Simple Input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000" dirty="0" smtClean="0"/>
              <a:t>There </a:t>
            </a:r>
            <a:r>
              <a:rPr lang="en-US" sz="2000" dirty="0"/>
              <a:t>is also a special object, </a:t>
            </a:r>
            <a:r>
              <a:rPr lang="en-US" sz="2000" b="1" dirty="0" err="1" smtClean="0"/>
              <a:t>System.in</a:t>
            </a:r>
            <a:r>
              <a:rPr lang="en-US" sz="2000" dirty="0"/>
              <a:t>, for performing input from the </a:t>
            </a:r>
            <a:r>
              <a:rPr lang="en-US" sz="2000" dirty="0" smtClean="0"/>
              <a:t>Java console </a:t>
            </a:r>
            <a:r>
              <a:rPr lang="en-US" sz="2000" dirty="0"/>
              <a:t>window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simple way of reading input with this object is to use it to create </a:t>
            </a:r>
            <a:r>
              <a:rPr lang="en-US" sz="2000" dirty="0" smtClean="0"/>
              <a:t>a </a:t>
            </a:r>
            <a:r>
              <a:rPr lang="en-US" sz="2000" b="1" dirty="0" smtClean="0"/>
              <a:t>Scanner</a:t>
            </a:r>
            <a:r>
              <a:rPr lang="en-US" sz="2000" dirty="0" smtClean="0"/>
              <a:t> </a:t>
            </a:r>
            <a:r>
              <a:rPr lang="en-US" sz="2000" dirty="0"/>
              <a:t>object, using the expression</a:t>
            </a:r>
          </a:p>
          <a:p>
            <a:pPr marL="0" indent="0">
              <a:buNone/>
            </a:pPr>
            <a:r>
              <a:rPr lang="en-US" sz="2000" b="1" dirty="0" smtClean="0"/>
              <a:t>		new</a:t>
            </a:r>
            <a:r>
              <a:rPr lang="en-US" sz="2000" dirty="0" smtClean="0"/>
              <a:t> </a:t>
            </a:r>
            <a:r>
              <a:rPr lang="en-US" sz="2000" dirty="0"/>
              <a:t>Scanner(</a:t>
            </a:r>
            <a:r>
              <a:rPr lang="en-US" sz="2000" dirty="0" err="1"/>
              <a:t>System.in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Example:</a:t>
            </a:r>
          </a:p>
          <a:p>
            <a:endParaRPr lang="en-US" sz="1400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EDD35A-6349-C644-A351-A0E47D21E23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3429000"/>
            <a:ext cx="615243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r>
              <a:rPr lang="en-US" dirty="0"/>
              <a:t> Methods</a:t>
            </a:r>
            <a:endParaRPr lang="en-US" dirty="0">
              <a:latin typeface="Tahoma" charset="0"/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C3299B-277A-0347-842D-E9BA3463B667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945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194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267200"/>
          </a:xfrm>
        </p:spPr>
        <p:txBody>
          <a:bodyPr/>
          <a:lstStyle/>
          <a:p>
            <a:r>
              <a:rPr lang="en-US" sz="2800" dirty="0"/>
              <a:t>The Scanner class reads the input stream and divides it into tokens, which </a:t>
            </a:r>
            <a:r>
              <a:rPr lang="en-US" sz="2800" dirty="0" smtClean="0"/>
              <a:t>are strings </a:t>
            </a:r>
            <a:r>
              <a:rPr lang="en-US" sz="2800" dirty="0"/>
              <a:t>of characters separated by </a:t>
            </a:r>
            <a:r>
              <a:rPr lang="en-US" sz="2800" dirty="0" smtClean="0"/>
              <a:t>delimiters.</a:t>
            </a:r>
            <a:endParaRPr lang="en-US" sz="2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35" y="2895600"/>
            <a:ext cx="6884765" cy="34118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153400" cy="44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60805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65976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syntax of a simple </a:t>
            </a:r>
            <a:r>
              <a:rPr lang="en-US" sz="2800" b="1" dirty="0"/>
              <a:t>if</a:t>
            </a:r>
            <a:r>
              <a:rPr lang="en-US" sz="2800" dirty="0"/>
              <a:t> statement is as follows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booleanExpression</a:t>
            </a:r>
            <a:r>
              <a:rPr lang="en-US" sz="2800" dirty="0"/>
              <a:t> is a </a:t>
            </a:r>
            <a:r>
              <a:rPr lang="en-US" sz="2800" dirty="0" err="1"/>
              <a:t>boolean</a:t>
            </a:r>
            <a:r>
              <a:rPr lang="en-US" sz="2800" dirty="0"/>
              <a:t> expression and </a:t>
            </a:r>
            <a:r>
              <a:rPr lang="en-US" sz="2800" dirty="0" err="1"/>
              <a:t>trueBody</a:t>
            </a:r>
            <a:r>
              <a:rPr lang="en-US" sz="2800" dirty="0"/>
              <a:t> and </a:t>
            </a:r>
            <a:r>
              <a:rPr lang="en-US" sz="2800" dirty="0" err="1"/>
              <a:t>falseBody</a:t>
            </a:r>
            <a:r>
              <a:rPr lang="en-US" sz="2800" dirty="0"/>
              <a:t> </a:t>
            </a:r>
            <a:r>
              <a:rPr lang="en-US" sz="2800" dirty="0" smtClean="0"/>
              <a:t>are each </a:t>
            </a:r>
            <a:r>
              <a:rPr lang="en-US" sz="2800" dirty="0"/>
              <a:t>either a single statement or a block of statements enclosed in braces (“</a:t>
            </a:r>
            <a:r>
              <a:rPr lang="en-US" sz="2800" b="1" dirty="0"/>
              <a:t>{</a:t>
            </a:r>
            <a:r>
              <a:rPr lang="en-US" sz="2800" dirty="0"/>
              <a:t>” </a:t>
            </a:r>
            <a:r>
              <a:rPr lang="en-US" sz="2800" dirty="0" smtClean="0"/>
              <a:t>and “</a:t>
            </a:r>
            <a:r>
              <a:rPr lang="en-US" sz="2800" b="1" dirty="0"/>
              <a:t>}</a:t>
            </a:r>
            <a:r>
              <a:rPr lang="en-US" sz="2800" dirty="0"/>
              <a:t>”).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37198"/>
            <a:ext cx="3505200" cy="1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way to group </a:t>
            </a:r>
            <a:r>
              <a:rPr lang="en-US" dirty="0" smtClean="0"/>
              <a:t>a number </a:t>
            </a:r>
            <a:r>
              <a:rPr lang="en-US" dirty="0"/>
              <a:t>of </a:t>
            </a:r>
            <a:r>
              <a:rPr lang="en-US" dirty="0" err="1"/>
              <a:t>boolean</a:t>
            </a:r>
            <a:r>
              <a:rPr lang="en-US" dirty="0"/>
              <a:t> tests, as follows: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5769429" cy="29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7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800600"/>
          </a:xfrm>
        </p:spPr>
        <p:txBody>
          <a:bodyPr/>
          <a:lstStyle/>
          <a:p>
            <a:r>
              <a:rPr lang="en-US" sz="2400" dirty="0"/>
              <a:t>Java provides for multiple-value control flow using the switch </a:t>
            </a:r>
            <a:r>
              <a:rPr lang="en-US" sz="2400" dirty="0" smtClean="0"/>
              <a:t>statement.</a:t>
            </a:r>
          </a:p>
          <a:p>
            <a:r>
              <a:rPr lang="en-US" sz="2400" dirty="0"/>
              <a:t>The switch statement evaluates an integer, string, or </a:t>
            </a:r>
            <a:r>
              <a:rPr lang="en-US" sz="2400" dirty="0" err="1"/>
              <a:t>enum</a:t>
            </a:r>
            <a:r>
              <a:rPr lang="en-US" sz="2400" dirty="0"/>
              <a:t> expression </a:t>
            </a:r>
            <a:r>
              <a:rPr lang="en-US" sz="2400" dirty="0" smtClean="0"/>
              <a:t>and causes </a:t>
            </a:r>
            <a:r>
              <a:rPr lang="en-US" sz="2400" dirty="0"/>
              <a:t>control flow to jump to the code location labeled with the value of </a:t>
            </a:r>
            <a:r>
              <a:rPr lang="en-US" sz="2400" dirty="0" smtClean="0"/>
              <a:t>this expression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is no matching label, then control flow jumps to the location </a:t>
            </a:r>
            <a:r>
              <a:rPr lang="en-US" sz="2400" dirty="0" smtClean="0"/>
              <a:t>labeled “</a:t>
            </a:r>
            <a:r>
              <a:rPr lang="en-US" sz="2400" dirty="0"/>
              <a:t>default.”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the only explicit jump performed by the switch statement</a:t>
            </a:r>
            <a:r>
              <a:rPr lang="en-US" sz="2400" dirty="0" smtClean="0"/>
              <a:t>, however</a:t>
            </a:r>
            <a:r>
              <a:rPr lang="en-US" sz="2400" dirty="0"/>
              <a:t>, so flow of control “falls through” to the next case if the code for a case </a:t>
            </a:r>
            <a:r>
              <a:rPr lang="en-US" sz="2400" dirty="0" smtClean="0"/>
              <a:t>is not </a:t>
            </a:r>
            <a:r>
              <a:rPr lang="en-US" sz="2400" dirty="0"/>
              <a:t>ended with a </a:t>
            </a:r>
            <a:r>
              <a:rPr lang="en-US" sz="2400" b="1" dirty="0"/>
              <a:t>break</a:t>
            </a:r>
            <a:r>
              <a:rPr lang="en-US" sz="2400" dirty="0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4646163" cy="4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Break and Continue</a:t>
            </a: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Java supports </a:t>
            </a:r>
            <a:r>
              <a:rPr lang="en-US" sz="2800" dirty="0"/>
              <a:t>a </a:t>
            </a:r>
            <a:r>
              <a:rPr lang="en-US" sz="2800" b="1" dirty="0"/>
              <a:t>break</a:t>
            </a:r>
            <a:r>
              <a:rPr lang="en-US" sz="2800" dirty="0"/>
              <a:t> statement that immediately terminate a while or for </a:t>
            </a:r>
            <a:r>
              <a:rPr lang="en-US" sz="2800" dirty="0" smtClean="0"/>
              <a:t>loop when </a:t>
            </a:r>
            <a:r>
              <a:rPr lang="en-US" sz="2800" dirty="0"/>
              <a:t>executed within its body</a:t>
            </a:r>
            <a:r>
              <a:rPr lang="en-US" sz="2800" dirty="0" smtClean="0"/>
              <a:t>.</a:t>
            </a:r>
          </a:p>
          <a:p>
            <a:pPr marL="0" indent="0">
              <a:buFont typeface="Wingdings" charset="0"/>
              <a:buNone/>
              <a:defRPr/>
            </a:pPr>
            <a:endParaRPr lang="en-US" sz="1000" dirty="0" smtClean="0">
              <a:latin typeface="Tahoma" charset="0"/>
            </a:endParaRPr>
          </a:p>
          <a:p>
            <a:pPr>
              <a:defRPr/>
            </a:pPr>
            <a:r>
              <a:rPr lang="en-US" sz="2800" dirty="0" smtClean="0"/>
              <a:t>Java also </a:t>
            </a:r>
            <a:r>
              <a:rPr lang="en-US" sz="2800" dirty="0"/>
              <a:t>supports a </a:t>
            </a:r>
            <a:r>
              <a:rPr lang="en-US" sz="2800" b="1" dirty="0"/>
              <a:t>continue</a:t>
            </a:r>
            <a:r>
              <a:rPr lang="en-US" sz="2800" dirty="0"/>
              <a:t> statement that causes the current iteration of </a:t>
            </a:r>
            <a:r>
              <a:rPr lang="en-US" sz="2800" dirty="0" smtClean="0"/>
              <a:t>a loop </a:t>
            </a:r>
            <a:r>
              <a:rPr lang="en-US" sz="2800" dirty="0"/>
              <a:t>body to stop, but with subsequent passes of the loop proceeding as expected.</a:t>
            </a:r>
            <a:endParaRPr lang="en-US" sz="2800" dirty="0">
              <a:latin typeface="Tahoma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490EE2-9D5E-284A-BAB9-F7DC2F14E7F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34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simplest kind of loop in Java is a </a:t>
            </a:r>
            <a:r>
              <a:rPr lang="en-US" sz="2800" b="1" dirty="0"/>
              <a:t>while</a:t>
            </a:r>
            <a:r>
              <a:rPr lang="en-US" sz="2800" dirty="0"/>
              <a:t> loop. </a:t>
            </a:r>
            <a:endParaRPr lang="en-US" sz="2800" dirty="0" smtClean="0"/>
          </a:p>
          <a:p>
            <a:r>
              <a:rPr lang="en-US" sz="2800" dirty="0" smtClean="0"/>
              <a:t>Such </a:t>
            </a:r>
            <a:r>
              <a:rPr lang="en-US" sz="2800" dirty="0"/>
              <a:t>a loop tests that a </a:t>
            </a:r>
            <a:r>
              <a:rPr lang="en-US" sz="2800" dirty="0" smtClean="0"/>
              <a:t>certain condition </a:t>
            </a:r>
            <a:r>
              <a:rPr lang="en-US" sz="2800" dirty="0"/>
              <a:t>is satisfied and will perform the body of the loop each time this </a:t>
            </a:r>
            <a:r>
              <a:rPr lang="en-US" sz="2800" dirty="0" smtClean="0"/>
              <a:t>condition is </a:t>
            </a:r>
            <a:r>
              <a:rPr lang="en-US" sz="2800" dirty="0"/>
              <a:t>evaluated to be true.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syntax for such a conditional test before a loop </a:t>
            </a:r>
            <a:r>
              <a:rPr lang="en-US" sz="2800" dirty="0" smtClean="0"/>
              <a:t>body is </a:t>
            </a:r>
            <a:r>
              <a:rPr lang="en-US" sz="2800" dirty="0"/>
              <a:t>executed is as follows:</a:t>
            </a:r>
          </a:p>
          <a:p>
            <a:pPr marL="0" indent="0">
              <a:buNone/>
            </a:pPr>
            <a:r>
              <a:rPr lang="en-US" sz="2800" b="1" dirty="0" smtClean="0"/>
              <a:t>		while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booleanExpression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loopBody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/>
              <a:t>Java has another form of the while loop that allows the </a:t>
            </a:r>
            <a:r>
              <a:rPr lang="en-US" dirty="0" err="1"/>
              <a:t>boolean</a:t>
            </a:r>
            <a:r>
              <a:rPr lang="en-US" dirty="0"/>
              <a:t> condition to </a:t>
            </a:r>
            <a:r>
              <a:rPr lang="en-US" dirty="0" smtClean="0"/>
              <a:t>be checked </a:t>
            </a:r>
            <a:r>
              <a:rPr lang="en-US" dirty="0"/>
              <a:t>at the end of each pass of the loop rather than before each pass. </a:t>
            </a:r>
            <a:endParaRPr lang="en-US" dirty="0" smtClean="0"/>
          </a:p>
          <a:p>
            <a:r>
              <a:rPr lang="en-US" dirty="0" smtClean="0"/>
              <a:t>This form is </a:t>
            </a:r>
            <a:r>
              <a:rPr lang="en-US" dirty="0"/>
              <a:t>known as a do-while loop, and has syntax shown below: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do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loopBody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The traditional </a:t>
            </a:r>
            <a:r>
              <a:rPr lang="en-US" sz="2400" b="1" dirty="0"/>
              <a:t>for</a:t>
            </a:r>
            <a:r>
              <a:rPr lang="en-US" sz="2400" dirty="0"/>
              <a:t>-loop syntax consists of four sections—an initialization, </a:t>
            </a:r>
            <a:r>
              <a:rPr lang="en-US" sz="2400" dirty="0" smtClean="0"/>
              <a:t>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condition, an increment statement, and the body—although any of </a:t>
            </a:r>
            <a:r>
              <a:rPr lang="en-US" sz="2400" dirty="0" smtClean="0"/>
              <a:t>those can </a:t>
            </a:r>
            <a:r>
              <a:rPr lang="en-US" sz="2400" dirty="0"/>
              <a:t>be empty.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structure is as follows: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/>
              <a:t>(initialization; </a:t>
            </a:r>
            <a:r>
              <a:rPr lang="en-US" sz="2400" dirty="0" err="1"/>
              <a:t>booleanCondition</a:t>
            </a:r>
            <a:r>
              <a:rPr lang="en-US" sz="2400" dirty="0"/>
              <a:t>; increment)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loopBody</a:t>
            </a:r>
            <a:endParaRPr lang="en-US" sz="2400" dirty="0" smtClean="0"/>
          </a:p>
          <a:p>
            <a:r>
              <a:rPr lang="en-US" sz="2400" dirty="0" smtClean="0"/>
              <a:t>Meaning: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Primer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2783613" cy="170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0098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2850</TotalTime>
  <Words>833</Words>
  <Application>Microsoft Macintosh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Blueprint</vt:lpstr>
      <vt:lpstr>Java Primer 2: I/O Methods and Control Flow</vt:lpstr>
      <vt:lpstr>If Statements</vt:lpstr>
      <vt:lpstr>Compound if Statements</vt:lpstr>
      <vt:lpstr>Switch Statements</vt:lpstr>
      <vt:lpstr>Switch Example</vt:lpstr>
      <vt:lpstr>Break and Continue</vt:lpstr>
      <vt:lpstr>While Loops</vt:lpstr>
      <vt:lpstr>Do-While Loops</vt:lpstr>
      <vt:lpstr>For Loops</vt:lpstr>
      <vt:lpstr>Example For Loops</vt:lpstr>
      <vt:lpstr>For-Each Loops</vt:lpstr>
      <vt:lpstr>For-Each Loop Example</vt:lpstr>
      <vt:lpstr>Simple Output</vt:lpstr>
      <vt:lpstr>Simple Input</vt:lpstr>
      <vt:lpstr>java.util.Scanner Methods</vt:lpstr>
      <vt:lpstr>Sample Program</vt:lpstr>
      <vt:lpstr>Sample Program</vt:lpstr>
      <vt:lpstr>Sample Program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171</cp:revision>
  <cp:lastPrinted>2014-03-19T02:09:37Z</cp:lastPrinted>
  <dcterms:created xsi:type="dcterms:W3CDTF">2002-01-21T02:22:10Z</dcterms:created>
  <dcterms:modified xsi:type="dcterms:W3CDTF">2014-03-19T02:09:38Z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