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12"/>
  </p:notesMasterIdLst>
  <p:handoutMasterIdLst>
    <p:handoutMasterId r:id="rId33"/>
  </p:handoutMasterIdLst>
  <p:sldIdLst>
    <p:sldId id="309" r:id="rId4"/>
    <p:sldId id="443" r:id="rId5"/>
    <p:sldId id="444" r:id="rId6"/>
    <p:sldId id="480" r:id="rId7"/>
    <p:sldId id="482" r:id="rId8"/>
    <p:sldId id="445" r:id="rId9"/>
    <p:sldId id="446" r:id="rId10"/>
    <p:sldId id="448" r:id="rId11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83" r:id="rId20"/>
    <p:sldId id="457" r:id="rId21"/>
    <p:sldId id="519" r:id="rId22"/>
    <p:sldId id="458" r:id="rId23"/>
    <p:sldId id="460" r:id="rId24"/>
    <p:sldId id="520" r:id="rId25"/>
    <p:sldId id="461" r:id="rId26"/>
    <p:sldId id="521" r:id="rId27"/>
    <p:sldId id="522" r:id="rId28"/>
    <p:sldId id="523" r:id="rId29"/>
    <p:sldId id="524" r:id="rId30"/>
    <p:sldId id="525" r:id="rId31"/>
    <p:sldId id="342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  <a:srgbClr val="FFCC00"/>
    <a:srgbClr val="006699"/>
    <a:srgbClr val="CCFF99"/>
    <a:srgbClr val="EAEAEA"/>
    <a:srgbClr val="00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8330" autoAdjust="0"/>
  </p:normalViewPr>
  <p:slideViewPr>
    <p:cSldViewPr>
      <p:cViewPr>
        <p:scale>
          <a:sx n="75" d="100"/>
          <a:sy n="75" d="100"/>
        </p:scale>
        <p:origin x="-852" y="-78"/>
      </p:cViewPr>
      <p:guideLst>
        <p:guide orient="horz" pos="871"/>
        <p:guide orient="horz" pos="2536"/>
        <p:guide orient="horz" pos="2103"/>
        <p:guide orient="horz" pos="569"/>
        <p:guide orient="horz" pos="2160"/>
        <p:guide orient="horz" pos="3810"/>
        <p:guide pos="411"/>
        <p:guide pos="2894"/>
        <p:guide pos="895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5B028-A54C-4811-8AD4-B315D0AB7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6945-63FB-4201-832D-625AC5A009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CE79CA-911E-4292-9530-EFB2641E58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57036"/>
            <a:ext cx="9144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42964" y="2914654"/>
            <a:ext cx="5136356" cy="65721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单击此处编辑母版标题样式</a:t>
            </a:r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800100" y="4431949"/>
            <a:ext cx="7543800" cy="365760"/>
          </a:xfrm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单击此处编辑母版副标题样式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9361" y="2995604"/>
            <a:ext cx="1293019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>
            <a:off x="835819" y="3643313"/>
            <a:ext cx="6825854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LOGO整体终稿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41047" y="0"/>
            <a:ext cx="861948" cy="1153552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90864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0" y="21629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39917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2" y="2686929"/>
            <a:ext cx="4674003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2231"/>
            <a:ext cx="10287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82230"/>
            <a:ext cx="589788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A9298-4799-4286-A701-AC366E198E3D}" type="slidenum">
              <a:rPr lang="en-US" smtClean="0"/>
            </a:fld>
            <a:endParaRPr 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65629" y="1631852"/>
            <a:ext cx="52437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1" y="5682344"/>
            <a:ext cx="44577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矩形 10"/>
          <p:cNvSpPr/>
          <p:nvPr/>
        </p:nvSpPr>
        <p:spPr>
          <a:xfrm>
            <a:off x="5885823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49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41047" y="0"/>
            <a:ext cx="861948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0" y="6257036"/>
            <a:ext cx="9144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71550" y="6419462"/>
            <a:ext cx="38862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13833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76382" y="6457071"/>
            <a:ext cx="8757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由曾乐设计，使用需征得许可。</a:t>
            </a:r>
            <a:endParaRPr lang="zh-CN" altLang="en-US" sz="100" dirty="0">
              <a:solidFill>
                <a:srgbClr val="196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anose="020B0604020202020204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anose="020B0604020202020204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8DAE5-1555-4C92-A4BA-F411BC579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5677-28A9-4964-B429-0B7C4F756E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99784" y="3129919"/>
            <a:ext cx="5136356" cy="6572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入门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/>
          </a:bodyPr>
          <a:lstStyle/>
          <a:p>
            <a:pPr marL="2148840" lvl="7" indent="0">
              <a:buNone/>
            </a:pPr>
            <a:r>
              <a:rPr lang="en-US" altLang="zh-CN" sz="2000" dirty="0" smtClean="0"/>
              <a:t>			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主讲老师：薛展钰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148840" lvl="7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标题 3"/>
          <p:cNvSpPr txBox="1"/>
          <p:nvPr/>
        </p:nvSpPr>
        <p:spPr>
          <a:xfrm>
            <a:off x="2003822" y="3571869"/>
            <a:ext cx="5136356" cy="65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 cap="all" baseline="0">
                <a:solidFill>
                  <a:srgbClr val="1962AC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043305" y="883285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zh-CN" dirty="0">
                <a:sym typeface="+mn-ea"/>
              </a:rPr>
              <a:t>数据访问</a:t>
            </a:r>
            <a:r>
              <a:rPr lang="de-DE" altLang="zh-CN" dirty="0">
                <a:sym typeface="+mn-ea"/>
              </a:rPr>
              <a:t>/</a:t>
            </a:r>
            <a:r>
              <a:rPr altLang="zh-CN" dirty="0">
                <a:sym typeface="+mn-ea"/>
              </a:rPr>
              <a:t>集成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365" name="矩形 4"/>
          <p:cNvSpPr/>
          <p:nvPr/>
        </p:nvSpPr>
        <p:spPr>
          <a:xfrm>
            <a:off x="656590" y="1743710"/>
            <a:ext cx="754380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数据访问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集成层由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JDBC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ORM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OXM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JMS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和事务模块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组成。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Spring-jdbc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：提供了一个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JDBC 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的抽象层，消除了繁琐的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JDBC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编码和数据库厂商特有的错误代码解析。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Spring-tx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（事务模块）：支持用于实现特殊接口和所有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POJO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（普通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对象）类的编程和声明式事务管理。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Spring-orm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：为流行的对象关系映射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(Object-Relational Mapping )API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提供集成层，包括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JPA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Hibernate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。使用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Spring-orm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模块，可以将这些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O/R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映射框架与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提供的所有其他功能结合使用，例如声明式事务管理功能。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Spring-oxm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：提供了一个支持对象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/XML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映射的抽象层实现，如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JAXB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Castor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JiBX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XStream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Spring-jms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(Java Messaging Service) 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：指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消息传递服务，包含用于生产和使用消息的功能。自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4.1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后，提供了与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Spring-messaging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模块的集成。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971550" y="883285"/>
            <a:ext cx="7200900" cy="1143000"/>
          </a:xfrm>
        </p:spPr>
        <p:txBody>
          <a:bodyPr vert="horz" wrap="square" lIns="91440" tIns="45720" rIns="91440" bIns="45720" anchor="ctr"/>
          <a:p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623695"/>
            <a:ext cx="650176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层由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Spring-web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Spring-webmvc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Spring-websocket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Portlet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组成。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Spring-web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：提供了基本的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开发集成功能。例如：多文件上传功能、使用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Servlet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监听器初始化一个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容器以及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应用上下文。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Spring-webmvc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：也称为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Web-Servlet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模块，包含用于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应用程序的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MVC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REST Web Services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实现。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Spring MVC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框架提供了领域模型代码和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表单之间的清晰分离，并与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Framework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的所有其他功能集成，本书后续章节将会详细讲解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MVC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Spring-websocket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4.0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后新增的模块，它提供了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WebSocket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SockJS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的实现。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Portlet</a:t>
            </a:r>
            <a:r>
              <a:rPr lang="zh-CN" altLang="zh-CN" sz="16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：类似于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Servlet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模块的功能，提供了在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Portlet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环境中使用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MVC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043305" y="879475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zh-CN" dirty="0">
                <a:sym typeface="+mn-ea"/>
              </a:rPr>
              <a:t>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4375" y="1715135"/>
            <a:ext cx="7308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Spring-test</a:t>
            </a:r>
            <a:r>
              <a:rPr lang="zh-CN" altLang="zh-CN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：支持使用</a:t>
            </a:r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JUnit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TestNG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</a:t>
            </a:r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组件进行单元测试和集成测试。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971550" y="883285"/>
            <a:ext cx="7200900" cy="1143000"/>
          </a:xfrm>
        </p:spPr>
        <p:txBody>
          <a:bodyPr vert="horz" wrap="square" lIns="91440" tIns="45720" rIns="91440" bIns="45720" anchor="ctr"/>
          <a:p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开发环境的准备</a:t>
            </a:r>
            <a:endParaRPr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076" name="Rectangle 2"/>
          <p:cNvSpPr/>
          <p:nvPr/>
        </p:nvSpPr>
        <p:spPr>
          <a:xfrm>
            <a:off x="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0290" y="1788160"/>
            <a:ext cx="5083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de-DE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Eclipse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</a:t>
            </a:r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 Web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de-DE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de-D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的下载及目录结构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971550" y="828040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环境等</a:t>
            </a:r>
            <a:endParaRPr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7435" y="1788160"/>
            <a:ext cx="50838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de-DE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JDK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de-DE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de-DE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Tomcat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Tomcat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Eclipse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中集成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Tomcat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71550" y="845185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228" y="1671638"/>
            <a:ext cx="7921625" cy="3924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71550" y="845185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</a:t>
            </a:r>
            <a:endParaRPr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6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1739265"/>
            <a:ext cx="6312535" cy="1870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4128770"/>
            <a:ext cx="6308090" cy="2065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043305" y="883285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zh-CN" dirty="0">
                <a:sym typeface="+mn-ea"/>
              </a:rPr>
              <a:t>集成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6455" y="1731010"/>
            <a:ext cx="29483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启动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Eclipse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，选择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Preferences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菜单项，在弹出的对话框中选择【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Server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Runtime Environments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命令。在弹出的窗口中，单击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Add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按钮，弹出如图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1.7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所示的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de-DE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New Server Runtime Environment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界面，在此可以配置各种版本的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4770" y="1731010"/>
            <a:ext cx="4201160" cy="387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043305" y="883285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zh-CN" dirty="0">
                <a:sym typeface="+mn-ea"/>
              </a:rPr>
              <a:t>集成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684020"/>
            <a:ext cx="5478463" cy="4319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96620" y="897255"/>
            <a:ext cx="7200900" cy="1143000"/>
          </a:xfrm>
        </p:spPr>
        <p:txBody>
          <a:bodyPr vert="horz" wrap="square" lIns="91440" tIns="45720" rIns="91440" bIns="45720" anchor="ctr"/>
          <a:p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Spring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507" name="Rectangle 2"/>
          <p:cNvSpPr/>
          <p:nvPr/>
        </p:nvSpPr>
        <p:spPr>
          <a:xfrm>
            <a:off x="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896620" y="1790700"/>
            <a:ext cx="42614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de-DE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Spring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官方网站升级后，建议都是通过</a:t>
            </a:r>
            <a:r>
              <a:rPr lang="de-DE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Maven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de-DE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Gradle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下载，而不使用</a:t>
            </a:r>
            <a:r>
              <a:rPr lang="de-DE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Maven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de-DE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Gradle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的开发者，下载</a:t>
            </a:r>
            <a:r>
              <a:rPr lang="de-DE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Spring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就非常麻烦。本书给出一个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Spring Framework jar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官方直接下载路径：</a:t>
            </a:r>
            <a:r>
              <a:rPr lang="en-US" altLang="zh-CN" b="1" dirty="0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http://repo.springsource.org/libs-release-local/org/springframework/spring/</a:t>
            </a:r>
            <a:endParaRPr lang="en-US" altLang="zh-CN" b="1" dirty="0">
              <a:solidFill>
                <a:srgbClr val="0F06BA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可以自由选择自己所需要的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105" y="1661160"/>
            <a:ext cx="3037205" cy="379857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971550" y="811530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195" name="TextBox 2"/>
          <p:cNvSpPr txBox="1"/>
          <p:nvPr/>
        </p:nvSpPr>
        <p:spPr>
          <a:xfrm>
            <a:off x="837565" y="1810385"/>
            <a:ext cx="3923665" cy="25533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de-DE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de-DE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的发展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de-DE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de-DE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的作用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de-DE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de-DE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的体系结构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040765" y="903605"/>
            <a:ext cx="7200900" cy="1143000"/>
          </a:xfrm>
        </p:spPr>
        <p:txBody>
          <a:bodyPr vert="horz" wrap="square" lIns="91440" tIns="45720" rIns="91440" bIns="45720" anchor="ctr"/>
          <a:p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775" y="1663700"/>
            <a:ext cx="2587625" cy="1076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40765" y="2740025"/>
            <a:ext cx="66224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eaLnBrk="1" latinLnBrk="0" hangingPunct="1"/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libs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目录包含开发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应用所需要的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包和源代码。该目录下有三类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文件，其中，以</a:t>
            </a:r>
            <a:r>
              <a:rPr lang="de-DE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RELEASE.jar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结尾的文件是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包，即开发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应用所需要的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包；以</a:t>
            </a:r>
            <a:r>
              <a:rPr lang="de-DE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RELEASE-javadoc.ja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结尾的文件是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文档的压缩包；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eaLnBrk="1" latinLnBrk="0" hangingPunct="1"/>
            <a:r>
              <a:rPr lang="de-DE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RELEASE-sources.jar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结尾的文件是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框架源文件的压缩包。在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libs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目录中，有四个基础包：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spring-core.RELEASE.jar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spring-beans.RELEASE.jar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spring-context.RELEASE.jar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spring-expression.RELEASE.jar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，分别对应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核心容器的四个模块：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Spring-core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模块、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Spring-beans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模块、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Spring-context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模块和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Spring-expression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eaLnBrk="1" latinLnBrk="0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schema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目录包含开发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应用所需要的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schema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文件，这些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schema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文件定义了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相关配置文件的约束。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040765" y="903605"/>
            <a:ext cx="7200900" cy="1143000"/>
          </a:xfrm>
        </p:spPr>
        <p:txBody>
          <a:bodyPr vert="horz" wrap="square" lIns="91440" tIns="45720" rIns="91440" bIns="45720" anchor="ctr"/>
          <a:p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的依赖的公共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675" y="1659255"/>
            <a:ext cx="734314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 eaLnBrk="1" latinLnBrk="0" hangingPunct="1"/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框架依赖于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Apache Commons Logging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组件，该组件的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包可以通过网址。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algn="l" eaLnBrk="1" latinLnBrk="0" hangingPunct="1"/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algn="l" eaLnBrk="1" latinLnBrk="0" hangingPunct="1"/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框架依赖于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Apache Commons Logging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组件，该组件的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包可以通过网址“</a:t>
            </a:r>
            <a:r>
              <a:rPr lang="de-DE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http://commons.apache.org/proper/commons-logging/download_logging.cgi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”下载，本书下载的是“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commons-logging-1.2-bin.zip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”，解压缩后，即可找到 “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commons-logging-1.2.jar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algn="l" eaLnBrk="1" latinLnBrk="0" hangingPunct="1"/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algn="l" eaLnBrk="1" latinLnBrk="0" hangingPunct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框架的初学者，开发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应用时，只需要</a:t>
            </a:r>
            <a:r>
              <a:rPr lang="zh-CN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</a:t>
            </a:r>
            <a:r>
              <a:rPr lang="de-DE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的四个基础包和</a:t>
            </a:r>
            <a:r>
              <a:rPr lang="de-DE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commons-logging-1.2.jar</a:t>
            </a:r>
            <a:r>
              <a:rPr lang="zh-CN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复制到</a:t>
            </a:r>
            <a:r>
              <a:rPr lang="de-DE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应用的</a:t>
            </a:r>
            <a:r>
              <a:rPr lang="de-DE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WEB-INF/lib</a:t>
            </a:r>
            <a:r>
              <a:rPr lang="zh-CN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目录下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即可。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algn="l" eaLnBrk="1" latinLnBrk="0" hangingPunct="1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38225" y="811530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/>
              <a:t>项目准备完成</a:t>
            </a:r>
            <a:endParaRPr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1684655"/>
            <a:ext cx="4534535" cy="3392805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38225" y="811530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/>
              <a:t>运行程序</a:t>
            </a:r>
            <a:endParaRPr altLang="en-US" dirty="0"/>
          </a:p>
        </p:txBody>
      </p:sp>
      <p:sp>
        <p:nvSpPr>
          <p:cNvPr id="35843" name="文本框 3"/>
          <p:cNvSpPr txBox="1"/>
          <p:nvPr/>
        </p:nvSpPr>
        <p:spPr>
          <a:xfrm>
            <a:off x="287338" y="1557338"/>
            <a:ext cx="8569325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目录下，创建一个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包，并在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包中创建接口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TestDao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，接口中定义一个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sayHello()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方法，代码如下：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package com.hp.dao;</a:t>
            </a:r>
            <a:endParaRPr lang="zh-CN" altLang="zh-CN" sz="2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interface TestDao {</a:t>
            </a:r>
            <a:endParaRPr lang="zh-CN" altLang="zh-CN" sz="2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void sayHello();</a:t>
            </a:r>
            <a:endParaRPr lang="zh-CN" altLang="zh-CN" sz="2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38225" y="811530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/>
              <a:t>运行程序</a:t>
            </a:r>
            <a:endParaRPr altLang="en-US" dirty="0"/>
          </a:p>
        </p:txBody>
      </p:sp>
      <p:sp>
        <p:nvSpPr>
          <p:cNvPr id="35843" name="文本框 3"/>
          <p:cNvSpPr txBox="1"/>
          <p:nvPr/>
        </p:nvSpPr>
        <p:spPr>
          <a:xfrm>
            <a:off x="359093" y="1629093"/>
            <a:ext cx="8569325" cy="246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dao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下创建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TestDao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的实现类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TestDaoImpl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，代码如下：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package </a:t>
            </a:r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com.hp.dao;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public class TestDaoImpl implements TestDao{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@Override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public void sayHello() {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System.out.println("河南厚溥IT教育：创造机遇、成就潜能!");</a:t>
            </a:r>
            <a:endParaRPr lang="en-US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}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lang="zh-CN" altLang="en-US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38225" y="811530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/>
              <a:t>给框架写配置文件</a:t>
            </a:r>
            <a:endParaRPr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7350" y="1737360"/>
            <a:ext cx="838962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src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目录下，创建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的配置文件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applicationContext.xml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，并在该文件中使用实现类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TestDaoImpl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，代码如下：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&lt;?xml version="1.0" encoding="UTF-8"?&gt;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&lt;beans xmlns="http://www.springframework.org/schema/beans"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xmlns:xsi="http://www.w3.org/2001/XMLSchema-instance"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xsi:schemaLocation="http://www.springframework.org/schema/beans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http://www.springframework.org/schema/beans/spring-beans.xsd"&gt;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&lt;!-- </a:t>
            </a:r>
            <a:r>
              <a:rPr lang="zh-CN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将指定类</a:t>
            </a:r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TestDaoImpl</a:t>
            </a:r>
            <a:r>
              <a:rPr lang="zh-CN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配置给</a:t>
            </a:r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，让</a:t>
            </a:r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创建其实例</a:t>
            </a:r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--&gt;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&lt;bean id="test" class="dao.TestDaoImpl" /&gt;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&lt;/beans&gt;</a:t>
            </a:r>
            <a:endParaRPr lang="zh-CN" altLang="zh-CN" sz="16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38225" y="811530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/>
              <a:t>运行程序</a:t>
            </a:r>
            <a:endParaRPr altLang="en-US" dirty="0"/>
          </a:p>
        </p:txBody>
      </p:sp>
      <p:sp>
        <p:nvSpPr>
          <p:cNvPr id="38915" name="文本框 3"/>
          <p:cNvSpPr txBox="1"/>
          <p:nvPr/>
        </p:nvSpPr>
        <p:spPr>
          <a:xfrm>
            <a:off x="198755" y="1764030"/>
            <a:ext cx="974471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package com.hp.dao;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org.springframework.context.ApplicationContext;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org.springframework.context.support.ClassPathXmlApplicationContext;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com.hp.dao.TestDao;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Test {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 {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//初始化Spring容器ApplicationContext，加载配置文件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ApplicationContext appCon = new ClassPathXmlApplicationContext("applicationContext.xml");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//通过容器获取test实例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TestDao tt = (TestDao)appCon.getBean("testDao");//test为配置文件中的id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tt.sayHello();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1400" dirty="0">
              <a:solidFill>
                <a:srgbClr val="0F06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38225" y="811530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en-US" dirty="0"/>
              <a:t>回顾</a:t>
            </a:r>
            <a:endParaRPr altLang="en-US" dirty="0"/>
          </a:p>
        </p:txBody>
      </p:sp>
      <p:sp>
        <p:nvSpPr>
          <p:cNvPr id="3" name="文本框 3"/>
          <p:cNvSpPr txBox="1"/>
          <p:nvPr/>
        </p:nvSpPr>
        <p:spPr>
          <a:xfrm>
            <a:off x="664210" y="1678305"/>
            <a:ext cx="665607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1.Spring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的作用是什么？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2.Spring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的核心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包是哪几个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运行一个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的程序需要哪几个步骤？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3839" y="2967335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45845" y="860425"/>
            <a:ext cx="7200900" cy="1143000"/>
          </a:xfrm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的前生今世</a:t>
            </a:r>
            <a:endParaRPr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195" name="矩形 2"/>
          <p:cNvSpPr/>
          <p:nvPr/>
        </p:nvSpPr>
        <p:spPr>
          <a:xfrm>
            <a:off x="533400" y="1859915"/>
            <a:ext cx="7080250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eaLnBrk="1" latinLnBrk="0" hangingPunct="1">
              <a:buFont typeface="Arial" panose="020B0604020202020204" pitchFamily="34" charset="0"/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年以前，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开发大多使用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JavaEE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EJB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，很多知名公司都是采用此技术方案进行项目开发。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eaLnBrk="1" latinLnBrk="0" hangingPunct="1"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Rod Johnson认为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EJB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过于臃肿，在 2002 年 10 月写了一本书《Expert One-on-One J2EE》，介绍了当时 Java 企业应用程序开发的情况，并指出了 Java EE 和 EJB 组件框架中存在的一些主要缺陷，并且写了一个框架interface21。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eaLnBrk="1" latinLnBrk="0" hangingPunct="1"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在这本书发布后，一对一的 J2EE 设计和开发一炮而红。这本书免费提供的大部分基础架构代码都是高度可重用的。2003 年 Rod Johnson 和同伴在此框架的基础上开发了一个全新的框架命名为 Spring。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eaLnBrk="1" latinLnBrk="0" hangingPunct="1">
              <a:buFont typeface="Arial" panose="020B0604020202020204" pitchFamily="34" charset="0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45845" y="860425"/>
            <a:ext cx="7200900" cy="1143000"/>
          </a:xfrm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的发展历程</a:t>
            </a:r>
            <a:endParaRPr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195" name="矩形 2"/>
          <p:cNvSpPr/>
          <p:nvPr/>
        </p:nvSpPr>
        <p:spPr>
          <a:xfrm>
            <a:off x="626745" y="1877060"/>
            <a:ext cx="775779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eaLnBrk="1" latinLnBrk="0" hangingPunct="1">
              <a:buFont typeface="Arial" panose="020B0604020202020204" pitchFamily="34" charset="0"/>
              <a:buNone/>
            </a:pP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是一个非常活跃的框架，从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年问世以来，至今位置已经发展到了第五个版本。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eaLnBrk="1" latinLnBrk="0" hangingPunct="1">
              <a:buFont typeface="Arial" panose="020B0604020202020204" pitchFamily="34" charset="0"/>
              <a:buNone/>
            </a:pP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457200" eaLnBrk="1" latinLnBrk="0" hangingPunct="1">
              <a:buFont typeface="Arial" panose="020B0604020202020204" pitchFamily="34" charset="0"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2004 年 03 月，1.0 版发布。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457200" eaLnBrk="1" latinLnBrk="0" hangingPunct="1">
              <a:buFont typeface="Arial" panose="020B0604020202020204" pitchFamily="34" charset="0"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2006 年 10 月，2.0 版发布。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457200" eaLnBrk="1" latinLnBrk="0" hangingPunct="1">
              <a:buFont typeface="Arial" panose="020B0604020202020204" pitchFamily="34" charset="0"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2007 年 11 月，更名为 SpringSource，同时发布了 Spring 2.5。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457200" eaLnBrk="1" latinLnBrk="0" hangingPunct="1">
              <a:buFont typeface="Arial" panose="020B0604020202020204" pitchFamily="34" charset="0"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2009 年 12 月，Spring 3.0 发布。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457200" eaLnBrk="1" latinLnBrk="0" hangingPunct="1">
              <a:buFont typeface="Arial" panose="020B0604020202020204" pitchFamily="34" charset="0"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2013 年 12 月，Pivotal 宣布发布 Spring 框架 4.0。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457200" eaLnBrk="1" latinLnBrk="0" hangingPunct="1">
              <a:buFont typeface="Arial" panose="020B0604020202020204" pitchFamily="34" charset="0"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2017 年 09 月，Spring 5.0 发布。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45845" y="860425"/>
            <a:ext cx="7200900" cy="1143000"/>
          </a:xfrm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的作用</a:t>
            </a:r>
            <a:endParaRPr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195" name="矩形 2"/>
          <p:cNvSpPr/>
          <p:nvPr/>
        </p:nvSpPr>
        <p:spPr>
          <a:xfrm>
            <a:off x="626745" y="1877060"/>
            <a:ext cx="775779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457200" eaLnBrk="1" latinLnBrk="0" hangingPunct="1">
              <a:buFont typeface="Arial" panose="020B0604020202020204" pitchFamily="34" charset="0"/>
            </a:pPr>
            <a:r>
              <a:rPr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是一个轻量级</a:t>
            </a:r>
            <a:r>
              <a:rPr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开发框架，目的是为了解决企业级应用开发的业务逻辑层和其他各层的</a:t>
            </a:r>
            <a:r>
              <a:rPr lang="zh-CN" altLang="zh-CN" sz="1800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耦合问题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457200" eaLnBrk="1" latinLnBrk="0" hangingPunct="1">
              <a:buFont typeface="Arial" panose="020B0604020202020204" pitchFamily="34" charset="0"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它是一个分层的</a:t>
            </a:r>
            <a:r>
              <a:rPr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JavaSE/EEfull-stack(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一站式</a:t>
            </a:r>
            <a:r>
              <a:rPr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轻量级开源框架，为开发</a:t>
            </a:r>
            <a:r>
              <a:rPr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应用程序提供全面的基础架构支持。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457200" eaLnBrk="1" latinLnBrk="0" hangingPunct="1">
              <a:buFont typeface="Arial" panose="020B0604020202020204" pitchFamily="34" charset="0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负责基础架构，因此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开发者可以专注于应用程序的开发。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71550" y="874395"/>
            <a:ext cx="7200900" cy="1143000"/>
          </a:xfrm>
        </p:spPr>
        <p:txBody>
          <a:bodyPr vert="horz" wrap="square" lIns="91440" tIns="45720" rIns="91440" bIns="45720" anchor="ctr"/>
          <a:p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的体系结构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1663700"/>
            <a:ext cx="6723380" cy="436372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971550" y="856615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核心容器</a:t>
            </a:r>
            <a:endParaRPr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080" y="1642110"/>
            <a:ext cx="753300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spring-beans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spring-core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spring-context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spring-expression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4个模块组成。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（1）spring-core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控制反转IoC（Inversion of Control）与依赖注入DI（Dependency Injection）的基本实现，控制反转是种设计思想，即将你设计好的对象交给容器控制，而不是传统的在你的对象内部直接控制。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（2）spring-beans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工厂与bean的装配，BeanFactory接口使用控制反转对应用程序的配置、依赖性规范与实际的应用程序代码进行分离。但是BeanFactory容器实例化后并不会自动实例化Bean，只有当Bean被使用时BeanFactory容器才会对该Bean进行实例化与依赖关系的装配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（3）spring-context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的context上下文，即IoC容器，它扩展了BeanFactory，为它添加了Bean生命周期管理、框架事件体系、资源加载透明化等功能，此外该模块还提供了很多企业级支持，如远程访问、任务调度等。ApplicationContext是该模块的核心接口，它扩展了BeanFactory，ApplicationContext容器实例化后会自动对所有的单实例Bean进行实例化与依赖关系的装配，使之处于待用状态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（4）spring-expression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spring表达式语言，是统计表达式语言（EL）的扩展模块，可以查询、管理运行中的对象，同时也方便的可以调用对象方法、操作数组、集合等。最出色的要数函数调用和简单字符串的模板函数。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99795" y="668020"/>
            <a:ext cx="7200900" cy="1143000"/>
          </a:xfrm>
        </p:spPr>
        <p:txBody>
          <a:bodyPr vert="horz" wrap="square" lIns="91440" tIns="45720" rIns="91440" bIns="45720" anchor="ctr"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AOP</a:t>
            </a: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Instrumentation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704850" y="1580357"/>
            <a:ext cx="6858000" cy="2584450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de-DE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8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Spring-aop</a:t>
            </a:r>
            <a:r>
              <a:rPr lang="zh-CN" altLang="zh-CN" sz="18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：提供了一个符合</a:t>
            </a:r>
            <a:r>
              <a:rPr lang="de-DE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AOP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要求的面向切面的编程实现，允许定义方法拦截器和切入点，将代码按照功能进行分离，以便干净地解耦。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de-DE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8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Spring-aspects</a:t>
            </a:r>
            <a:r>
              <a:rPr lang="zh-CN" altLang="zh-CN" sz="18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块：提供了与</a:t>
            </a:r>
            <a:r>
              <a:rPr lang="de-DE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AspectJ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的集成功能，</a:t>
            </a:r>
            <a:r>
              <a:rPr lang="de-DE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AspectJ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是一个功能强大且成熟的</a:t>
            </a:r>
            <a:r>
              <a:rPr lang="de-DE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AOP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框架。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de-DE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de-DE" altLang="zh-CN" sz="18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Spring-instrument</a:t>
            </a:r>
            <a:r>
              <a:rPr lang="zh-CN" altLang="zh-CN" sz="1800" b="1" dirty="0">
                <a:solidFill>
                  <a:srgbClr val="0F06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块：提供了类植入（</a:t>
            </a:r>
            <a:r>
              <a:rPr lang="de-DE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instrumentation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）支持和类加载器的实现，可以在特定的应用服务器中使用。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标题 1"/>
          <p:cNvSpPr>
            <a:spLocks noGrp="1"/>
          </p:cNvSpPr>
          <p:nvPr>
            <p:ph type="title"/>
          </p:nvPr>
        </p:nvSpPr>
        <p:spPr>
          <a:xfrm>
            <a:off x="1043305" y="874395"/>
            <a:ext cx="7200900" cy="1143000"/>
          </a:xfrm>
        </p:spPr>
        <p:txBody>
          <a:bodyPr vert="horz" wrap="square" lIns="91440" tIns="45720" rIns="91440" bIns="45720" anchor="ctr"/>
          <a:p>
            <a:r>
              <a:rPr altLang="zh-CN" dirty="0">
                <a:sym typeface="+mn-ea"/>
              </a:rPr>
              <a:t>消息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52" name="Rectangle 2"/>
          <p:cNvSpPr/>
          <p:nvPr/>
        </p:nvSpPr>
        <p:spPr>
          <a:xfrm>
            <a:off x="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矩形 4"/>
          <p:cNvSpPr/>
          <p:nvPr/>
        </p:nvSpPr>
        <p:spPr>
          <a:xfrm>
            <a:off x="4868863" y="601980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935" y="1715135"/>
            <a:ext cx="7428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eaLnBrk="1" latinLnBrk="0" hangingPunct="1"/>
            <a:r>
              <a:rPr lang="de-DE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Spring 4.0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以后新增了消息（</a:t>
            </a:r>
            <a:r>
              <a:rPr lang="de-DE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Spring-messaging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）模块，该模块提供了对消息传递体系结构和协议的支持。</a:t>
            </a:r>
            <a:endParaRPr lang="zh-CN" altLang="en-US"/>
          </a:p>
        </p:txBody>
      </p:sp>
    </p:spTree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Red Line Business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厚溥公司PPT公用模板</Template>
  <TotalTime>0</TotalTime>
  <Words>5393</Words>
  <Application>WPS 演示</Application>
  <PresentationFormat>全屏显示(4:3)</PresentationFormat>
  <Paragraphs>196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Microsoft YaHei UI</vt:lpstr>
      <vt:lpstr>微软雅黑</vt:lpstr>
      <vt:lpstr>Cambria</vt:lpstr>
      <vt:lpstr>Segoe Print</vt:lpstr>
      <vt:lpstr>Arial Unicode MS</vt:lpstr>
      <vt:lpstr>黑体</vt:lpstr>
      <vt:lpstr>幼圆</vt:lpstr>
      <vt:lpstr>Red Line Business 16x9</vt:lpstr>
      <vt:lpstr>自定义设计方案</vt:lpstr>
      <vt:lpstr>Spring入门</vt:lpstr>
      <vt:lpstr>目录</vt:lpstr>
      <vt:lpstr>Spring的前生今世</vt:lpstr>
      <vt:lpstr>Spring的发展历程</vt:lpstr>
      <vt:lpstr>Spring的作用</vt:lpstr>
      <vt:lpstr>Spring的体系结构</vt:lpstr>
      <vt:lpstr>核心容器</vt:lpstr>
      <vt:lpstr>  AOP和Instrumentation</vt:lpstr>
      <vt:lpstr>消息</vt:lpstr>
      <vt:lpstr>数据访问/集成</vt:lpstr>
      <vt:lpstr>Web</vt:lpstr>
      <vt:lpstr>测试</vt:lpstr>
      <vt:lpstr>Spring开发环境的准备</vt:lpstr>
      <vt:lpstr>配置JAVA环境等</vt:lpstr>
      <vt:lpstr>配置Web服务器</vt:lpstr>
      <vt:lpstr>检查WEB服务器</vt:lpstr>
      <vt:lpstr>集成Tomcat</vt:lpstr>
      <vt:lpstr>集成Tomcat</vt:lpstr>
      <vt:lpstr> Spring的Jar包下载</vt:lpstr>
      <vt:lpstr>Spring的JAR包</vt:lpstr>
      <vt:lpstr>Spring的依赖的公共JAR包</vt:lpstr>
      <vt:lpstr>项目准备完成</vt:lpstr>
      <vt:lpstr>运行程序</vt:lpstr>
      <vt:lpstr>运行程序</vt:lpstr>
      <vt:lpstr>给框架写配置文件</vt:lpstr>
      <vt:lpstr>运行程序</vt:lpstr>
      <vt:lpstr>回顾</vt:lpstr>
      <vt:lpstr>PowerPoint 演示文稿</vt:lpstr>
    </vt:vector>
  </TitlesOfParts>
  <Company>BeiJing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Administrator</cp:lastModifiedBy>
  <cp:revision>4049</cp:revision>
  <dcterms:created xsi:type="dcterms:W3CDTF">2005-06-22T06:00:00Z</dcterms:created>
  <dcterms:modified xsi:type="dcterms:W3CDTF">2021-03-01T01:03:56Z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