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"/>
  </p:notesMasterIdLst>
  <p:sldIdLst>
    <p:sldId id="2862" r:id="rId2"/>
  </p:sldIdLst>
  <p:sldSz cx="1076325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51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orient="horz" pos="2500" userDrawn="1">
          <p15:clr>
            <a:srgbClr val="A4A3A4"/>
          </p15:clr>
        </p15:guide>
        <p15:guide id="6" orient="horz" pos="37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Saragioto" initials="SRPS" lastIdx="1" clrIdx="0">
    <p:extLst>
      <p:ext uri="{19B8F6BF-5375-455C-9EA6-DF929625EA0E}">
        <p15:presenceInfo xmlns:p15="http://schemas.microsoft.com/office/powerpoint/2012/main" userId="Sérgio Saragi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9ED7"/>
    <a:srgbClr val="FF0066"/>
    <a:srgbClr val="CC0099"/>
    <a:srgbClr val="FFCCFF"/>
    <a:srgbClr val="EFFE94"/>
    <a:srgbClr val="FF33CC"/>
    <a:srgbClr val="FFFF66"/>
    <a:srgbClr val="FFE393"/>
    <a:srgbClr val="FFECB7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18" autoAdjust="0"/>
    <p:restoredTop sz="95126" autoAdjust="0"/>
  </p:normalViewPr>
  <p:slideViewPr>
    <p:cSldViewPr snapToGrid="0">
      <p:cViewPr>
        <p:scale>
          <a:sx n="66" d="100"/>
          <a:sy n="66" d="100"/>
        </p:scale>
        <p:origin x="1248" y="84"/>
      </p:cViewPr>
      <p:guideLst>
        <p:guide orient="horz" pos="1366"/>
        <p:guide pos="510"/>
        <p:guide orient="horz" pos="4088"/>
        <p:guide orient="horz" pos="2500"/>
        <p:guide orient="horz" pos="372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commentAuthors" Target="commentAuthors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1525" y="1241425"/>
            <a:ext cx="52546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170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ítulo e conteúdo" preserve="1">
  <p:cSld name="5_Título 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0" y="944375"/>
            <a:ext cx="10763249" cy="5963724"/>
          </a:xfrm>
          <a:prstGeom prst="rect">
            <a:avLst/>
          </a:prstGeom>
          <a:solidFill>
            <a:schemeClr val="accent1">
              <a:lumMod val="40000"/>
              <a:lumOff val="60000"/>
              <a:alpha val="65882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3496" y="269457"/>
            <a:ext cx="9283303" cy="48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309640" y="1184126"/>
            <a:ext cx="10103602" cy="501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8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739974" y="635635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3565327" y="6356351"/>
            <a:ext cx="36325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041767" y="6372227"/>
            <a:ext cx="5676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5" name="Google Shape;35;p3"/>
          <p:cNvCxnSpPr/>
          <p:nvPr/>
        </p:nvCxnSpPr>
        <p:spPr>
          <a:xfrm rot="10800000">
            <a:off x="0" y="894278"/>
            <a:ext cx="10763250" cy="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08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ítulo e conteúdo" preserve="1" userDrawn="1">
  <p:cSld name="6_Título 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0" y="944375"/>
            <a:ext cx="10763249" cy="5963724"/>
          </a:xfrm>
          <a:prstGeom prst="rect">
            <a:avLst/>
          </a:prstGeom>
          <a:solidFill>
            <a:schemeClr val="accent6">
              <a:lumMod val="40000"/>
              <a:lumOff val="60000"/>
              <a:alpha val="65882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3496" y="269457"/>
            <a:ext cx="9283303" cy="48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739974" y="635635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3565327" y="6356351"/>
            <a:ext cx="36325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041767" y="6372227"/>
            <a:ext cx="5676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5" name="Google Shape;35;p3"/>
          <p:cNvCxnSpPr/>
          <p:nvPr/>
        </p:nvCxnSpPr>
        <p:spPr>
          <a:xfrm rot="10800000">
            <a:off x="0" y="894278"/>
            <a:ext cx="10763250" cy="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67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ítulo e conteúdo" preserve="1" userDrawn="1">
  <p:cSld name="5_Título 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3496" y="269457"/>
            <a:ext cx="9283303" cy="48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739974" y="635635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3565327" y="6356351"/>
            <a:ext cx="36325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0041767" y="6372227"/>
            <a:ext cx="5676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5" name="Google Shape;35;p3"/>
          <p:cNvCxnSpPr/>
          <p:nvPr/>
        </p:nvCxnSpPr>
        <p:spPr>
          <a:xfrm rot="10800000">
            <a:off x="0" y="894278"/>
            <a:ext cx="10763250" cy="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C3B1D356-7B13-45BF-9483-F4369B851531}"/>
              </a:ext>
            </a:extLst>
          </p:cNvPr>
          <p:cNvSpPr/>
          <p:nvPr userDrawn="1"/>
        </p:nvSpPr>
        <p:spPr>
          <a:xfrm>
            <a:off x="1" y="1790703"/>
            <a:ext cx="10763250" cy="2375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286031" tIns="190688" rIns="143016" bIns="37257" numCol="1" rtlCol="0">
            <a:normAutofit/>
          </a:bodyPr>
          <a:lstStyle/>
          <a:p>
            <a:pPr defTabSz="605445">
              <a:lnSpc>
                <a:spcPct val="110000"/>
              </a:lnSpc>
              <a:spcBef>
                <a:spcPts val="662"/>
              </a:spcBef>
            </a:pP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ítulo e conteúdo" preserve="1" userDrawn="1">
  <p:cSld name="5_Título e conteúd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03496" y="269457"/>
            <a:ext cx="9283303" cy="48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739974" y="1184126"/>
            <a:ext cx="9301793" cy="501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8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739974" y="635635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3565327" y="6356351"/>
            <a:ext cx="36325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187644" y="6372227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9"/>
              <a:buFont typeface="Calibri"/>
              <a:buNone/>
              <a:defRPr sz="10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67" name="Google Shape;67;p6"/>
          <p:cNvCxnSpPr/>
          <p:nvPr/>
        </p:nvCxnSpPr>
        <p:spPr>
          <a:xfrm rot="10800000">
            <a:off x="0" y="894278"/>
            <a:ext cx="10763250" cy="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6555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39974" y="365126"/>
            <a:ext cx="9283303" cy="48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739974" y="635635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3565327" y="6356351"/>
            <a:ext cx="36325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242159" y="635635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0" y="3"/>
            <a:ext cx="10763250" cy="8942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739976" y="-35665"/>
            <a:ext cx="6088142" cy="52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12"/>
              <a:buFont typeface="Calibri"/>
              <a:buNone/>
            </a:pPr>
            <a:r>
              <a:rPr lang="pt-BR" sz="1412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ESCOLA MUNICIPAL VICENTE BASTOS – ENSINO FUNDAMENTAL - MATEMÁTICA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12" b="1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7"/>
          <p:cNvCxnSpPr/>
          <p:nvPr/>
        </p:nvCxnSpPr>
        <p:spPr>
          <a:xfrm rot="10800000">
            <a:off x="0" y="894278"/>
            <a:ext cx="10763250" cy="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300038" y="365125"/>
            <a:ext cx="904875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81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>
            <a:spLocks noGrp="1"/>
          </p:cNvSpPr>
          <p:nvPr>
            <p:ph type="media" idx="2"/>
          </p:nvPr>
        </p:nvSpPr>
        <p:spPr>
          <a:xfrm>
            <a:off x="8612188" y="1487488"/>
            <a:ext cx="1741487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83"/>
              </a:spcBef>
              <a:spcAft>
                <a:spcPts val="0"/>
              </a:spcAft>
              <a:buClr>
                <a:schemeClr val="dk1"/>
              </a:buClr>
              <a:buSzPts val="2472"/>
              <a:buFont typeface="Arial"/>
              <a:buChar char="•"/>
              <a:defRPr sz="2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119"/>
              <a:buFont typeface="Arial"/>
              <a:buChar char="•"/>
              <a:defRPr sz="21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766"/>
              <a:buFont typeface="Arial"/>
              <a:buChar char="•"/>
              <a:defRPr sz="17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1897039" y="1364776"/>
            <a:ext cx="3179928" cy="272955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3168DB78-3FE4-4848-86CD-763CF8A6AE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8154" y="112821"/>
            <a:ext cx="619436" cy="656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5" y="365128"/>
            <a:ext cx="9283303" cy="4849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2159" y="6356353"/>
            <a:ext cx="2421731" cy="365125"/>
          </a:xfrm>
        </p:spPr>
        <p:txBody>
          <a:bodyPr/>
          <a:lstStyle>
            <a:lvl1pPr>
              <a:defRPr sz="1359"/>
            </a:lvl1pPr>
          </a:lstStyle>
          <a:p>
            <a:fld id="{7C6E242F-AD55-4174-BA01-39B2ED07036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3"/>
            <a:ext cx="10763250" cy="894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1"/>
          </a:p>
        </p:txBody>
      </p:sp>
      <p:sp>
        <p:nvSpPr>
          <p:cNvPr id="8" name="Retângulo 7"/>
          <p:cNvSpPr/>
          <p:nvPr userDrawn="1"/>
        </p:nvSpPr>
        <p:spPr>
          <a:xfrm>
            <a:off x="739976" y="-35665"/>
            <a:ext cx="406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6858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1" dirty="0">
                <a:solidFill>
                  <a:schemeClr val="bg1">
                    <a:lumMod val="50000"/>
                  </a:schemeClr>
                </a:solidFill>
              </a:rPr>
              <a:t>ETEC SAO MATEUS ENSINO MÉDIO  - MATEMÁTICA</a:t>
            </a:r>
          </a:p>
          <a:p>
            <a:endParaRPr lang="pt-BR" sz="1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tângulo 8"/>
          <p:cNvSpPr/>
          <p:nvPr userDrawn="1"/>
        </p:nvSpPr>
        <p:spPr>
          <a:xfrm rot="16200000">
            <a:off x="9640083" y="5457895"/>
            <a:ext cx="1737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aseline="0">
                <a:solidFill>
                  <a:schemeClr val="bg1"/>
                </a:solidFill>
              </a:rPr>
              <a:t>Prof. </a:t>
            </a:r>
            <a:r>
              <a:rPr lang="pt-BR" sz="1200" baseline="0" dirty="0">
                <a:solidFill>
                  <a:schemeClr val="bg1"/>
                </a:solidFill>
              </a:rPr>
              <a:t>Sergio Saragioto 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11" name="Conector reto 10"/>
          <p:cNvCxnSpPr/>
          <p:nvPr userDrawn="1"/>
        </p:nvCxnSpPr>
        <p:spPr>
          <a:xfrm flipH="1" flipV="1">
            <a:off x="0" y="894278"/>
            <a:ext cx="1076325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tec SÃ£o Mateus">
            <a:extLst>
              <a:ext uri="{FF2B5EF4-FFF2-40B4-BE49-F238E27FC236}">
                <a16:creationId xmlns="" xmlns:a16="http://schemas.microsoft.com/office/drawing/2014/main" id="{0673B06B-0B62-4ACE-805D-9D28F59462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20" y="-15630"/>
            <a:ext cx="839611" cy="83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>
            <a:extLst>
              <a:ext uri="{FF2B5EF4-FFF2-40B4-BE49-F238E27FC236}">
                <a16:creationId xmlns="" xmlns:a16="http://schemas.microsoft.com/office/drawing/2014/main" id="{61FA3F27-D871-426C-9297-578151CE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66801"/>
            <a:ext cx="10135394" cy="5654677"/>
          </a:xfrm>
        </p:spPr>
        <p:txBody>
          <a:bodyPr/>
          <a:lstStyle>
            <a:lvl1pPr>
              <a:defRPr sz="2400" b="0"/>
            </a:lvl1pPr>
            <a:lvl2pPr>
              <a:defRPr sz="2400" b="0"/>
            </a:lvl2pPr>
            <a:lvl3pPr>
              <a:defRPr sz="2400" b="0"/>
            </a:lvl3pPr>
            <a:lvl4pPr>
              <a:defRPr sz="2400" b="0"/>
            </a:lvl4pPr>
            <a:lvl5pPr>
              <a:defRPr sz="2400" b="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025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5031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8490" y="365126"/>
            <a:ext cx="9654787" cy="42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54232" y="1177714"/>
            <a:ext cx="9924584" cy="507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572" algn="l" rtl="0">
              <a:lnSpc>
                <a:spcPct val="90000"/>
              </a:lnSpc>
              <a:spcBef>
                <a:spcPts val="883"/>
              </a:spcBef>
              <a:spcAft>
                <a:spcPts val="0"/>
              </a:spcAft>
              <a:buClr>
                <a:schemeClr val="dk1"/>
              </a:buClr>
              <a:buSzPts val="2472"/>
              <a:buFont typeface="Arial"/>
              <a:buChar char="•"/>
              <a:defRPr sz="2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315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119"/>
              <a:buFont typeface="Arial"/>
              <a:buChar char="•"/>
              <a:defRPr sz="21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74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766"/>
              <a:buFont typeface="Arial"/>
              <a:buChar char="•"/>
              <a:defRPr sz="17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950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950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950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950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950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950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  <a:defRPr sz="1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39974" y="635635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565327" y="6356351"/>
            <a:ext cx="36325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341518" y="6310311"/>
            <a:ext cx="24217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Google Shape;15;p1"/>
          <p:cNvSpPr txBox="1"/>
          <p:nvPr/>
        </p:nvSpPr>
        <p:spPr>
          <a:xfrm>
            <a:off x="739974" y="365126"/>
            <a:ext cx="9283303" cy="48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4"/>
              <a:buFont typeface="Calibri"/>
              <a:buNone/>
            </a:pPr>
            <a:r>
              <a:rPr lang="pt-BR" sz="38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para editar o título mestre</a:t>
            </a:r>
            <a:endParaRPr sz="38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3"/>
            <a:ext cx="10763250" cy="8942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9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45660" y="-35665"/>
            <a:ext cx="6582458" cy="52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12"/>
              <a:buFont typeface="Calibri"/>
              <a:buNone/>
            </a:pPr>
            <a:r>
              <a:rPr lang="pt-BR" sz="1412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Ensino </a:t>
            </a:r>
            <a:r>
              <a:rPr lang="pt-BR" sz="1412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Médio- Matemática - </a:t>
            </a:r>
            <a:r>
              <a:rPr lang="pt-BR" sz="1412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12" b="1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8;p1"/>
          <p:cNvCxnSpPr/>
          <p:nvPr/>
        </p:nvCxnSpPr>
        <p:spPr>
          <a:xfrm rot="10800000">
            <a:off x="0" y="894278"/>
            <a:ext cx="10763250" cy="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1"/>
          <p:cNvSpPr/>
          <p:nvPr/>
        </p:nvSpPr>
        <p:spPr>
          <a:xfrm rot="-5400000">
            <a:off x="9665860" y="4865390"/>
            <a:ext cx="1887029" cy="3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2"/>
              <a:buFont typeface="Calibri"/>
              <a:buNone/>
            </a:pPr>
            <a:r>
              <a:rPr lang="pt-BR" sz="1412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Sérgio Saragioto</a:t>
            </a:r>
            <a:endParaRPr dirty="0"/>
          </a:p>
        </p:txBody>
      </p:sp>
      <p:sp>
        <p:nvSpPr>
          <p:cNvPr id="21" name="Google Shape;21;p1"/>
          <p:cNvSpPr/>
          <p:nvPr/>
        </p:nvSpPr>
        <p:spPr>
          <a:xfrm rot="-5400000">
            <a:off x="-743535" y="5485740"/>
            <a:ext cx="1796710" cy="3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Sergio Saragioto </a:t>
            </a:r>
            <a:endParaRPr sz="141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475FE904-78DA-48A0-976D-C7C541E3CEE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627732" y="110610"/>
            <a:ext cx="1036750" cy="68223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4" r:id="rId2"/>
    <p:sldLayoutId id="2147483659" r:id="rId3"/>
    <p:sldLayoutId id="2147483657" r:id="rId4"/>
    <p:sldLayoutId id="2147483653" r:id="rId5"/>
    <p:sldLayoutId id="2147483662" r:id="rId6"/>
    <p:sldLayoutId id="2147483663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686" y="269457"/>
            <a:ext cx="9698113" cy="484981"/>
          </a:xfrm>
        </p:spPr>
        <p:txBody>
          <a:bodyPr/>
          <a:lstStyle/>
          <a:p>
            <a:r>
              <a:rPr lang="pt-BR" dirty="0" smtClean="0"/>
              <a:t>Exercícios de Combinação</a:t>
            </a:r>
            <a:br>
              <a:rPr lang="pt-BR" dirty="0" smtClean="0"/>
            </a:br>
            <a:r>
              <a:rPr lang="pt-BR" sz="2000" dirty="0" smtClean="0"/>
              <a:t>Resolva em seu caderno os exercícios e anexe o desenvolvimento na tarefa no </a:t>
            </a:r>
            <a:r>
              <a:rPr lang="pt-BR" sz="2000" dirty="0" err="1" smtClean="0"/>
              <a:t>Teams</a:t>
            </a:r>
            <a:r>
              <a:rPr lang="pt-BR" sz="2000" dirty="0" smtClean="0"/>
              <a:t> 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899581"/>
            <a:ext cx="10609375" cy="5013474"/>
          </a:xfrm>
        </p:spPr>
        <p:txBody>
          <a:bodyPr numCol="2"/>
          <a:lstStyle/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57</a:t>
            </a:r>
            <a:r>
              <a:rPr lang="pt-BR" sz="1100" dirty="0"/>
              <a:t> De quantos modos distintos Lucas pode escolher </a:t>
            </a:r>
            <a:r>
              <a:rPr lang="pt-BR" sz="1100" dirty="0" smtClean="0"/>
              <a:t>quatro </a:t>
            </a:r>
            <a:r>
              <a:rPr lang="pt-BR" sz="1100" dirty="0"/>
              <a:t>entre as nove camisetas regata que possui </a:t>
            </a:r>
            <a:r>
              <a:rPr lang="pt-BR" sz="1100" dirty="0" smtClean="0"/>
              <a:t>para </a:t>
            </a:r>
            <a:r>
              <a:rPr lang="pt-BR" sz="1100" dirty="0"/>
              <a:t>levar em uma viagem?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58</a:t>
            </a:r>
            <a:r>
              <a:rPr lang="pt-BR" sz="1100" dirty="0"/>
              <a:t> Um curso de idiomas oferece turmas para iniciantes </a:t>
            </a:r>
            <a:r>
              <a:rPr lang="pt-BR" sz="1100" dirty="0" smtClean="0"/>
              <a:t>em </a:t>
            </a:r>
            <a:r>
              <a:rPr lang="pt-BR" sz="1100" dirty="0"/>
              <a:t>inglês, espanhol, alemão, italiano e japonês.</a:t>
            </a:r>
          </a:p>
          <a:p>
            <a:pPr marL="114300" indent="0">
              <a:buNone/>
            </a:pPr>
            <a:r>
              <a:rPr lang="pt-BR" sz="1100" dirty="0"/>
              <a:t> a) De quantas formas distintas um estudante pode </a:t>
            </a:r>
            <a:r>
              <a:rPr lang="pt-BR" sz="1100" dirty="0" smtClean="0"/>
              <a:t>se </a:t>
            </a:r>
            <a:r>
              <a:rPr lang="pt-BR" sz="1100" dirty="0"/>
              <a:t>matricular em três desses cursos?</a:t>
            </a:r>
          </a:p>
          <a:p>
            <a:pPr marL="114300" indent="0">
              <a:buNone/>
            </a:pPr>
            <a:r>
              <a:rPr lang="pt-BR" sz="1100" dirty="0"/>
              <a:t> b) De quantas formas distintas ele poderá se </a:t>
            </a:r>
            <a:r>
              <a:rPr lang="pt-BR" sz="1100" dirty="0" smtClean="0"/>
              <a:t>matricular </a:t>
            </a:r>
            <a:r>
              <a:rPr lang="pt-BR" sz="1100" dirty="0"/>
              <a:t>em três desses cursos, </a:t>
            </a:r>
            <a:r>
              <a:rPr lang="pt-BR" sz="1100" dirty="0" smtClean="0"/>
              <a:t>incluindo obrigatoriamente </a:t>
            </a:r>
            <a:r>
              <a:rPr lang="pt-BR" sz="1100" dirty="0"/>
              <a:t>o de inglês?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59</a:t>
            </a:r>
            <a:r>
              <a:rPr lang="pt-BR" sz="1100" dirty="0"/>
              <a:t> Em um grupo de 6 pessoas, </a:t>
            </a:r>
            <a:r>
              <a:rPr lang="pt-BR" sz="1100" dirty="0" smtClean="0"/>
              <a:t>a quantidade </a:t>
            </a:r>
            <a:r>
              <a:rPr lang="pt-BR" sz="1100" dirty="0"/>
              <a:t>de </a:t>
            </a:r>
            <a:r>
              <a:rPr lang="pt-BR" sz="1100" dirty="0" smtClean="0"/>
              <a:t>duplas </a:t>
            </a:r>
            <a:r>
              <a:rPr lang="pt-BR" sz="1100" dirty="0"/>
              <a:t>que podem ser formadas é maior, menor ou </a:t>
            </a:r>
            <a:r>
              <a:rPr lang="pt-BR" sz="1100" dirty="0" smtClean="0"/>
              <a:t>igual </a:t>
            </a:r>
            <a:r>
              <a:rPr lang="pt-BR" sz="1100" dirty="0"/>
              <a:t>à quantidade de quartetos que podem </a:t>
            </a:r>
            <a:r>
              <a:rPr lang="pt-BR" sz="1100" dirty="0" smtClean="0"/>
              <a:t>ser formados</a:t>
            </a:r>
            <a:r>
              <a:rPr lang="pt-BR" sz="1100" dirty="0"/>
              <a:t>? Compare também a quantidade </a:t>
            </a:r>
            <a:r>
              <a:rPr lang="pt-BR" sz="1100" dirty="0" smtClean="0"/>
              <a:t>de duplas </a:t>
            </a:r>
            <a:r>
              <a:rPr lang="pt-BR" sz="1100" dirty="0"/>
              <a:t>com a de trios.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60</a:t>
            </a:r>
            <a:r>
              <a:rPr lang="pt-BR" sz="1100" dirty="0"/>
              <a:t> Sobre uma circunferência marcam-se dez pontos.</a:t>
            </a:r>
          </a:p>
          <a:p>
            <a:pPr marL="114300" indent="0">
              <a:buNone/>
            </a:pPr>
            <a:r>
              <a:rPr lang="pt-BR" sz="1100" dirty="0"/>
              <a:t> a) Quantos triângulos podemos construir com </a:t>
            </a:r>
            <a:r>
              <a:rPr lang="pt-BR" sz="1100" dirty="0" smtClean="0"/>
              <a:t>vértices </a:t>
            </a:r>
            <a:r>
              <a:rPr lang="pt-BR" sz="1100" dirty="0"/>
              <a:t>em três desses pontos?</a:t>
            </a:r>
          </a:p>
          <a:p>
            <a:pPr marL="114300" indent="0">
              <a:buNone/>
            </a:pPr>
            <a:r>
              <a:rPr lang="pt-BR" sz="1100" dirty="0"/>
              <a:t> b) Quantos pentágonos convexos podemos </a:t>
            </a:r>
            <a:r>
              <a:rPr lang="pt-BR" sz="1100" dirty="0" smtClean="0"/>
              <a:t>construir </a:t>
            </a:r>
            <a:r>
              <a:rPr lang="pt-BR" sz="1100" dirty="0"/>
              <a:t>com vértices em cinco desses pontos?</a:t>
            </a:r>
          </a:p>
          <a:p>
            <a:pPr marL="114300" indent="0">
              <a:buNone/>
            </a:pPr>
            <a:r>
              <a:rPr lang="pt-BR" sz="1100" b="1" dirty="0" smtClean="0">
                <a:solidFill>
                  <a:srgbClr val="FF0000"/>
                </a:solidFill>
              </a:rPr>
              <a:t>61 </a:t>
            </a:r>
            <a:r>
              <a:rPr lang="pt-BR" sz="1100" dirty="0"/>
              <a:t>Uma junta médica deverá ser formada por </a:t>
            </a:r>
            <a:r>
              <a:rPr lang="pt-BR" sz="1100" dirty="0" smtClean="0"/>
              <a:t>quatro médicos </a:t>
            </a:r>
            <a:r>
              <a:rPr lang="pt-BR" sz="1100" dirty="0"/>
              <a:t>e dois enfermeiros. De quantas maneiras </a:t>
            </a:r>
            <a:r>
              <a:rPr lang="pt-BR" sz="1100" dirty="0" smtClean="0"/>
              <a:t>ela </a:t>
            </a:r>
            <a:r>
              <a:rPr lang="pt-BR" sz="1100" dirty="0"/>
              <a:t>poderá ser formada se estão disponíveis dez </a:t>
            </a:r>
            <a:r>
              <a:rPr lang="pt-BR" sz="1100" dirty="0" smtClean="0"/>
              <a:t> médicos </a:t>
            </a:r>
            <a:r>
              <a:rPr lang="pt-BR" sz="1100" dirty="0"/>
              <a:t>e seis enfermeiros?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62 </a:t>
            </a:r>
            <a:r>
              <a:rPr lang="pt-BR" sz="1100" dirty="0"/>
              <a:t>Uma equipe de dez pesquisadores é formada por </a:t>
            </a:r>
            <a:r>
              <a:rPr lang="pt-BR" sz="1100" dirty="0" smtClean="0"/>
              <a:t>sete </a:t>
            </a:r>
            <a:r>
              <a:rPr lang="pt-BR" sz="1100" dirty="0"/>
              <a:t>brasileiros e três estrangeiros. Para apresentar </a:t>
            </a:r>
            <a:r>
              <a:rPr lang="pt-BR" sz="1100" dirty="0" smtClean="0"/>
              <a:t>um </a:t>
            </a:r>
            <a:r>
              <a:rPr lang="pt-BR" sz="1100" dirty="0"/>
              <a:t>projeto a uma empresa, será necessário </a:t>
            </a:r>
            <a:r>
              <a:rPr lang="pt-BR" sz="1100" dirty="0" smtClean="0"/>
              <a:t>escolher </a:t>
            </a:r>
            <a:r>
              <a:rPr lang="pt-BR" sz="1100" dirty="0"/>
              <a:t>cinco pesquisadores, dos quais no mínimo um </a:t>
            </a:r>
            <a:r>
              <a:rPr lang="pt-BR" sz="1100" dirty="0" smtClean="0"/>
              <a:t>deve </a:t>
            </a:r>
            <a:r>
              <a:rPr lang="pt-BR" sz="1100" dirty="0"/>
              <a:t>ser estrangeiro. De quantas formas distintas </a:t>
            </a:r>
            <a:r>
              <a:rPr lang="pt-BR" sz="1100" dirty="0" smtClean="0"/>
              <a:t>poderá </a:t>
            </a:r>
            <a:r>
              <a:rPr lang="pt-BR" sz="1100" dirty="0"/>
              <a:t>ser feita essa escolha? 66 Um casal de Curitiba decidiu que a viagem de lua </a:t>
            </a:r>
            <a:r>
              <a:rPr lang="pt-BR" sz="1100" dirty="0" smtClean="0"/>
              <a:t>de </a:t>
            </a:r>
            <a:r>
              <a:rPr lang="pt-BR" sz="1100" dirty="0"/>
              <a:t>mel seria feita pelo Nordeste, visitando </a:t>
            </a:r>
            <a:r>
              <a:rPr lang="pt-BR" sz="1100" dirty="0" smtClean="0"/>
              <a:t>exatamente </a:t>
            </a:r>
            <a:r>
              <a:rPr lang="pt-BR" sz="1100" dirty="0"/>
              <a:t>três das nove capitais.</a:t>
            </a:r>
          </a:p>
          <a:p>
            <a:pPr marL="114300" indent="0">
              <a:buNone/>
            </a:pPr>
            <a:r>
              <a:rPr lang="pt-BR" sz="1100" dirty="0"/>
              <a:t> a) De quantos modos distintos poderiam ser </a:t>
            </a:r>
            <a:r>
              <a:rPr lang="pt-BR" sz="1100" dirty="0" smtClean="0"/>
              <a:t>escolhidas </a:t>
            </a:r>
            <a:r>
              <a:rPr lang="pt-BR" sz="1100" dirty="0"/>
              <a:t>as três capitais, sem levar em </a:t>
            </a:r>
            <a:r>
              <a:rPr lang="pt-BR" sz="1100" dirty="0" smtClean="0"/>
              <a:t>consideração </a:t>
            </a:r>
            <a:r>
              <a:rPr lang="pt-BR" sz="1100" dirty="0"/>
              <a:t>a ordem de visita?</a:t>
            </a:r>
          </a:p>
          <a:p>
            <a:pPr marL="114300" indent="0">
              <a:buNone/>
            </a:pPr>
            <a:r>
              <a:rPr lang="pt-BR" sz="1100" dirty="0"/>
              <a:t> b) Se o casal pretendesse conhecer </a:t>
            </a:r>
            <a:r>
              <a:rPr lang="pt-BR" sz="1100" dirty="0" smtClean="0"/>
              <a:t>obrigatoriamente </a:t>
            </a:r>
            <a:r>
              <a:rPr lang="pt-BR" sz="1100" dirty="0"/>
              <a:t>Salvador, de quantos modos poderia ser </a:t>
            </a:r>
            <a:r>
              <a:rPr lang="pt-BR" sz="1100" dirty="0" smtClean="0"/>
              <a:t>feita </a:t>
            </a:r>
            <a:r>
              <a:rPr lang="pt-BR" sz="1100" dirty="0"/>
              <a:t>a escolha?</a:t>
            </a:r>
          </a:p>
          <a:p>
            <a:pPr marL="114300" indent="0">
              <a:buNone/>
            </a:pPr>
            <a:r>
              <a:rPr lang="pt-BR" sz="1100" dirty="0"/>
              <a:t> c) Se, por motivos logísticos, Fortaleza só </a:t>
            </a:r>
            <a:r>
              <a:rPr lang="pt-BR" sz="1100" dirty="0" smtClean="0"/>
              <a:t>pudesse </a:t>
            </a:r>
            <a:r>
              <a:rPr lang="pt-BR" sz="1100" dirty="0"/>
              <a:t>ser visitada se São Luís também o fosse e </a:t>
            </a:r>
            <a:r>
              <a:rPr lang="pt-BR" sz="1100" dirty="0" smtClean="0"/>
              <a:t>vice-versa</a:t>
            </a:r>
            <a:r>
              <a:rPr lang="pt-BR" sz="1100" dirty="0"/>
              <a:t>, determine de quantas maneiras a </a:t>
            </a:r>
            <a:r>
              <a:rPr lang="pt-BR" sz="1100" dirty="0" smtClean="0"/>
              <a:t>escolha </a:t>
            </a:r>
            <a:r>
              <a:rPr lang="pt-BR" sz="1100" dirty="0"/>
              <a:t>poderá ser feita.</a:t>
            </a:r>
          </a:p>
          <a:p>
            <a:pPr marL="114300" indent="0">
              <a:buNone/>
            </a:pPr>
            <a:endParaRPr lang="pt-BR" sz="1100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pt-BR" sz="1100" b="1" dirty="0" smtClean="0">
                <a:solidFill>
                  <a:srgbClr val="FF0000"/>
                </a:solidFill>
              </a:rPr>
              <a:t>67</a:t>
            </a:r>
            <a:r>
              <a:rPr lang="pt-BR" sz="1100" dirty="0" smtClean="0"/>
              <a:t> </a:t>
            </a:r>
            <a:r>
              <a:rPr lang="pt-BR" sz="1100" dirty="0"/>
              <a:t>Para montar uma cesta de café da manhã, </a:t>
            </a:r>
            <a:r>
              <a:rPr lang="pt-BR" sz="1100" dirty="0" smtClean="0"/>
              <a:t>estão disponíveis </a:t>
            </a:r>
            <a:r>
              <a:rPr lang="pt-BR" sz="1100" dirty="0"/>
              <a:t>os seguintes itens: quatro tipos de </a:t>
            </a:r>
            <a:r>
              <a:rPr lang="pt-BR" sz="1100" dirty="0" smtClean="0"/>
              <a:t>pão</a:t>
            </a:r>
            <a:r>
              <a:rPr lang="pt-BR" sz="1100" dirty="0"/>
              <a:t>, três tipos de queijo, três tipos de fruta, cinco </a:t>
            </a:r>
            <a:r>
              <a:rPr lang="pt-BR" sz="1100" dirty="0" smtClean="0"/>
              <a:t>sabores </a:t>
            </a:r>
            <a:r>
              <a:rPr lang="pt-BR" sz="1100" dirty="0"/>
              <a:t>de geleia e quatro sabores de torta doce. </a:t>
            </a:r>
          </a:p>
          <a:p>
            <a:pPr marL="114300" indent="0">
              <a:buNone/>
            </a:pPr>
            <a:r>
              <a:rPr lang="pt-BR" sz="1100" dirty="0"/>
              <a:t>De quantos modos distintos a cesta poderá ser </a:t>
            </a:r>
            <a:r>
              <a:rPr lang="pt-BR" sz="1100" dirty="0" smtClean="0"/>
              <a:t>montada </a:t>
            </a:r>
            <a:r>
              <a:rPr lang="pt-BR" sz="1100" dirty="0"/>
              <a:t>se um cliente pedir dois tipos de pão, </a:t>
            </a:r>
            <a:r>
              <a:rPr lang="pt-BR" sz="1100" dirty="0" smtClean="0"/>
              <a:t>um </a:t>
            </a:r>
            <a:r>
              <a:rPr lang="pt-BR" sz="1100" dirty="0"/>
              <a:t>tipo de queijo, duas frutas, dois sabores de </a:t>
            </a:r>
            <a:r>
              <a:rPr lang="pt-BR" sz="1100" dirty="0" smtClean="0"/>
              <a:t>geleia </a:t>
            </a:r>
            <a:r>
              <a:rPr lang="pt-BR" sz="1100" dirty="0"/>
              <a:t>e uma torta doce?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68</a:t>
            </a:r>
            <a:r>
              <a:rPr lang="pt-BR" sz="1100" dirty="0"/>
              <a:t> Marcam-se cinco pontos distintos sobre uma reta r. </a:t>
            </a:r>
            <a:r>
              <a:rPr lang="pt-BR" sz="1100" dirty="0" smtClean="0"/>
              <a:t>Sobre </a:t>
            </a:r>
            <a:r>
              <a:rPr lang="pt-BR" sz="1100" dirty="0"/>
              <a:t>outra reta s, paralela (e distinta) a r, </a:t>
            </a:r>
            <a:r>
              <a:rPr lang="pt-BR" sz="1100" dirty="0" smtClean="0"/>
              <a:t>marcam--</a:t>
            </a:r>
            <a:r>
              <a:rPr lang="pt-BR" sz="1100" dirty="0"/>
              <a:t>se mais quatro pontos distintos. </a:t>
            </a:r>
          </a:p>
          <a:p>
            <a:pPr marL="114300" indent="0">
              <a:buNone/>
            </a:pPr>
            <a:r>
              <a:rPr lang="pt-BR" sz="1100" dirty="0"/>
              <a:t> a) Quantos triângulos podem ser formados com </a:t>
            </a:r>
            <a:r>
              <a:rPr lang="pt-BR" sz="1100" dirty="0" smtClean="0"/>
              <a:t>vértices </a:t>
            </a:r>
            <a:r>
              <a:rPr lang="pt-BR" sz="1100" dirty="0"/>
              <a:t>em três quaisquer desses pontos?</a:t>
            </a:r>
          </a:p>
          <a:p>
            <a:pPr marL="114300" indent="0">
              <a:buNone/>
            </a:pPr>
            <a:r>
              <a:rPr lang="pt-BR" sz="1100" dirty="0"/>
              <a:t> b) Quantos quadriláteros convexos podem </a:t>
            </a:r>
            <a:r>
              <a:rPr lang="pt-BR" sz="1100" dirty="0" smtClean="0"/>
              <a:t>ser formados </a:t>
            </a:r>
            <a:r>
              <a:rPr lang="pt-BR" sz="1100" dirty="0"/>
              <a:t>com vértices em quatro quaisquer </a:t>
            </a:r>
            <a:r>
              <a:rPr lang="pt-BR" sz="1100" dirty="0" smtClean="0"/>
              <a:t>desses </a:t>
            </a:r>
            <a:r>
              <a:rPr lang="pt-BR" sz="1100" dirty="0"/>
              <a:t>pontos?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69 </a:t>
            </a:r>
            <a:r>
              <a:rPr lang="pt-BR" sz="1100" dirty="0"/>
              <a:t>Para montar o seu enxoval, Priscila foi a uma loja </a:t>
            </a:r>
            <a:r>
              <a:rPr lang="pt-BR" sz="1100" dirty="0" smtClean="0"/>
              <a:t>onde </a:t>
            </a:r>
            <a:r>
              <a:rPr lang="pt-BR" sz="1100" dirty="0"/>
              <a:t>a vendedora lhe mostrou 7 jogos de cama, </a:t>
            </a:r>
            <a:r>
              <a:rPr lang="pt-BR" sz="1100" dirty="0" smtClean="0"/>
              <a:t>8 </a:t>
            </a:r>
            <a:r>
              <a:rPr lang="pt-BR" sz="1100" dirty="0"/>
              <a:t>jogos de banho e n jogos de mesa. Priscila achou </a:t>
            </a:r>
            <a:r>
              <a:rPr lang="pt-BR" sz="1100" dirty="0" smtClean="0"/>
              <a:t>que </a:t>
            </a:r>
            <a:r>
              <a:rPr lang="pt-BR" sz="1100" dirty="0"/>
              <a:t>seria suficiente comprar dois jogos de cama, </a:t>
            </a:r>
            <a:r>
              <a:rPr lang="pt-BR" sz="1100" dirty="0" smtClean="0"/>
              <a:t>dois </a:t>
            </a:r>
            <a:r>
              <a:rPr lang="pt-BR" sz="1100" dirty="0"/>
              <a:t>de mesa e quatro de banho. Nessas condições, </a:t>
            </a:r>
            <a:r>
              <a:rPr lang="pt-BR" sz="1100" dirty="0" smtClean="0"/>
              <a:t>Priscila </a:t>
            </a:r>
            <a:r>
              <a:rPr lang="pt-BR" sz="1100" dirty="0"/>
              <a:t>escolheu uma entre as 66 150 possibilidades </a:t>
            </a:r>
            <a:r>
              <a:rPr lang="pt-BR" sz="1100" dirty="0" smtClean="0"/>
              <a:t>de </a:t>
            </a:r>
            <a:r>
              <a:rPr lang="pt-BR" sz="1100" dirty="0"/>
              <a:t>compra de seu enxoval. Qual é o valor de n?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70</a:t>
            </a:r>
            <a:r>
              <a:rPr lang="pt-BR" sz="1100" dirty="0"/>
              <a:t> Faça o que se pede:</a:t>
            </a:r>
          </a:p>
          <a:p>
            <a:pPr marL="114300" indent="0">
              <a:buNone/>
            </a:pPr>
            <a:r>
              <a:rPr lang="pt-BR" sz="1100" dirty="0"/>
              <a:t> a) Em uma reunião havia 50 pessoas. Cada uma </a:t>
            </a:r>
            <a:r>
              <a:rPr lang="pt-BR" sz="1100" dirty="0" smtClean="0"/>
              <a:t> cumprimentou </a:t>
            </a:r>
            <a:r>
              <a:rPr lang="pt-BR" sz="1100" dirty="0"/>
              <a:t>todas as outras uma única vez. </a:t>
            </a:r>
            <a:r>
              <a:rPr lang="pt-BR" sz="1100" dirty="0" smtClean="0"/>
              <a:t>Quantas </a:t>
            </a:r>
            <a:r>
              <a:rPr lang="pt-BR" sz="1100" dirty="0"/>
              <a:t>saudações foram dadas nessa reunião?</a:t>
            </a:r>
          </a:p>
          <a:p>
            <a:pPr marL="114300" indent="0">
              <a:buNone/>
            </a:pPr>
            <a:r>
              <a:rPr lang="pt-BR" sz="1100" dirty="0"/>
              <a:t> b) Generalize o item a, supondo que havia </a:t>
            </a:r>
            <a:r>
              <a:rPr lang="pt-BR" sz="1100" dirty="0" smtClean="0"/>
              <a:t>n pessoas </a:t>
            </a:r>
            <a:r>
              <a:rPr lang="pt-BR" sz="1100" dirty="0"/>
              <a:t>na reunião.</a:t>
            </a:r>
          </a:p>
          <a:p>
            <a:pPr marL="114300" indent="0">
              <a:buNone/>
            </a:pPr>
            <a:r>
              <a:rPr lang="pt-BR" sz="1100" dirty="0"/>
              <a:t> c) Em uma reunião social, cada pessoa </a:t>
            </a:r>
            <a:r>
              <a:rPr lang="pt-BR" sz="1100" dirty="0" smtClean="0"/>
              <a:t>cumprimentou </a:t>
            </a:r>
            <a:r>
              <a:rPr lang="pt-BR" sz="1100" dirty="0"/>
              <a:t>todas as outras uma única vez com </a:t>
            </a:r>
            <a:r>
              <a:rPr lang="pt-BR" sz="1100" dirty="0" smtClean="0"/>
              <a:t>um </a:t>
            </a:r>
            <a:r>
              <a:rPr lang="pt-BR" sz="1100" dirty="0"/>
              <a:t>aperto de mão. Sabendo que foram dados </a:t>
            </a:r>
            <a:r>
              <a:rPr lang="pt-BR" sz="1100" dirty="0" smtClean="0"/>
              <a:t>741 </a:t>
            </a:r>
            <a:r>
              <a:rPr lang="pt-BR" sz="1100" dirty="0"/>
              <a:t>apertos de mão no total, determine o </a:t>
            </a:r>
            <a:r>
              <a:rPr lang="pt-BR" sz="1100" dirty="0" smtClean="0"/>
              <a:t>número </a:t>
            </a:r>
            <a:r>
              <a:rPr lang="pt-BR" sz="1100" dirty="0"/>
              <a:t>de pessoas presentes à reunião.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rgbClr val="FF0000"/>
                </a:solidFill>
              </a:rPr>
              <a:t>71</a:t>
            </a:r>
            <a:r>
              <a:rPr lang="pt-BR" sz="1100" dirty="0"/>
              <a:t> (</a:t>
            </a:r>
            <a:r>
              <a:rPr lang="pt-BR" sz="1100" dirty="0" err="1"/>
              <a:t>Obmep</a:t>
            </a:r>
            <a:r>
              <a:rPr lang="pt-BR" sz="1100" dirty="0"/>
              <a:t>) Em uma </a:t>
            </a:r>
            <a:r>
              <a:rPr lang="pt-BR" sz="1100" dirty="0" smtClean="0"/>
              <a:t>Olimpíada </a:t>
            </a:r>
            <a:r>
              <a:rPr lang="pt-BR" sz="1100" dirty="0"/>
              <a:t>de </a:t>
            </a:r>
            <a:r>
              <a:rPr lang="pt-BR" sz="1100" dirty="0" smtClean="0"/>
              <a:t>Matemática, foram </a:t>
            </a:r>
            <a:r>
              <a:rPr lang="pt-BR" sz="1100" dirty="0"/>
              <a:t>distribuídas várias </a:t>
            </a:r>
            <a:r>
              <a:rPr lang="pt-BR" sz="1100" dirty="0" smtClean="0"/>
              <a:t>medalhas </a:t>
            </a:r>
            <a:r>
              <a:rPr lang="pt-BR" sz="1100" dirty="0"/>
              <a:t>de ouro, várias </a:t>
            </a:r>
            <a:r>
              <a:rPr lang="pt-BR" sz="1100" dirty="0" smtClean="0"/>
              <a:t>de </a:t>
            </a:r>
            <a:r>
              <a:rPr lang="pt-BR" sz="1100" dirty="0"/>
              <a:t>prata e várias de </a:t>
            </a:r>
            <a:r>
              <a:rPr lang="pt-BR" sz="1100" dirty="0" smtClean="0"/>
              <a:t>bronze. </a:t>
            </a:r>
            <a:r>
              <a:rPr lang="pt-BR" sz="1100" dirty="0"/>
              <a:t>Cada participante </a:t>
            </a:r>
            <a:r>
              <a:rPr lang="pt-BR" sz="1100" dirty="0" smtClean="0"/>
              <a:t>premiado </a:t>
            </a:r>
            <a:r>
              <a:rPr lang="pt-BR" sz="1100" dirty="0"/>
              <a:t>pôde receber uma </a:t>
            </a:r>
            <a:r>
              <a:rPr lang="pt-BR" sz="1100" dirty="0" smtClean="0"/>
              <a:t>única </a:t>
            </a:r>
            <a:r>
              <a:rPr lang="pt-BR" sz="1100" dirty="0"/>
              <a:t>medalha. Aldo</a:t>
            </a:r>
            <a:r>
              <a:rPr lang="pt-BR" sz="1100" dirty="0" smtClean="0"/>
              <a:t>, Beto</a:t>
            </a:r>
            <a:r>
              <a:rPr lang="pt-BR" sz="1100" dirty="0"/>
              <a:t>, Carlos, Diego e Elvis participaram dessa </a:t>
            </a:r>
            <a:r>
              <a:rPr lang="pt-BR" sz="1100" dirty="0" smtClean="0"/>
              <a:t>olimpíada </a:t>
            </a:r>
            <a:r>
              <a:rPr lang="pt-BR" sz="1100" dirty="0"/>
              <a:t>e apenas dois deles foram </a:t>
            </a:r>
            <a:r>
              <a:rPr lang="pt-BR" sz="1100" dirty="0" smtClean="0"/>
              <a:t>premiados. De </a:t>
            </a:r>
            <a:r>
              <a:rPr lang="pt-BR" sz="1100" dirty="0"/>
              <a:t>quantas formas diferentes pode ter acontecido </a:t>
            </a:r>
            <a:r>
              <a:rPr lang="pt-BR" sz="1100" dirty="0" smtClean="0"/>
              <a:t>essa </a:t>
            </a:r>
            <a:r>
              <a:rPr lang="pt-BR" sz="1100" dirty="0"/>
              <a:t>premiação?</a:t>
            </a:r>
          </a:p>
          <a:p>
            <a:pPr marL="114300" indent="0">
              <a:buNone/>
            </a:pPr>
            <a:r>
              <a:rPr lang="pt-BR" sz="1100" dirty="0"/>
              <a:t> a) </a:t>
            </a:r>
            <a:r>
              <a:rPr lang="pt-BR" sz="1100" dirty="0" smtClean="0"/>
              <a:t>20	 </a:t>
            </a:r>
            <a:r>
              <a:rPr lang="pt-BR" sz="1100" dirty="0"/>
              <a:t>b) </a:t>
            </a:r>
            <a:r>
              <a:rPr lang="pt-BR" sz="1100" dirty="0" smtClean="0"/>
              <a:t>30	 </a:t>
            </a:r>
            <a:r>
              <a:rPr lang="pt-BR" sz="1100" dirty="0"/>
              <a:t>c) </a:t>
            </a:r>
            <a:r>
              <a:rPr lang="pt-BR" sz="1100" dirty="0" smtClean="0"/>
              <a:t>60	d</a:t>
            </a:r>
            <a:r>
              <a:rPr lang="pt-BR" sz="1100" dirty="0"/>
              <a:t>) </a:t>
            </a:r>
            <a:r>
              <a:rPr lang="pt-BR" sz="1100" dirty="0" smtClean="0"/>
              <a:t>90	e</a:t>
            </a:r>
            <a:r>
              <a:rPr lang="pt-BR" sz="1100" dirty="0"/>
              <a:t>) 120</a:t>
            </a:r>
          </a:p>
          <a:p>
            <a:pPr marL="114300" indent="0">
              <a:buNone/>
            </a:pP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="" xmlns:a16="http://schemas.microsoft.com/office/drawing/2014/main" id="{8183D2C4-8881-42E9-917D-E8D207C13672}"/>
                  </a:ext>
                </a:extLst>
              </p:cNvPr>
              <p:cNvSpPr txBox="1"/>
              <p:nvPr/>
            </p:nvSpPr>
            <p:spPr>
              <a:xfrm>
                <a:off x="7305251" y="-44572"/>
                <a:ext cx="2273600" cy="6280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! . 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2039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83D2C4-8881-42E9-917D-E8D207C13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51" y="-44572"/>
                <a:ext cx="2273600" cy="6280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4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6CDE49DC7D9478E9B0FB19409B34B" ma:contentTypeVersion="9" ma:contentTypeDescription="Crie um novo documento." ma:contentTypeScope="" ma:versionID="1461966ca4fc9a8828beb8490ce98186">
  <xsd:schema xmlns:xsd="http://www.w3.org/2001/XMLSchema" xmlns:xs="http://www.w3.org/2001/XMLSchema" xmlns:p="http://schemas.microsoft.com/office/2006/metadata/properties" xmlns:ns2="50133d81-30c8-4e1f-b6ee-18e68811ad46" xmlns:ns3="8ba92d3e-f661-418e-80ed-0a19efa7ccf7" targetNamespace="http://schemas.microsoft.com/office/2006/metadata/properties" ma:root="true" ma:fieldsID="f3a2e9c2fda2ba860711ba47339e29c2" ns2:_="" ns3:_="">
    <xsd:import namespace="50133d81-30c8-4e1f-b6ee-18e68811ad46"/>
    <xsd:import namespace="8ba92d3e-f661-418e-80ed-0a19efa7ccf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33d81-30c8-4e1f-b6ee-18e68811ad4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2d3e-f661-418e-80ed-0a19efa7ccf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4ce8e4a-57aa-44c6-804c-7121885c118e}" ma:internalName="TaxCatchAll" ma:showField="CatchAllData" ma:web="8ba92d3e-f661-418e-80ed-0a19efa7cc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8DEAFB-0CA3-4297-9465-8B568D47F40B}"/>
</file>

<file path=customXml/itemProps2.xml><?xml version="1.0" encoding="utf-8"?>
<ds:datastoreItem xmlns:ds="http://schemas.openxmlformats.org/officeDocument/2006/customXml" ds:itemID="{8E16D450-B1FB-4EB0-8E03-36DDD29B1499}"/>
</file>

<file path=docProps/app.xml><?xml version="1.0" encoding="utf-8"?>
<Properties xmlns="http://schemas.openxmlformats.org/officeDocument/2006/extended-properties" xmlns:vt="http://schemas.openxmlformats.org/officeDocument/2006/docPropsVTypes">
  <TotalTime>18104</TotalTime>
  <Words>719</Words>
  <Application>Microsoft Office PowerPoint</Application>
  <PresentationFormat>Personalizar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do Office</vt:lpstr>
      <vt:lpstr>Exercícios de Combinação Resolva em seu caderno os exercícios e anexe o desenvolvimento na tarefa no Teams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Saragioto</dc:creator>
  <cp:lastModifiedBy>Sergio Saragioto</cp:lastModifiedBy>
  <cp:revision>1294</cp:revision>
  <cp:lastPrinted>2021-10-20T01:50:43Z</cp:lastPrinted>
  <dcterms:modified xsi:type="dcterms:W3CDTF">2022-11-03T03:16:29Z</dcterms:modified>
</cp:coreProperties>
</file>