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83" r:id="rId3"/>
    <p:sldId id="257" r:id="rId5"/>
    <p:sldId id="258" r:id="rId6"/>
    <p:sldId id="263" r:id="rId7"/>
    <p:sldId id="276" r:id="rId8"/>
    <p:sldId id="277" r:id="rId9"/>
    <p:sldId id="318" r:id="rId10"/>
    <p:sldId id="319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262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854"/>
    <a:srgbClr val="8B6956"/>
    <a:srgbClr val="4558A3"/>
    <a:srgbClr val="03031B"/>
    <a:srgbClr val="0201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3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E76C1-208E-45C1-8AE8-E5D06C674A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A19A7-8639-4B86-97F0-292512CA95A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A19A7-8639-4B86-97F0-292512CA95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A19A7-8639-4B86-97F0-292512CA95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A19A7-8639-4B86-97F0-292512CA95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接下来是最后一部分智慧城市构想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A19A7-8639-4B86-97F0-292512CA95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我们将从智慧产业，智慧管理和智慧民生三个大的角度来对未来城市进行构想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A19A7-8639-4B86-97F0-292512CA95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智慧产业部分主要是智慧物流，物流管理主要包括：仓库作业，干线运输和末端配送三个部分</a:t>
            </a:r>
            <a:endParaRPr lang="en-US" altLang="zh-CN" dirty="0"/>
          </a:p>
          <a:p>
            <a:r>
              <a:rPr lang="zh-CN" altLang="en-US" dirty="0"/>
              <a:t>仓库作业：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货物的自动识别与分拣、出入库的货物批量自动采集和校验、货物的自动移库和快速交接。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干线运输：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对车和货的定位追踪、门磁的控制，防止出现丢货或换货的情况，对车辆的管控，实现对时效、运力的统一管控。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末端配送：如电动车的车联网管理；对配送人员可穿戴设备的研究，如便携式蓝牙扫码手环、定位和语音交互手表、骑行导航眼镜等，其目的主要是为配送人员做作业引导提升配送效率、依赖物联网设备预防作业风险降低异常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A19A7-8639-4B86-97F0-292512CA95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动态感知和实时监测的信息获取：随着新一代信息技术的深度应用，对交通基础设施、交通流及环境等状态感知将更加动态和实时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无处不在和随需而动的信息服务：可以根据出行者需要及时间、费用、舒适、低碳等不同的价值取向，随时随地提供个性化、多样化的信息服务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主动预警和快速响应的安全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保障：实现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对危险情况的主动预警和事件的快速响应，为交通参与者提供更加安全可靠的交通环境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信息共享和业务协同的运输体系：通过信息共享和业务协同的智能交通系统，推动运输通道、枢纽、运输方式等资源的优化配置，促进运输方式之间的无缝衔接和零换乘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绿色环保和可以持续的发展理念：智能交通作为重要技术手段，将为交通运输节能减排提供支撑。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新驱动和市场引导的发展模式：未来智能交通将基础设施、运载工具、出行者、服务提供者等各交通运输参与方通过信息网络与价值链连接起来，交通信息将按市场引导、价值驱动的原则在各利益相关方之间自由流动，并将产生新的应用服务模式，推动智能交通产业化的形成和发展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A19A7-8639-4B86-97F0-292512CA95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跨机构互联互通：集成整合个人健康、电子病历、保险支付及其他行为数据，建立标准规范，保障隐私安全</a:t>
            </a:r>
            <a:endParaRPr lang="en-US" altLang="zh-CN" dirty="0"/>
          </a:p>
          <a:p>
            <a:r>
              <a:rPr lang="zh-CN" altLang="en-US" dirty="0"/>
              <a:t>自动化高效运营：借助自动化设备、物联网技术和流程优化，实现院内物资和人员可识别、可溯源、可追踪</a:t>
            </a:r>
            <a:endParaRPr lang="en-US" altLang="zh-CN" dirty="0"/>
          </a:p>
          <a:p>
            <a:r>
              <a:rPr lang="zh-CN" altLang="en-US" dirty="0"/>
              <a:t>全流程重塑体验：以患者为中心，突破医院物理边界，打造高效、便捷、个性化体验</a:t>
            </a:r>
            <a:endParaRPr lang="en-US" altLang="zh-CN" dirty="0"/>
          </a:p>
          <a:p>
            <a:r>
              <a:rPr lang="zh-CN" altLang="en-US" dirty="0"/>
              <a:t>大数据驱动决策：基于大数据智能分析的临床诊断、预防干预、运营管理、决策支持</a:t>
            </a:r>
            <a:endParaRPr lang="en-US" altLang="zh-CN" dirty="0"/>
          </a:p>
          <a:p>
            <a:r>
              <a:rPr lang="zh-CN" altLang="en-US" dirty="0"/>
              <a:t>持续性创新机制：建立机制鼓励管理、医护和跨学科专业人士精诚合作，持续性发现问题并提出创造性解决方案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A19A7-8639-4B86-97F0-292512CA95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A19A7-8639-4B86-97F0-292512CA95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A19A7-8639-4B86-97F0-292512CA95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A19A7-8639-4B86-97F0-292512CA95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A19A7-8639-4B86-97F0-292512CA95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第一阶段是数字化</a:t>
            </a:r>
            <a:endParaRPr lang="zh-CN" altLang="en-US"/>
          </a:p>
          <a:p>
            <a:r>
              <a:rPr lang="zh-CN" altLang="en-US"/>
              <a:t>第二阶段是通过互联网将数字化的城市部件传输连接起来，实现网络化，如电子商务、电子政务等</a:t>
            </a:r>
            <a:endParaRPr lang="zh-CN" altLang="en-US"/>
          </a:p>
          <a:p>
            <a:r>
              <a:rPr lang="zh-CN" altLang="en-US"/>
              <a:t>第三阶段是在网络传输的基础上实现智能化</a:t>
            </a:r>
            <a:endParaRPr lang="zh-CN" altLang="en-US"/>
          </a:p>
          <a:p>
            <a:r>
              <a:rPr lang="zh-CN" altLang="en-US"/>
              <a:t>之后，随着5G、物联网、云计算、人工智能等技术的发展，智慧城市将进入“万物互联”阶段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A19A7-8639-4B86-97F0-292512CA95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A19A7-8639-4B86-97F0-292512CA95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A19A7-8639-4B86-97F0-292512CA95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字孪生城市基于数字化标识、自动化感知、网络化连接、普惠化计算、智能化控制、平台化服务的信息技术体系和城市信息空间模型，在数字空间再造一个与物理城市匹配对应的数字城市，全息模拟、动态监控、实时诊断、精准预测城市物理实体在现实环境中的状态，推动城市全要素数字化和虚拟化、全状态实时化和可视化、城市运行管理协同化智能化，实现物理城市与数字城市协同交互、平行运转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A19A7-8639-4B86-97F0-292512CA95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A19A7-8639-4B86-97F0-292512CA95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D243-0BBE-4E0A-8009-9AE2E562D9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486D-7E10-4E3C-9B35-A22290E255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D243-0BBE-4E0A-8009-9AE2E562D9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486D-7E10-4E3C-9B35-A22290E255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D243-0BBE-4E0A-8009-9AE2E562D9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486D-7E10-4E3C-9B35-A22290E255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D243-0BBE-4E0A-8009-9AE2E562D9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486D-7E10-4E3C-9B35-A22290E255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D243-0BBE-4E0A-8009-9AE2E562D9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486D-7E10-4E3C-9B35-A22290E255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D243-0BBE-4E0A-8009-9AE2E562D9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486D-7E10-4E3C-9B35-A22290E255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D243-0BBE-4E0A-8009-9AE2E562D9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486D-7E10-4E3C-9B35-A22290E255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D243-0BBE-4E0A-8009-9AE2E562D9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486D-7E10-4E3C-9B35-A22290E255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D243-0BBE-4E0A-8009-9AE2E562D9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486D-7E10-4E3C-9B35-A22290E255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D243-0BBE-4E0A-8009-9AE2E562D9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486D-7E10-4E3C-9B35-A22290E255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D243-0BBE-4E0A-8009-9AE2E562D9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486D-7E10-4E3C-9B35-A22290E255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rgbClr val="03031B"/>
            </a:gs>
            <a:gs pos="0">
              <a:srgbClr val="020109"/>
            </a:gs>
            <a:gs pos="100000">
              <a:srgbClr val="0C085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ED243-0BBE-4E0A-8009-9AE2E562D9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9486D-7E10-4E3C-9B35-A22290E255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jpeg"/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0475" b="32918"/>
          <a:stretch>
            <a:fillRect/>
          </a:stretch>
        </p:blipFill>
        <p:spPr>
          <a:xfrm>
            <a:off x="9525" y="273"/>
            <a:ext cx="12182168" cy="6850742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050126" y="1653712"/>
            <a:ext cx="6706235" cy="2283595"/>
            <a:chOff x="500216" y="1874692"/>
            <a:chExt cx="6706235" cy="2283595"/>
          </a:xfrm>
        </p:grpSpPr>
        <p:sp>
          <p:nvSpPr>
            <p:cNvPr id="22" name="文本框 21"/>
            <p:cNvSpPr txBox="1"/>
            <p:nvPr/>
          </p:nvSpPr>
          <p:spPr>
            <a:xfrm>
              <a:off x="500216" y="1874692"/>
              <a:ext cx="6705600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0" spc="-300" dirty="0">
                  <a:solidFill>
                    <a:schemeClr val="bg1"/>
                  </a:solidFill>
                  <a:latin typeface="字酷堂清楷体" panose="02010601030101010101" pitchFamily="2" charset="-122"/>
                  <a:ea typeface="字酷堂清楷体" panose="02010601030101010101" pitchFamily="2" charset="-122"/>
                </a:rPr>
                <a:t>智慧城市</a:t>
              </a:r>
              <a:endParaRPr lang="zh-CN" altLang="en-US" sz="8000" spc="-300" dirty="0">
                <a:solidFill>
                  <a:schemeClr val="bg1"/>
                </a:solidFill>
                <a:latin typeface="字酷堂清楷体" panose="02010601030101010101" pitchFamily="2" charset="-122"/>
                <a:ea typeface="字酷堂清楷体" panose="02010601030101010101" pitchFamily="2" charset="-122"/>
              </a:endParaRPr>
            </a:p>
          </p:txBody>
        </p:sp>
        <p:sp>
          <p:nvSpPr>
            <p:cNvPr id="10" name="任意多边形 9"/>
            <p:cNvSpPr/>
            <p:nvPr>
              <p:custDataLst>
                <p:tags r:id="rId2"/>
              </p:custDataLst>
            </p:nvPr>
          </p:nvSpPr>
          <p:spPr>
            <a:xfrm>
              <a:off x="1001857" y="3811664"/>
              <a:ext cx="2851248" cy="346623"/>
            </a:xfrm>
            <a:custGeom>
              <a:avLst/>
              <a:gdLst>
                <a:gd name="connsiteX0" fmla="*/ 218050 w 3587263"/>
                <a:gd name="connsiteY0" fmla="*/ 0 h 436100"/>
                <a:gd name="connsiteX1" fmla="*/ 3369213 w 3587263"/>
                <a:gd name="connsiteY1" fmla="*/ 0 h 436100"/>
                <a:gd name="connsiteX2" fmla="*/ 3587263 w 3587263"/>
                <a:gd name="connsiteY2" fmla="*/ 218050 h 436100"/>
                <a:gd name="connsiteX3" fmla="*/ 3369213 w 3587263"/>
                <a:gd name="connsiteY3" fmla="*/ 436100 h 436100"/>
                <a:gd name="connsiteX4" fmla="*/ 3369203 w 3587263"/>
                <a:gd name="connsiteY4" fmla="*/ 436099 h 436100"/>
                <a:gd name="connsiteX5" fmla="*/ 218060 w 3587263"/>
                <a:gd name="connsiteY5" fmla="*/ 436099 h 436100"/>
                <a:gd name="connsiteX6" fmla="*/ 218050 w 3587263"/>
                <a:gd name="connsiteY6" fmla="*/ 436100 h 436100"/>
                <a:gd name="connsiteX7" fmla="*/ 0 w 3587263"/>
                <a:gd name="connsiteY7" fmla="*/ 218050 h 436100"/>
                <a:gd name="connsiteX8" fmla="*/ 218050 w 3587263"/>
                <a:gd name="connsiteY8" fmla="*/ 0 h 43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87263" h="436100">
                  <a:moveTo>
                    <a:pt x="218050" y="0"/>
                  </a:moveTo>
                  <a:lnTo>
                    <a:pt x="3369213" y="0"/>
                  </a:lnTo>
                  <a:cubicBezTo>
                    <a:pt x="3489639" y="0"/>
                    <a:pt x="3587263" y="97624"/>
                    <a:pt x="3587263" y="218050"/>
                  </a:cubicBezTo>
                  <a:cubicBezTo>
                    <a:pt x="3587263" y="338476"/>
                    <a:pt x="3489639" y="436100"/>
                    <a:pt x="3369213" y="436100"/>
                  </a:cubicBezTo>
                  <a:lnTo>
                    <a:pt x="3369203" y="436099"/>
                  </a:lnTo>
                  <a:lnTo>
                    <a:pt x="218060" y="436099"/>
                  </a:lnTo>
                  <a:lnTo>
                    <a:pt x="218050" y="436100"/>
                  </a:lnTo>
                  <a:cubicBezTo>
                    <a:pt x="97624" y="436100"/>
                    <a:pt x="0" y="338476"/>
                    <a:pt x="0" y="218050"/>
                  </a:cubicBezTo>
                  <a:cubicBezTo>
                    <a:pt x="0" y="97624"/>
                    <a:pt x="97624" y="0"/>
                    <a:pt x="2180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600" dirty="0">
                  <a:solidFill>
                    <a:srgbClr val="020109"/>
                  </a:solidFill>
                </a:rPr>
                <a:t>Intelligent City</a:t>
              </a:r>
              <a:endParaRPr lang="en-US" altLang="zh-CN" sz="1600" spc="600" dirty="0">
                <a:solidFill>
                  <a:srgbClr val="020109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01866" y="3132627"/>
              <a:ext cx="6204585" cy="598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spc="300" noProof="1">
                  <a:solidFill>
                    <a:schemeClr val="bg1"/>
                  </a:solidFill>
                  <a:latin typeface="+mj-ea"/>
                  <a:ea typeface="+mj-ea"/>
                </a:rPr>
                <a:t>What are intelligent cities like and what will they bring to our lives?</a:t>
              </a:r>
              <a:endParaRPr lang="en-US" altLang="zh-CN" sz="1100" spc="300" noProof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065619" y="313135"/>
            <a:ext cx="3237215" cy="1200329"/>
            <a:chOff x="1036466" y="752385"/>
            <a:chExt cx="3237215" cy="1200329"/>
          </a:xfrm>
        </p:grpSpPr>
        <p:sp>
          <p:nvSpPr>
            <p:cNvPr id="20" name="矩形 19"/>
            <p:cNvSpPr/>
            <p:nvPr/>
          </p:nvSpPr>
          <p:spPr>
            <a:xfrm>
              <a:off x="1036466" y="752385"/>
              <a:ext cx="18473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zh-CN" altLang="en-US" sz="7200" b="1" cap="none" spc="0" dirty="0">
                <a:ln w="12700" cmpd="sng">
                  <a:noFill/>
                  <a:prstDash val="solid"/>
                </a:ln>
                <a:gradFill>
                  <a:gsLst>
                    <a:gs pos="40000">
                      <a:srgbClr val="58CEFE">
                        <a:alpha val="55000"/>
                      </a:srgbClr>
                    </a:gs>
                    <a:gs pos="100000">
                      <a:srgbClr val="7C2EDA">
                        <a:alpha val="79000"/>
                      </a:srgbClr>
                    </a:gs>
                  </a:gsLst>
                  <a:lin ang="18000000" scaled="0"/>
                </a:gradFill>
                <a:effectLst/>
              </a:endParaRPr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3867910" y="1246355"/>
              <a:ext cx="405771" cy="405974"/>
            </a:xfrm>
            <a:custGeom>
              <a:avLst/>
              <a:gdLst>
                <a:gd name="T0" fmla="*/ 0 w 3004"/>
                <a:gd name="T1" fmla="*/ 1502 h 3004"/>
                <a:gd name="T2" fmla="*/ 3004 w 3004"/>
                <a:gd name="T3" fmla="*/ 1502 h 3004"/>
                <a:gd name="T4" fmla="*/ 2253 w 3004"/>
                <a:gd name="T5" fmla="*/ 362 h 3004"/>
                <a:gd name="T6" fmla="*/ 2212 w 3004"/>
                <a:gd name="T7" fmla="*/ 826 h 3004"/>
                <a:gd name="T8" fmla="*/ 2109 w 3004"/>
                <a:gd name="T9" fmla="*/ 1167 h 3004"/>
                <a:gd name="T10" fmla="*/ 1454 w 3004"/>
                <a:gd name="T11" fmla="*/ 437 h 3004"/>
                <a:gd name="T12" fmla="*/ 2253 w 3004"/>
                <a:gd name="T13" fmla="*/ 362 h 3004"/>
                <a:gd name="T14" fmla="*/ 2362 w 3004"/>
                <a:gd name="T15" fmla="*/ 2007 h 3004"/>
                <a:gd name="T16" fmla="*/ 1707 w 3004"/>
                <a:gd name="T17" fmla="*/ 2041 h 3004"/>
                <a:gd name="T18" fmla="*/ 1966 w 3004"/>
                <a:gd name="T19" fmla="*/ 1707 h 3004"/>
                <a:gd name="T20" fmla="*/ 1727 w 3004"/>
                <a:gd name="T21" fmla="*/ 157 h 3004"/>
                <a:gd name="T22" fmla="*/ 1434 w 3004"/>
                <a:gd name="T23" fmla="*/ 143 h 3004"/>
                <a:gd name="T24" fmla="*/ 1871 w 3004"/>
                <a:gd name="T25" fmla="*/ 1604 h 3004"/>
                <a:gd name="T26" fmla="*/ 1502 w 3004"/>
                <a:gd name="T27" fmla="*/ 1843 h 3004"/>
                <a:gd name="T28" fmla="*/ 546 w 3004"/>
                <a:gd name="T29" fmla="*/ 1666 h 3004"/>
                <a:gd name="T30" fmla="*/ 887 w 3004"/>
                <a:gd name="T31" fmla="*/ 1031 h 3004"/>
                <a:gd name="T32" fmla="*/ 1079 w 3004"/>
                <a:gd name="T33" fmla="*/ 744 h 3004"/>
                <a:gd name="T34" fmla="*/ 1871 w 3004"/>
                <a:gd name="T35" fmla="*/ 1604 h 3004"/>
                <a:gd name="T36" fmla="*/ 137 w 3004"/>
                <a:gd name="T37" fmla="*/ 1529 h 3004"/>
                <a:gd name="T38" fmla="*/ 341 w 3004"/>
                <a:gd name="T39" fmla="*/ 2185 h 3004"/>
                <a:gd name="T40" fmla="*/ 430 w 3004"/>
                <a:gd name="T41" fmla="*/ 1584 h 3004"/>
                <a:gd name="T42" fmla="*/ 1304 w 3004"/>
                <a:gd name="T43" fmla="*/ 157 h 3004"/>
                <a:gd name="T44" fmla="*/ 990 w 3004"/>
                <a:gd name="T45" fmla="*/ 642 h 3004"/>
                <a:gd name="T46" fmla="*/ 683 w 3004"/>
                <a:gd name="T47" fmla="*/ 819 h 3004"/>
                <a:gd name="T48" fmla="*/ 430 w 3004"/>
                <a:gd name="T49" fmla="*/ 1584 h 3004"/>
                <a:gd name="T50" fmla="*/ 478 w 3004"/>
                <a:gd name="T51" fmla="*/ 2185 h 3004"/>
                <a:gd name="T52" fmla="*/ 1311 w 3004"/>
                <a:gd name="T53" fmla="*/ 2116 h 3004"/>
                <a:gd name="T54" fmla="*/ 512 w 3004"/>
                <a:gd name="T55" fmla="*/ 2437 h 3004"/>
                <a:gd name="T56" fmla="*/ 1502 w 3004"/>
                <a:gd name="T57" fmla="*/ 2867 h 3004"/>
                <a:gd name="T58" fmla="*/ 1406 w 3004"/>
                <a:gd name="T59" fmla="*/ 2225 h 3004"/>
                <a:gd name="T60" fmla="*/ 1666 w 3004"/>
                <a:gd name="T61" fmla="*/ 2171 h 3004"/>
                <a:gd name="T62" fmla="*/ 2546 w 3004"/>
                <a:gd name="T63" fmla="*/ 2109 h 3004"/>
                <a:gd name="T64" fmla="*/ 1502 w 3004"/>
                <a:gd name="T65" fmla="*/ 2867 h 3004"/>
                <a:gd name="T66" fmla="*/ 2041 w 3004"/>
                <a:gd name="T67" fmla="*/ 1591 h 3004"/>
                <a:gd name="T68" fmla="*/ 2253 w 3004"/>
                <a:gd name="T69" fmla="*/ 1229 h 3004"/>
                <a:gd name="T70" fmla="*/ 2342 w 3004"/>
                <a:gd name="T71" fmla="*/ 840 h 3004"/>
                <a:gd name="T72" fmla="*/ 2860 w 3004"/>
                <a:gd name="T73" fmla="*/ 1502 h 3004"/>
                <a:gd name="T74" fmla="*/ 2560 w 3004"/>
                <a:gd name="T75" fmla="*/ 1966 h 3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04" h="3004">
                  <a:moveTo>
                    <a:pt x="1502" y="0"/>
                  </a:moveTo>
                  <a:cubicBezTo>
                    <a:pt x="669" y="0"/>
                    <a:pt x="0" y="669"/>
                    <a:pt x="0" y="1502"/>
                  </a:cubicBezTo>
                  <a:cubicBezTo>
                    <a:pt x="0" y="2335"/>
                    <a:pt x="669" y="3004"/>
                    <a:pt x="1502" y="3004"/>
                  </a:cubicBezTo>
                  <a:cubicBezTo>
                    <a:pt x="2335" y="3004"/>
                    <a:pt x="3004" y="2335"/>
                    <a:pt x="3004" y="1502"/>
                  </a:cubicBezTo>
                  <a:cubicBezTo>
                    <a:pt x="3004" y="669"/>
                    <a:pt x="2335" y="0"/>
                    <a:pt x="1502" y="0"/>
                  </a:cubicBezTo>
                  <a:close/>
                  <a:moveTo>
                    <a:pt x="2253" y="362"/>
                  </a:moveTo>
                  <a:cubicBezTo>
                    <a:pt x="2253" y="375"/>
                    <a:pt x="2253" y="396"/>
                    <a:pt x="2253" y="410"/>
                  </a:cubicBezTo>
                  <a:cubicBezTo>
                    <a:pt x="2253" y="553"/>
                    <a:pt x="2239" y="689"/>
                    <a:pt x="2212" y="826"/>
                  </a:cubicBezTo>
                  <a:cubicBezTo>
                    <a:pt x="2116" y="847"/>
                    <a:pt x="2048" y="928"/>
                    <a:pt x="2048" y="1024"/>
                  </a:cubicBezTo>
                  <a:cubicBezTo>
                    <a:pt x="2048" y="1079"/>
                    <a:pt x="2068" y="1133"/>
                    <a:pt x="2109" y="1167"/>
                  </a:cubicBezTo>
                  <a:cubicBezTo>
                    <a:pt x="2062" y="1277"/>
                    <a:pt x="2014" y="1386"/>
                    <a:pt x="1946" y="1488"/>
                  </a:cubicBezTo>
                  <a:cubicBezTo>
                    <a:pt x="1693" y="1201"/>
                    <a:pt x="1516" y="840"/>
                    <a:pt x="1454" y="437"/>
                  </a:cubicBezTo>
                  <a:cubicBezTo>
                    <a:pt x="1611" y="341"/>
                    <a:pt x="1782" y="266"/>
                    <a:pt x="1959" y="218"/>
                  </a:cubicBezTo>
                  <a:cubicBezTo>
                    <a:pt x="2062" y="253"/>
                    <a:pt x="2164" y="300"/>
                    <a:pt x="2253" y="362"/>
                  </a:cubicBezTo>
                  <a:close/>
                  <a:moveTo>
                    <a:pt x="1966" y="1707"/>
                  </a:moveTo>
                  <a:cubicBezTo>
                    <a:pt x="2089" y="1823"/>
                    <a:pt x="2219" y="1925"/>
                    <a:pt x="2362" y="2007"/>
                  </a:cubicBezTo>
                  <a:cubicBezTo>
                    <a:pt x="2219" y="2034"/>
                    <a:pt x="2068" y="2048"/>
                    <a:pt x="1911" y="2048"/>
                  </a:cubicBezTo>
                  <a:cubicBezTo>
                    <a:pt x="1843" y="2048"/>
                    <a:pt x="1775" y="2041"/>
                    <a:pt x="1707" y="2041"/>
                  </a:cubicBezTo>
                  <a:cubicBezTo>
                    <a:pt x="1707" y="2028"/>
                    <a:pt x="1707" y="2014"/>
                    <a:pt x="1700" y="2000"/>
                  </a:cubicBezTo>
                  <a:cubicBezTo>
                    <a:pt x="1795" y="1911"/>
                    <a:pt x="1884" y="1809"/>
                    <a:pt x="1966" y="1707"/>
                  </a:cubicBezTo>
                  <a:close/>
                  <a:moveTo>
                    <a:pt x="1502" y="137"/>
                  </a:moveTo>
                  <a:cubicBezTo>
                    <a:pt x="1577" y="137"/>
                    <a:pt x="1652" y="143"/>
                    <a:pt x="1727" y="157"/>
                  </a:cubicBezTo>
                  <a:cubicBezTo>
                    <a:pt x="1632" y="198"/>
                    <a:pt x="1536" y="239"/>
                    <a:pt x="1440" y="287"/>
                  </a:cubicBezTo>
                  <a:cubicBezTo>
                    <a:pt x="1434" y="239"/>
                    <a:pt x="1434" y="191"/>
                    <a:pt x="1434" y="143"/>
                  </a:cubicBezTo>
                  <a:cubicBezTo>
                    <a:pt x="1454" y="137"/>
                    <a:pt x="1481" y="137"/>
                    <a:pt x="1502" y="137"/>
                  </a:cubicBezTo>
                  <a:close/>
                  <a:moveTo>
                    <a:pt x="1871" y="1604"/>
                  </a:moveTo>
                  <a:cubicBezTo>
                    <a:pt x="1795" y="1707"/>
                    <a:pt x="1713" y="1795"/>
                    <a:pt x="1625" y="1884"/>
                  </a:cubicBezTo>
                  <a:cubicBezTo>
                    <a:pt x="1591" y="1857"/>
                    <a:pt x="1550" y="1843"/>
                    <a:pt x="1502" y="1843"/>
                  </a:cubicBezTo>
                  <a:cubicBezTo>
                    <a:pt x="1413" y="1843"/>
                    <a:pt x="1338" y="1898"/>
                    <a:pt x="1311" y="1980"/>
                  </a:cubicBezTo>
                  <a:cubicBezTo>
                    <a:pt x="1038" y="1911"/>
                    <a:pt x="778" y="1809"/>
                    <a:pt x="546" y="1666"/>
                  </a:cubicBezTo>
                  <a:cubicBezTo>
                    <a:pt x="608" y="1434"/>
                    <a:pt x="710" y="1215"/>
                    <a:pt x="840" y="1024"/>
                  </a:cubicBezTo>
                  <a:cubicBezTo>
                    <a:pt x="853" y="1024"/>
                    <a:pt x="867" y="1031"/>
                    <a:pt x="887" y="1031"/>
                  </a:cubicBezTo>
                  <a:cubicBezTo>
                    <a:pt x="1004" y="1031"/>
                    <a:pt x="1092" y="942"/>
                    <a:pt x="1092" y="826"/>
                  </a:cubicBezTo>
                  <a:cubicBezTo>
                    <a:pt x="1092" y="799"/>
                    <a:pt x="1085" y="771"/>
                    <a:pt x="1079" y="744"/>
                  </a:cubicBezTo>
                  <a:cubicBezTo>
                    <a:pt x="1161" y="662"/>
                    <a:pt x="1242" y="594"/>
                    <a:pt x="1331" y="526"/>
                  </a:cubicBezTo>
                  <a:cubicBezTo>
                    <a:pt x="1406" y="935"/>
                    <a:pt x="1597" y="1304"/>
                    <a:pt x="1871" y="1604"/>
                  </a:cubicBezTo>
                  <a:close/>
                  <a:moveTo>
                    <a:pt x="341" y="2219"/>
                  </a:moveTo>
                  <a:cubicBezTo>
                    <a:pt x="218" y="2014"/>
                    <a:pt x="143" y="1782"/>
                    <a:pt x="137" y="1529"/>
                  </a:cubicBezTo>
                  <a:cubicBezTo>
                    <a:pt x="218" y="1597"/>
                    <a:pt x="300" y="1666"/>
                    <a:pt x="389" y="1720"/>
                  </a:cubicBezTo>
                  <a:cubicBezTo>
                    <a:pt x="362" y="1871"/>
                    <a:pt x="341" y="2028"/>
                    <a:pt x="341" y="2185"/>
                  </a:cubicBezTo>
                  <a:cubicBezTo>
                    <a:pt x="341" y="2198"/>
                    <a:pt x="341" y="2212"/>
                    <a:pt x="341" y="2219"/>
                  </a:cubicBezTo>
                  <a:close/>
                  <a:moveTo>
                    <a:pt x="430" y="1584"/>
                  </a:moveTo>
                  <a:cubicBezTo>
                    <a:pt x="328" y="1516"/>
                    <a:pt x="239" y="1440"/>
                    <a:pt x="150" y="1359"/>
                  </a:cubicBezTo>
                  <a:cubicBezTo>
                    <a:pt x="218" y="744"/>
                    <a:pt x="696" y="253"/>
                    <a:pt x="1304" y="157"/>
                  </a:cubicBezTo>
                  <a:cubicBezTo>
                    <a:pt x="1304" y="232"/>
                    <a:pt x="1311" y="300"/>
                    <a:pt x="1318" y="375"/>
                  </a:cubicBezTo>
                  <a:cubicBezTo>
                    <a:pt x="1201" y="457"/>
                    <a:pt x="1092" y="546"/>
                    <a:pt x="990" y="642"/>
                  </a:cubicBezTo>
                  <a:cubicBezTo>
                    <a:pt x="956" y="621"/>
                    <a:pt x="922" y="614"/>
                    <a:pt x="887" y="614"/>
                  </a:cubicBezTo>
                  <a:cubicBezTo>
                    <a:pt x="771" y="614"/>
                    <a:pt x="683" y="703"/>
                    <a:pt x="683" y="819"/>
                  </a:cubicBezTo>
                  <a:cubicBezTo>
                    <a:pt x="683" y="867"/>
                    <a:pt x="703" y="908"/>
                    <a:pt x="730" y="949"/>
                  </a:cubicBezTo>
                  <a:cubicBezTo>
                    <a:pt x="594" y="1140"/>
                    <a:pt x="492" y="1352"/>
                    <a:pt x="430" y="1584"/>
                  </a:cubicBezTo>
                  <a:close/>
                  <a:moveTo>
                    <a:pt x="492" y="2417"/>
                  </a:moveTo>
                  <a:cubicBezTo>
                    <a:pt x="485" y="2342"/>
                    <a:pt x="478" y="2266"/>
                    <a:pt x="478" y="2185"/>
                  </a:cubicBezTo>
                  <a:cubicBezTo>
                    <a:pt x="478" y="2055"/>
                    <a:pt x="492" y="1925"/>
                    <a:pt x="519" y="1802"/>
                  </a:cubicBezTo>
                  <a:cubicBezTo>
                    <a:pt x="765" y="1946"/>
                    <a:pt x="1031" y="2055"/>
                    <a:pt x="1311" y="2116"/>
                  </a:cubicBezTo>
                  <a:cubicBezTo>
                    <a:pt x="1311" y="2123"/>
                    <a:pt x="1311" y="2123"/>
                    <a:pt x="1318" y="2130"/>
                  </a:cubicBezTo>
                  <a:cubicBezTo>
                    <a:pt x="1079" y="2287"/>
                    <a:pt x="806" y="2389"/>
                    <a:pt x="512" y="2437"/>
                  </a:cubicBezTo>
                  <a:cubicBezTo>
                    <a:pt x="498" y="2430"/>
                    <a:pt x="498" y="2423"/>
                    <a:pt x="492" y="2417"/>
                  </a:cubicBezTo>
                  <a:close/>
                  <a:moveTo>
                    <a:pt x="1502" y="2867"/>
                  </a:moveTo>
                  <a:cubicBezTo>
                    <a:pt x="1167" y="2867"/>
                    <a:pt x="867" y="2744"/>
                    <a:pt x="628" y="2546"/>
                  </a:cubicBezTo>
                  <a:cubicBezTo>
                    <a:pt x="915" y="2492"/>
                    <a:pt x="1174" y="2383"/>
                    <a:pt x="1406" y="2225"/>
                  </a:cubicBezTo>
                  <a:cubicBezTo>
                    <a:pt x="1434" y="2246"/>
                    <a:pt x="1468" y="2253"/>
                    <a:pt x="1502" y="2253"/>
                  </a:cubicBezTo>
                  <a:cubicBezTo>
                    <a:pt x="1570" y="2253"/>
                    <a:pt x="1625" y="2219"/>
                    <a:pt x="1666" y="2171"/>
                  </a:cubicBezTo>
                  <a:cubicBezTo>
                    <a:pt x="1748" y="2178"/>
                    <a:pt x="1830" y="2185"/>
                    <a:pt x="1911" y="2185"/>
                  </a:cubicBezTo>
                  <a:cubicBezTo>
                    <a:pt x="2130" y="2185"/>
                    <a:pt x="2342" y="2157"/>
                    <a:pt x="2546" y="2109"/>
                  </a:cubicBezTo>
                  <a:cubicBezTo>
                    <a:pt x="2594" y="2130"/>
                    <a:pt x="2642" y="2157"/>
                    <a:pt x="2690" y="2171"/>
                  </a:cubicBezTo>
                  <a:cubicBezTo>
                    <a:pt x="2458" y="2587"/>
                    <a:pt x="2014" y="2867"/>
                    <a:pt x="1502" y="2867"/>
                  </a:cubicBezTo>
                  <a:close/>
                  <a:moveTo>
                    <a:pt x="2560" y="1966"/>
                  </a:moveTo>
                  <a:cubicBezTo>
                    <a:pt x="2369" y="1871"/>
                    <a:pt x="2191" y="1741"/>
                    <a:pt x="2041" y="1591"/>
                  </a:cubicBezTo>
                  <a:cubicBezTo>
                    <a:pt x="2116" y="1475"/>
                    <a:pt x="2178" y="1352"/>
                    <a:pt x="2232" y="1229"/>
                  </a:cubicBezTo>
                  <a:cubicBezTo>
                    <a:pt x="2239" y="1229"/>
                    <a:pt x="2246" y="1229"/>
                    <a:pt x="2253" y="1229"/>
                  </a:cubicBezTo>
                  <a:cubicBezTo>
                    <a:pt x="2369" y="1229"/>
                    <a:pt x="2458" y="1140"/>
                    <a:pt x="2458" y="1024"/>
                  </a:cubicBezTo>
                  <a:cubicBezTo>
                    <a:pt x="2458" y="942"/>
                    <a:pt x="2410" y="874"/>
                    <a:pt x="2342" y="840"/>
                  </a:cubicBezTo>
                  <a:cubicBezTo>
                    <a:pt x="2369" y="717"/>
                    <a:pt x="2383" y="594"/>
                    <a:pt x="2383" y="464"/>
                  </a:cubicBezTo>
                  <a:cubicBezTo>
                    <a:pt x="2676" y="717"/>
                    <a:pt x="2860" y="1085"/>
                    <a:pt x="2860" y="1502"/>
                  </a:cubicBezTo>
                  <a:cubicBezTo>
                    <a:pt x="2860" y="1638"/>
                    <a:pt x="2840" y="1761"/>
                    <a:pt x="2806" y="1884"/>
                  </a:cubicBezTo>
                  <a:cubicBezTo>
                    <a:pt x="2731" y="1918"/>
                    <a:pt x="2649" y="1946"/>
                    <a:pt x="2560" y="19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28958" y="4038968"/>
            <a:ext cx="7647677" cy="1320685"/>
            <a:chOff x="1871439" y="3824152"/>
            <a:chExt cx="7647677" cy="1320685"/>
          </a:xfrm>
        </p:grpSpPr>
        <p:sp>
          <p:nvSpPr>
            <p:cNvPr id="37" name="文本框 36"/>
            <p:cNvSpPr txBox="1"/>
            <p:nvPr/>
          </p:nvSpPr>
          <p:spPr>
            <a:xfrm>
              <a:off x="2182650" y="383424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chemeClr val="bg1"/>
                  </a:solidFill>
                </a:rPr>
                <a:t>物联网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421996" y="3824152"/>
              <a:ext cx="8771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chemeClr val="bg1"/>
                  </a:solidFill>
                </a:rPr>
                <a:t>云计算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180287" y="3834245"/>
              <a:ext cx="1338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chemeClr val="bg1"/>
                  </a:solidFill>
                </a:rPr>
                <a:t>移动互联网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871439" y="4316597"/>
              <a:ext cx="1638952" cy="8282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侧重于底层感知信息的采集与传输，城市范围内泛在网方面的建设</a:t>
              </a:r>
              <a:endParaRPr lang="en-US" altLang="zh-CN" sz="1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018362" y="4316597"/>
              <a:ext cx="1638952" cy="8282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侧重于信息的处理与存储，通过平台进行数据整合，实现协同工作</a:t>
              </a:r>
              <a:endParaRPr lang="en-US" altLang="zh-CN" sz="1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235016" y="4316597"/>
              <a:ext cx="1284100" cy="8282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最便捷、最时尚、最值得信赖的技术和业务</a:t>
              </a:r>
              <a:endParaRPr lang="en-US" altLang="zh-CN" sz="1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pic>
        <p:nvPicPr>
          <p:cNvPr id="1026" name="Picture 2" descr="“物联网图标”的图片搜索结果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271" y="2449700"/>
            <a:ext cx="1284100" cy="128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“云计算图标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834" y="2449700"/>
            <a:ext cx="1830526" cy="128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“移动互联网图标”的图片搜索结果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10" descr="“手机图标”的图片搜索结果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535" y="2449700"/>
            <a:ext cx="1284100" cy="1284100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686317" y="194275"/>
            <a:ext cx="3880099" cy="1200329"/>
            <a:chOff x="758178" y="752385"/>
            <a:chExt cx="3880099" cy="1200329"/>
          </a:xfrm>
        </p:grpSpPr>
        <p:grpSp>
          <p:nvGrpSpPr>
            <p:cNvPr id="30" name="组合 29"/>
            <p:cNvGrpSpPr/>
            <p:nvPr/>
          </p:nvGrpSpPr>
          <p:grpSpPr>
            <a:xfrm>
              <a:off x="758178" y="1126578"/>
              <a:ext cx="3880099" cy="778119"/>
              <a:chOff x="758178" y="1126578"/>
              <a:chExt cx="3880099" cy="778119"/>
            </a:xfrm>
          </p:grpSpPr>
          <p:pic>
            <p:nvPicPr>
              <p:cNvPr id="46" name="图片 4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178" y="1126578"/>
                <a:ext cx="645531" cy="645531"/>
              </a:xfrm>
              <a:prstGeom prst="rect">
                <a:avLst/>
              </a:prstGeom>
            </p:spPr>
          </p:pic>
          <p:sp>
            <p:nvSpPr>
              <p:cNvPr id="47" name="文本框 46"/>
              <p:cNvSpPr txBox="1"/>
              <p:nvPr/>
            </p:nvSpPr>
            <p:spPr>
              <a:xfrm>
                <a:off x="1221957" y="1258366"/>
                <a:ext cx="34163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600" dirty="0">
                    <a:solidFill>
                      <a:schemeClr val="bg1"/>
                    </a:solidFill>
                  </a:rPr>
                  <a:t>智慧城市的技术</a:t>
                </a:r>
                <a:endParaRPr lang="zh-CN" altLang="en-US" sz="3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矩形 44"/>
            <p:cNvSpPr/>
            <p:nvPr/>
          </p:nvSpPr>
          <p:spPr>
            <a:xfrm>
              <a:off x="998364" y="752385"/>
              <a:ext cx="184731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zh-CN" altLang="en-US" sz="7200" b="1" cap="none" spc="0" dirty="0">
                <a:ln w="12700" cmpd="sng">
                  <a:noFill/>
                  <a:prstDash val="solid"/>
                </a:ln>
                <a:gradFill>
                  <a:gsLst>
                    <a:gs pos="40000">
                      <a:srgbClr val="58CEFE">
                        <a:alpha val="55000"/>
                      </a:srgbClr>
                    </a:gs>
                    <a:gs pos="100000">
                      <a:srgbClr val="7C2EDA">
                        <a:alpha val="79000"/>
                      </a:srgbClr>
                    </a:gs>
                  </a:gsLst>
                  <a:lin ang="18000000" scaled="0"/>
                </a:gradFill>
                <a:effectLst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686317" y="194275"/>
            <a:ext cx="3880099" cy="1200329"/>
            <a:chOff x="758178" y="752385"/>
            <a:chExt cx="3880099" cy="1200329"/>
          </a:xfrm>
        </p:grpSpPr>
        <p:grpSp>
          <p:nvGrpSpPr>
            <p:cNvPr id="3" name="组合 2"/>
            <p:cNvGrpSpPr/>
            <p:nvPr/>
          </p:nvGrpSpPr>
          <p:grpSpPr>
            <a:xfrm>
              <a:off x="758178" y="1126578"/>
              <a:ext cx="3880099" cy="778119"/>
              <a:chOff x="758178" y="1126578"/>
              <a:chExt cx="3880099" cy="778119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178" y="1126578"/>
                <a:ext cx="645531" cy="645531"/>
              </a:xfrm>
              <a:prstGeom prst="rect">
                <a:avLst/>
              </a:prstGeom>
            </p:spPr>
          </p:pic>
          <p:sp>
            <p:nvSpPr>
              <p:cNvPr id="5" name="文本框 4"/>
              <p:cNvSpPr txBox="1"/>
              <p:nvPr/>
            </p:nvSpPr>
            <p:spPr>
              <a:xfrm>
                <a:off x="1221957" y="1258366"/>
                <a:ext cx="34163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600" dirty="0">
                    <a:solidFill>
                      <a:schemeClr val="bg1"/>
                    </a:solidFill>
                  </a:rPr>
                  <a:t>智慧城市的流量</a:t>
                </a:r>
                <a:endParaRPr lang="zh-CN" altLang="en-US" sz="3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998364" y="752385"/>
              <a:ext cx="184731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zh-CN" altLang="en-US" sz="7200" b="1" cap="none" spc="0" dirty="0">
                <a:ln w="12700" cmpd="sng">
                  <a:noFill/>
                  <a:prstDash val="solid"/>
                </a:ln>
                <a:gradFill>
                  <a:gsLst>
                    <a:gs pos="40000">
                      <a:srgbClr val="58CEFE">
                        <a:alpha val="55000"/>
                      </a:srgbClr>
                    </a:gs>
                    <a:gs pos="100000">
                      <a:srgbClr val="7C2EDA">
                        <a:alpha val="79000"/>
                      </a:srgbClr>
                    </a:gs>
                  </a:gsLst>
                  <a:lin ang="18000000" scaled="0"/>
                </a:gradFill>
                <a:effectLst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436740" y="1952714"/>
            <a:ext cx="8449379" cy="4615531"/>
            <a:chOff x="1247882" y="1942181"/>
            <a:chExt cx="8449379" cy="4615531"/>
          </a:xfrm>
        </p:grpSpPr>
        <p:grpSp>
          <p:nvGrpSpPr>
            <p:cNvPr id="30" name="组合 29"/>
            <p:cNvGrpSpPr/>
            <p:nvPr/>
          </p:nvGrpSpPr>
          <p:grpSpPr>
            <a:xfrm>
              <a:off x="1247882" y="3868463"/>
              <a:ext cx="8449379" cy="2689249"/>
              <a:chOff x="1247883" y="3416127"/>
              <a:chExt cx="8449379" cy="2689249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631963" y="3416127"/>
                <a:ext cx="6732103" cy="846659"/>
              </a:xfrm>
              <a:prstGeom prst="rect">
                <a:avLst/>
              </a:prstGeom>
              <a:solidFill>
                <a:srgbClr val="455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统一数据处理系统</a:t>
                </a:r>
                <a:endPara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481919" y="5473491"/>
                <a:ext cx="1648604" cy="631885"/>
              </a:xfrm>
              <a:prstGeom prst="rect">
                <a:avLst/>
              </a:prstGeom>
              <a:solidFill>
                <a:srgbClr val="455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" name="组合 12"/>
              <p:cNvGrpSpPr/>
              <p:nvPr/>
            </p:nvGrpSpPr>
            <p:grpSpPr>
              <a:xfrm>
                <a:off x="2306521" y="4289876"/>
                <a:ext cx="7390741" cy="1091080"/>
                <a:chOff x="2293157" y="3911559"/>
                <a:chExt cx="7613673" cy="1123991"/>
              </a:xfrm>
            </p:grpSpPr>
            <p:cxnSp>
              <p:nvCxnSpPr>
                <p:cNvPr id="14" name="直接连接符 13"/>
                <p:cNvCxnSpPr/>
                <p:nvPr/>
              </p:nvCxnSpPr>
              <p:spPr>
                <a:xfrm>
                  <a:off x="6119446" y="3911559"/>
                  <a:ext cx="0" cy="99806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>
                  <a:off x="2293157" y="4909625"/>
                  <a:ext cx="7610498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>
                  <a:off x="4900369" y="4909625"/>
                  <a:ext cx="0" cy="119575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>
                  <a:off x="7461250" y="4909625"/>
                  <a:ext cx="0" cy="125925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/>
                <p:nvPr/>
              </p:nvCxnSpPr>
              <p:spPr>
                <a:xfrm>
                  <a:off x="9906830" y="4906449"/>
                  <a:ext cx="0" cy="125925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>
                  <a:off x="2293157" y="4906449"/>
                  <a:ext cx="0" cy="119575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文本框 22"/>
              <p:cNvSpPr txBox="1"/>
              <p:nvPr/>
            </p:nvSpPr>
            <p:spPr>
              <a:xfrm>
                <a:off x="1247883" y="5565358"/>
                <a:ext cx="21172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交通</a:t>
                </a:r>
                <a:endPara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2654721" y="1942181"/>
              <a:ext cx="6732103" cy="846659"/>
            </a:xfrm>
            <a:prstGeom prst="rect">
              <a:avLst/>
            </a:prstGeom>
            <a:solidFill>
              <a:srgbClr val="45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智能生活应用、宜居民生应用</a:t>
              </a:r>
              <a:endPara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5998013" y="2788840"/>
              <a:ext cx="0" cy="10796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862544" y="2060068"/>
            <a:ext cx="1574036" cy="631885"/>
          </a:xfrm>
          <a:prstGeom prst="rect">
            <a:avLst/>
          </a:prstGeom>
          <a:solidFill>
            <a:srgbClr val="45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流量变现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16990" y="3986382"/>
            <a:ext cx="1619320" cy="631885"/>
          </a:xfrm>
          <a:prstGeom prst="rect">
            <a:avLst/>
          </a:prstGeom>
          <a:solidFill>
            <a:srgbClr val="45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流量汇聚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06564" y="5801941"/>
            <a:ext cx="1630016" cy="626395"/>
          </a:xfrm>
          <a:prstGeom prst="rect">
            <a:avLst/>
          </a:prstGeom>
          <a:solidFill>
            <a:srgbClr val="45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流量引入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202193" y="5936360"/>
            <a:ext cx="1648604" cy="631885"/>
          </a:xfrm>
          <a:prstGeom prst="rect">
            <a:avLst/>
          </a:prstGeom>
          <a:solidFill>
            <a:srgbClr val="45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公安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87890" y="5936359"/>
            <a:ext cx="1648604" cy="631885"/>
          </a:xfrm>
          <a:prstGeom prst="rect">
            <a:avLst/>
          </a:prstGeom>
          <a:solidFill>
            <a:srgbClr val="45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医疗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061275" y="5936589"/>
            <a:ext cx="1648604" cy="631885"/>
          </a:xfrm>
          <a:prstGeom prst="rect">
            <a:avLst/>
          </a:prstGeom>
          <a:solidFill>
            <a:srgbClr val="45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039" y="0"/>
            <a:ext cx="5243716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26184" y="1449343"/>
            <a:ext cx="861774" cy="43467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智慧城市体系</a:t>
            </a:r>
            <a:endParaRPr lang="zh-CN" altLang="en-US" sz="4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58178" y="752385"/>
            <a:ext cx="645531" cy="1200329"/>
            <a:chOff x="758178" y="752385"/>
            <a:chExt cx="645531" cy="120032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178" y="1126578"/>
              <a:ext cx="645531" cy="645531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1036466" y="752385"/>
              <a:ext cx="18473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zh-CN" altLang="en-US" sz="7200" b="1" cap="none" spc="0" dirty="0">
                <a:ln w="12700" cmpd="sng">
                  <a:noFill/>
                  <a:prstDash val="solid"/>
                </a:ln>
                <a:gradFill>
                  <a:gsLst>
                    <a:gs pos="40000">
                      <a:srgbClr val="58CEFE">
                        <a:alpha val="55000"/>
                      </a:srgbClr>
                    </a:gs>
                    <a:gs pos="100000">
                      <a:srgbClr val="7C2EDA">
                        <a:alpha val="79000"/>
                      </a:srgbClr>
                    </a:gs>
                  </a:gsLst>
                  <a:lin ang="18000000" scaled="0"/>
                </a:gradFill>
                <a:effectLst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325124" y="1491869"/>
            <a:ext cx="3541753" cy="3541753"/>
            <a:chOff x="4325124" y="1491869"/>
            <a:chExt cx="3541753" cy="3541753"/>
          </a:xfrm>
        </p:grpSpPr>
        <p:sp>
          <p:nvSpPr>
            <p:cNvPr id="4" name="椭圆 3"/>
            <p:cNvSpPr/>
            <p:nvPr/>
          </p:nvSpPr>
          <p:spPr>
            <a:xfrm>
              <a:off x="4325124" y="1491869"/>
              <a:ext cx="3541753" cy="354175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045827" y="1928803"/>
              <a:ext cx="2094808" cy="15696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600" dirty="0">
                  <a:solidFill>
                    <a:srgbClr val="031A6D"/>
                  </a:solidFill>
                  <a:latin typeface="Bebas Neue" panose="020B0606020202050201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9600" dirty="0">
                <a:solidFill>
                  <a:srgbClr val="031A6D"/>
                </a:solidFill>
                <a:latin typeface="Bebas Neue" panose="020B0606020202050201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717574" y="3273847"/>
              <a:ext cx="2898082" cy="5219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spc="600" dirty="0">
                  <a:solidFill>
                    <a:srgbClr val="031A6D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未来构想</a:t>
              </a:r>
              <a:endParaRPr lang="zh-CN" altLang="en-US" sz="2800" spc="600" dirty="0">
                <a:solidFill>
                  <a:srgbClr val="031A6D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endParaRPr>
            </a:p>
          </p:txBody>
        </p:sp>
        <p:sp>
          <p:nvSpPr>
            <p:cNvPr id="9" name="Freeform 10"/>
            <p:cNvSpPr>
              <a:spLocks noEditPoints="1"/>
            </p:cNvSpPr>
            <p:nvPr/>
          </p:nvSpPr>
          <p:spPr bwMode="auto">
            <a:xfrm>
              <a:off x="5875947" y="3961634"/>
              <a:ext cx="581336" cy="528824"/>
            </a:xfrm>
            <a:custGeom>
              <a:avLst/>
              <a:gdLst>
                <a:gd name="T0" fmla="*/ 729 w 8015"/>
                <a:gd name="T1" fmla="*/ 0 h 7291"/>
                <a:gd name="T2" fmla="*/ 1094 w 8015"/>
                <a:gd name="T3" fmla="*/ 0 h 7291"/>
                <a:gd name="T4" fmla="*/ 1094 w 8015"/>
                <a:gd name="T5" fmla="*/ 7291 h 7291"/>
                <a:gd name="T6" fmla="*/ 729 w 8015"/>
                <a:gd name="T7" fmla="*/ 7291 h 7291"/>
                <a:gd name="T8" fmla="*/ 729 w 8015"/>
                <a:gd name="T9" fmla="*/ 0 h 7291"/>
                <a:gd name="T10" fmla="*/ 729 w 8015"/>
                <a:gd name="T11" fmla="*/ 0 h 7291"/>
                <a:gd name="T12" fmla="*/ 0 w 8015"/>
                <a:gd name="T13" fmla="*/ 6197 h 7291"/>
                <a:gd name="T14" fmla="*/ 8015 w 8015"/>
                <a:gd name="T15" fmla="*/ 6197 h 7291"/>
                <a:gd name="T16" fmla="*/ 8015 w 8015"/>
                <a:gd name="T17" fmla="*/ 6562 h 7291"/>
                <a:gd name="T18" fmla="*/ 0 w 8015"/>
                <a:gd name="T19" fmla="*/ 6562 h 7291"/>
                <a:gd name="T20" fmla="*/ 0 w 8015"/>
                <a:gd name="T21" fmla="*/ 6197 h 7291"/>
                <a:gd name="T22" fmla="*/ 0 w 8015"/>
                <a:gd name="T23" fmla="*/ 6197 h 7291"/>
                <a:gd name="T24" fmla="*/ 1094 w 8015"/>
                <a:gd name="T25" fmla="*/ 729 h 7291"/>
                <a:gd name="T26" fmla="*/ 4370 w 8015"/>
                <a:gd name="T27" fmla="*/ 729 h 7291"/>
                <a:gd name="T28" fmla="*/ 4370 w 8015"/>
                <a:gd name="T29" fmla="*/ 1824 h 7291"/>
                <a:gd name="T30" fmla="*/ 1094 w 8015"/>
                <a:gd name="T31" fmla="*/ 1824 h 7291"/>
                <a:gd name="T32" fmla="*/ 1094 w 8015"/>
                <a:gd name="T33" fmla="*/ 729 h 7291"/>
                <a:gd name="T34" fmla="*/ 1094 w 8015"/>
                <a:gd name="T35" fmla="*/ 729 h 7291"/>
                <a:gd name="T36" fmla="*/ 1094 w 8015"/>
                <a:gd name="T37" fmla="*/ 2552 h 7291"/>
                <a:gd name="T38" fmla="*/ 6921 w 8015"/>
                <a:gd name="T39" fmla="*/ 2552 h 7291"/>
                <a:gd name="T40" fmla="*/ 6921 w 8015"/>
                <a:gd name="T41" fmla="*/ 3644 h 7291"/>
                <a:gd name="T42" fmla="*/ 1094 w 8015"/>
                <a:gd name="T43" fmla="*/ 3644 h 7291"/>
                <a:gd name="T44" fmla="*/ 1094 w 8015"/>
                <a:gd name="T45" fmla="*/ 2552 h 7291"/>
                <a:gd name="T46" fmla="*/ 1094 w 8015"/>
                <a:gd name="T47" fmla="*/ 2552 h 7291"/>
                <a:gd name="T48" fmla="*/ 1094 w 8015"/>
                <a:gd name="T49" fmla="*/ 4373 h 7291"/>
                <a:gd name="T50" fmla="*/ 5464 w 8015"/>
                <a:gd name="T51" fmla="*/ 4373 h 7291"/>
                <a:gd name="T52" fmla="*/ 5464 w 8015"/>
                <a:gd name="T53" fmla="*/ 5468 h 7291"/>
                <a:gd name="T54" fmla="*/ 1094 w 8015"/>
                <a:gd name="T55" fmla="*/ 5468 h 7291"/>
                <a:gd name="T56" fmla="*/ 1094 w 8015"/>
                <a:gd name="T57" fmla="*/ 4373 h 7291"/>
                <a:gd name="T58" fmla="*/ 1094 w 8015"/>
                <a:gd name="T59" fmla="*/ 4373 h 7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15" h="7291">
                  <a:moveTo>
                    <a:pt x="729" y="0"/>
                  </a:moveTo>
                  <a:lnTo>
                    <a:pt x="1094" y="0"/>
                  </a:lnTo>
                  <a:lnTo>
                    <a:pt x="1094" y="7291"/>
                  </a:lnTo>
                  <a:lnTo>
                    <a:pt x="729" y="7291"/>
                  </a:lnTo>
                  <a:lnTo>
                    <a:pt x="729" y="0"/>
                  </a:lnTo>
                  <a:lnTo>
                    <a:pt x="729" y="0"/>
                  </a:lnTo>
                  <a:close/>
                  <a:moveTo>
                    <a:pt x="0" y="6197"/>
                  </a:moveTo>
                  <a:lnTo>
                    <a:pt x="8015" y="6197"/>
                  </a:lnTo>
                  <a:lnTo>
                    <a:pt x="8015" y="6562"/>
                  </a:lnTo>
                  <a:lnTo>
                    <a:pt x="0" y="6562"/>
                  </a:lnTo>
                  <a:lnTo>
                    <a:pt x="0" y="6197"/>
                  </a:lnTo>
                  <a:lnTo>
                    <a:pt x="0" y="6197"/>
                  </a:lnTo>
                  <a:close/>
                  <a:moveTo>
                    <a:pt x="1094" y="729"/>
                  </a:moveTo>
                  <a:lnTo>
                    <a:pt x="4370" y="729"/>
                  </a:lnTo>
                  <a:lnTo>
                    <a:pt x="4370" y="1824"/>
                  </a:lnTo>
                  <a:lnTo>
                    <a:pt x="1094" y="1824"/>
                  </a:lnTo>
                  <a:lnTo>
                    <a:pt x="1094" y="729"/>
                  </a:lnTo>
                  <a:lnTo>
                    <a:pt x="1094" y="729"/>
                  </a:lnTo>
                  <a:close/>
                  <a:moveTo>
                    <a:pt x="1094" y="2552"/>
                  </a:moveTo>
                  <a:lnTo>
                    <a:pt x="6921" y="2552"/>
                  </a:lnTo>
                  <a:lnTo>
                    <a:pt x="6921" y="3644"/>
                  </a:lnTo>
                  <a:lnTo>
                    <a:pt x="1094" y="3644"/>
                  </a:lnTo>
                  <a:lnTo>
                    <a:pt x="1094" y="2552"/>
                  </a:lnTo>
                  <a:lnTo>
                    <a:pt x="1094" y="2552"/>
                  </a:lnTo>
                  <a:close/>
                  <a:moveTo>
                    <a:pt x="1094" y="4373"/>
                  </a:moveTo>
                  <a:lnTo>
                    <a:pt x="5464" y="4373"/>
                  </a:lnTo>
                  <a:lnTo>
                    <a:pt x="5464" y="5468"/>
                  </a:lnTo>
                  <a:lnTo>
                    <a:pt x="1094" y="5468"/>
                  </a:lnTo>
                  <a:lnTo>
                    <a:pt x="1094" y="4373"/>
                  </a:lnTo>
                  <a:lnTo>
                    <a:pt x="1094" y="4373"/>
                  </a:lnTo>
                  <a:close/>
                </a:path>
              </a:pathLst>
            </a:custGeom>
            <a:solidFill>
              <a:srgbClr val="0C08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" t="238" r="11420" b="17179"/>
          <a:stretch>
            <a:fillRect/>
          </a:stretch>
        </p:blipFill>
        <p:spPr>
          <a:xfrm>
            <a:off x="1261865" y="2571219"/>
            <a:ext cx="3043835" cy="2005803"/>
          </a:xfrm>
          <a:custGeom>
            <a:avLst/>
            <a:gdLst>
              <a:gd name="connsiteX0" fmla="*/ 0 w 3043835"/>
              <a:gd name="connsiteY0" fmla="*/ 0 h 2005803"/>
              <a:gd name="connsiteX1" fmla="*/ 3043835 w 3043835"/>
              <a:gd name="connsiteY1" fmla="*/ 0 h 2005803"/>
              <a:gd name="connsiteX2" fmla="*/ 3043835 w 3043835"/>
              <a:gd name="connsiteY2" fmla="*/ 2005803 h 2005803"/>
              <a:gd name="connsiteX3" fmla="*/ 0 w 3043835"/>
              <a:gd name="connsiteY3" fmla="*/ 2005803 h 2005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3835" h="2005803">
                <a:moveTo>
                  <a:pt x="0" y="0"/>
                </a:moveTo>
                <a:lnTo>
                  <a:pt x="3043835" y="0"/>
                </a:lnTo>
                <a:lnTo>
                  <a:pt x="3043835" y="2005803"/>
                </a:lnTo>
                <a:lnTo>
                  <a:pt x="0" y="2005803"/>
                </a:lnTo>
                <a:close/>
              </a:path>
            </a:pathLst>
          </a:cu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76" t="7507" r="2779" b="11704"/>
          <a:stretch>
            <a:fillRect/>
          </a:stretch>
        </p:blipFill>
        <p:spPr>
          <a:xfrm>
            <a:off x="8104584" y="2571219"/>
            <a:ext cx="3043835" cy="2005803"/>
          </a:xfrm>
          <a:custGeom>
            <a:avLst/>
            <a:gdLst>
              <a:gd name="connsiteX0" fmla="*/ 0 w 3043835"/>
              <a:gd name="connsiteY0" fmla="*/ 0 h 2005803"/>
              <a:gd name="connsiteX1" fmla="*/ 3043835 w 3043835"/>
              <a:gd name="connsiteY1" fmla="*/ 0 h 2005803"/>
              <a:gd name="connsiteX2" fmla="*/ 3043835 w 3043835"/>
              <a:gd name="connsiteY2" fmla="*/ 2005803 h 2005803"/>
              <a:gd name="connsiteX3" fmla="*/ 0 w 3043835"/>
              <a:gd name="connsiteY3" fmla="*/ 2005803 h 2005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3835" h="2005803">
                <a:moveTo>
                  <a:pt x="0" y="0"/>
                </a:moveTo>
                <a:lnTo>
                  <a:pt x="3043835" y="0"/>
                </a:lnTo>
                <a:lnTo>
                  <a:pt x="3043835" y="2005803"/>
                </a:lnTo>
                <a:lnTo>
                  <a:pt x="0" y="2005803"/>
                </a:lnTo>
                <a:close/>
              </a:path>
            </a:pathLst>
          </a:custGeom>
        </p:spPr>
      </p:pic>
      <p:grpSp>
        <p:nvGrpSpPr>
          <p:cNvPr id="21" name="组合 20"/>
          <p:cNvGrpSpPr/>
          <p:nvPr/>
        </p:nvGrpSpPr>
        <p:grpSpPr>
          <a:xfrm>
            <a:off x="728291" y="752385"/>
            <a:ext cx="3681888" cy="1200329"/>
            <a:chOff x="728291" y="752385"/>
            <a:chExt cx="3681888" cy="120032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178" y="1126578"/>
              <a:ext cx="645531" cy="645531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839971" y="1064622"/>
              <a:ext cx="35702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dirty="0">
                  <a:solidFill>
                    <a:schemeClr val="bg1"/>
                  </a:solidFill>
                </a:rPr>
                <a:t>智慧城市构想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728291" y="752385"/>
              <a:ext cx="72487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7200" b="1" cap="none" spc="0" dirty="0">
                  <a:ln w="12700" cmpd="sng">
                    <a:noFill/>
                    <a:prstDash val="solid"/>
                  </a:ln>
                  <a:gradFill>
                    <a:gsLst>
                      <a:gs pos="40000">
                        <a:srgbClr val="58CEFE">
                          <a:alpha val="55000"/>
                        </a:srgbClr>
                      </a:gs>
                      <a:gs pos="100000">
                        <a:srgbClr val="7C2EDA">
                          <a:alpha val="79000"/>
                        </a:srgbClr>
                      </a:gs>
                    </a:gsLst>
                    <a:lin ang="18000000" scaled="0"/>
                  </a:gradFill>
                  <a:effectLst/>
                </a:rPr>
                <a:t>P</a:t>
              </a:r>
              <a:endParaRPr lang="zh-CN" altLang="en-US" sz="7200" b="1" cap="none" spc="0" dirty="0">
                <a:ln w="12700" cmpd="sng">
                  <a:noFill/>
                  <a:prstDash val="solid"/>
                </a:ln>
                <a:gradFill>
                  <a:gsLst>
                    <a:gs pos="40000">
                      <a:srgbClr val="58CEFE">
                        <a:alpha val="55000"/>
                      </a:srgbClr>
                    </a:gs>
                    <a:gs pos="100000">
                      <a:srgbClr val="7C2EDA">
                        <a:alpha val="79000"/>
                      </a:srgbClr>
                    </a:gs>
                  </a:gsLst>
                  <a:lin ang="18000000" scaled="0"/>
                </a:gradFill>
                <a:effectLst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778495" y="4745459"/>
            <a:ext cx="2014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600" dirty="0">
                <a:solidFill>
                  <a:schemeClr val="bg1"/>
                </a:solidFill>
                <a:latin typeface="+mn-ea"/>
              </a:rPr>
              <a:t>智慧产业</a:t>
            </a:r>
            <a:endParaRPr lang="zh-CN" altLang="en-US" sz="2800" spc="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88718" y="4745459"/>
            <a:ext cx="2014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600" dirty="0">
                <a:solidFill>
                  <a:schemeClr val="bg1"/>
                </a:solidFill>
                <a:latin typeface="+mn-ea"/>
              </a:rPr>
              <a:t>智慧管理</a:t>
            </a:r>
            <a:endParaRPr lang="zh-CN" altLang="en-US" sz="2800" spc="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98942" y="4745459"/>
            <a:ext cx="2014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600" dirty="0">
                <a:solidFill>
                  <a:schemeClr val="bg1"/>
                </a:solidFill>
                <a:latin typeface="+mn-ea"/>
              </a:rPr>
              <a:t>智慧民生</a:t>
            </a:r>
            <a:endParaRPr lang="zh-CN" altLang="en-US" sz="2800" spc="6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5" r="2625" b="6037"/>
          <a:stretch>
            <a:fillRect/>
          </a:stretch>
        </p:blipFill>
        <p:spPr>
          <a:xfrm>
            <a:off x="4683224" y="2571218"/>
            <a:ext cx="3043835" cy="2005803"/>
          </a:xfrm>
          <a:custGeom>
            <a:avLst/>
            <a:gdLst>
              <a:gd name="connsiteX0" fmla="*/ 0 w 3043835"/>
              <a:gd name="connsiteY0" fmla="*/ 0 h 2005803"/>
              <a:gd name="connsiteX1" fmla="*/ 3043835 w 3043835"/>
              <a:gd name="connsiteY1" fmla="*/ 0 h 2005803"/>
              <a:gd name="connsiteX2" fmla="*/ 3043835 w 3043835"/>
              <a:gd name="connsiteY2" fmla="*/ 2005803 h 2005803"/>
              <a:gd name="connsiteX3" fmla="*/ 0 w 3043835"/>
              <a:gd name="connsiteY3" fmla="*/ 2005803 h 2005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3835" h="2005803">
                <a:moveTo>
                  <a:pt x="0" y="0"/>
                </a:moveTo>
                <a:lnTo>
                  <a:pt x="3043835" y="0"/>
                </a:lnTo>
                <a:lnTo>
                  <a:pt x="3043835" y="2005803"/>
                </a:lnTo>
                <a:lnTo>
                  <a:pt x="0" y="2005803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728291" y="752385"/>
            <a:ext cx="5938916" cy="1200329"/>
            <a:chOff x="728291" y="752385"/>
            <a:chExt cx="5938916" cy="120032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178" y="1126578"/>
              <a:ext cx="645531" cy="645531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839971" y="1064622"/>
              <a:ext cx="582723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dirty="0">
                  <a:solidFill>
                    <a:schemeClr val="bg1"/>
                  </a:solidFill>
                </a:rPr>
                <a:t>智慧产业</a:t>
              </a:r>
              <a:r>
                <a:rPr lang="en-US" altLang="zh-CN" sz="4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4400" dirty="0">
                  <a:solidFill>
                    <a:schemeClr val="bg1"/>
                  </a:solidFill>
                </a:rPr>
                <a:t>智慧物流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728291" y="752385"/>
              <a:ext cx="72487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7200" b="1" cap="none" spc="0" dirty="0">
                  <a:ln w="12700" cmpd="sng">
                    <a:noFill/>
                    <a:prstDash val="solid"/>
                  </a:ln>
                  <a:gradFill>
                    <a:gsLst>
                      <a:gs pos="40000">
                        <a:srgbClr val="58CEFE">
                          <a:alpha val="55000"/>
                        </a:srgbClr>
                      </a:gs>
                      <a:gs pos="100000">
                        <a:srgbClr val="7C2EDA">
                          <a:alpha val="79000"/>
                        </a:srgbClr>
                      </a:gs>
                    </a:gsLst>
                    <a:lin ang="18000000" scaled="0"/>
                  </a:gradFill>
                  <a:effectLst/>
                </a:rPr>
                <a:t>P</a:t>
              </a:r>
              <a:endParaRPr lang="zh-CN" altLang="en-US" sz="7200" b="1" cap="none" spc="0" dirty="0">
                <a:ln w="12700" cmpd="sng">
                  <a:noFill/>
                  <a:prstDash val="solid"/>
                </a:ln>
                <a:gradFill>
                  <a:gsLst>
                    <a:gs pos="40000">
                      <a:srgbClr val="58CEFE">
                        <a:alpha val="55000"/>
                      </a:srgbClr>
                    </a:gs>
                    <a:gs pos="100000">
                      <a:srgbClr val="7C2EDA">
                        <a:alpha val="79000"/>
                      </a:srgbClr>
                    </a:gs>
                  </a:gsLst>
                  <a:lin ang="18000000" scaled="0"/>
                </a:gradFill>
                <a:effectLst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215899" y="2646571"/>
            <a:ext cx="408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IOT+</a:t>
            </a:r>
            <a:r>
              <a:rPr lang="zh-CN" altLang="en-US" sz="2800" dirty="0">
                <a:solidFill>
                  <a:schemeClr val="bg1"/>
                </a:solidFill>
              </a:rPr>
              <a:t>物流：智慧物流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08323" y="3429000"/>
            <a:ext cx="47753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bg1"/>
                </a:solidFill>
              </a:rPr>
              <a:t>仓：助拣选、算出入、促交接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bg1"/>
                </a:solidFill>
              </a:rPr>
              <a:t>干：追货物、保安全、稳时效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bg1"/>
                </a:solidFill>
              </a:rPr>
              <a:t>配：计定位、做引导、降异常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28291" y="752385"/>
            <a:ext cx="5938916" cy="1200329"/>
            <a:chOff x="728291" y="752385"/>
            <a:chExt cx="5938916" cy="120032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178" y="1126578"/>
              <a:ext cx="645531" cy="645531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839971" y="1064622"/>
              <a:ext cx="582723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dirty="0">
                  <a:solidFill>
                    <a:schemeClr val="bg1"/>
                  </a:solidFill>
                </a:rPr>
                <a:t>智慧管理</a:t>
              </a:r>
              <a:r>
                <a:rPr lang="en-US" altLang="zh-CN" sz="4400" dirty="0">
                  <a:solidFill>
                    <a:schemeClr val="bg1"/>
                  </a:solidFill>
                </a:rPr>
                <a:t>——</a:t>
              </a:r>
              <a:r>
                <a:rPr lang="zh-CN" altLang="en-US" sz="4400" dirty="0">
                  <a:solidFill>
                    <a:schemeClr val="bg1"/>
                  </a:solidFill>
                </a:rPr>
                <a:t>智慧交通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728291" y="752385"/>
              <a:ext cx="72487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7200" b="1" cap="none" spc="0" dirty="0">
                  <a:ln w="12700" cmpd="sng">
                    <a:noFill/>
                    <a:prstDash val="solid"/>
                  </a:ln>
                  <a:gradFill>
                    <a:gsLst>
                      <a:gs pos="40000">
                        <a:srgbClr val="58CEFE">
                          <a:alpha val="55000"/>
                        </a:srgbClr>
                      </a:gs>
                      <a:gs pos="100000">
                        <a:srgbClr val="7C2EDA">
                          <a:alpha val="79000"/>
                        </a:srgbClr>
                      </a:gs>
                    </a:gsLst>
                    <a:lin ang="18000000" scaled="0"/>
                  </a:gradFill>
                  <a:effectLst/>
                </a:rPr>
                <a:t>P</a:t>
              </a:r>
              <a:endParaRPr lang="zh-CN" altLang="en-US" sz="7200" b="1" cap="none" spc="0" dirty="0">
                <a:ln w="12700" cmpd="sng">
                  <a:noFill/>
                  <a:prstDash val="solid"/>
                </a:ln>
                <a:gradFill>
                  <a:gsLst>
                    <a:gs pos="40000">
                      <a:srgbClr val="58CEFE">
                        <a:alpha val="55000"/>
                      </a:srgbClr>
                    </a:gs>
                    <a:gs pos="100000">
                      <a:srgbClr val="7C2EDA">
                        <a:alpha val="79000"/>
                      </a:srgbClr>
                    </a:gs>
                  </a:gsLst>
                  <a:lin ang="18000000" scaled="0"/>
                </a:gradFill>
                <a:effectLst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107502" y="2615199"/>
            <a:ext cx="5676181" cy="3055450"/>
            <a:chOff x="5948614" y="1399170"/>
            <a:chExt cx="7138702" cy="3842715"/>
          </a:xfrm>
        </p:grpSpPr>
        <p:grpSp>
          <p:nvGrpSpPr>
            <p:cNvPr id="25" name="组合 24"/>
            <p:cNvGrpSpPr/>
            <p:nvPr/>
          </p:nvGrpSpPr>
          <p:grpSpPr>
            <a:xfrm>
              <a:off x="5948614" y="2055907"/>
              <a:ext cx="914285" cy="3185978"/>
              <a:chOff x="916412" y="1842867"/>
              <a:chExt cx="914285" cy="3185978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916412" y="1842867"/>
                <a:ext cx="914285" cy="914286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冬青黑体简体中文 W3" panose="020B0300000000000000" pitchFamily="34" charset="-122"/>
                  <a:ea typeface="冬青黑体简体中文 W3" panose="020B0300000000000000" pitchFamily="34" charset="-122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916412" y="2600097"/>
                <a:ext cx="914285" cy="914286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冬青黑体简体中文 W3" panose="020B0300000000000000" pitchFamily="34" charset="-122"/>
                  <a:ea typeface="冬青黑体简体中文 W3" panose="020B0300000000000000" pitchFamily="34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16412" y="3357329"/>
                <a:ext cx="914285" cy="914286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冬青黑体简体中文 W3" panose="020B0300000000000000" pitchFamily="34" charset="-122"/>
                  <a:ea typeface="冬青黑体简体中文 W3" panose="020B0300000000000000" pitchFamily="34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916412" y="4114559"/>
                <a:ext cx="914285" cy="914286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冬青黑体简体中文 W3" panose="020B0300000000000000" pitchFamily="34" charset="-122"/>
                  <a:ea typeface="冬青黑体简体中文 W3" panose="020B0300000000000000" pitchFamily="34" charset="-122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6887491" y="1399170"/>
              <a:ext cx="6199825" cy="7396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bg1"/>
                  </a:solidFill>
                </a:rPr>
                <a:t>动态感知和实时监测的信息获取</a:t>
              </a:r>
              <a:endParaRPr lang="zh-CN" altLang="en-US" sz="1600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endParaRPr>
            </a:p>
          </p:txBody>
        </p:sp>
      </p:grpSp>
      <p:pic>
        <p:nvPicPr>
          <p:cNvPr id="53" name="图片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5" r="2625" b="6037"/>
          <a:stretch>
            <a:fillRect/>
          </a:stretch>
        </p:blipFill>
        <p:spPr>
          <a:xfrm>
            <a:off x="716607" y="2847282"/>
            <a:ext cx="4535236" cy="2988595"/>
          </a:xfrm>
          <a:custGeom>
            <a:avLst/>
            <a:gdLst>
              <a:gd name="connsiteX0" fmla="*/ 0 w 3043835"/>
              <a:gd name="connsiteY0" fmla="*/ 0 h 2005803"/>
              <a:gd name="connsiteX1" fmla="*/ 3043835 w 3043835"/>
              <a:gd name="connsiteY1" fmla="*/ 0 h 2005803"/>
              <a:gd name="connsiteX2" fmla="*/ 3043835 w 3043835"/>
              <a:gd name="connsiteY2" fmla="*/ 2005803 h 2005803"/>
              <a:gd name="connsiteX3" fmla="*/ 0 w 3043835"/>
              <a:gd name="connsiteY3" fmla="*/ 2005803 h 2005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3835" h="2005803">
                <a:moveTo>
                  <a:pt x="0" y="0"/>
                </a:moveTo>
                <a:lnTo>
                  <a:pt x="3043835" y="0"/>
                </a:lnTo>
                <a:lnTo>
                  <a:pt x="3043835" y="2005803"/>
                </a:lnTo>
                <a:lnTo>
                  <a:pt x="0" y="2005803"/>
                </a:lnTo>
                <a:close/>
              </a:path>
            </a:pathLst>
          </a:custGeom>
        </p:spPr>
      </p:pic>
      <p:sp>
        <p:nvSpPr>
          <p:cNvPr id="54" name="椭圆 53"/>
          <p:cNvSpPr/>
          <p:nvPr/>
        </p:nvSpPr>
        <p:spPr>
          <a:xfrm>
            <a:off x="6127055" y="5533861"/>
            <a:ext cx="726974" cy="726974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6096000" y="2543659"/>
            <a:ext cx="726974" cy="726974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834476" y="3228548"/>
            <a:ext cx="4640917" cy="588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无处不在和随需而动的信息服务</a:t>
            </a:r>
            <a:endParaRPr lang="zh-CN" altLang="en-US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854029" y="3849407"/>
            <a:ext cx="4703862" cy="588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主动预警和快速响应的安全保障</a:t>
            </a:r>
            <a:endParaRPr lang="zh-CN" altLang="en-US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834475" y="4437530"/>
            <a:ext cx="4640917" cy="604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信息共享和业务协同的运输体系</a:t>
            </a:r>
            <a:endParaRPr lang="zh-CN" altLang="en-US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834474" y="5021458"/>
            <a:ext cx="4640917" cy="588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绿色环保和可以持续的发展理念</a:t>
            </a:r>
            <a:endParaRPr lang="zh-CN" altLang="en-US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854028" y="5632520"/>
            <a:ext cx="4621363" cy="588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创新驱动和市场引导的发展模式</a:t>
            </a:r>
            <a:endParaRPr lang="zh-CN" altLang="en-US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728291" y="752385"/>
            <a:ext cx="5938916" cy="1200329"/>
            <a:chOff x="728291" y="752385"/>
            <a:chExt cx="5938916" cy="1200329"/>
          </a:xfrm>
        </p:grpSpPr>
        <p:grpSp>
          <p:nvGrpSpPr>
            <p:cNvPr id="3" name="组合 2"/>
            <p:cNvGrpSpPr/>
            <p:nvPr/>
          </p:nvGrpSpPr>
          <p:grpSpPr>
            <a:xfrm>
              <a:off x="758178" y="1064622"/>
              <a:ext cx="5909029" cy="769441"/>
              <a:chOff x="758178" y="1064622"/>
              <a:chExt cx="5909029" cy="769441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178" y="1126578"/>
                <a:ext cx="645531" cy="645531"/>
              </a:xfrm>
              <a:prstGeom prst="rect">
                <a:avLst/>
              </a:prstGeom>
            </p:spPr>
          </p:pic>
          <p:sp>
            <p:nvSpPr>
              <p:cNvPr id="5" name="文本框 4"/>
              <p:cNvSpPr txBox="1"/>
              <p:nvPr/>
            </p:nvSpPr>
            <p:spPr>
              <a:xfrm>
                <a:off x="839971" y="1064622"/>
                <a:ext cx="582723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400" dirty="0">
                    <a:solidFill>
                      <a:schemeClr val="bg1"/>
                    </a:solidFill>
                  </a:rPr>
                  <a:t>智慧民生</a:t>
                </a:r>
                <a:r>
                  <a:rPr lang="en-US" altLang="zh-CN" sz="4400" dirty="0">
                    <a:solidFill>
                      <a:schemeClr val="bg1"/>
                    </a:solidFill>
                  </a:rPr>
                  <a:t>——</a:t>
                </a:r>
                <a:r>
                  <a:rPr lang="zh-CN" altLang="en-US" sz="4400" dirty="0">
                    <a:solidFill>
                      <a:schemeClr val="bg1"/>
                    </a:solidFill>
                  </a:rPr>
                  <a:t>智慧医疗</a:t>
                </a:r>
                <a:endParaRPr lang="zh-CN" altLang="en-US" sz="4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728291" y="752385"/>
              <a:ext cx="72487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7200" b="1" cap="none" spc="0" dirty="0">
                  <a:ln w="12700" cmpd="sng">
                    <a:noFill/>
                    <a:prstDash val="solid"/>
                  </a:ln>
                  <a:gradFill>
                    <a:gsLst>
                      <a:gs pos="40000">
                        <a:srgbClr val="58CEFE">
                          <a:alpha val="55000"/>
                        </a:srgbClr>
                      </a:gs>
                      <a:gs pos="100000">
                        <a:srgbClr val="7C2EDA">
                          <a:alpha val="79000"/>
                        </a:srgbClr>
                      </a:gs>
                    </a:gsLst>
                    <a:lin ang="18000000" scaled="0"/>
                  </a:gradFill>
                  <a:effectLst/>
                </a:rPr>
                <a:t>P</a:t>
              </a:r>
              <a:endParaRPr lang="zh-CN" altLang="en-US" sz="7200" b="1" cap="none" spc="0" dirty="0">
                <a:ln w="12700" cmpd="sng">
                  <a:noFill/>
                  <a:prstDash val="solid"/>
                </a:ln>
                <a:gradFill>
                  <a:gsLst>
                    <a:gs pos="40000">
                      <a:srgbClr val="58CEFE">
                        <a:alpha val="55000"/>
                      </a:srgbClr>
                    </a:gs>
                    <a:gs pos="100000">
                      <a:srgbClr val="7C2EDA">
                        <a:alpha val="79000"/>
                      </a:srgbClr>
                    </a:gs>
                  </a:gsLst>
                  <a:lin ang="18000000" scaled="0"/>
                </a:gradFill>
                <a:effectLst/>
              </a:endParaRP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768" y="1978286"/>
            <a:ext cx="4025435" cy="439540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23237" y="2190830"/>
            <a:ext cx="38607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bg1"/>
                </a:solidFill>
              </a:rPr>
              <a:t>跨机构互联互通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bg1"/>
                </a:solidFill>
              </a:rPr>
              <a:t>自动化高效运营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bg1"/>
                </a:solidFill>
              </a:rPr>
              <a:t>全流程重塑体验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bg1"/>
                </a:solidFill>
              </a:rPr>
              <a:t>大数据驱动决策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bg1"/>
                </a:solidFill>
              </a:rPr>
              <a:t>持续性创新机制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0475" b="32918"/>
          <a:stretch>
            <a:fillRect/>
          </a:stretch>
        </p:blipFill>
        <p:spPr>
          <a:xfrm>
            <a:off x="0" y="7258"/>
            <a:ext cx="12182168" cy="6850742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711036" y="1315892"/>
            <a:ext cx="67056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spc="-300" dirty="0">
                <a:solidFill>
                  <a:schemeClr val="bg1"/>
                </a:solidFill>
                <a:latin typeface="字酷堂清楷体" panose="02010601030101010101" pitchFamily="2" charset="-122"/>
                <a:ea typeface="字酷堂清楷体" panose="02010601030101010101" pitchFamily="2" charset="-122"/>
              </a:rPr>
              <a:t>感谢您的观看</a:t>
            </a:r>
            <a:endParaRPr lang="zh-CN" altLang="en-US" sz="8000" spc="-300" dirty="0">
              <a:solidFill>
                <a:schemeClr val="bg1"/>
              </a:solidFill>
              <a:latin typeface="字酷堂清楷体" panose="02010601030101010101" pitchFamily="2" charset="-122"/>
              <a:ea typeface="字酷堂清楷体" panose="02010601030101010101" pitchFamily="2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001857" y="3376689"/>
            <a:ext cx="2851248" cy="346623"/>
          </a:xfrm>
          <a:custGeom>
            <a:avLst/>
            <a:gdLst>
              <a:gd name="connsiteX0" fmla="*/ 218050 w 3587263"/>
              <a:gd name="connsiteY0" fmla="*/ 0 h 436100"/>
              <a:gd name="connsiteX1" fmla="*/ 3369213 w 3587263"/>
              <a:gd name="connsiteY1" fmla="*/ 0 h 436100"/>
              <a:gd name="connsiteX2" fmla="*/ 3587263 w 3587263"/>
              <a:gd name="connsiteY2" fmla="*/ 218050 h 436100"/>
              <a:gd name="connsiteX3" fmla="*/ 3369213 w 3587263"/>
              <a:gd name="connsiteY3" fmla="*/ 436100 h 436100"/>
              <a:gd name="connsiteX4" fmla="*/ 3369203 w 3587263"/>
              <a:gd name="connsiteY4" fmla="*/ 436099 h 436100"/>
              <a:gd name="connsiteX5" fmla="*/ 218060 w 3587263"/>
              <a:gd name="connsiteY5" fmla="*/ 436099 h 436100"/>
              <a:gd name="connsiteX6" fmla="*/ 218050 w 3587263"/>
              <a:gd name="connsiteY6" fmla="*/ 436100 h 436100"/>
              <a:gd name="connsiteX7" fmla="*/ 0 w 3587263"/>
              <a:gd name="connsiteY7" fmla="*/ 218050 h 436100"/>
              <a:gd name="connsiteX8" fmla="*/ 218050 w 3587263"/>
              <a:gd name="connsiteY8" fmla="*/ 0 h 43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87263" h="436100">
                <a:moveTo>
                  <a:pt x="218050" y="0"/>
                </a:moveTo>
                <a:lnTo>
                  <a:pt x="3369213" y="0"/>
                </a:lnTo>
                <a:cubicBezTo>
                  <a:pt x="3489639" y="0"/>
                  <a:pt x="3587263" y="97624"/>
                  <a:pt x="3587263" y="218050"/>
                </a:cubicBezTo>
                <a:cubicBezTo>
                  <a:pt x="3587263" y="338476"/>
                  <a:pt x="3489639" y="436100"/>
                  <a:pt x="3369213" y="436100"/>
                </a:cubicBezTo>
                <a:lnTo>
                  <a:pt x="3369203" y="436099"/>
                </a:lnTo>
                <a:lnTo>
                  <a:pt x="218060" y="436099"/>
                </a:lnTo>
                <a:lnTo>
                  <a:pt x="218050" y="436100"/>
                </a:lnTo>
                <a:cubicBezTo>
                  <a:pt x="97624" y="436100"/>
                  <a:pt x="0" y="338476"/>
                  <a:pt x="0" y="218050"/>
                </a:cubicBezTo>
                <a:cubicBezTo>
                  <a:pt x="0" y="97624"/>
                  <a:pt x="97624" y="0"/>
                  <a:pt x="2180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pc="600" dirty="0">
                <a:solidFill>
                  <a:srgbClr val="020109"/>
                </a:solidFill>
                <a:sym typeface="+mn-ea"/>
              </a:rPr>
              <a:t>Intelligent City</a:t>
            </a:r>
            <a:endParaRPr lang="zh-CN" altLang="en-US" sz="1600" spc="600" dirty="0">
              <a:solidFill>
                <a:srgbClr val="020109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01768" y="2580097"/>
            <a:ext cx="6415032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spc="300" noProof="1">
                <a:solidFill>
                  <a:schemeClr val="bg1"/>
                </a:solidFill>
                <a:latin typeface="+mj-ea"/>
                <a:ea typeface="+mj-ea"/>
              </a:rPr>
              <a:t>Thank you for watching</a:t>
            </a:r>
            <a:endParaRPr lang="en-US" altLang="zh-CN" sz="2400" spc="300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任意多边形 5"/>
          <p:cNvSpPr/>
          <p:nvPr>
            <p:custDataLst>
              <p:tags r:id="rId2"/>
            </p:custDataLst>
          </p:nvPr>
        </p:nvSpPr>
        <p:spPr>
          <a:xfrm>
            <a:off x="1001866" y="3904787"/>
            <a:ext cx="4469765" cy="626110"/>
          </a:xfrm>
          <a:custGeom>
            <a:avLst/>
            <a:gdLst>
              <a:gd name="connsiteX0" fmla="*/ 218050 w 3587263"/>
              <a:gd name="connsiteY0" fmla="*/ 0 h 436100"/>
              <a:gd name="connsiteX1" fmla="*/ 3369213 w 3587263"/>
              <a:gd name="connsiteY1" fmla="*/ 0 h 436100"/>
              <a:gd name="connsiteX2" fmla="*/ 3587263 w 3587263"/>
              <a:gd name="connsiteY2" fmla="*/ 218050 h 436100"/>
              <a:gd name="connsiteX3" fmla="*/ 3369213 w 3587263"/>
              <a:gd name="connsiteY3" fmla="*/ 436100 h 436100"/>
              <a:gd name="connsiteX4" fmla="*/ 3369203 w 3587263"/>
              <a:gd name="connsiteY4" fmla="*/ 436099 h 436100"/>
              <a:gd name="connsiteX5" fmla="*/ 218060 w 3587263"/>
              <a:gd name="connsiteY5" fmla="*/ 436099 h 436100"/>
              <a:gd name="connsiteX6" fmla="*/ 218050 w 3587263"/>
              <a:gd name="connsiteY6" fmla="*/ 436100 h 436100"/>
              <a:gd name="connsiteX7" fmla="*/ 0 w 3587263"/>
              <a:gd name="connsiteY7" fmla="*/ 218050 h 436100"/>
              <a:gd name="connsiteX8" fmla="*/ 218050 w 3587263"/>
              <a:gd name="connsiteY8" fmla="*/ 0 h 43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87263" h="436100">
                <a:moveTo>
                  <a:pt x="218050" y="0"/>
                </a:moveTo>
                <a:lnTo>
                  <a:pt x="3369213" y="0"/>
                </a:lnTo>
                <a:cubicBezTo>
                  <a:pt x="3489639" y="0"/>
                  <a:pt x="3587263" y="97624"/>
                  <a:pt x="3587263" y="218050"/>
                </a:cubicBezTo>
                <a:cubicBezTo>
                  <a:pt x="3587263" y="338476"/>
                  <a:pt x="3489639" y="436100"/>
                  <a:pt x="3369213" y="436100"/>
                </a:cubicBezTo>
                <a:lnTo>
                  <a:pt x="3369203" y="436099"/>
                </a:lnTo>
                <a:lnTo>
                  <a:pt x="218060" y="436099"/>
                </a:lnTo>
                <a:lnTo>
                  <a:pt x="218050" y="436100"/>
                </a:lnTo>
                <a:cubicBezTo>
                  <a:pt x="97624" y="436100"/>
                  <a:pt x="0" y="338476"/>
                  <a:pt x="0" y="218050"/>
                </a:cubicBezTo>
                <a:cubicBezTo>
                  <a:pt x="0" y="97624"/>
                  <a:pt x="97624" y="0"/>
                  <a:pt x="2180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/>
            <a:endParaRPr lang="zh-CN" altLang="en-US" sz="1600" spc="600" dirty="0">
              <a:solidFill>
                <a:srgbClr val="020109"/>
              </a:solidFill>
            </a:endParaRPr>
          </a:p>
          <a:p>
            <a:pPr algn="l" fontAlgn="auto"/>
            <a:r>
              <a:rPr lang="zh-CN" altLang="en-US" sz="1600" spc="600" dirty="0">
                <a:solidFill>
                  <a:srgbClr val="020109"/>
                </a:solidFill>
                <a:sym typeface="+mn-ea"/>
              </a:rPr>
              <a:t>指导教师：梁庆中</a:t>
            </a:r>
            <a:endParaRPr lang="zh-CN" altLang="en-US" sz="1600" spc="600" dirty="0">
              <a:solidFill>
                <a:srgbClr val="020109"/>
              </a:solidFill>
            </a:endParaRPr>
          </a:p>
          <a:p>
            <a:pPr algn="l" fontAlgn="auto"/>
            <a:r>
              <a:rPr lang="zh-CN" altLang="en-US" sz="1600" spc="600" dirty="0">
                <a:solidFill>
                  <a:srgbClr val="020109"/>
                </a:solidFill>
              </a:rPr>
              <a:t>小组成员：方清  崔吉星  柴树森</a:t>
            </a:r>
            <a:endParaRPr lang="zh-CN" altLang="en-US" sz="1600" spc="600" dirty="0">
              <a:solidFill>
                <a:srgbClr val="020109"/>
              </a:solidFill>
            </a:endParaRPr>
          </a:p>
          <a:p>
            <a:pPr algn="l" fontAlgn="auto"/>
            <a:endParaRPr lang="zh-CN" altLang="en-US" sz="1600" spc="600" dirty="0">
              <a:solidFill>
                <a:srgbClr val="02010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49560" y="752385"/>
            <a:ext cx="3524121" cy="1200329"/>
            <a:chOff x="749560" y="752385"/>
            <a:chExt cx="3524121" cy="1200329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178" y="1126578"/>
              <a:ext cx="645531" cy="645531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1115854" y="1064622"/>
              <a:ext cx="23583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Contents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49560" y="752385"/>
              <a:ext cx="75854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7200" b="1" cap="none" spc="0" dirty="0">
                  <a:ln w="12700" cmpd="sng">
                    <a:noFill/>
                    <a:prstDash val="solid"/>
                  </a:ln>
                  <a:gradFill>
                    <a:gsLst>
                      <a:gs pos="40000">
                        <a:srgbClr val="58CEFE">
                          <a:alpha val="55000"/>
                        </a:srgbClr>
                      </a:gs>
                      <a:gs pos="100000">
                        <a:srgbClr val="7C2EDA">
                          <a:alpha val="79000"/>
                        </a:srgbClr>
                      </a:gs>
                    </a:gsLst>
                    <a:lin ang="18000000" scaled="0"/>
                  </a:gradFill>
                  <a:effectLst/>
                </a:rPr>
                <a:t>C</a:t>
              </a:r>
              <a:endParaRPr lang="zh-CN" altLang="en-US" sz="7200" b="1" cap="none" spc="0" dirty="0">
                <a:ln w="12700" cmpd="sng">
                  <a:noFill/>
                  <a:prstDash val="solid"/>
                </a:ln>
                <a:gradFill>
                  <a:gsLst>
                    <a:gs pos="40000">
                      <a:srgbClr val="58CEFE">
                        <a:alpha val="55000"/>
                      </a:srgbClr>
                    </a:gs>
                    <a:gs pos="100000">
                      <a:srgbClr val="7C2EDA">
                        <a:alpha val="79000"/>
                      </a:srgbClr>
                    </a:gs>
                  </a:gsLst>
                  <a:lin ang="18000000" scaled="0"/>
                </a:gradFill>
                <a:effectLst/>
              </a:endParaRPr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3867910" y="1246355"/>
              <a:ext cx="405771" cy="405974"/>
            </a:xfrm>
            <a:custGeom>
              <a:avLst/>
              <a:gdLst>
                <a:gd name="T0" fmla="*/ 0 w 3004"/>
                <a:gd name="T1" fmla="*/ 1502 h 3004"/>
                <a:gd name="T2" fmla="*/ 3004 w 3004"/>
                <a:gd name="T3" fmla="*/ 1502 h 3004"/>
                <a:gd name="T4" fmla="*/ 2253 w 3004"/>
                <a:gd name="T5" fmla="*/ 362 h 3004"/>
                <a:gd name="T6" fmla="*/ 2212 w 3004"/>
                <a:gd name="T7" fmla="*/ 826 h 3004"/>
                <a:gd name="T8" fmla="*/ 2109 w 3004"/>
                <a:gd name="T9" fmla="*/ 1167 h 3004"/>
                <a:gd name="T10" fmla="*/ 1454 w 3004"/>
                <a:gd name="T11" fmla="*/ 437 h 3004"/>
                <a:gd name="T12" fmla="*/ 2253 w 3004"/>
                <a:gd name="T13" fmla="*/ 362 h 3004"/>
                <a:gd name="T14" fmla="*/ 2362 w 3004"/>
                <a:gd name="T15" fmla="*/ 2007 h 3004"/>
                <a:gd name="T16" fmla="*/ 1707 w 3004"/>
                <a:gd name="T17" fmla="*/ 2041 h 3004"/>
                <a:gd name="T18" fmla="*/ 1966 w 3004"/>
                <a:gd name="T19" fmla="*/ 1707 h 3004"/>
                <a:gd name="T20" fmla="*/ 1727 w 3004"/>
                <a:gd name="T21" fmla="*/ 157 h 3004"/>
                <a:gd name="T22" fmla="*/ 1434 w 3004"/>
                <a:gd name="T23" fmla="*/ 143 h 3004"/>
                <a:gd name="T24" fmla="*/ 1871 w 3004"/>
                <a:gd name="T25" fmla="*/ 1604 h 3004"/>
                <a:gd name="T26" fmla="*/ 1502 w 3004"/>
                <a:gd name="T27" fmla="*/ 1843 h 3004"/>
                <a:gd name="T28" fmla="*/ 546 w 3004"/>
                <a:gd name="T29" fmla="*/ 1666 h 3004"/>
                <a:gd name="T30" fmla="*/ 887 w 3004"/>
                <a:gd name="T31" fmla="*/ 1031 h 3004"/>
                <a:gd name="T32" fmla="*/ 1079 w 3004"/>
                <a:gd name="T33" fmla="*/ 744 h 3004"/>
                <a:gd name="T34" fmla="*/ 1871 w 3004"/>
                <a:gd name="T35" fmla="*/ 1604 h 3004"/>
                <a:gd name="T36" fmla="*/ 137 w 3004"/>
                <a:gd name="T37" fmla="*/ 1529 h 3004"/>
                <a:gd name="T38" fmla="*/ 341 w 3004"/>
                <a:gd name="T39" fmla="*/ 2185 h 3004"/>
                <a:gd name="T40" fmla="*/ 430 w 3004"/>
                <a:gd name="T41" fmla="*/ 1584 h 3004"/>
                <a:gd name="T42" fmla="*/ 1304 w 3004"/>
                <a:gd name="T43" fmla="*/ 157 h 3004"/>
                <a:gd name="T44" fmla="*/ 990 w 3004"/>
                <a:gd name="T45" fmla="*/ 642 h 3004"/>
                <a:gd name="T46" fmla="*/ 683 w 3004"/>
                <a:gd name="T47" fmla="*/ 819 h 3004"/>
                <a:gd name="T48" fmla="*/ 430 w 3004"/>
                <a:gd name="T49" fmla="*/ 1584 h 3004"/>
                <a:gd name="T50" fmla="*/ 478 w 3004"/>
                <a:gd name="T51" fmla="*/ 2185 h 3004"/>
                <a:gd name="T52" fmla="*/ 1311 w 3004"/>
                <a:gd name="T53" fmla="*/ 2116 h 3004"/>
                <a:gd name="T54" fmla="*/ 512 w 3004"/>
                <a:gd name="T55" fmla="*/ 2437 h 3004"/>
                <a:gd name="T56" fmla="*/ 1502 w 3004"/>
                <a:gd name="T57" fmla="*/ 2867 h 3004"/>
                <a:gd name="T58" fmla="*/ 1406 w 3004"/>
                <a:gd name="T59" fmla="*/ 2225 h 3004"/>
                <a:gd name="T60" fmla="*/ 1666 w 3004"/>
                <a:gd name="T61" fmla="*/ 2171 h 3004"/>
                <a:gd name="T62" fmla="*/ 2546 w 3004"/>
                <a:gd name="T63" fmla="*/ 2109 h 3004"/>
                <a:gd name="T64" fmla="*/ 1502 w 3004"/>
                <a:gd name="T65" fmla="*/ 2867 h 3004"/>
                <a:gd name="T66" fmla="*/ 2041 w 3004"/>
                <a:gd name="T67" fmla="*/ 1591 h 3004"/>
                <a:gd name="T68" fmla="*/ 2253 w 3004"/>
                <a:gd name="T69" fmla="*/ 1229 h 3004"/>
                <a:gd name="T70" fmla="*/ 2342 w 3004"/>
                <a:gd name="T71" fmla="*/ 840 h 3004"/>
                <a:gd name="T72" fmla="*/ 2860 w 3004"/>
                <a:gd name="T73" fmla="*/ 1502 h 3004"/>
                <a:gd name="T74" fmla="*/ 2560 w 3004"/>
                <a:gd name="T75" fmla="*/ 1966 h 3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04" h="3004">
                  <a:moveTo>
                    <a:pt x="1502" y="0"/>
                  </a:moveTo>
                  <a:cubicBezTo>
                    <a:pt x="669" y="0"/>
                    <a:pt x="0" y="669"/>
                    <a:pt x="0" y="1502"/>
                  </a:cubicBezTo>
                  <a:cubicBezTo>
                    <a:pt x="0" y="2335"/>
                    <a:pt x="669" y="3004"/>
                    <a:pt x="1502" y="3004"/>
                  </a:cubicBezTo>
                  <a:cubicBezTo>
                    <a:pt x="2335" y="3004"/>
                    <a:pt x="3004" y="2335"/>
                    <a:pt x="3004" y="1502"/>
                  </a:cubicBezTo>
                  <a:cubicBezTo>
                    <a:pt x="3004" y="669"/>
                    <a:pt x="2335" y="0"/>
                    <a:pt x="1502" y="0"/>
                  </a:cubicBezTo>
                  <a:close/>
                  <a:moveTo>
                    <a:pt x="2253" y="362"/>
                  </a:moveTo>
                  <a:cubicBezTo>
                    <a:pt x="2253" y="375"/>
                    <a:pt x="2253" y="396"/>
                    <a:pt x="2253" y="410"/>
                  </a:cubicBezTo>
                  <a:cubicBezTo>
                    <a:pt x="2253" y="553"/>
                    <a:pt x="2239" y="689"/>
                    <a:pt x="2212" y="826"/>
                  </a:cubicBezTo>
                  <a:cubicBezTo>
                    <a:pt x="2116" y="847"/>
                    <a:pt x="2048" y="928"/>
                    <a:pt x="2048" y="1024"/>
                  </a:cubicBezTo>
                  <a:cubicBezTo>
                    <a:pt x="2048" y="1079"/>
                    <a:pt x="2068" y="1133"/>
                    <a:pt x="2109" y="1167"/>
                  </a:cubicBezTo>
                  <a:cubicBezTo>
                    <a:pt x="2062" y="1277"/>
                    <a:pt x="2014" y="1386"/>
                    <a:pt x="1946" y="1488"/>
                  </a:cubicBezTo>
                  <a:cubicBezTo>
                    <a:pt x="1693" y="1201"/>
                    <a:pt x="1516" y="840"/>
                    <a:pt x="1454" y="437"/>
                  </a:cubicBezTo>
                  <a:cubicBezTo>
                    <a:pt x="1611" y="341"/>
                    <a:pt x="1782" y="266"/>
                    <a:pt x="1959" y="218"/>
                  </a:cubicBezTo>
                  <a:cubicBezTo>
                    <a:pt x="2062" y="253"/>
                    <a:pt x="2164" y="300"/>
                    <a:pt x="2253" y="362"/>
                  </a:cubicBezTo>
                  <a:close/>
                  <a:moveTo>
                    <a:pt x="1966" y="1707"/>
                  </a:moveTo>
                  <a:cubicBezTo>
                    <a:pt x="2089" y="1823"/>
                    <a:pt x="2219" y="1925"/>
                    <a:pt x="2362" y="2007"/>
                  </a:cubicBezTo>
                  <a:cubicBezTo>
                    <a:pt x="2219" y="2034"/>
                    <a:pt x="2068" y="2048"/>
                    <a:pt x="1911" y="2048"/>
                  </a:cubicBezTo>
                  <a:cubicBezTo>
                    <a:pt x="1843" y="2048"/>
                    <a:pt x="1775" y="2041"/>
                    <a:pt x="1707" y="2041"/>
                  </a:cubicBezTo>
                  <a:cubicBezTo>
                    <a:pt x="1707" y="2028"/>
                    <a:pt x="1707" y="2014"/>
                    <a:pt x="1700" y="2000"/>
                  </a:cubicBezTo>
                  <a:cubicBezTo>
                    <a:pt x="1795" y="1911"/>
                    <a:pt x="1884" y="1809"/>
                    <a:pt x="1966" y="1707"/>
                  </a:cubicBezTo>
                  <a:close/>
                  <a:moveTo>
                    <a:pt x="1502" y="137"/>
                  </a:moveTo>
                  <a:cubicBezTo>
                    <a:pt x="1577" y="137"/>
                    <a:pt x="1652" y="143"/>
                    <a:pt x="1727" y="157"/>
                  </a:cubicBezTo>
                  <a:cubicBezTo>
                    <a:pt x="1632" y="198"/>
                    <a:pt x="1536" y="239"/>
                    <a:pt x="1440" y="287"/>
                  </a:cubicBezTo>
                  <a:cubicBezTo>
                    <a:pt x="1434" y="239"/>
                    <a:pt x="1434" y="191"/>
                    <a:pt x="1434" y="143"/>
                  </a:cubicBezTo>
                  <a:cubicBezTo>
                    <a:pt x="1454" y="137"/>
                    <a:pt x="1481" y="137"/>
                    <a:pt x="1502" y="137"/>
                  </a:cubicBezTo>
                  <a:close/>
                  <a:moveTo>
                    <a:pt x="1871" y="1604"/>
                  </a:moveTo>
                  <a:cubicBezTo>
                    <a:pt x="1795" y="1707"/>
                    <a:pt x="1713" y="1795"/>
                    <a:pt x="1625" y="1884"/>
                  </a:cubicBezTo>
                  <a:cubicBezTo>
                    <a:pt x="1591" y="1857"/>
                    <a:pt x="1550" y="1843"/>
                    <a:pt x="1502" y="1843"/>
                  </a:cubicBezTo>
                  <a:cubicBezTo>
                    <a:pt x="1413" y="1843"/>
                    <a:pt x="1338" y="1898"/>
                    <a:pt x="1311" y="1980"/>
                  </a:cubicBezTo>
                  <a:cubicBezTo>
                    <a:pt x="1038" y="1911"/>
                    <a:pt x="778" y="1809"/>
                    <a:pt x="546" y="1666"/>
                  </a:cubicBezTo>
                  <a:cubicBezTo>
                    <a:pt x="608" y="1434"/>
                    <a:pt x="710" y="1215"/>
                    <a:pt x="840" y="1024"/>
                  </a:cubicBezTo>
                  <a:cubicBezTo>
                    <a:pt x="853" y="1024"/>
                    <a:pt x="867" y="1031"/>
                    <a:pt x="887" y="1031"/>
                  </a:cubicBezTo>
                  <a:cubicBezTo>
                    <a:pt x="1004" y="1031"/>
                    <a:pt x="1092" y="942"/>
                    <a:pt x="1092" y="826"/>
                  </a:cubicBezTo>
                  <a:cubicBezTo>
                    <a:pt x="1092" y="799"/>
                    <a:pt x="1085" y="771"/>
                    <a:pt x="1079" y="744"/>
                  </a:cubicBezTo>
                  <a:cubicBezTo>
                    <a:pt x="1161" y="662"/>
                    <a:pt x="1242" y="594"/>
                    <a:pt x="1331" y="526"/>
                  </a:cubicBezTo>
                  <a:cubicBezTo>
                    <a:pt x="1406" y="935"/>
                    <a:pt x="1597" y="1304"/>
                    <a:pt x="1871" y="1604"/>
                  </a:cubicBezTo>
                  <a:close/>
                  <a:moveTo>
                    <a:pt x="341" y="2219"/>
                  </a:moveTo>
                  <a:cubicBezTo>
                    <a:pt x="218" y="2014"/>
                    <a:pt x="143" y="1782"/>
                    <a:pt x="137" y="1529"/>
                  </a:cubicBezTo>
                  <a:cubicBezTo>
                    <a:pt x="218" y="1597"/>
                    <a:pt x="300" y="1666"/>
                    <a:pt x="389" y="1720"/>
                  </a:cubicBezTo>
                  <a:cubicBezTo>
                    <a:pt x="362" y="1871"/>
                    <a:pt x="341" y="2028"/>
                    <a:pt x="341" y="2185"/>
                  </a:cubicBezTo>
                  <a:cubicBezTo>
                    <a:pt x="341" y="2198"/>
                    <a:pt x="341" y="2212"/>
                    <a:pt x="341" y="2219"/>
                  </a:cubicBezTo>
                  <a:close/>
                  <a:moveTo>
                    <a:pt x="430" y="1584"/>
                  </a:moveTo>
                  <a:cubicBezTo>
                    <a:pt x="328" y="1516"/>
                    <a:pt x="239" y="1440"/>
                    <a:pt x="150" y="1359"/>
                  </a:cubicBezTo>
                  <a:cubicBezTo>
                    <a:pt x="218" y="744"/>
                    <a:pt x="696" y="253"/>
                    <a:pt x="1304" y="157"/>
                  </a:cubicBezTo>
                  <a:cubicBezTo>
                    <a:pt x="1304" y="232"/>
                    <a:pt x="1311" y="300"/>
                    <a:pt x="1318" y="375"/>
                  </a:cubicBezTo>
                  <a:cubicBezTo>
                    <a:pt x="1201" y="457"/>
                    <a:pt x="1092" y="546"/>
                    <a:pt x="990" y="642"/>
                  </a:cubicBezTo>
                  <a:cubicBezTo>
                    <a:pt x="956" y="621"/>
                    <a:pt x="922" y="614"/>
                    <a:pt x="887" y="614"/>
                  </a:cubicBezTo>
                  <a:cubicBezTo>
                    <a:pt x="771" y="614"/>
                    <a:pt x="683" y="703"/>
                    <a:pt x="683" y="819"/>
                  </a:cubicBezTo>
                  <a:cubicBezTo>
                    <a:pt x="683" y="867"/>
                    <a:pt x="703" y="908"/>
                    <a:pt x="730" y="949"/>
                  </a:cubicBezTo>
                  <a:cubicBezTo>
                    <a:pt x="594" y="1140"/>
                    <a:pt x="492" y="1352"/>
                    <a:pt x="430" y="1584"/>
                  </a:cubicBezTo>
                  <a:close/>
                  <a:moveTo>
                    <a:pt x="492" y="2417"/>
                  </a:moveTo>
                  <a:cubicBezTo>
                    <a:pt x="485" y="2342"/>
                    <a:pt x="478" y="2266"/>
                    <a:pt x="478" y="2185"/>
                  </a:cubicBezTo>
                  <a:cubicBezTo>
                    <a:pt x="478" y="2055"/>
                    <a:pt x="492" y="1925"/>
                    <a:pt x="519" y="1802"/>
                  </a:cubicBezTo>
                  <a:cubicBezTo>
                    <a:pt x="765" y="1946"/>
                    <a:pt x="1031" y="2055"/>
                    <a:pt x="1311" y="2116"/>
                  </a:cubicBezTo>
                  <a:cubicBezTo>
                    <a:pt x="1311" y="2123"/>
                    <a:pt x="1311" y="2123"/>
                    <a:pt x="1318" y="2130"/>
                  </a:cubicBezTo>
                  <a:cubicBezTo>
                    <a:pt x="1079" y="2287"/>
                    <a:pt x="806" y="2389"/>
                    <a:pt x="512" y="2437"/>
                  </a:cubicBezTo>
                  <a:cubicBezTo>
                    <a:pt x="498" y="2430"/>
                    <a:pt x="498" y="2423"/>
                    <a:pt x="492" y="2417"/>
                  </a:cubicBezTo>
                  <a:close/>
                  <a:moveTo>
                    <a:pt x="1502" y="2867"/>
                  </a:moveTo>
                  <a:cubicBezTo>
                    <a:pt x="1167" y="2867"/>
                    <a:pt x="867" y="2744"/>
                    <a:pt x="628" y="2546"/>
                  </a:cubicBezTo>
                  <a:cubicBezTo>
                    <a:pt x="915" y="2492"/>
                    <a:pt x="1174" y="2383"/>
                    <a:pt x="1406" y="2225"/>
                  </a:cubicBezTo>
                  <a:cubicBezTo>
                    <a:pt x="1434" y="2246"/>
                    <a:pt x="1468" y="2253"/>
                    <a:pt x="1502" y="2253"/>
                  </a:cubicBezTo>
                  <a:cubicBezTo>
                    <a:pt x="1570" y="2253"/>
                    <a:pt x="1625" y="2219"/>
                    <a:pt x="1666" y="2171"/>
                  </a:cubicBezTo>
                  <a:cubicBezTo>
                    <a:pt x="1748" y="2178"/>
                    <a:pt x="1830" y="2185"/>
                    <a:pt x="1911" y="2185"/>
                  </a:cubicBezTo>
                  <a:cubicBezTo>
                    <a:pt x="2130" y="2185"/>
                    <a:pt x="2342" y="2157"/>
                    <a:pt x="2546" y="2109"/>
                  </a:cubicBezTo>
                  <a:cubicBezTo>
                    <a:pt x="2594" y="2130"/>
                    <a:pt x="2642" y="2157"/>
                    <a:pt x="2690" y="2171"/>
                  </a:cubicBezTo>
                  <a:cubicBezTo>
                    <a:pt x="2458" y="2587"/>
                    <a:pt x="2014" y="2867"/>
                    <a:pt x="1502" y="2867"/>
                  </a:cubicBezTo>
                  <a:close/>
                  <a:moveTo>
                    <a:pt x="2560" y="1966"/>
                  </a:moveTo>
                  <a:cubicBezTo>
                    <a:pt x="2369" y="1871"/>
                    <a:pt x="2191" y="1741"/>
                    <a:pt x="2041" y="1591"/>
                  </a:cubicBezTo>
                  <a:cubicBezTo>
                    <a:pt x="2116" y="1475"/>
                    <a:pt x="2178" y="1352"/>
                    <a:pt x="2232" y="1229"/>
                  </a:cubicBezTo>
                  <a:cubicBezTo>
                    <a:pt x="2239" y="1229"/>
                    <a:pt x="2246" y="1229"/>
                    <a:pt x="2253" y="1229"/>
                  </a:cubicBezTo>
                  <a:cubicBezTo>
                    <a:pt x="2369" y="1229"/>
                    <a:pt x="2458" y="1140"/>
                    <a:pt x="2458" y="1024"/>
                  </a:cubicBezTo>
                  <a:cubicBezTo>
                    <a:pt x="2458" y="942"/>
                    <a:pt x="2410" y="874"/>
                    <a:pt x="2342" y="840"/>
                  </a:cubicBezTo>
                  <a:cubicBezTo>
                    <a:pt x="2369" y="717"/>
                    <a:pt x="2383" y="594"/>
                    <a:pt x="2383" y="464"/>
                  </a:cubicBezTo>
                  <a:cubicBezTo>
                    <a:pt x="2676" y="717"/>
                    <a:pt x="2860" y="1085"/>
                    <a:pt x="2860" y="1502"/>
                  </a:cubicBezTo>
                  <a:cubicBezTo>
                    <a:pt x="2860" y="1638"/>
                    <a:pt x="2840" y="1761"/>
                    <a:pt x="2806" y="1884"/>
                  </a:cubicBezTo>
                  <a:cubicBezTo>
                    <a:pt x="2731" y="1918"/>
                    <a:pt x="2649" y="1946"/>
                    <a:pt x="2560" y="19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628900" y="3338830"/>
            <a:ext cx="6934835" cy="1638900"/>
            <a:chOff x="1979182" y="3320863"/>
            <a:chExt cx="5932267" cy="1638596"/>
          </a:xfrm>
        </p:grpSpPr>
        <p:grpSp>
          <p:nvGrpSpPr>
            <p:cNvPr id="31" name="Group 4"/>
            <p:cNvGrpSpPr>
              <a:grpSpLocks noChangeAspect="1"/>
            </p:cNvGrpSpPr>
            <p:nvPr/>
          </p:nvGrpSpPr>
          <p:grpSpPr bwMode="auto">
            <a:xfrm>
              <a:off x="2269073" y="3320863"/>
              <a:ext cx="704318" cy="528824"/>
              <a:chOff x="5674" y="-300"/>
              <a:chExt cx="6911" cy="5189"/>
            </a:xfrm>
            <a:solidFill>
              <a:schemeClr val="bg1"/>
            </a:solidFill>
          </p:grpSpPr>
          <p:sp>
            <p:nvSpPr>
              <p:cNvPr id="32" name="Freeform 5"/>
              <p:cNvSpPr/>
              <p:nvPr/>
            </p:nvSpPr>
            <p:spPr bwMode="auto">
              <a:xfrm>
                <a:off x="5674" y="-300"/>
                <a:ext cx="6911" cy="5189"/>
              </a:xfrm>
              <a:custGeom>
                <a:avLst/>
                <a:gdLst>
                  <a:gd name="T0" fmla="*/ 6911 w 6911"/>
                  <a:gd name="T1" fmla="*/ 4757 h 5189"/>
                  <a:gd name="T2" fmla="*/ 6911 w 6911"/>
                  <a:gd name="T3" fmla="*/ 5189 h 5189"/>
                  <a:gd name="T4" fmla="*/ 0 w 6911"/>
                  <a:gd name="T5" fmla="*/ 5189 h 5189"/>
                  <a:gd name="T6" fmla="*/ 0 w 6911"/>
                  <a:gd name="T7" fmla="*/ 0 h 5189"/>
                  <a:gd name="T8" fmla="*/ 432 w 6911"/>
                  <a:gd name="T9" fmla="*/ 0 h 5189"/>
                  <a:gd name="T10" fmla="*/ 432 w 6911"/>
                  <a:gd name="T11" fmla="*/ 4757 h 5189"/>
                  <a:gd name="T12" fmla="*/ 6911 w 6911"/>
                  <a:gd name="T13" fmla="*/ 4757 h 5189"/>
                  <a:gd name="T14" fmla="*/ 6911 w 6911"/>
                  <a:gd name="T15" fmla="*/ 4757 h 5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11" h="5189">
                    <a:moveTo>
                      <a:pt x="6911" y="4757"/>
                    </a:moveTo>
                    <a:lnTo>
                      <a:pt x="6911" y="5189"/>
                    </a:lnTo>
                    <a:lnTo>
                      <a:pt x="0" y="5189"/>
                    </a:lnTo>
                    <a:lnTo>
                      <a:pt x="0" y="0"/>
                    </a:lnTo>
                    <a:lnTo>
                      <a:pt x="432" y="0"/>
                    </a:lnTo>
                    <a:lnTo>
                      <a:pt x="432" y="4757"/>
                    </a:lnTo>
                    <a:lnTo>
                      <a:pt x="6911" y="4757"/>
                    </a:lnTo>
                    <a:lnTo>
                      <a:pt x="6911" y="475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6"/>
              <p:cNvSpPr/>
              <p:nvPr/>
            </p:nvSpPr>
            <p:spPr bwMode="auto">
              <a:xfrm>
                <a:off x="6539" y="133"/>
                <a:ext cx="5616" cy="3891"/>
              </a:xfrm>
              <a:custGeom>
                <a:avLst/>
                <a:gdLst>
                  <a:gd name="T0" fmla="*/ 4752 w 5616"/>
                  <a:gd name="T1" fmla="*/ 865 h 3891"/>
                  <a:gd name="T2" fmla="*/ 5616 w 5616"/>
                  <a:gd name="T3" fmla="*/ 3891 h 3891"/>
                  <a:gd name="T4" fmla="*/ 0 w 5616"/>
                  <a:gd name="T5" fmla="*/ 3891 h 3891"/>
                  <a:gd name="T6" fmla="*/ 0 w 5616"/>
                  <a:gd name="T7" fmla="*/ 1944 h 3891"/>
                  <a:gd name="T8" fmla="*/ 1510 w 5616"/>
                  <a:gd name="T9" fmla="*/ 0 h 3891"/>
                  <a:gd name="T10" fmla="*/ 3455 w 5616"/>
                  <a:gd name="T11" fmla="*/ 1944 h 3891"/>
                  <a:gd name="T12" fmla="*/ 4752 w 5616"/>
                  <a:gd name="T13" fmla="*/ 865 h 3891"/>
                  <a:gd name="T14" fmla="*/ 4752 w 5616"/>
                  <a:gd name="T15" fmla="*/ 865 h 3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16" h="3891">
                    <a:moveTo>
                      <a:pt x="4752" y="865"/>
                    </a:moveTo>
                    <a:lnTo>
                      <a:pt x="5616" y="3891"/>
                    </a:lnTo>
                    <a:lnTo>
                      <a:pt x="0" y="3891"/>
                    </a:lnTo>
                    <a:lnTo>
                      <a:pt x="0" y="1944"/>
                    </a:lnTo>
                    <a:lnTo>
                      <a:pt x="1510" y="0"/>
                    </a:lnTo>
                    <a:lnTo>
                      <a:pt x="3455" y="1944"/>
                    </a:lnTo>
                    <a:lnTo>
                      <a:pt x="4752" y="865"/>
                    </a:lnTo>
                    <a:lnTo>
                      <a:pt x="4752" y="8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4" name="Freeform 10"/>
            <p:cNvSpPr>
              <a:spLocks noEditPoints="1"/>
            </p:cNvSpPr>
            <p:nvPr/>
          </p:nvSpPr>
          <p:spPr bwMode="auto">
            <a:xfrm>
              <a:off x="4654648" y="3320863"/>
              <a:ext cx="581336" cy="528824"/>
            </a:xfrm>
            <a:custGeom>
              <a:avLst/>
              <a:gdLst>
                <a:gd name="T0" fmla="*/ 729 w 8015"/>
                <a:gd name="T1" fmla="*/ 0 h 7291"/>
                <a:gd name="T2" fmla="*/ 1094 w 8015"/>
                <a:gd name="T3" fmla="*/ 0 h 7291"/>
                <a:gd name="T4" fmla="*/ 1094 w 8015"/>
                <a:gd name="T5" fmla="*/ 7291 h 7291"/>
                <a:gd name="T6" fmla="*/ 729 w 8015"/>
                <a:gd name="T7" fmla="*/ 7291 h 7291"/>
                <a:gd name="T8" fmla="*/ 729 w 8015"/>
                <a:gd name="T9" fmla="*/ 0 h 7291"/>
                <a:gd name="T10" fmla="*/ 729 w 8015"/>
                <a:gd name="T11" fmla="*/ 0 h 7291"/>
                <a:gd name="T12" fmla="*/ 0 w 8015"/>
                <a:gd name="T13" fmla="*/ 6197 h 7291"/>
                <a:gd name="T14" fmla="*/ 8015 w 8015"/>
                <a:gd name="T15" fmla="*/ 6197 h 7291"/>
                <a:gd name="T16" fmla="*/ 8015 w 8015"/>
                <a:gd name="T17" fmla="*/ 6562 h 7291"/>
                <a:gd name="T18" fmla="*/ 0 w 8015"/>
                <a:gd name="T19" fmla="*/ 6562 h 7291"/>
                <a:gd name="T20" fmla="*/ 0 w 8015"/>
                <a:gd name="T21" fmla="*/ 6197 h 7291"/>
                <a:gd name="T22" fmla="*/ 0 w 8015"/>
                <a:gd name="T23" fmla="*/ 6197 h 7291"/>
                <a:gd name="T24" fmla="*/ 1094 w 8015"/>
                <a:gd name="T25" fmla="*/ 729 h 7291"/>
                <a:gd name="T26" fmla="*/ 4370 w 8015"/>
                <a:gd name="T27" fmla="*/ 729 h 7291"/>
                <a:gd name="T28" fmla="*/ 4370 w 8015"/>
                <a:gd name="T29" fmla="*/ 1824 h 7291"/>
                <a:gd name="T30" fmla="*/ 1094 w 8015"/>
                <a:gd name="T31" fmla="*/ 1824 h 7291"/>
                <a:gd name="T32" fmla="*/ 1094 w 8015"/>
                <a:gd name="T33" fmla="*/ 729 h 7291"/>
                <a:gd name="T34" fmla="*/ 1094 w 8015"/>
                <a:gd name="T35" fmla="*/ 729 h 7291"/>
                <a:gd name="T36" fmla="*/ 1094 w 8015"/>
                <a:gd name="T37" fmla="*/ 2552 h 7291"/>
                <a:gd name="T38" fmla="*/ 6921 w 8015"/>
                <a:gd name="T39" fmla="*/ 2552 h 7291"/>
                <a:gd name="T40" fmla="*/ 6921 w 8015"/>
                <a:gd name="T41" fmla="*/ 3644 h 7291"/>
                <a:gd name="T42" fmla="*/ 1094 w 8015"/>
                <a:gd name="T43" fmla="*/ 3644 h 7291"/>
                <a:gd name="T44" fmla="*/ 1094 w 8015"/>
                <a:gd name="T45" fmla="*/ 2552 h 7291"/>
                <a:gd name="T46" fmla="*/ 1094 w 8015"/>
                <a:gd name="T47" fmla="*/ 2552 h 7291"/>
                <a:gd name="T48" fmla="*/ 1094 w 8015"/>
                <a:gd name="T49" fmla="*/ 4373 h 7291"/>
                <a:gd name="T50" fmla="*/ 5464 w 8015"/>
                <a:gd name="T51" fmla="*/ 4373 h 7291"/>
                <a:gd name="T52" fmla="*/ 5464 w 8015"/>
                <a:gd name="T53" fmla="*/ 5468 h 7291"/>
                <a:gd name="T54" fmla="*/ 1094 w 8015"/>
                <a:gd name="T55" fmla="*/ 5468 h 7291"/>
                <a:gd name="T56" fmla="*/ 1094 w 8015"/>
                <a:gd name="T57" fmla="*/ 4373 h 7291"/>
                <a:gd name="T58" fmla="*/ 1094 w 8015"/>
                <a:gd name="T59" fmla="*/ 4373 h 7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15" h="7291">
                  <a:moveTo>
                    <a:pt x="729" y="0"/>
                  </a:moveTo>
                  <a:lnTo>
                    <a:pt x="1094" y="0"/>
                  </a:lnTo>
                  <a:lnTo>
                    <a:pt x="1094" y="7291"/>
                  </a:lnTo>
                  <a:lnTo>
                    <a:pt x="729" y="7291"/>
                  </a:lnTo>
                  <a:lnTo>
                    <a:pt x="729" y="0"/>
                  </a:lnTo>
                  <a:lnTo>
                    <a:pt x="729" y="0"/>
                  </a:lnTo>
                  <a:close/>
                  <a:moveTo>
                    <a:pt x="0" y="6197"/>
                  </a:moveTo>
                  <a:lnTo>
                    <a:pt x="8015" y="6197"/>
                  </a:lnTo>
                  <a:lnTo>
                    <a:pt x="8015" y="6562"/>
                  </a:lnTo>
                  <a:lnTo>
                    <a:pt x="0" y="6562"/>
                  </a:lnTo>
                  <a:lnTo>
                    <a:pt x="0" y="6197"/>
                  </a:lnTo>
                  <a:lnTo>
                    <a:pt x="0" y="6197"/>
                  </a:lnTo>
                  <a:close/>
                  <a:moveTo>
                    <a:pt x="1094" y="729"/>
                  </a:moveTo>
                  <a:lnTo>
                    <a:pt x="4370" y="729"/>
                  </a:lnTo>
                  <a:lnTo>
                    <a:pt x="4370" y="1824"/>
                  </a:lnTo>
                  <a:lnTo>
                    <a:pt x="1094" y="1824"/>
                  </a:lnTo>
                  <a:lnTo>
                    <a:pt x="1094" y="729"/>
                  </a:lnTo>
                  <a:lnTo>
                    <a:pt x="1094" y="729"/>
                  </a:lnTo>
                  <a:close/>
                  <a:moveTo>
                    <a:pt x="1094" y="2552"/>
                  </a:moveTo>
                  <a:lnTo>
                    <a:pt x="6921" y="2552"/>
                  </a:lnTo>
                  <a:lnTo>
                    <a:pt x="6921" y="3644"/>
                  </a:lnTo>
                  <a:lnTo>
                    <a:pt x="1094" y="3644"/>
                  </a:lnTo>
                  <a:lnTo>
                    <a:pt x="1094" y="2552"/>
                  </a:lnTo>
                  <a:lnTo>
                    <a:pt x="1094" y="2552"/>
                  </a:lnTo>
                  <a:close/>
                  <a:moveTo>
                    <a:pt x="1094" y="4373"/>
                  </a:moveTo>
                  <a:lnTo>
                    <a:pt x="5464" y="4373"/>
                  </a:lnTo>
                  <a:lnTo>
                    <a:pt x="5464" y="5468"/>
                  </a:lnTo>
                  <a:lnTo>
                    <a:pt x="1094" y="5468"/>
                  </a:lnTo>
                  <a:lnTo>
                    <a:pt x="1094" y="4373"/>
                  </a:lnTo>
                  <a:lnTo>
                    <a:pt x="1094" y="43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4"/>
            <p:cNvSpPr>
              <a:spLocks noEditPoints="1"/>
            </p:cNvSpPr>
            <p:nvPr/>
          </p:nvSpPr>
          <p:spPr bwMode="auto">
            <a:xfrm>
              <a:off x="7007657" y="3320863"/>
              <a:ext cx="523486" cy="523744"/>
            </a:xfrm>
            <a:custGeom>
              <a:avLst/>
              <a:gdLst>
                <a:gd name="T0" fmla="*/ 1664 w 3043"/>
                <a:gd name="T1" fmla="*/ 1379 h 3043"/>
                <a:gd name="T2" fmla="*/ 1664 w 3043"/>
                <a:gd name="T3" fmla="*/ 0 h 3043"/>
                <a:gd name="T4" fmla="*/ 3043 w 3043"/>
                <a:gd name="T5" fmla="*/ 1379 h 3043"/>
                <a:gd name="T6" fmla="*/ 1664 w 3043"/>
                <a:gd name="T7" fmla="*/ 1379 h 3043"/>
                <a:gd name="T8" fmla="*/ 1379 w 3043"/>
                <a:gd name="T9" fmla="*/ 3043 h 3043"/>
                <a:gd name="T10" fmla="*/ 0 w 3043"/>
                <a:gd name="T11" fmla="*/ 1664 h 3043"/>
                <a:gd name="T12" fmla="*/ 1379 w 3043"/>
                <a:gd name="T13" fmla="*/ 285 h 3043"/>
                <a:gd name="T14" fmla="*/ 1379 w 3043"/>
                <a:gd name="T15" fmla="*/ 1664 h 3043"/>
                <a:gd name="T16" fmla="*/ 2758 w 3043"/>
                <a:gd name="T17" fmla="*/ 1664 h 3043"/>
                <a:gd name="T18" fmla="*/ 1379 w 3043"/>
                <a:gd name="T19" fmla="*/ 3043 h 3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3" h="3043">
                  <a:moveTo>
                    <a:pt x="1664" y="1379"/>
                  </a:moveTo>
                  <a:cubicBezTo>
                    <a:pt x="1664" y="0"/>
                    <a:pt x="1664" y="0"/>
                    <a:pt x="1664" y="0"/>
                  </a:cubicBezTo>
                  <a:cubicBezTo>
                    <a:pt x="2426" y="0"/>
                    <a:pt x="3043" y="617"/>
                    <a:pt x="3043" y="1379"/>
                  </a:cubicBezTo>
                  <a:cubicBezTo>
                    <a:pt x="1664" y="1379"/>
                    <a:pt x="1664" y="1379"/>
                    <a:pt x="1664" y="1379"/>
                  </a:cubicBezTo>
                  <a:close/>
                  <a:moveTo>
                    <a:pt x="1379" y="3043"/>
                  </a:moveTo>
                  <a:cubicBezTo>
                    <a:pt x="617" y="3043"/>
                    <a:pt x="0" y="2426"/>
                    <a:pt x="0" y="1664"/>
                  </a:cubicBezTo>
                  <a:cubicBezTo>
                    <a:pt x="0" y="903"/>
                    <a:pt x="617" y="285"/>
                    <a:pt x="1379" y="285"/>
                  </a:cubicBezTo>
                  <a:cubicBezTo>
                    <a:pt x="1379" y="1664"/>
                    <a:pt x="1379" y="1664"/>
                    <a:pt x="1379" y="1664"/>
                  </a:cubicBezTo>
                  <a:cubicBezTo>
                    <a:pt x="2758" y="1664"/>
                    <a:pt x="2758" y="1664"/>
                    <a:pt x="2758" y="1664"/>
                  </a:cubicBezTo>
                  <a:cubicBezTo>
                    <a:pt x="2758" y="2426"/>
                    <a:pt x="2140" y="3043"/>
                    <a:pt x="1379" y="30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032416" y="4016059"/>
              <a:ext cx="1222196" cy="368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发展及趋势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463770" y="4016059"/>
              <a:ext cx="963634" cy="368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chemeClr val="bg1"/>
                  </a:solidFill>
                </a:rPr>
                <a:t>基本框架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715193" y="4015769"/>
              <a:ext cx="1107996" cy="368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未来构想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979182" y="4406477"/>
              <a:ext cx="1284100" cy="552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bg1"/>
                  </a:solidFill>
                </a:rPr>
                <a:t>The development and trend of intelligent city</a:t>
              </a:r>
              <a:endParaRPr lang="en-US" altLang="zh-CN" sz="1000" dirty="0">
                <a:solidFill>
                  <a:schemeClr val="bg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303265" y="4385101"/>
              <a:ext cx="1284100" cy="552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bg1"/>
                  </a:solidFill>
                </a:rPr>
                <a:t>The basic framework of intelligent city</a:t>
              </a:r>
              <a:endParaRPr lang="en-US" altLang="zh-CN" sz="1000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627349" y="4385100"/>
              <a:ext cx="1284100" cy="552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bg1"/>
                  </a:solidFill>
                </a:rPr>
                <a:t>A vision for the future of intelligent cities</a:t>
              </a:r>
              <a:endParaRPr lang="en-US" altLang="zh-CN" sz="10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325124" y="1491869"/>
            <a:ext cx="3541753" cy="3541753"/>
            <a:chOff x="4325124" y="1491869"/>
            <a:chExt cx="3541753" cy="3541753"/>
          </a:xfrm>
        </p:grpSpPr>
        <p:sp>
          <p:nvSpPr>
            <p:cNvPr id="4" name="椭圆 3"/>
            <p:cNvSpPr/>
            <p:nvPr/>
          </p:nvSpPr>
          <p:spPr>
            <a:xfrm>
              <a:off x="4325124" y="1491869"/>
              <a:ext cx="3541753" cy="354175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045827" y="1928803"/>
              <a:ext cx="2094808" cy="15696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600" dirty="0">
                  <a:solidFill>
                    <a:srgbClr val="031A6D"/>
                  </a:solidFill>
                  <a:latin typeface="Bebas Neue" panose="020B0606020202050201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9600" dirty="0">
                <a:solidFill>
                  <a:srgbClr val="031A6D"/>
                </a:solidFill>
                <a:latin typeface="Bebas Neue" panose="020B0606020202050201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855349" y="3232404"/>
              <a:ext cx="2482215" cy="5219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spc="600" dirty="0">
                  <a:solidFill>
                    <a:srgbClr val="031A6D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发展及趋势</a:t>
              </a:r>
              <a:endParaRPr lang="zh-CN" altLang="en-US" sz="2800" spc="600" dirty="0">
                <a:solidFill>
                  <a:srgbClr val="031A6D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endParaRPr>
            </a:p>
          </p:txBody>
        </p:sp>
        <p:grpSp>
          <p:nvGrpSpPr>
            <p:cNvPr id="15" name="Group 4"/>
            <p:cNvGrpSpPr>
              <a:grpSpLocks noChangeAspect="1"/>
            </p:cNvGrpSpPr>
            <p:nvPr/>
          </p:nvGrpSpPr>
          <p:grpSpPr bwMode="auto">
            <a:xfrm>
              <a:off x="5814456" y="3995409"/>
              <a:ext cx="704318" cy="528824"/>
              <a:chOff x="5674" y="-300"/>
              <a:chExt cx="6911" cy="5189"/>
            </a:xfrm>
            <a:solidFill>
              <a:srgbClr val="0C0854"/>
            </a:solidFill>
          </p:grpSpPr>
          <p:sp>
            <p:nvSpPr>
              <p:cNvPr id="16" name="Freeform 5"/>
              <p:cNvSpPr/>
              <p:nvPr/>
            </p:nvSpPr>
            <p:spPr bwMode="auto">
              <a:xfrm>
                <a:off x="5674" y="-300"/>
                <a:ext cx="6911" cy="5189"/>
              </a:xfrm>
              <a:custGeom>
                <a:avLst/>
                <a:gdLst>
                  <a:gd name="T0" fmla="*/ 6911 w 6911"/>
                  <a:gd name="T1" fmla="*/ 4757 h 5189"/>
                  <a:gd name="T2" fmla="*/ 6911 w 6911"/>
                  <a:gd name="T3" fmla="*/ 5189 h 5189"/>
                  <a:gd name="T4" fmla="*/ 0 w 6911"/>
                  <a:gd name="T5" fmla="*/ 5189 h 5189"/>
                  <a:gd name="T6" fmla="*/ 0 w 6911"/>
                  <a:gd name="T7" fmla="*/ 0 h 5189"/>
                  <a:gd name="T8" fmla="*/ 432 w 6911"/>
                  <a:gd name="T9" fmla="*/ 0 h 5189"/>
                  <a:gd name="T10" fmla="*/ 432 w 6911"/>
                  <a:gd name="T11" fmla="*/ 4757 h 5189"/>
                  <a:gd name="T12" fmla="*/ 6911 w 6911"/>
                  <a:gd name="T13" fmla="*/ 4757 h 5189"/>
                  <a:gd name="T14" fmla="*/ 6911 w 6911"/>
                  <a:gd name="T15" fmla="*/ 4757 h 5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11" h="5189">
                    <a:moveTo>
                      <a:pt x="6911" y="4757"/>
                    </a:moveTo>
                    <a:lnTo>
                      <a:pt x="6911" y="5189"/>
                    </a:lnTo>
                    <a:lnTo>
                      <a:pt x="0" y="5189"/>
                    </a:lnTo>
                    <a:lnTo>
                      <a:pt x="0" y="0"/>
                    </a:lnTo>
                    <a:lnTo>
                      <a:pt x="432" y="0"/>
                    </a:lnTo>
                    <a:lnTo>
                      <a:pt x="432" y="4757"/>
                    </a:lnTo>
                    <a:lnTo>
                      <a:pt x="6911" y="4757"/>
                    </a:lnTo>
                    <a:lnTo>
                      <a:pt x="6911" y="475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6"/>
              <p:cNvSpPr/>
              <p:nvPr/>
            </p:nvSpPr>
            <p:spPr bwMode="auto">
              <a:xfrm>
                <a:off x="6539" y="133"/>
                <a:ext cx="5616" cy="3891"/>
              </a:xfrm>
              <a:custGeom>
                <a:avLst/>
                <a:gdLst>
                  <a:gd name="T0" fmla="*/ 4752 w 5616"/>
                  <a:gd name="T1" fmla="*/ 865 h 3891"/>
                  <a:gd name="T2" fmla="*/ 5616 w 5616"/>
                  <a:gd name="T3" fmla="*/ 3891 h 3891"/>
                  <a:gd name="T4" fmla="*/ 0 w 5616"/>
                  <a:gd name="T5" fmla="*/ 3891 h 3891"/>
                  <a:gd name="T6" fmla="*/ 0 w 5616"/>
                  <a:gd name="T7" fmla="*/ 1944 h 3891"/>
                  <a:gd name="T8" fmla="*/ 1510 w 5616"/>
                  <a:gd name="T9" fmla="*/ 0 h 3891"/>
                  <a:gd name="T10" fmla="*/ 3455 w 5616"/>
                  <a:gd name="T11" fmla="*/ 1944 h 3891"/>
                  <a:gd name="T12" fmla="*/ 4752 w 5616"/>
                  <a:gd name="T13" fmla="*/ 865 h 3891"/>
                  <a:gd name="T14" fmla="*/ 4752 w 5616"/>
                  <a:gd name="T15" fmla="*/ 865 h 3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16" h="3891">
                    <a:moveTo>
                      <a:pt x="4752" y="865"/>
                    </a:moveTo>
                    <a:lnTo>
                      <a:pt x="5616" y="3891"/>
                    </a:lnTo>
                    <a:lnTo>
                      <a:pt x="0" y="3891"/>
                    </a:lnTo>
                    <a:lnTo>
                      <a:pt x="0" y="1944"/>
                    </a:lnTo>
                    <a:lnTo>
                      <a:pt x="1510" y="0"/>
                    </a:lnTo>
                    <a:lnTo>
                      <a:pt x="3455" y="1944"/>
                    </a:lnTo>
                    <a:lnTo>
                      <a:pt x="4752" y="865"/>
                    </a:lnTo>
                    <a:lnTo>
                      <a:pt x="4752" y="8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67" b="41989"/>
          <a:stretch>
            <a:fillRect/>
          </a:stretch>
        </p:blipFill>
        <p:spPr>
          <a:xfrm>
            <a:off x="1727982" y="1632390"/>
            <a:ext cx="8736037" cy="1505243"/>
          </a:xfrm>
          <a:custGeom>
            <a:avLst/>
            <a:gdLst>
              <a:gd name="connsiteX0" fmla="*/ 0 w 8736037"/>
              <a:gd name="connsiteY0" fmla="*/ 0 h 1505243"/>
              <a:gd name="connsiteX1" fmla="*/ 8736037 w 8736037"/>
              <a:gd name="connsiteY1" fmla="*/ 0 h 1505243"/>
              <a:gd name="connsiteX2" fmla="*/ 8736037 w 8736037"/>
              <a:gd name="connsiteY2" fmla="*/ 1505243 h 1505243"/>
              <a:gd name="connsiteX3" fmla="*/ 0 w 8736037"/>
              <a:gd name="connsiteY3" fmla="*/ 1505243 h 1505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6037" h="1505243">
                <a:moveTo>
                  <a:pt x="0" y="0"/>
                </a:moveTo>
                <a:lnTo>
                  <a:pt x="8736037" y="0"/>
                </a:lnTo>
                <a:lnTo>
                  <a:pt x="8736037" y="1505243"/>
                </a:lnTo>
                <a:lnTo>
                  <a:pt x="0" y="1505243"/>
                </a:lnTo>
                <a:close/>
              </a:path>
            </a:pathLst>
          </a:custGeom>
        </p:spPr>
      </p:pic>
      <p:grpSp>
        <p:nvGrpSpPr>
          <p:cNvPr id="12" name="组合 11"/>
          <p:cNvGrpSpPr/>
          <p:nvPr/>
        </p:nvGrpSpPr>
        <p:grpSpPr>
          <a:xfrm>
            <a:off x="690191" y="432345"/>
            <a:ext cx="3088560" cy="1200329"/>
            <a:chOff x="728291" y="752385"/>
            <a:chExt cx="3088560" cy="120032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178" y="1126578"/>
              <a:ext cx="645531" cy="645531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839971" y="1064622"/>
              <a:ext cx="2976880" cy="768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dirty="0">
                  <a:solidFill>
                    <a:schemeClr val="bg1"/>
                  </a:solidFill>
                </a:rPr>
                <a:t>智慧城市？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728291" y="752385"/>
              <a:ext cx="72487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7200" b="1" cap="none" spc="0" dirty="0">
                  <a:ln w="12700" cmpd="sng">
                    <a:noFill/>
                    <a:prstDash val="solid"/>
                  </a:ln>
                  <a:gradFill>
                    <a:gsLst>
                      <a:gs pos="40000">
                        <a:srgbClr val="58CEFE">
                          <a:alpha val="55000"/>
                        </a:srgbClr>
                      </a:gs>
                      <a:gs pos="100000">
                        <a:srgbClr val="7C2EDA">
                          <a:alpha val="79000"/>
                        </a:srgbClr>
                      </a:gs>
                    </a:gsLst>
                    <a:lin ang="18000000" scaled="0"/>
                  </a:gradFill>
                  <a:effectLst/>
                </a:rPr>
                <a:t>P</a:t>
              </a:r>
              <a:endParaRPr lang="zh-CN" altLang="en-US" sz="7200" b="1" cap="none" spc="0" dirty="0">
                <a:ln w="12700" cmpd="sng">
                  <a:noFill/>
                  <a:prstDash val="solid"/>
                </a:ln>
                <a:gradFill>
                  <a:gsLst>
                    <a:gs pos="40000">
                      <a:srgbClr val="58CEFE">
                        <a:alpha val="55000"/>
                      </a:srgbClr>
                    </a:gs>
                    <a:gs pos="100000">
                      <a:srgbClr val="7C2EDA">
                        <a:alpha val="79000"/>
                      </a:srgbClr>
                    </a:gs>
                  </a:gsLst>
                  <a:lin ang="18000000" scaled="0"/>
                </a:gradFill>
                <a:effectLst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549400" y="3636010"/>
            <a:ext cx="909383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400" noProof="1">
                <a:solidFill>
                  <a:schemeClr val="bg1"/>
                </a:solidFill>
              </a:rPr>
              <a:t>    </a:t>
            </a:r>
            <a:r>
              <a:rPr lang="en-US" altLang="zh-CN" sz="2400" noProof="1">
                <a:solidFill>
                  <a:schemeClr val="bg1"/>
                </a:solidFill>
              </a:rPr>
              <a:t>  智慧城市就是运用信息和通信技术手段感测、分析、整合城市运行核心系统的各项关键信息，从而对包括民生、环保、公共安全、城市服务、工商业活动在内的各种需求做出智能响应。</a:t>
            </a:r>
            <a:endParaRPr lang="en-US" altLang="zh-CN" sz="2400" noProof="1">
              <a:solidFill>
                <a:schemeClr val="bg1"/>
              </a:solidFill>
            </a:endParaRPr>
          </a:p>
          <a:p>
            <a:pPr algn="l"/>
            <a:r>
              <a:rPr lang="en-US" altLang="zh-CN" sz="2400" noProof="1">
                <a:solidFill>
                  <a:schemeClr val="bg1"/>
                </a:solidFill>
              </a:rPr>
              <a:t>       其实质是利用先进的信息技术，实现城市智慧式管理和运行，进而为城市中的人创造更美好的生活，促进城市的和谐、可持续成长。</a:t>
            </a:r>
            <a:endParaRPr lang="en-US" altLang="zh-CN" sz="2400" noProof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" t="238" r="11420" b="17179"/>
          <a:stretch>
            <a:fillRect/>
          </a:stretch>
        </p:blipFill>
        <p:spPr>
          <a:xfrm>
            <a:off x="1261865" y="2332683"/>
            <a:ext cx="3043835" cy="2005803"/>
          </a:xfrm>
          <a:custGeom>
            <a:avLst/>
            <a:gdLst>
              <a:gd name="connsiteX0" fmla="*/ 0 w 3043835"/>
              <a:gd name="connsiteY0" fmla="*/ 0 h 2005803"/>
              <a:gd name="connsiteX1" fmla="*/ 3043835 w 3043835"/>
              <a:gd name="connsiteY1" fmla="*/ 0 h 2005803"/>
              <a:gd name="connsiteX2" fmla="*/ 3043835 w 3043835"/>
              <a:gd name="connsiteY2" fmla="*/ 2005803 h 2005803"/>
              <a:gd name="connsiteX3" fmla="*/ 0 w 3043835"/>
              <a:gd name="connsiteY3" fmla="*/ 2005803 h 2005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3835" h="2005803">
                <a:moveTo>
                  <a:pt x="0" y="0"/>
                </a:moveTo>
                <a:lnTo>
                  <a:pt x="3043835" y="0"/>
                </a:lnTo>
                <a:lnTo>
                  <a:pt x="3043835" y="2005803"/>
                </a:lnTo>
                <a:lnTo>
                  <a:pt x="0" y="2005803"/>
                </a:lnTo>
                <a:close/>
              </a:path>
            </a:pathLst>
          </a:cu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76" t="7507" r="2779" b="11704"/>
          <a:stretch>
            <a:fillRect/>
          </a:stretch>
        </p:blipFill>
        <p:spPr>
          <a:xfrm>
            <a:off x="4567754" y="2332683"/>
            <a:ext cx="3043835" cy="2005803"/>
          </a:xfrm>
          <a:custGeom>
            <a:avLst/>
            <a:gdLst>
              <a:gd name="connsiteX0" fmla="*/ 0 w 3043835"/>
              <a:gd name="connsiteY0" fmla="*/ 0 h 2005803"/>
              <a:gd name="connsiteX1" fmla="*/ 3043835 w 3043835"/>
              <a:gd name="connsiteY1" fmla="*/ 0 h 2005803"/>
              <a:gd name="connsiteX2" fmla="*/ 3043835 w 3043835"/>
              <a:gd name="connsiteY2" fmla="*/ 2005803 h 2005803"/>
              <a:gd name="connsiteX3" fmla="*/ 0 w 3043835"/>
              <a:gd name="connsiteY3" fmla="*/ 2005803 h 2005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3835" h="2005803">
                <a:moveTo>
                  <a:pt x="0" y="0"/>
                </a:moveTo>
                <a:lnTo>
                  <a:pt x="3043835" y="0"/>
                </a:lnTo>
                <a:lnTo>
                  <a:pt x="3043835" y="2005803"/>
                </a:lnTo>
                <a:lnTo>
                  <a:pt x="0" y="2005803"/>
                </a:lnTo>
                <a:close/>
              </a:path>
            </a:pathLst>
          </a:cu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5" r="2625" b="6037"/>
          <a:stretch>
            <a:fillRect/>
          </a:stretch>
        </p:blipFill>
        <p:spPr>
          <a:xfrm>
            <a:off x="7884305" y="2332683"/>
            <a:ext cx="3043835" cy="2005803"/>
          </a:xfrm>
          <a:custGeom>
            <a:avLst/>
            <a:gdLst>
              <a:gd name="connsiteX0" fmla="*/ 0 w 3043835"/>
              <a:gd name="connsiteY0" fmla="*/ 0 h 2005803"/>
              <a:gd name="connsiteX1" fmla="*/ 3043835 w 3043835"/>
              <a:gd name="connsiteY1" fmla="*/ 0 h 2005803"/>
              <a:gd name="connsiteX2" fmla="*/ 3043835 w 3043835"/>
              <a:gd name="connsiteY2" fmla="*/ 2005803 h 2005803"/>
              <a:gd name="connsiteX3" fmla="*/ 0 w 3043835"/>
              <a:gd name="connsiteY3" fmla="*/ 2005803 h 2005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3835" h="2005803">
                <a:moveTo>
                  <a:pt x="0" y="0"/>
                </a:moveTo>
                <a:lnTo>
                  <a:pt x="3043835" y="0"/>
                </a:lnTo>
                <a:lnTo>
                  <a:pt x="3043835" y="2005803"/>
                </a:lnTo>
                <a:lnTo>
                  <a:pt x="0" y="2005803"/>
                </a:lnTo>
                <a:close/>
              </a:path>
            </a:pathLst>
          </a:custGeom>
        </p:spPr>
      </p:pic>
      <p:grpSp>
        <p:nvGrpSpPr>
          <p:cNvPr id="21" name="组合 20"/>
          <p:cNvGrpSpPr/>
          <p:nvPr/>
        </p:nvGrpSpPr>
        <p:grpSpPr>
          <a:xfrm>
            <a:off x="728291" y="752385"/>
            <a:ext cx="2529760" cy="1200329"/>
            <a:chOff x="728291" y="752385"/>
            <a:chExt cx="2529760" cy="120032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178" y="1126578"/>
              <a:ext cx="645531" cy="645531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839971" y="1064622"/>
              <a:ext cx="2418080" cy="768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dirty="0">
                  <a:solidFill>
                    <a:schemeClr val="bg1"/>
                  </a:solidFill>
                </a:rPr>
                <a:t>发展阶段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728291" y="752385"/>
              <a:ext cx="72487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7200" b="1" cap="none" spc="0" dirty="0">
                  <a:ln w="12700" cmpd="sng">
                    <a:noFill/>
                    <a:prstDash val="solid"/>
                  </a:ln>
                  <a:gradFill>
                    <a:gsLst>
                      <a:gs pos="40000">
                        <a:srgbClr val="58CEFE">
                          <a:alpha val="55000"/>
                        </a:srgbClr>
                      </a:gs>
                      <a:gs pos="100000">
                        <a:srgbClr val="7C2EDA">
                          <a:alpha val="79000"/>
                        </a:srgbClr>
                      </a:gs>
                    </a:gsLst>
                    <a:lin ang="18000000" scaled="0"/>
                  </a:gradFill>
                  <a:effectLst/>
                </a:rPr>
                <a:t>P</a:t>
              </a:r>
              <a:endParaRPr lang="zh-CN" altLang="en-US" sz="7200" b="1" cap="none" spc="0" dirty="0">
                <a:ln w="12700" cmpd="sng">
                  <a:noFill/>
                  <a:prstDash val="solid"/>
                </a:ln>
                <a:gradFill>
                  <a:gsLst>
                    <a:gs pos="40000">
                      <a:srgbClr val="58CEFE">
                        <a:alpha val="55000"/>
                      </a:srgbClr>
                    </a:gs>
                    <a:gs pos="100000">
                      <a:srgbClr val="7C2EDA">
                        <a:alpha val="79000"/>
                      </a:srgbClr>
                    </a:gs>
                  </a:gsLst>
                  <a:lin ang="18000000" scaled="0"/>
                </a:gradFill>
                <a:effectLst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778495" y="4506923"/>
            <a:ext cx="201456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pc="600" dirty="0">
                <a:solidFill>
                  <a:schemeClr val="bg1"/>
                </a:solidFill>
                <a:latin typeface="+mn-ea"/>
              </a:rPr>
              <a:t>数字化</a:t>
            </a:r>
            <a:endParaRPr lang="zh-CN" altLang="en-US" sz="2000" spc="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88718" y="4506923"/>
            <a:ext cx="201456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pc="600" dirty="0">
                <a:solidFill>
                  <a:schemeClr val="bg1"/>
                </a:solidFill>
                <a:latin typeface="+mn-ea"/>
              </a:rPr>
              <a:t>网络化</a:t>
            </a:r>
            <a:endParaRPr lang="zh-CN" altLang="en-US" sz="2000" spc="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98942" y="4506923"/>
            <a:ext cx="201456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pc="600" dirty="0">
                <a:solidFill>
                  <a:schemeClr val="bg1"/>
                </a:solidFill>
                <a:latin typeface="+mn-ea"/>
              </a:rPr>
              <a:t>智能化</a:t>
            </a:r>
            <a:endParaRPr lang="zh-CN" altLang="en-US" sz="2000" spc="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29335" y="5387340"/>
            <a:ext cx="1011999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noProof="1">
                <a:solidFill>
                  <a:schemeClr val="bg1"/>
                </a:solidFill>
              </a:rPr>
              <a:t>随着5G、物联网、云计算、人工智能等技术的发展，</a:t>
            </a:r>
            <a:r>
              <a:rPr lang="zh-CN" altLang="en-US" sz="2000" noProof="1">
                <a:solidFill>
                  <a:schemeClr val="bg1"/>
                </a:solidFill>
              </a:rPr>
              <a:t>未来</a:t>
            </a:r>
            <a:r>
              <a:rPr lang="en-US" altLang="zh-CN" sz="2000" noProof="1">
                <a:solidFill>
                  <a:schemeClr val="bg1"/>
                </a:solidFill>
              </a:rPr>
              <a:t>智慧城市将进入“万物互联”阶段。</a:t>
            </a:r>
            <a:endParaRPr lang="en-US" altLang="zh-CN" sz="2000" noProof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28291" y="752385"/>
            <a:ext cx="3647360" cy="1200329"/>
            <a:chOff x="728291" y="752385"/>
            <a:chExt cx="3647360" cy="120032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178" y="1126578"/>
              <a:ext cx="645531" cy="645531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839971" y="1064622"/>
              <a:ext cx="3535680" cy="768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dirty="0">
                  <a:solidFill>
                    <a:schemeClr val="bg1"/>
                  </a:solidFill>
                </a:rPr>
                <a:t>未来发展趋势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728291" y="752385"/>
              <a:ext cx="72487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7200" b="1" cap="none" spc="0" dirty="0">
                  <a:ln w="12700" cmpd="sng">
                    <a:noFill/>
                    <a:prstDash val="solid"/>
                  </a:ln>
                  <a:gradFill>
                    <a:gsLst>
                      <a:gs pos="40000">
                        <a:srgbClr val="58CEFE">
                          <a:alpha val="55000"/>
                        </a:srgbClr>
                      </a:gs>
                      <a:gs pos="100000">
                        <a:srgbClr val="7C2EDA">
                          <a:alpha val="79000"/>
                        </a:srgbClr>
                      </a:gs>
                    </a:gsLst>
                    <a:lin ang="18000000" scaled="0"/>
                  </a:gradFill>
                  <a:effectLst/>
                </a:rPr>
                <a:t>P</a:t>
              </a:r>
              <a:endParaRPr lang="zh-CN" altLang="en-US" sz="7200" b="1" cap="none" spc="0" dirty="0">
                <a:ln w="12700" cmpd="sng">
                  <a:noFill/>
                  <a:prstDash val="solid"/>
                </a:ln>
                <a:gradFill>
                  <a:gsLst>
                    <a:gs pos="40000">
                      <a:srgbClr val="58CEFE">
                        <a:alpha val="55000"/>
                      </a:srgbClr>
                    </a:gs>
                    <a:gs pos="100000">
                      <a:srgbClr val="7C2EDA">
                        <a:alpha val="79000"/>
                      </a:srgbClr>
                    </a:gs>
                  </a:gsLst>
                  <a:lin ang="18000000" scaled="0"/>
                </a:gradFill>
                <a:effectLst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751988" y="2665516"/>
            <a:ext cx="8688660" cy="3168228"/>
            <a:chOff x="1751988" y="2792516"/>
            <a:chExt cx="8688660" cy="3168228"/>
          </a:xfrm>
        </p:grpSpPr>
        <p:sp>
          <p:nvSpPr>
            <p:cNvPr id="7" name="矩形 6"/>
            <p:cNvSpPr/>
            <p:nvPr/>
          </p:nvSpPr>
          <p:spPr>
            <a:xfrm>
              <a:off x="1751988" y="2792516"/>
              <a:ext cx="2562548" cy="3168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10916" y="2792516"/>
              <a:ext cx="2562548" cy="3168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7878100" y="2792516"/>
              <a:ext cx="2562548" cy="3168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Freeform 5"/>
            <p:cNvSpPr/>
            <p:nvPr/>
          </p:nvSpPr>
          <p:spPr bwMode="auto">
            <a:xfrm>
              <a:off x="2702244" y="3064702"/>
              <a:ext cx="655967" cy="652822"/>
            </a:xfrm>
            <a:custGeom>
              <a:avLst/>
              <a:gdLst>
                <a:gd name="T0" fmla="*/ 233 w 417"/>
                <a:gd name="T1" fmla="*/ 415 h 415"/>
                <a:gd name="T2" fmla="*/ 417 w 417"/>
                <a:gd name="T3" fmla="*/ 0 h 415"/>
                <a:gd name="T4" fmla="*/ 0 w 417"/>
                <a:gd name="T5" fmla="*/ 187 h 415"/>
                <a:gd name="T6" fmla="*/ 0 w 417"/>
                <a:gd name="T7" fmla="*/ 187 h 415"/>
                <a:gd name="T8" fmla="*/ 205 w 417"/>
                <a:gd name="T9" fmla="*/ 214 h 415"/>
                <a:gd name="T10" fmla="*/ 233 w 417"/>
                <a:gd name="T11" fmla="*/ 41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7" h="415">
                  <a:moveTo>
                    <a:pt x="233" y="415"/>
                  </a:moveTo>
                  <a:lnTo>
                    <a:pt x="417" y="0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205" y="214"/>
                  </a:lnTo>
                  <a:lnTo>
                    <a:pt x="233" y="415"/>
                  </a:lnTo>
                  <a:close/>
                </a:path>
              </a:pathLst>
            </a:custGeom>
            <a:noFill/>
            <a:ln w="44450" cap="rnd">
              <a:solidFill>
                <a:srgbClr val="0C0854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2111430" y="4930761"/>
              <a:ext cx="1843663" cy="7372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noProof="1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The development of an innovative industrial economy</a:t>
              </a:r>
              <a:endParaRPr lang="en-US" altLang="zh-CN" sz="1400" noProof="1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  <p:grpSp>
          <p:nvGrpSpPr>
            <p:cNvPr id="12" name="Group 8"/>
            <p:cNvGrpSpPr>
              <a:grpSpLocks noChangeAspect="1"/>
            </p:cNvGrpSpPr>
            <p:nvPr/>
          </p:nvGrpSpPr>
          <p:grpSpPr bwMode="auto">
            <a:xfrm>
              <a:off x="5766973" y="3065181"/>
              <a:ext cx="658239" cy="656676"/>
              <a:chOff x="4555" y="930"/>
              <a:chExt cx="421" cy="420"/>
            </a:xfrm>
          </p:grpSpPr>
          <p:sp>
            <p:nvSpPr>
              <p:cNvPr id="13" name="Oval 9"/>
              <p:cNvSpPr>
                <a:spLocks noChangeArrowheads="1"/>
              </p:cNvSpPr>
              <p:nvPr/>
            </p:nvSpPr>
            <p:spPr bwMode="auto">
              <a:xfrm>
                <a:off x="4555" y="930"/>
                <a:ext cx="421" cy="420"/>
              </a:xfrm>
              <a:prstGeom prst="ellipse">
                <a:avLst/>
              </a:prstGeom>
              <a:noFill/>
              <a:ln w="44450" cap="rnd">
                <a:solidFill>
                  <a:srgbClr val="0C0854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14" name="Freeform 10"/>
              <p:cNvSpPr/>
              <p:nvPr/>
            </p:nvSpPr>
            <p:spPr bwMode="auto">
              <a:xfrm>
                <a:off x="4768" y="1020"/>
                <a:ext cx="88" cy="241"/>
              </a:xfrm>
              <a:custGeom>
                <a:avLst/>
                <a:gdLst>
                  <a:gd name="T0" fmla="*/ 0 w 88"/>
                  <a:gd name="T1" fmla="*/ 0 h 241"/>
                  <a:gd name="T2" fmla="*/ 0 w 88"/>
                  <a:gd name="T3" fmla="*/ 157 h 241"/>
                  <a:gd name="T4" fmla="*/ 88 w 88"/>
                  <a:gd name="T5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8" h="241">
                    <a:moveTo>
                      <a:pt x="0" y="0"/>
                    </a:moveTo>
                    <a:lnTo>
                      <a:pt x="0" y="157"/>
                    </a:lnTo>
                    <a:lnTo>
                      <a:pt x="88" y="241"/>
                    </a:lnTo>
                  </a:path>
                </a:pathLst>
              </a:custGeom>
              <a:noFill/>
              <a:ln w="44450" cap="rnd">
                <a:solidFill>
                  <a:srgbClr val="0C0854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5174169" y="4930761"/>
              <a:ext cx="1843663" cy="7372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noProof="1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The construction of safe and reliable protection system</a:t>
              </a:r>
              <a:endParaRPr lang="en-US" altLang="zh-CN" sz="1400" noProof="1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  <p:grpSp>
          <p:nvGrpSpPr>
            <p:cNvPr id="16" name="Group 13"/>
            <p:cNvGrpSpPr>
              <a:grpSpLocks noChangeAspect="1"/>
            </p:cNvGrpSpPr>
            <p:nvPr/>
          </p:nvGrpSpPr>
          <p:grpSpPr bwMode="auto">
            <a:xfrm>
              <a:off x="8914380" y="3057882"/>
              <a:ext cx="488717" cy="659308"/>
              <a:chOff x="5769" y="915"/>
              <a:chExt cx="318" cy="429"/>
            </a:xfrm>
          </p:grpSpPr>
          <p:sp>
            <p:nvSpPr>
              <p:cNvPr id="17" name="Freeform 14"/>
              <p:cNvSpPr/>
              <p:nvPr/>
            </p:nvSpPr>
            <p:spPr bwMode="auto">
              <a:xfrm>
                <a:off x="5769" y="915"/>
                <a:ext cx="318" cy="429"/>
              </a:xfrm>
              <a:custGeom>
                <a:avLst/>
                <a:gdLst>
                  <a:gd name="T0" fmla="*/ 88 w 88"/>
                  <a:gd name="T1" fmla="*/ 43 h 120"/>
                  <a:gd name="T2" fmla="*/ 44 w 88"/>
                  <a:gd name="T3" fmla="*/ 0 h 120"/>
                  <a:gd name="T4" fmla="*/ 0 w 88"/>
                  <a:gd name="T5" fmla="*/ 43 h 120"/>
                  <a:gd name="T6" fmla="*/ 6 w 88"/>
                  <a:gd name="T7" fmla="*/ 64 h 120"/>
                  <a:gd name="T8" fmla="*/ 44 w 88"/>
                  <a:gd name="T9" fmla="*/ 120 h 120"/>
                  <a:gd name="T10" fmla="*/ 82 w 88"/>
                  <a:gd name="T11" fmla="*/ 64 h 120"/>
                  <a:gd name="T12" fmla="*/ 88 w 88"/>
                  <a:gd name="T13" fmla="*/ 43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20">
                    <a:moveTo>
                      <a:pt x="88" y="43"/>
                    </a:moveTo>
                    <a:cubicBezTo>
                      <a:pt x="88" y="19"/>
                      <a:pt x="68" y="0"/>
                      <a:pt x="44" y="0"/>
                    </a:cubicBezTo>
                    <a:cubicBezTo>
                      <a:pt x="20" y="0"/>
                      <a:pt x="0" y="19"/>
                      <a:pt x="0" y="43"/>
                    </a:cubicBezTo>
                    <a:cubicBezTo>
                      <a:pt x="0" y="51"/>
                      <a:pt x="2" y="58"/>
                      <a:pt x="6" y="64"/>
                    </a:cubicBezTo>
                    <a:cubicBezTo>
                      <a:pt x="44" y="120"/>
                      <a:pt x="44" y="120"/>
                      <a:pt x="44" y="120"/>
                    </a:cubicBezTo>
                    <a:cubicBezTo>
                      <a:pt x="82" y="64"/>
                      <a:pt x="82" y="64"/>
                      <a:pt x="82" y="64"/>
                    </a:cubicBezTo>
                    <a:cubicBezTo>
                      <a:pt x="86" y="58"/>
                      <a:pt x="88" y="51"/>
                      <a:pt x="88" y="43"/>
                    </a:cubicBezTo>
                    <a:close/>
                  </a:path>
                </a:pathLst>
              </a:custGeom>
              <a:noFill/>
              <a:ln w="46038" cap="rnd">
                <a:solidFill>
                  <a:srgbClr val="0C0854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auto">
              <a:xfrm>
                <a:off x="5859" y="1011"/>
                <a:ext cx="138" cy="138"/>
              </a:xfrm>
              <a:prstGeom prst="ellipse">
                <a:avLst/>
              </a:prstGeom>
              <a:noFill/>
              <a:ln w="46038" cap="rnd">
                <a:solidFill>
                  <a:srgbClr val="0C0854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8304217" y="4930761"/>
              <a:ext cx="1843663" cy="7372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noProof="1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A new situation of mutual benefit and win-win results</a:t>
              </a:r>
              <a:endParaRPr lang="en-US" altLang="zh-CN" sz="1400" noProof="1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043951" y="3741372"/>
              <a:ext cx="1978902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spc="600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融合创新的产业经济的发展</a:t>
              </a:r>
              <a:endParaRPr lang="zh-CN" altLang="en-US" sz="2000" spc="600" dirty="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102732" y="3741648"/>
              <a:ext cx="1978902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spc="600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安全可靠的防护体系的构建</a:t>
              </a:r>
              <a:endParaRPr lang="zh-CN" altLang="en-US" sz="2000" spc="600" dirty="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169287" y="3821023"/>
              <a:ext cx="1978902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spc="600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互利共赢新局面的打造</a:t>
              </a:r>
              <a:endParaRPr lang="zh-CN" altLang="en-US" sz="2000" spc="600" dirty="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728291" y="752385"/>
            <a:ext cx="7558960" cy="1200329"/>
            <a:chOff x="728291" y="752385"/>
            <a:chExt cx="7558960" cy="1200329"/>
          </a:xfrm>
        </p:grpSpPr>
        <p:grpSp>
          <p:nvGrpSpPr>
            <p:cNvPr id="3" name="组合 2"/>
            <p:cNvGrpSpPr/>
            <p:nvPr/>
          </p:nvGrpSpPr>
          <p:grpSpPr>
            <a:xfrm>
              <a:off x="758178" y="1064622"/>
              <a:ext cx="7529073" cy="768350"/>
              <a:chOff x="758178" y="1064622"/>
              <a:chExt cx="7529073" cy="768350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178" y="1126578"/>
                <a:ext cx="645531" cy="645531"/>
              </a:xfrm>
              <a:prstGeom prst="rect">
                <a:avLst/>
              </a:prstGeom>
            </p:spPr>
          </p:pic>
          <p:sp>
            <p:nvSpPr>
              <p:cNvPr id="5" name="文本框 4"/>
              <p:cNvSpPr txBox="1"/>
              <p:nvPr/>
            </p:nvSpPr>
            <p:spPr>
              <a:xfrm>
                <a:off x="839971" y="1064622"/>
                <a:ext cx="7447280" cy="76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dirty="0">
                    <a:solidFill>
                      <a:schemeClr val="bg1"/>
                    </a:solidFill>
                  </a:rPr>
                  <a:t>可能趋势一：科技型智慧城市</a:t>
                </a:r>
                <a:endParaRPr lang="zh-CN" altLang="en-US" sz="4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728291" y="752385"/>
              <a:ext cx="72487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7200" b="1" cap="none" spc="0" dirty="0">
                  <a:ln w="12700" cmpd="sng">
                    <a:noFill/>
                    <a:prstDash val="solid"/>
                  </a:ln>
                  <a:gradFill>
                    <a:gsLst>
                      <a:gs pos="40000">
                        <a:srgbClr val="58CEFE">
                          <a:alpha val="55000"/>
                        </a:srgbClr>
                      </a:gs>
                      <a:gs pos="100000">
                        <a:srgbClr val="7C2EDA">
                          <a:alpha val="79000"/>
                        </a:srgbClr>
                      </a:gs>
                    </a:gsLst>
                    <a:lin ang="18000000" scaled="0"/>
                  </a:gradFill>
                  <a:effectLst/>
                </a:rPr>
                <a:t>P</a:t>
              </a:r>
              <a:endParaRPr lang="zh-CN" altLang="en-US" sz="7200" b="1" cap="none" spc="0" dirty="0">
                <a:ln w="12700" cmpd="sng">
                  <a:noFill/>
                  <a:prstDash val="solid"/>
                </a:ln>
                <a:gradFill>
                  <a:gsLst>
                    <a:gs pos="40000">
                      <a:srgbClr val="58CEFE">
                        <a:alpha val="55000"/>
                      </a:srgbClr>
                    </a:gs>
                    <a:gs pos="100000">
                      <a:srgbClr val="7C2EDA">
                        <a:alpha val="79000"/>
                      </a:srgbClr>
                    </a:gs>
                  </a:gsLst>
                  <a:lin ang="18000000" scaled="0"/>
                </a:gradFill>
                <a:effectLst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506855" y="2115820"/>
            <a:ext cx="391858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主要围绕着地理信息系统、遥感、三维仿真、数据建库等开展，管理型智慧城市受到高度重视，基于数字化技术的数字城市、数字政府、数字交通等政务平台落地实施。</a:t>
            </a:r>
            <a:endParaRPr lang="zh-CN" altLang="en-US" sz="3200">
              <a:solidFill>
                <a:schemeClr val="bg1"/>
              </a:solidFill>
            </a:endParaRPr>
          </a:p>
        </p:txBody>
      </p:sp>
      <p:pic>
        <p:nvPicPr>
          <p:cNvPr id="10" name="图片 9" descr="u=4271126395,3458571309&amp;fm=26&amp;gp=0[1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490" y="2493010"/>
            <a:ext cx="4994910" cy="3276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728291" y="752385"/>
            <a:ext cx="7000160" cy="1200329"/>
            <a:chOff x="728291" y="752385"/>
            <a:chExt cx="7000160" cy="1200329"/>
          </a:xfrm>
        </p:grpSpPr>
        <p:grpSp>
          <p:nvGrpSpPr>
            <p:cNvPr id="3" name="组合 2"/>
            <p:cNvGrpSpPr/>
            <p:nvPr/>
          </p:nvGrpSpPr>
          <p:grpSpPr>
            <a:xfrm>
              <a:off x="758178" y="1064622"/>
              <a:ext cx="6970273" cy="768350"/>
              <a:chOff x="758178" y="1064622"/>
              <a:chExt cx="6970273" cy="768350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178" y="1126578"/>
                <a:ext cx="645531" cy="645531"/>
              </a:xfrm>
              <a:prstGeom prst="rect">
                <a:avLst/>
              </a:prstGeom>
            </p:spPr>
          </p:pic>
          <p:sp>
            <p:nvSpPr>
              <p:cNvPr id="5" name="文本框 4"/>
              <p:cNvSpPr txBox="1"/>
              <p:nvPr/>
            </p:nvSpPr>
            <p:spPr>
              <a:xfrm>
                <a:off x="839971" y="1064622"/>
                <a:ext cx="6888480" cy="76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sz="4400" dirty="0">
                    <a:solidFill>
                      <a:schemeClr val="bg1"/>
                    </a:solidFill>
                  </a:rPr>
                  <a:t>可能</a:t>
                </a:r>
                <a:r>
                  <a:rPr sz="4400" dirty="0">
                    <a:solidFill>
                      <a:schemeClr val="bg1"/>
                    </a:solidFill>
                  </a:rPr>
                  <a:t>趋势二：数字孪生城市</a:t>
                </a:r>
                <a:endParaRPr sz="4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728291" y="752385"/>
              <a:ext cx="72487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7200" b="1" cap="none" spc="0" dirty="0">
                  <a:ln w="12700" cmpd="sng">
                    <a:noFill/>
                    <a:prstDash val="solid"/>
                  </a:ln>
                  <a:gradFill>
                    <a:gsLst>
                      <a:gs pos="40000">
                        <a:srgbClr val="58CEFE">
                          <a:alpha val="55000"/>
                        </a:srgbClr>
                      </a:gs>
                      <a:gs pos="100000">
                        <a:srgbClr val="7C2EDA">
                          <a:alpha val="79000"/>
                        </a:srgbClr>
                      </a:gs>
                    </a:gsLst>
                    <a:lin ang="18000000" scaled="0"/>
                  </a:gradFill>
                  <a:effectLst/>
                </a:rPr>
                <a:t>P</a:t>
              </a:r>
              <a:endParaRPr lang="zh-CN" altLang="en-US" sz="7200" b="1" cap="none" spc="0" dirty="0">
                <a:ln w="12700" cmpd="sng">
                  <a:noFill/>
                  <a:prstDash val="solid"/>
                </a:ln>
                <a:gradFill>
                  <a:gsLst>
                    <a:gs pos="40000">
                      <a:srgbClr val="58CEFE">
                        <a:alpha val="55000"/>
                      </a:srgbClr>
                    </a:gs>
                    <a:gs pos="100000">
                      <a:srgbClr val="7C2EDA">
                        <a:alpha val="79000"/>
                      </a:srgbClr>
                    </a:gs>
                  </a:gsLst>
                  <a:lin ang="18000000" scaled="0"/>
                </a:gradFill>
                <a:effectLst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453667" y="1978105"/>
            <a:ext cx="3860703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通过数据全域标识、状态精准感知、数据实时分析、模型科学决策、智能精准执行，构建城市级数据闭环赋能体系，实现城市的模拟、监控、诊断、预测和控制，解决城市规划、建设、运行、管理、服务的复杂性和不确定性。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945" y="2388870"/>
            <a:ext cx="5107305" cy="3197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34680" y="1491869"/>
            <a:ext cx="10463870" cy="4396482"/>
            <a:chOff x="934680" y="1491869"/>
            <a:chExt cx="10463870" cy="4396482"/>
          </a:xfrm>
        </p:grpSpPr>
        <p:sp>
          <p:nvSpPr>
            <p:cNvPr id="4" name="椭圆 3"/>
            <p:cNvSpPr/>
            <p:nvPr/>
          </p:nvSpPr>
          <p:spPr>
            <a:xfrm>
              <a:off x="4325124" y="1491869"/>
              <a:ext cx="3541753" cy="354175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045827" y="1928803"/>
              <a:ext cx="2094808" cy="15696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600" dirty="0">
                  <a:solidFill>
                    <a:srgbClr val="031A6D"/>
                  </a:solidFill>
                  <a:latin typeface="Bebas Neue" panose="020B0606020202050201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9600" dirty="0">
                <a:solidFill>
                  <a:srgbClr val="031A6D"/>
                </a:solidFill>
                <a:latin typeface="Bebas Neue" panose="020B0606020202050201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675745" y="3301090"/>
              <a:ext cx="2981739" cy="5219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spc="600" dirty="0">
                  <a:solidFill>
                    <a:srgbClr val="031A6D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基本框架</a:t>
              </a:r>
              <a:endParaRPr lang="zh-CN" altLang="en-US" sz="2800" spc="600" dirty="0">
                <a:solidFill>
                  <a:srgbClr val="031A6D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34680" y="5580574"/>
              <a:ext cx="1046387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5826565" y="4098212"/>
            <a:ext cx="533331" cy="546100"/>
          </a:xfrm>
          <a:custGeom>
            <a:avLst/>
            <a:gdLst>
              <a:gd name="T0" fmla="*/ 171 w 187"/>
              <a:gd name="T1" fmla="*/ 0 h 192"/>
              <a:gd name="T2" fmla="*/ 16 w 187"/>
              <a:gd name="T3" fmla="*/ 0 h 192"/>
              <a:gd name="T4" fmla="*/ 0 w 187"/>
              <a:gd name="T5" fmla="*/ 18 h 192"/>
              <a:gd name="T6" fmla="*/ 0 w 187"/>
              <a:gd name="T7" fmla="*/ 136 h 192"/>
              <a:gd name="T8" fmla="*/ 16 w 187"/>
              <a:gd name="T9" fmla="*/ 154 h 192"/>
              <a:gd name="T10" fmla="*/ 88 w 187"/>
              <a:gd name="T11" fmla="*/ 154 h 192"/>
              <a:gd name="T12" fmla="*/ 88 w 187"/>
              <a:gd name="T13" fmla="*/ 154 h 192"/>
              <a:gd name="T14" fmla="*/ 88 w 187"/>
              <a:gd name="T15" fmla="*/ 180 h 192"/>
              <a:gd name="T16" fmla="*/ 43 w 187"/>
              <a:gd name="T17" fmla="*/ 180 h 192"/>
              <a:gd name="T18" fmla="*/ 38 w 187"/>
              <a:gd name="T19" fmla="*/ 186 h 192"/>
              <a:gd name="T20" fmla="*/ 43 w 187"/>
              <a:gd name="T21" fmla="*/ 192 h 192"/>
              <a:gd name="T22" fmla="*/ 144 w 187"/>
              <a:gd name="T23" fmla="*/ 192 h 192"/>
              <a:gd name="T24" fmla="*/ 150 w 187"/>
              <a:gd name="T25" fmla="*/ 186 h 192"/>
              <a:gd name="T26" fmla="*/ 144 w 187"/>
              <a:gd name="T27" fmla="*/ 180 h 192"/>
              <a:gd name="T28" fmla="*/ 99 w 187"/>
              <a:gd name="T29" fmla="*/ 180 h 192"/>
              <a:gd name="T30" fmla="*/ 99 w 187"/>
              <a:gd name="T31" fmla="*/ 154 h 192"/>
              <a:gd name="T32" fmla="*/ 99 w 187"/>
              <a:gd name="T33" fmla="*/ 154 h 192"/>
              <a:gd name="T34" fmla="*/ 171 w 187"/>
              <a:gd name="T35" fmla="*/ 154 h 192"/>
              <a:gd name="T36" fmla="*/ 187 w 187"/>
              <a:gd name="T37" fmla="*/ 136 h 192"/>
              <a:gd name="T38" fmla="*/ 187 w 187"/>
              <a:gd name="T39" fmla="*/ 18 h 192"/>
              <a:gd name="T40" fmla="*/ 171 w 187"/>
              <a:gd name="T41" fmla="*/ 0 h 192"/>
              <a:gd name="T42" fmla="*/ 134 w 187"/>
              <a:gd name="T43" fmla="*/ 19 h 192"/>
              <a:gd name="T44" fmla="*/ 140 w 187"/>
              <a:gd name="T45" fmla="*/ 13 h 192"/>
              <a:gd name="T46" fmla="*/ 146 w 187"/>
              <a:gd name="T47" fmla="*/ 19 h 192"/>
              <a:gd name="T48" fmla="*/ 146 w 187"/>
              <a:gd name="T49" fmla="*/ 120 h 192"/>
              <a:gd name="T50" fmla="*/ 140 w 187"/>
              <a:gd name="T51" fmla="*/ 126 h 192"/>
              <a:gd name="T52" fmla="*/ 134 w 187"/>
              <a:gd name="T53" fmla="*/ 120 h 192"/>
              <a:gd name="T54" fmla="*/ 134 w 187"/>
              <a:gd name="T55" fmla="*/ 19 h 192"/>
              <a:gd name="T56" fmla="*/ 102 w 187"/>
              <a:gd name="T57" fmla="*/ 37 h 192"/>
              <a:gd name="T58" fmla="*/ 108 w 187"/>
              <a:gd name="T59" fmla="*/ 31 h 192"/>
              <a:gd name="T60" fmla="*/ 114 w 187"/>
              <a:gd name="T61" fmla="*/ 37 h 192"/>
              <a:gd name="T62" fmla="*/ 114 w 187"/>
              <a:gd name="T63" fmla="*/ 120 h 192"/>
              <a:gd name="T64" fmla="*/ 108 w 187"/>
              <a:gd name="T65" fmla="*/ 126 h 192"/>
              <a:gd name="T66" fmla="*/ 102 w 187"/>
              <a:gd name="T67" fmla="*/ 120 h 192"/>
              <a:gd name="T68" fmla="*/ 102 w 187"/>
              <a:gd name="T69" fmla="*/ 37 h 192"/>
              <a:gd name="T70" fmla="*/ 70 w 187"/>
              <a:gd name="T71" fmla="*/ 54 h 192"/>
              <a:gd name="T72" fmla="*/ 76 w 187"/>
              <a:gd name="T73" fmla="*/ 48 h 192"/>
              <a:gd name="T74" fmla="*/ 82 w 187"/>
              <a:gd name="T75" fmla="*/ 54 h 192"/>
              <a:gd name="T76" fmla="*/ 82 w 187"/>
              <a:gd name="T77" fmla="*/ 120 h 192"/>
              <a:gd name="T78" fmla="*/ 76 w 187"/>
              <a:gd name="T79" fmla="*/ 126 h 192"/>
              <a:gd name="T80" fmla="*/ 70 w 187"/>
              <a:gd name="T81" fmla="*/ 120 h 192"/>
              <a:gd name="T82" fmla="*/ 70 w 187"/>
              <a:gd name="T83" fmla="*/ 54 h 192"/>
              <a:gd name="T84" fmla="*/ 38 w 187"/>
              <a:gd name="T85" fmla="*/ 86 h 192"/>
              <a:gd name="T86" fmla="*/ 44 w 187"/>
              <a:gd name="T87" fmla="*/ 80 h 192"/>
              <a:gd name="T88" fmla="*/ 50 w 187"/>
              <a:gd name="T89" fmla="*/ 86 h 192"/>
              <a:gd name="T90" fmla="*/ 50 w 187"/>
              <a:gd name="T91" fmla="*/ 120 h 192"/>
              <a:gd name="T92" fmla="*/ 44 w 187"/>
              <a:gd name="T93" fmla="*/ 126 h 192"/>
              <a:gd name="T94" fmla="*/ 38 w 187"/>
              <a:gd name="T95" fmla="*/ 120 h 192"/>
              <a:gd name="T96" fmla="*/ 38 w 187"/>
              <a:gd name="T97" fmla="*/ 86 h 192"/>
              <a:gd name="T98" fmla="*/ 149 w 187"/>
              <a:gd name="T99" fmla="*/ 141 h 192"/>
              <a:gd name="T100" fmla="*/ 38 w 187"/>
              <a:gd name="T101" fmla="*/ 141 h 192"/>
              <a:gd name="T102" fmla="*/ 32 w 187"/>
              <a:gd name="T103" fmla="*/ 135 h 192"/>
              <a:gd name="T104" fmla="*/ 38 w 187"/>
              <a:gd name="T105" fmla="*/ 129 h 192"/>
              <a:gd name="T106" fmla="*/ 149 w 187"/>
              <a:gd name="T107" fmla="*/ 129 h 192"/>
              <a:gd name="T108" fmla="*/ 155 w 187"/>
              <a:gd name="T109" fmla="*/ 135 h 192"/>
              <a:gd name="T110" fmla="*/ 149 w 187"/>
              <a:gd name="T111" fmla="*/ 14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87" h="192">
                <a:moveTo>
                  <a:pt x="171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8"/>
                  <a:pt x="0" y="18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46"/>
                  <a:pt x="7" y="154"/>
                  <a:pt x="16" y="154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88" y="180"/>
                  <a:pt x="88" y="180"/>
                  <a:pt x="88" y="180"/>
                </a:cubicBezTo>
                <a:cubicBezTo>
                  <a:pt x="43" y="180"/>
                  <a:pt x="43" y="180"/>
                  <a:pt x="43" y="180"/>
                </a:cubicBezTo>
                <a:cubicBezTo>
                  <a:pt x="40" y="180"/>
                  <a:pt x="38" y="183"/>
                  <a:pt x="38" y="186"/>
                </a:cubicBezTo>
                <a:cubicBezTo>
                  <a:pt x="38" y="189"/>
                  <a:pt x="40" y="192"/>
                  <a:pt x="43" y="192"/>
                </a:cubicBezTo>
                <a:cubicBezTo>
                  <a:pt x="144" y="192"/>
                  <a:pt x="144" y="192"/>
                  <a:pt x="144" y="192"/>
                </a:cubicBezTo>
                <a:cubicBezTo>
                  <a:pt x="147" y="192"/>
                  <a:pt x="150" y="189"/>
                  <a:pt x="150" y="186"/>
                </a:cubicBezTo>
                <a:cubicBezTo>
                  <a:pt x="150" y="183"/>
                  <a:pt x="147" y="180"/>
                  <a:pt x="144" y="180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99" y="154"/>
                  <a:pt x="99" y="154"/>
                  <a:pt x="99" y="154"/>
                </a:cubicBezTo>
                <a:cubicBezTo>
                  <a:pt x="99" y="154"/>
                  <a:pt x="99" y="154"/>
                  <a:pt x="99" y="154"/>
                </a:cubicBezTo>
                <a:cubicBezTo>
                  <a:pt x="171" y="154"/>
                  <a:pt x="171" y="154"/>
                  <a:pt x="171" y="154"/>
                </a:cubicBezTo>
                <a:cubicBezTo>
                  <a:pt x="180" y="154"/>
                  <a:pt x="187" y="146"/>
                  <a:pt x="187" y="136"/>
                </a:cubicBezTo>
                <a:cubicBezTo>
                  <a:pt x="187" y="18"/>
                  <a:pt x="187" y="18"/>
                  <a:pt x="187" y="18"/>
                </a:cubicBezTo>
                <a:cubicBezTo>
                  <a:pt x="187" y="8"/>
                  <a:pt x="180" y="0"/>
                  <a:pt x="171" y="0"/>
                </a:cubicBezTo>
                <a:close/>
                <a:moveTo>
                  <a:pt x="134" y="19"/>
                </a:moveTo>
                <a:cubicBezTo>
                  <a:pt x="134" y="15"/>
                  <a:pt x="137" y="13"/>
                  <a:pt x="140" y="13"/>
                </a:cubicBezTo>
                <a:cubicBezTo>
                  <a:pt x="144" y="13"/>
                  <a:pt x="146" y="15"/>
                  <a:pt x="146" y="19"/>
                </a:cubicBezTo>
                <a:cubicBezTo>
                  <a:pt x="146" y="120"/>
                  <a:pt x="146" y="120"/>
                  <a:pt x="146" y="120"/>
                </a:cubicBezTo>
                <a:cubicBezTo>
                  <a:pt x="146" y="123"/>
                  <a:pt x="144" y="126"/>
                  <a:pt x="140" y="126"/>
                </a:cubicBezTo>
                <a:cubicBezTo>
                  <a:pt x="137" y="126"/>
                  <a:pt x="134" y="123"/>
                  <a:pt x="134" y="120"/>
                </a:cubicBezTo>
                <a:lnTo>
                  <a:pt x="134" y="19"/>
                </a:lnTo>
                <a:close/>
                <a:moveTo>
                  <a:pt x="102" y="37"/>
                </a:moveTo>
                <a:cubicBezTo>
                  <a:pt x="102" y="33"/>
                  <a:pt x="105" y="31"/>
                  <a:pt x="108" y="31"/>
                </a:cubicBezTo>
                <a:cubicBezTo>
                  <a:pt x="111" y="31"/>
                  <a:pt x="114" y="33"/>
                  <a:pt x="114" y="37"/>
                </a:cubicBezTo>
                <a:cubicBezTo>
                  <a:pt x="114" y="120"/>
                  <a:pt x="114" y="120"/>
                  <a:pt x="114" y="120"/>
                </a:cubicBezTo>
                <a:cubicBezTo>
                  <a:pt x="114" y="123"/>
                  <a:pt x="111" y="126"/>
                  <a:pt x="108" y="126"/>
                </a:cubicBezTo>
                <a:cubicBezTo>
                  <a:pt x="105" y="126"/>
                  <a:pt x="102" y="123"/>
                  <a:pt x="102" y="120"/>
                </a:cubicBezTo>
                <a:lnTo>
                  <a:pt x="102" y="37"/>
                </a:lnTo>
                <a:close/>
                <a:moveTo>
                  <a:pt x="70" y="54"/>
                </a:moveTo>
                <a:cubicBezTo>
                  <a:pt x="70" y="50"/>
                  <a:pt x="73" y="48"/>
                  <a:pt x="76" y="48"/>
                </a:cubicBezTo>
                <a:cubicBezTo>
                  <a:pt x="79" y="48"/>
                  <a:pt x="82" y="50"/>
                  <a:pt x="82" y="54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2" y="123"/>
                  <a:pt x="79" y="126"/>
                  <a:pt x="76" y="126"/>
                </a:cubicBezTo>
                <a:cubicBezTo>
                  <a:pt x="73" y="126"/>
                  <a:pt x="70" y="123"/>
                  <a:pt x="70" y="120"/>
                </a:cubicBezTo>
                <a:lnTo>
                  <a:pt x="70" y="54"/>
                </a:lnTo>
                <a:close/>
                <a:moveTo>
                  <a:pt x="38" y="86"/>
                </a:moveTo>
                <a:cubicBezTo>
                  <a:pt x="38" y="83"/>
                  <a:pt x="40" y="80"/>
                  <a:pt x="44" y="80"/>
                </a:cubicBezTo>
                <a:cubicBezTo>
                  <a:pt x="47" y="80"/>
                  <a:pt x="50" y="83"/>
                  <a:pt x="50" y="86"/>
                </a:cubicBezTo>
                <a:cubicBezTo>
                  <a:pt x="50" y="120"/>
                  <a:pt x="50" y="120"/>
                  <a:pt x="50" y="120"/>
                </a:cubicBezTo>
                <a:cubicBezTo>
                  <a:pt x="50" y="123"/>
                  <a:pt x="47" y="126"/>
                  <a:pt x="44" y="126"/>
                </a:cubicBezTo>
                <a:cubicBezTo>
                  <a:pt x="40" y="126"/>
                  <a:pt x="38" y="123"/>
                  <a:pt x="38" y="120"/>
                </a:cubicBezTo>
                <a:lnTo>
                  <a:pt x="38" y="86"/>
                </a:lnTo>
                <a:close/>
                <a:moveTo>
                  <a:pt x="149" y="141"/>
                </a:moveTo>
                <a:cubicBezTo>
                  <a:pt x="38" y="141"/>
                  <a:pt x="38" y="141"/>
                  <a:pt x="38" y="141"/>
                </a:cubicBezTo>
                <a:cubicBezTo>
                  <a:pt x="35" y="141"/>
                  <a:pt x="32" y="138"/>
                  <a:pt x="32" y="135"/>
                </a:cubicBezTo>
                <a:cubicBezTo>
                  <a:pt x="32" y="132"/>
                  <a:pt x="35" y="129"/>
                  <a:pt x="38" y="129"/>
                </a:cubicBezTo>
                <a:cubicBezTo>
                  <a:pt x="149" y="129"/>
                  <a:pt x="149" y="129"/>
                  <a:pt x="149" y="129"/>
                </a:cubicBezTo>
                <a:cubicBezTo>
                  <a:pt x="152" y="129"/>
                  <a:pt x="155" y="132"/>
                  <a:pt x="155" y="135"/>
                </a:cubicBezTo>
                <a:cubicBezTo>
                  <a:pt x="155" y="138"/>
                  <a:pt x="152" y="141"/>
                  <a:pt x="149" y="141"/>
                </a:cubicBezTo>
                <a:close/>
              </a:path>
            </a:pathLst>
          </a:custGeom>
          <a:solidFill>
            <a:srgbClr val="031A6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>
</file>

<file path=ppt/tags/tag1.xml><?xml version="1.0" encoding="utf-8"?>
<p:tagLst xmlns:p="http://schemas.openxmlformats.org/presentationml/2006/main">
  <p:tag name="REFSHAPE" val="124350460"/>
</p:tagLst>
</file>

<file path=ppt/tags/tag2.xml><?xml version="1.0" encoding="utf-8"?>
<p:tagLst xmlns:p="http://schemas.openxmlformats.org/presentationml/2006/main">
  <p:tag name="REFSHAPE" val="124350460"/>
</p:tagLst>
</file>

<file path=ppt/tags/tag3.xml><?xml version="1.0" encoding="utf-8"?>
<p:tagLst xmlns:p="http://schemas.openxmlformats.org/presentationml/2006/main">
  <p:tag name="ISPRING_PRESENTATION_TITLE" val="09170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1315</Words>
  <Application>WPS 演示</Application>
  <PresentationFormat>宽屏</PresentationFormat>
  <Paragraphs>179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字酷堂清楷体</vt:lpstr>
      <vt:lpstr>Bebas Neue</vt:lpstr>
      <vt:lpstr>Segoe Print</vt:lpstr>
      <vt:lpstr>微软雅黑</vt:lpstr>
      <vt:lpstr>冬青黑体简体中文 W3</vt:lpstr>
      <vt:lpstr>黑体</vt:lpstr>
      <vt:lpstr>等线</vt:lpstr>
      <vt:lpstr>等线 Light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091705</dc:title>
  <dc:creator>龙时富</dc:creator>
  <cp:lastModifiedBy>25115</cp:lastModifiedBy>
  <cp:revision>29</cp:revision>
  <dcterms:created xsi:type="dcterms:W3CDTF">2017-09-12T09:36:00Z</dcterms:created>
  <dcterms:modified xsi:type="dcterms:W3CDTF">2020-02-29T03:53:24Z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