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5"/>
  </p:notesMasterIdLst>
  <p:sldIdLst>
    <p:sldId id="259" r:id="rId2"/>
    <p:sldId id="298" r:id="rId3"/>
    <p:sldId id="266" r:id="rId4"/>
    <p:sldId id="273" r:id="rId5"/>
    <p:sldId id="267" r:id="rId6"/>
    <p:sldId id="300" r:id="rId7"/>
    <p:sldId id="301" r:id="rId8"/>
    <p:sldId id="302" r:id="rId9"/>
    <p:sldId id="303" r:id="rId10"/>
    <p:sldId id="304" r:id="rId11"/>
    <p:sldId id="268" r:id="rId12"/>
    <p:sldId id="274" r:id="rId13"/>
    <p:sldId id="292" r:id="rId14"/>
    <p:sldId id="305" r:id="rId15"/>
    <p:sldId id="306" r:id="rId16"/>
    <p:sldId id="276" r:id="rId17"/>
    <p:sldId id="307" r:id="rId18"/>
    <p:sldId id="308" r:id="rId19"/>
    <p:sldId id="309" r:id="rId20"/>
    <p:sldId id="310" r:id="rId21"/>
    <p:sldId id="311" r:id="rId22"/>
    <p:sldId id="296" r:id="rId23"/>
    <p:sldId id="272" r:id="rId24"/>
  </p:sldIdLst>
  <p:sldSz cx="12192000" cy="6858000"/>
  <p:notesSz cx="6858000" cy="9144000"/>
  <p:custDataLst>
    <p:tags r:id="rId26"/>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416" userDrawn="1">
          <p15:clr>
            <a:srgbClr val="A4A3A4"/>
          </p15:clr>
        </p15:guide>
        <p15:guide id="4" pos="4021" userDrawn="1">
          <p15:clr>
            <a:srgbClr val="A4A3A4"/>
          </p15:clr>
        </p15:guide>
        <p15:guide id="5" orient="horz" pos="640" userDrawn="1">
          <p15:clr>
            <a:srgbClr val="A4A3A4"/>
          </p15:clr>
        </p15:guide>
        <p15:guide id="6" orient="horz" pos="712" userDrawn="1">
          <p15:clr>
            <a:srgbClr val="A4A3A4"/>
          </p15:clr>
        </p15:guide>
        <p15:guide id="7" orient="horz" pos="3929" userDrawn="1">
          <p15:clr>
            <a:srgbClr val="A4A3A4"/>
          </p15:clr>
        </p15:guide>
        <p15:guide id="8"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94303" autoAdjust="0"/>
  </p:normalViewPr>
  <p:slideViewPr>
    <p:cSldViewPr snapToGrid="0" snapToObjects="1">
      <p:cViewPr varScale="1">
        <p:scale>
          <a:sx n="82" d="100"/>
          <a:sy n="82" d="100"/>
        </p:scale>
        <p:origin x="82" y="189"/>
      </p:cViewPr>
      <p:guideLst>
        <p:guide orient="horz" pos="2296"/>
        <p:guide pos="3840"/>
        <p:guide pos="416"/>
        <p:guide pos="4021"/>
        <p:guide orient="horz" pos="640"/>
        <p:guide orient="horz" pos="712"/>
        <p:guide orient="horz" pos="3929"/>
        <p:guide orient="horz" pos="386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F04B6-AC22-47CD-9E8E-A9C0E8496761}" type="datetimeFigureOut">
              <a:rPr lang="zh-CN" altLang="en-US" smtClean="0"/>
              <a:t>2021/8/21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CDE7-A7E8-4C77-89F9-7A6C50F78858}" type="slidenum">
              <a:rPr lang="zh-CN" altLang="en-US" smtClean="0"/>
              <a:t>‹#›</a:t>
            </a:fld>
            <a:endParaRPr lang="zh-CN" altLang="en-US"/>
          </a:p>
        </p:txBody>
      </p:sp>
    </p:spTree>
    <p:extLst>
      <p:ext uri="{BB962C8B-B14F-4D97-AF65-F5344CB8AC3E}">
        <p14:creationId xmlns:p14="http://schemas.microsoft.com/office/powerpoint/2010/main" val="167236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19</a:t>
            </a:fld>
            <a:endParaRPr lang="zh-CN" altLang="en-US"/>
          </a:p>
        </p:txBody>
      </p:sp>
    </p:spTree>
    <p:extLst>
      <p:ext uri="{BB962C8B-B14F-4D97-AF65-F5344CB8AC3E}">
        <p14:creationId xmlns:p14="http://schemas.microsoft.com/office/powerpoint/2010/main" val="208505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2054" y="2360410"/>
            <a:ext cx="11307904" cy="1200329"/>
          </a:xfrm>
          <a:prstGeom prst="rect">
            <a:avLst/>
          </a:prstGeom>
        </p:spPr>
        <p:txBody>
          <a:bodyPr wrap="none">
            <a:spAutoFit/>
          </a:bodyPr>
          <a:lstStyle/>
          <a:p>
            <a:pPr algn="ctr"/>
            <a:r>
              <a:rPr lang="en-US" altLang="zh-CN" sz="3200" b="1" dirty="0">
                <a:effectLst/>
              </a:rPr>
              <a:t>Path Switching in Content Centric and Named Data Networks</a:t>
            </a:r>
            <a:r>
              <a:rPr lang="en-US" altLang="zh-CN" sz="7200" b="1" dirty="0"/>
              <a:t> </a:t>
            </a:r>
            <a:endParaRPr lang="en-US" altLang="zh-CN" sz="7200" b="1" dirty="0">
              <a:cs typeface="+mn-ea"/>
              <a:sym typeface="+mn-lt"/>
            </a:endParaRPr>
          </a:p>
        </p:txBody>
      </p:sp>
      <p:sp>
        <p:nvSpPr>
          <p:cNvPr id="14" name="矩形 13"/>
          <p:cNvSpPr/>
          <p:nvPr/>
        </p:nvSpPr>
        <p:spPr>
          <a:xfrm>
            <a:off x="5041371" y="5070665"/>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
        <p:nvSpPr>
          <p:cNvPr id="6" name="矩形 5">
            <a:extLst>
              <a:ext uri="{FF2B5EF4-FFF2-40B4-BE49-F238E27FC236}">
                <a16:creationId xmlns:a16="http://schemas.microsoft.com/office/drawing/2014/main" id="{ECB2D4D7-CC30-4A99-B293-BAA6717F8998}"/>
              </a:ext>
            </a:extLst>
          </p:cNvPr>
          <p:cNvSpPr/>
          <p:nvPr/>
        </p:nvSpPr>
        <p:spPr>
          <a:xfrm>
            <a:off x="3030201" y="3585544"/>
            <a:ext cx="6280660" cy="12402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sz="2400" b="1" dirty="0">
                <a:solidFill>
                  <a:schemeClr val="tx1"/>
                </a:solidFill>
                <a:cs typeface="+mn-ea"/>
                <a:sym typeface="+mn-lt"/>
              </a:rPr>
              <a:t>内容中心网络和命名数据网络中的路径切换</a:t>
            </a:r>
            <a:endParaRPr lang="en-US" altLang="zh-CN" sz="2400" b="1" dirty="0">
              <a:solidFill>
                <a:schemeClr val="tx1"/>
              </a:solidFill>
              <a:cs typeface="+mn-ea"/>
              <a:sym typeface="+mn-lt"/>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advTm="16975">
        <p:cut/>
      </p:transition>
    </mc:Choice>
    <mc:Fallback xmlns="">
      <p:transition advTm="16975">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1655518" cy="338554"/>
          </a:xfrm>
          <a:prstGeom prst="rect">
            <a:avLst/>
          </a:prstGeom>
          <a:noFill/>
        </p:spPr>
        <p:txBody>
          <a:bodyPr wrap="square" rtlCol="0">
            <a:spAutoFit/>
          </a:bodyPr>
          <a:lstStyle/>
          <a:p>
            <a:r>
              <a:rPr lang="zh-CN" altLang="en-US" sz="1600" b="1" dirty="0">
                <a:cs typeface="+mn-ea"/>
                <a:sym typeface="+mn-lt"/>
              </a:rPr>
              <a:t>路由更新的影响</a:t>
            </a:r>
            <a:endParaRPr lang="zh-CN" altLang="en-US" sz="1600" dirty="0">
              <a:cs typeface="+mn-ea"/>
              <a:sym typeface="+mn-lt"/>
            </a:endParaRPr>
          </a:p>
        </p:txBody>
      </p:sp>
      <p:sp>
        <p:nvSpPr>
          <p:cNvPr id="11" name="文本框 10">
            <a:extLst>
              <a:ext uri="{FF2B5EF4-FFF2-40B4-BE49-F238E27FC236}">
                <a16:creationId xmlns:a16="http://schemas.microsoft.com/office/drawing/2014/main" id="{AD9A9A22-58EE-48F5-B41A-F104E2008E6D}"/>
              </a:ext>
            </a:extLst>
          </p:cNvPr>
          <p:cNvSpPr txBox="1"/>
          <p:nvPr/>
        </p:nvSpPr>
        <p:spPr>
          <a:xfrm>
            <a:off x="1063799" y="3402748"/>
            <a:ext cx="10639077" cy="3372718"/>
          </a:xfrm>
          <a:prstGeom prst="rect">
            <a:avLst/>
          </a:prstGeom>
          <a:noFill/>
        </p:spPr>
        <p:txBody>
          <a:bodyPr wrap="square">
            <a:spAutoFit/>
          </a:bodyPr>
          <a:lstStyle/>
          <a:p>
            <a:pPr>
              <a:lnSpc>
                <a:spcPct val="150000"/>
              </a:lnSpc>
            </a:pPr>
            <a:r>
              <a:rPr lang="zh-CN" altLang="en-US" sz="1600" dirty="0">
                <a:effectLst/>
              </a:rPr>
              <a:t>更新后，</a:t>
            </a:r>
            <a:r>
              <a:rPr lang="zh-CN" altLang="en-US" sz="1600" b="1" dirty="0">
                <a:effectLst/>
              </a:rPr>
              <a:t>解码后的</a:t>
            </a:r>
            <a:r>
              <a:rPr lang="en-US" altLang="zh-CN" sz="1600" b="1" dirty="0" err="1">
                <a:effectLst/>
              </a:rPr>
              <a:t>Nexthop</a:t>
            </a:r>
            <a:r>
              <a:rPr lang="en-US" altLang="zh-CN" sz="1600" b="1" dirty="0">
                <a:effectLst/>
              </a:rPr>
              <a:t> ID</a:t>
            </a:r>
            <a:r>
              <a:rPr lang="zh-CN" altLang="en-US" sz="1600" b="1" dirty="0">
                <a:effectLst/>
              </a:rPr>
              <a:t>将会和</a:t>
            </a:r>
            <a:r>
              <a:rPr lang="en-US" altLang="zh-CN" sz="1600" b="1" dirty="0">
                <a:effectLst/>
              </a:rPr>
              <a:t>FIB</a:t>
            </a:r>
            <a:r>
              <a:rPr lang="zh-CN" altLang="en-US" sz="1600" b="1" dirty="0">
                <a:effectLst/>
              </a:rPr>
              <a:t>表项中的下一跳匹配失败</a:t>
            </a:r>
          </a:p>
          <a:p>
            <a:pPr>
              <a:lnSpc>
                <a:spcPct val="150000"/>
              </a:lnSpc>
            </a:pPr>
            <a:r>
              <a:rPr lang="zh-CN" altLang="en-US" sz="1600" dirty="0"/>
              <a:t>解决方法：</a:t>
            </a:r>
          </a:p>
          <a:p>
            <a:pPr>
              <a:lnSpc>
                <a:spcPct val="150000"/>
              </a:lnSpc>
              <a:buFont typeface="+mj-lt"/>
              <a:buAutoNum type="arabicPeriod"/>
            </a:pPr>
            <a:r>
              <a:rPr lang="zh-CN" altLang="en-US" sz="1600" b="1" dirty="0"/>
              <a:t>使用一个</a:t>
            </a:r>
            <a:r>
              <a:rPr lang="en-US" altLang="zh-CN" sz="1600" b="1" dirty="0"/>
              <a:t>NACK</a:t>
            </a:r>
            <a:r>
              <a:rPr lang="zh-CN" altLang="en-US" sz="1600" b="1" dirty="0"/>
              <a:t>带着</a:t>
            </a:r>
            <a:r>
              <a:rPr lang="zh-CN" altLang="en-US" sz="1600" dirty="0"/>
              <a:t>：无效路径标签的包去回应之前收到的</a:t>
            </a:r>
            <a:r>
              <a:rPr lang="en-US" altLang="zh-CN" sz="1600" dirty="0"/>
              <a:t>Interest</a:t>
            </a:r>
            <a:r>
              <a:rPr lang="zh-CN" altLang="en-US" sz="1600" dirty="0"/>
              <a:t>。并在这个</a:t>
            </a:r>
            <a:r>
              <a:rPr lang="en-US" altLang="zh-CN" sz="1600" dirty="0"/>
              <a:t>NACK</a:t>
            </a:r>
            <a:r>
              <a:rPr lang="zh-CN" altLang="en-US" sz="1600" dirty="0"/>
              <a:t>中把当前的路径标签加进去。这样就可以有效的更新路径标签，并且接收到</a:t>
            </a:r>
            <a:r>
              <a:rPr lang="en-US" altLang="zh-CN" sz="1600" dirty="0"/>
              <a:t>NACK</a:t>
            </a:r>
            <a:r>
              <a:rPr lang="zh-CN" altLang="en-US" sz="1600" dirty="0"/>
              <a:t>信息的消费者也知道哪条路径不可用了。</a:t>
            </a:r>
          </a:p>
          <a:p>
            <a:pPr>
              <a:lnSpc>
                <a:spcPct val="150000"/>
              </a:lnSpc>
              <a:buFont typeface="+mj-lt"/>
              <a:buAutoNum type="arabicPeriod"/>
            </a:pPr>
            <a:r>
              <a:rPr lang="zh-CN" altLang="en-US" sz="1600" b="1" dirty="0">
                <a:effectLst/>
                <a:latin typeface="unset"/>
              </a:rPr>
              <a:t>通过</a:t>
            </a:r>
            <a:r>
              <a:rPr lang="en-US" altLang="zh-CN" sz="1600" b="1" dirty="0">
                <a:effectLst/>
                <a:latin typeface="unset"/>
              </a:rPr>
              <a:t>LNPM FIB</a:t>
            </a:r>
            <a:r>
              <a:rPr lang="zh-CN" altLang="en-US" sz="1600" b="1" dirty="0">
                <a:effectLst/>
                <a:latin typeface="unset"/>
              </a:rPr>
              <a:t>查找转发</a:t>
            </a:r>
            <a:r>
              <a:rPr lang="en-US" altLang="zh-CN" sz="1600" b="1" dirty="0">
                <a:effectLst/>
                <a:latin typeface="unset"/>
              </a:rPr>
              <a:t>Interest</a:t>
            </a:r>
            <a:r>
              <a:rPr lang="zh-CN" altLang="en-US" sz="1600" dirty="0">
                <a:effectLst/>
                <a:latin typeface="unset"/>
              </a:rPr>
              <a:t>。消费者端点</a:t>
            </a:r>
            <a:r>
              <a:rPr lang="en-US" altLang="zh-CN" sz="1600" dirty="0">
                <a:effectLst/>
                <a:latin typeface="unset"/>
              </a:rPr>
              <a:t>(</a:t>
            </a:r>
            <a:r>
              <a:rPr lang="zh-CN" altLang="en-US" sz="1600" dirty="0">
                <a:effectLst/>
                <a:latin typeface="unset"/>
              </a:rPr>
              <a:t>如果它关心的话</a:t>
            </a:r>
            <a:r>
              <a:rPr lang="en-US" altLang="zh-CN" sz="1600" dirty="0">
                <a:effectLst/>
                <a:latin typeface="unset"/>
              </a:rPr>
              <a:t>)</a:t>
            </a:r>
            <a:r>
              <a:rPr lang="zh-CN" altLang="en-US" sz="1600" dirty="0">
                <a:effectLst/>
                <a:latin typeface="unset"/>
              </a:rPr>
              <a:t>可以保留关于未完成的</a:t>
            </a:r>
            <a:r>
              <a:rPr lang="en-US" altLang="zh-CN" sz="1600" dirty="0">
                <a:effectLst/>
                <a:latin typeface="unset"/>
              </a:rPr>
              <a:t>Interests</a:t>
            </a:r>
            <a:r>
              <a:rPr lang="zh-CN" altLang="en-US" sz="1600" dirty="0">
                <a:effectLst/>
                <a:latin typeface="unset"/>
              </a:rPr>
              <a:t>的足够信息，以确定与</a:t>
            </a:r>
            <a:r>
              <a:rPr lang="en-US" altLang="zh-CN" sz="1600" dirty="0">
                <a:effectLst/>
                <a:latin typeface="unset"/>
              </a:rPr>
              <a:t>Interest</a:t>
            </a:r>
            <a:r>
              <a:rPr lang="zh-CN" altLang="en-US" sz="1600" dirty="0">
                <a:effectLst/>
                <a:latin typeface="unset"/>
              </a:rPr>
              <a:t>一起发送的路径标签是否与返回的</a:t>
            </a:r>
            <a:r>
              <a:rPr lang="en-US" altLang="zh-CN" sz="1600" dirty="0">
                <a:effectLst/>
                <a:latin typeface="unset"/>
              </a:rPr>
              <a:t>Content (Data)</a:t>
            </a:r>
            <a:r>
              <a:rPr lang="zh-CN" altLang="en-US" sz="1600" dirty="0">
                <a:effectLst/>
                <a:latin typeface="unset"/>
              </a:rPr>
              <a:t>中的路径标签不匹配，并替换陈旧的路径标签。（消费者端点自行发现）</a:t>
            </a:r>
            <a:endParaRPr lang="zh-CN" altLang="en-US" sz="1600" dirty="0"/>
          </a:p>
          <a:p>
            <a:pPr>
              <a:lnSpc>
                <a:spcPct val="150000"/>
              </a:lnSpc>
            </a:pPr>
            <a:r>
              <a:rPr lang="zh-CN" altLang="en-US" sz="1600" dirty="0"/>
              <a:t>综上所述，只要将</a:t>
            </a:r>
            <a:r>
              <a:rPr lang="zh-CN" altLang="en-US" sz="1600" b="1" dirty="0"/>
              <a:t>解码后的</a:t>
            </a:r>
            <a:r>
              <a:rPr lang="en-US" altLang="zh-CN" sz="1600" b="1" dirty="0" err="1"/>
              <a:t>nexthop</a:t>
            </a:r>
            <a:r>
              <a:rPr lang="en-US" altLang="zh-CN" sz="1600" b="1" dirty="0"/>
              <a:t> ID</a:t>
            </a:r>
            <a:r>
              <a:rPr lang="zh-CN" altLang="en-US" sz="1600" b="1" dirty="0"/>
              <a:t>与</a:t>
            </a:r>
            <a:r>
              <a:rPr lang="en-US" altLang="zh-CN" sz="1600" b="1" dirty="0"/>
              <a:t>FIB</a:t>
            </a:r>
            <a:r>
              <a:rPr lang="zh-CN" altLang="en-US" sz="1600" b="1" dirty="0"/>
              <a:t>表项</a:t>
            </a:r>
            <a:r>
              <a:rPr lang="en-US" altLang="zh-CN" sz="1600" b="1" dirty="0" err="1"/>
              <a:t>nexthop</a:t>
            </a:r>
            <a:r>
              <a:rPr lang="zh-CN" altLang="en-US" sz="1600" b="1" dirty="0"/>
              <a:t>匹配</a:t>
            </a:r>
            <a:r>
              <a:rPr lang="zh-CN" altLang="en-US" sz="1600" dirty="0"/>
              <a:t>，就可以保证在所有情况下都能检测到因路径标签失效而发生的</a:t>
            </a:r>
            <a:r>
              <a:rPr lang="en-US" altLang="zh-CN" sz="1600" dirty="0"/>
              <a:t>FIB</a:t>
            </a:r>
            <a:r>
              <a:rPr lang="zh-CN" altLang="en-US" sz="1600" dirty="0"/>
              <a:t>变化，并且</a:t>
            </a:r>
            <a:r>
              <a:rPr lang="en-US" altLang="zh-CN" sz="1600" dirty="0"/>
              <a:t>Interest</a:t>
            </a:r>
            <a:r>
              <a:rPr lang="zh-CN" altLang="en-US" sz="1600" dirty="0"/>
              <a:t>始终遵循一条有效路径到达生产者。</a:t>
            </a:r>
          </a:p>
        </p:txBody>
      </p:sp>
      <p:sp>
        <p:nvSpPr>
          <p:cNvPr id="12" name="iconfont-10139-4988481">
            <a:extLst>
              <a:ext uri="{FF2B5EF4-FFF2-40B4-BE49-F238E27FC236}">
                <a16:creationId xmlns:a16="http://schemas.microsoft.com/office/drawing/2014/main" id="{C04983FB-486A-4A8A-B0F9-52737B3E960C}"/>
              </a:ext>
            </a:extLst>
          </p:cNvPr>
          <p:cNvSpPr/>
          <p:nvPr/>
        </p:nvSpPr>
        <p:spPr>
          <a:xfrm>
            <a:off x="4650689" y="603467"/>
            <a:ext cx="609685" cy="550724"/>
          </a:xfrm>
          <a:custGeom>
            <a:avLst/>
            <a:gdLst>
              <a:gd name="connsiteX0" fmla="*/ 89237 w 533400"/>
              <a:gd name="connsiteY0" fmla="*/ 410193 h 481816"/>
              <a:gd name="connsiteX1" fmla="*/ 96423 w 533400"/>
              <a:gd name="connsiteY1" fmla="*/ 417782 h 481816"/>
              <a:gd name="connsiteX2" fmla="*/ 89237 w 533400"/>
              <a:gd name="connsiteY2" fmla="*/ 425371 h 481816"/>
              <a:gd name="connsiteX3" fmla="*/ 82051 w 533400"/>
              <a:gd name="connsiteY3" fmla="*/ 417782 h 481816"/>
              <a:gd name="connsiteX4" fmla="*/ 89237 w 533400"/>
              <a:gd name="connsiteY4" fmla="*/ 410193 h 481816"/>
              <a:gd name="connsiteX5" fmla="*/ 50881 w 533400"/>
              <a:gd name="connsiteY5" fmla="*/ 410193 h 481816"/>
              <a:gd name="connsiteX6" fmla="*/ 58067 w 533400"/>
              <a:gd name="connsiteY6" fmla="*/ 417782 h 481816"/>
              <a:gd name="connsiteX7" fmla="*/ 50881 w 533400"/>
              <a:gd name="connsiteY7" fmla="*/ 425371 h 481816"/>
              <a:gd name="connsiteX8" fmla="*/ 43648 w 533400"/>
              <a:gd name="connsiteY8" fmla="*/ 417782 h 481816"/>
              <a:gd name="connsiteX9" fmla="*/ 50881 w 533400"/>
              <a:gd name="connsiteY9" fmla="*/ 410193 h 481816"/>
              <a:gd name="connsiteX10" fmla="*/ 124652 w 533400"/>
              <a:gd name="connsiteY10" fmla="*/ 409751 h 481816"/>
              <a:gd name="connsiteX11" fmla="*/ 239032 w 533400"/>
              <a:gd name="connsiteY11" fmla="*/ 409751 h 481816"/>
              <a:gd name="connsiteX12" fmla="*/ 239508 w 533400"/>
              <a:gd name="connsiteY12" fmla="*/ 410227 h 481816"/>
              <a:gd name="connsiteX13" fmla="*/ 239508 w 533400"/>
              <a:gd name="connsiteY13" fmla="*/ 423705 h 481816"/>
              <a:gd name="connsiteX14" fmla="*/ 239032 w 533400"/>
              <a:gd name="connsiteY14" fmla="*/ 424181 h 481816"/>
              <a:gd name="connsiteX15" fmla="*/ 124557 w 533400"/>
              <a:gd name="connsiteY15" fmla="*/ 424181 h 481816"/>
              <a:gd name="connsiteX16" fmla="*/ 124176 w 533400"/>
              <a:gd name="connsiteY16" fmla="*/ 423705 h 481816"/>
              <a:gd name="connsiteX17" fmla="*/ 124176 w 533400"/>
              <a:gd name="connsiteY17" fmla="*/ 410180 h 481816"/>
              <a:gd name="connsiteX18" fmla="*/ 124652 w 533400"/>
              <a:gd name="connsiteY18" fmla="*/ 409751 h 481816"/>
              <a:gd name="connsiteX19" fmla="*/ 16228 w 533400"/>
              <a:gd name="connsiteY19" fmla="*/ 352756 h 481816"/>
              <a:gd name="connsiteX20" fmla="*/ 517220 w 533400"/>
              <a:gd name="connsiteY20" fmla="*/ 352756 h 481816"/>
              <a:gd name="connsiteX21" fmla="*/ 519017 w 533400"/>
              <a:gd name="connsiteY21" fmla="*/ 360128 h 481816"/>
              <a:gd name="connsiteX22" fmla="*/ 519017 w 533400"/>
              <a:gd name="connsiteY22" fmla="*/ 367140 h 481816"/>
              <a:gd name="connsiteX23" fmla="*/ 14430 w 533400"/>
              <a:gd name="connsiteY23" fmla="*/ 367140 h 481816"/>
              <a:gd name="connsiteX24" fmla="*/ 14430 w 533400"/>
              <a:gd name="connsiteY24" fmla="*/ 360128 h 481816"/>
              <a:gd name="connsiteX25" fmla="*/ 52197 w 533400"/>
              <a:gd name="connsiteY25" fmla="*/ 205244 h 481816"/>
              <a:gd name="connsiteX26" fmla="*/ 16228 w 533400"/>
              <a:gd name="connsiteY26" fmla="*/ 352756 h 481816"/>
              <a:gd name="connsiteX27" fmla="*/ 7242 w 533400"/>
              <a:gd name="connsiteY27" fmla="*/ 352756 h 481816"/>
              <a:gd name="connsiteX28" fmla="*/ 7242 w 533400"/>
              <a:gd name="connsiteY28" fmla="*/ 367140 h 481816"/>
              <a:gd name="connsiteX29" fmla="*/ 14430 w 533400"/>
              <a:gd name="connsiteY29" fmla="*/ 367140 h 481816"/>
              <a:gd name="connsiteX30" fmla="*/ 14430 w 533400"/>
              <a:gd name="connsiteY30" fmla="*/ 455383 h 481816"/>
              <a:gd name="connsiteX31" fmla="*/ 26432 w 533400"/>
              <a:gd name="connsiteY31" fmla="*/ 467385 h 481816"/>
              <a:gd name="connsiteX32" fmla="*/ 506968 w 533400"/>
              <a:gd name="connsiteY32" fmla="*/ 467385 h 481816"/>
              <a:gd name="connsiteX33" fmla="*/ 519017 w 533400"/>
              <a:gd name="connsiteY33" fmla="*/ 455383 h 481816"/>
              <a:gd name="connsiteX34" fmla="*/ 519017 w 533400"/>
              <a:gd name="connsiteY34" fmla="*/ 367140 h 481816"/>
              <a:gd name="connsiteX35" fmla="*/ 526159 w 533400"/>
              <a:gd name="connsiteY35" fmla="*/ 367140 h 481816"/>
              <a:gd name="connsiteX36" fmla="*/ 526159 w 533400"/>
              <a:gd name="connsiteY36" fmla="*/ 352756 h 481816"/>
              <a:gd name="connsiteX37" fmla="*/ 517220 w 533400"/>
              <a:gd name="connsiteY37" fmla="*/ 352756 h 481816"/>
              <a:gd name="connsiteX38" fmla="*/ 481251 w 533400"/>
              <a:gd name="connsiteY38" fmla="*/ 205244 h 481816"/>
              <a:gd name="connsiteX39" fmla="*/ 40862 w 533400"/>
              <a:gd name="connsiteY39" fmla="*/ 190861 h 481816"/>
              <a:gd name="connsiteX40" fmla="*/ 115271 w 533400"/>
              <a:gd name="connsiteY40" fmla="*/ 190861 h 481816"/>
              <a:gd name="connsiteX41" fmla="*/ 115271 w 533400"/>
              <a:gd name="connsiteY41" fmla="*/ 202066 h 481816"/>
              <a:gd name="connsiteX42" fmla="*/ 115747 w 533400"/>
              <a:gd name="connsiteY42" fmla="*/ 202542 h 481816"/>
              <a:gd name="connsiteX43" fmla="*/ 129271 w 533400"/>
              <a:gd name="connsiteY43" fmla="*/ 202542 h 481816"/>
              <a:gd name="connsiteX44" fmla="*/ 129747 w 533400"/>
              <a:gd name="connsiteY44" fmla="*/ 202113 h 481816"/>
              <a:gd name="connsiteX45" fmla="*/ 129747 w 533400"/>
              <a:gd name="connsiteY45" fmla="*/ 190861 h 481816"/>
              <a:gd name="connsiteX46" fmla="*/ 403554 w 533400"/>
              <a:gd name="connsiteY46" fmla="*/ 190861 h 481816"/>
              <a:gd name="connsiteX47" fmla="*/ 403554 w 533400"/>
              <a:gd name="connsiteY47" fmla="*/ 202066 h 481816"/>
              <a:gd name="connsiteX48" fmla="*/ 404030 w 533400"/>
              <a:gd name="connsiteY48" fmla="*/ 202542 h 481816"/>
              <a:gd name="connsiteX49" fmla="*/ 417554 w 533400"/>
              <a:gd name="connsiteY49" fmla="*/ 202542 h 481816"/>
              <a:gd name="connsiteX50" fmla="*/ 418030 w 533400"/>
              <a:gd name="connsiteY50" fmla="*/ 202113 h 481816"/>
              <a:gd name="connsiteX51" fmla="*/ 418030 w 533400"/>
              <a:gd name="connsiteY51" fmla="*/ 190861 h 481816"/>
              <a:gd name="connsiteX52" fmla="*/ 492490 w 533400"/>
              <a:gd name="connsiteY52" fmla="*/ 190861 h 481816"/>
              <a:gd name="connsiteX53" fmla="*/ 533400 w 533400"/>
              <a:gd name="connsiteY53" fmla="*/ 359223 h 481816"/>
              <a:gd name="connsiteX54" fmla="*/ 533400 w 533400"/>
              <a:gd name="connsiteY54" fmla="*/ 455335 h 481816"/>
              <a:gd name="connsiteX55" fmla="*/ 506968 w 533400"/>
              <a:gd name="connsiteY55" fmla="*/ 481816 h 481816"/>
              <a:gd name="connsiteX56" fmla="*/ 26432 w 533400"/>
              <a:gd name="connsiteY56" fmla="*/ 481816 h 481816"/>
              <a:gd name="connsiteX57" fmla="*/ 0 w 533400"/>
              <a:gd name="connsiteY57" fmla="*/ 455383 h 481816"/>
              <a:gd name="connsiteX58" fmla="*/ 191 w 533400"/>
              <a:gd name="connsiteY58" fmla="*/ 357556 h 481816"/>
              <a:gd name="connsiteX59" fmla="*/ 404030 w 533400"/>
              <a:gd name="connsiteY59" fmla="*/ 0 h 481816"/>
              <a:gd name="connsiteX60" fmla="*/ 417554 w 533400"/>
              <a:gd name="connsiteY60" fmla="*/ 0 h 481816"/>
              <a:gd name="connsiteX61" fmla="*/ 418030 w 533400"/>
              <a:gd name="connsiteY61" fmla="*/ 476 h 481816"/>
              <a:gd name="connsiteX62" fmla="*/ 418030 w 533400"/>
              <a:gd name="connsiteY62" fmla="*/ 190861 h 481816"/>
              <a:gd name="connsiteX63" fmla="*/ 403554 w 533400"/>
              <a:gd name="connsiteY63" fmla="*/ 190861 h 481816"/>
              <a:gd name="connsiteX64" fmla="*/ 403554 w 533400"/>
              <a:gd name="connsiteY64" fmla="*/ 476 h 481816"/>
              <a:gd name="connsiteX65" fmla="*/ 404030 w 533400"/>
              <a:gd name="connsiteY65" fmla="*/ 0 h 481816"/>
              <a:gd name="connsiteX66" fmla="*/ 115747 w 533400"/>
              <a:gd name="connsiteY66" fmla="*/ 0 h 481816"/>
              <a:gd name="connsiteX67" fmla="*/ 129271 w 533400"/>
              <a:gd name="connsiteY67" fmla="*/ 0 h 481816"/>
              <a:gd name="connsiteX68" fmla="*/ 129747 w 533400"/>
              <a:gd name="connsiteY68" fmla="*/ 476 h 481816"/>
              <a:gd name="connsiteX69" fmla="*/ 129747 w 533400"/>
              <a:gd name="connsiteY69" fmla="*/ 190861 h 481816"/>
              <a:gd name="connsiteX70" fmla="*/ 115271 w 533400"/>
              <a:gd name="connsiteY70" fmla="*/ 190861 h 481816"/>
              <a:gd name="connsiteX71" fmla="*/ 115271 w 533400"/>
              <a:gd name="connsiteY71" fmla="*/ 476 h 481816"/>
              <a:gd name="connsiteX72" fmla="*/ 115747 w 533400"/>
              <a:gd name="connsiteY72" fmla="*/ 0 h 48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3400" h="481816">
                <a:moveTo>
                  <a:pt x="89237" y="410193"/>
                </a:moveTo>
                <a:cubicBezTo>
                  <a:pt x="93568" y="410193"/>
                  <a:pt x="96423" y="413229"/>
                  <a:pt x="96423" y="417782"/>
                </a:cubicBezTo>
                <a:cubicBezTo>
                  <a:pt x="96423" y="422335"/>
                  <a:pt x="93568" y="425371"/>
                  <a:pt x="89237" y="425371"/>
                </a:cubicBezTo>
                <a:cubicBezTo>
                  <a:pt x="84907" y="425371"/>
                  <a:pt x="82051" y="422335"/>
                  <a:pt x="82051" y="417782"/>
                </a:cubicBezTo>
                <a:cubicBezTo>
                  <a:pt x="82051" y="413229"/>
                  <a:pt x="84907" y="410193"/>
                  <a:pt x="89237" y="410193"/>
                </a:cubicBezTo>
                <a:close/>
                <a:moveTo>
                  <a:pt x="50881" y="410193"/>
                </a:moveTo>
                <a:cubicBezTo>
                  <a:pt x="55164" y="410193"/>
                  <a:pt x="58067" y="413229"/>
                  <a:pt x="58067" y="417782"/>
                </a:cubicBezTo>
                <a:cubicBezTo>
                  <a:pt x="58067" y="422335"/>
                  <a:pt x="55212" y="425371"/>
                  <a:pt x="50881" y="425371"/>
                </a:cubicBezTo>
                <a:cubicBezTo>
                  <a:pt x="46503" y="425371"/>
                  <a:pt x="43648" y="422335"/>
                  <a:pt x="43648" y="417782"/>
                </a:cubicBezTo>
                <a:cubicBezTo>
                  <a:pt x="43648" y="413229"/>
                  <a:pt x="46503" y="410193"/>
                  <a:pt x="50881" y="410193"/>
                </a:cubicBezTo>
                <a:close/>
                <a:moveTo>
                  <a:pt x="124652" y="409751"/>
                </a:moveTo>
                <a:lnTo>
                  <a:pt x="239032" y="409751"/>
                </a:lnTo>
                <a:cubicBezTo>
                  <a:pt x="239270" y="409751"/>
                  <a:pt x="239508" y="409942"/>
                  <a:pt x="239508" y="410227"/>
                </a:cubicBezTo>
                <a:lnTo>
                  <a:pt x="239508" y="423705"/>
                </a:lnTo>
                <a:cubicBezTo>
                  <a:pt x="239508" y="423943"/>
                  <a:pt x="239317" y="424181"/>
                  <a:pt x="239032" y="424181"/>
                </a:cubicBezTo>
                <a:lnTo>
                  <a:pt x="124557" y="424181"/>
                </a:lnTo>
                <a:cubicBezTo>
                  <a:pt x="124319" y="424181"/>
                  <a:pt x="124176" y="423990"/>
                  <a:pt x="124176" y="423705"/>
                </a:cubicBezTo>
                <a:lnTo>
                  <a:pt x="124176" y="410180"/>
                </a:lnTo>
                <a:cubicBezTo>
                  <a:pt x="124176" y="409942"/>
                  <a:pt x="124319" y="409751"/>
                  <a:pt x="124652" y="409751"/>
                </a:cubicBezTo>
                <a:close/>
                <a:moveTo>
                  <a:pt x="16228" y="352756"/>
                </a:moveTo>
                <a:lnTo>
                  <a:pt x="517220" y="352756"/>
                </a:lnTo>
                <a:lnTo>
                  <a:pt x="519017" y="360128"/>
                </a:lnTo>
                <a:lnTo>
                  <a:pt x="519017" y="367140"/>
                </a:lnTo>
                <a:lnTo>
                  <a:pt x="14430" y="367140"/>
                </a:lnTo>
                <a:lnTo>
                  <a:pt x="14430" y="360128"/>
                </a:lnTo>
                <a:close/>
                <a:moveTo>
                  <a:pt x="52197" y="205244"/>
                </a:moveTo>
                <a:lnTo>
                  <a:pt x="16228" y="352756"/>
                </a:lnTo>
                <a:lnTo>
                  <a:pt x="7242" y="352756"/>
                </a:lnTo>
                <a:lnTo>
                  <a:pt x="7242" y="367140"/>
                </a:lnTo>
                <a:lnTo>
                  <a:pt x="14430" y="367140"/>
                </a:lnTo>
                <a:lnTo>
                  <a:pt x="14430" y="455383"/>
                </a:lnTo>
                <a:cubicBezTo>
                  <a:pt x="14430" y="462003"/>
                  <a:pt x="19764" y="467385"/>
                  <a:pt x="26432" y="467385"/>
                </a:cubicBezTo>
                <a:lnTo>
                  <a:pt x="506968" y="467385"/>
                </a:lnTo>
                <a:cubicBezTo>
                  <a:pt x="513588" y="467385"/>
                  <a:pt x="519017" y="462051"/>
                  <a:pt x="519017" y="455383"/>
                </a:cubicBezTo>
                <a:lnTo>
                  <a:pt x="519017" y="367140"/>
                </a:lnTo>
                <a:lnTo>
                  <a:pt x="526159" y="367140"/>
                </a:lnTo>
                <a:lnTo>
                  <a:pt x="526159" y="352756"/>
                </a:lnTo>
                <a:lnTo>
                  <a:pt x="517220" y="352756"/>
                </a:lnTo>
                <a:lnTo>
                  <a:pt x="481251" y="205244"/>
                </a:lnTo>
                <a:close/>
                <a:moveTo>
                  <a:pt x="40862" y="190861"/>
                </a:moveTo>
                <a:lnTo>
                  <a:pt x="115271" y="190861"/>
                </a:lnTo>
                <a:lnTo>
                  <a:pt x="115271" y="202066"/>
                </a:lnTo>
                <a:cubicBezTo>
                  <a:pt x="115271" y="202352"/>
                  <a:pt x="115509" y="202542"/>
                  <a:pt x="115747" y="202542"/>
                </a:cubicBezTo>
                <a:lnTo>
                  <a:pt x="129271" y="202542"/>
                </a:lnTo>
                <a:cubicBezTo>
                  <a:pt x="129509" y="202542"/>
                  <a:pt x="129699" y="202352"/>
                  <a:pt x="129747" y="202113"/>
                </a:cubicBezTo>
                <a:lnTo>
                  <a:pt x="129747" y="190861"/>
                </a:lnTo>
                <a:lnTo>
                  <a:pt x="403554" y="190861"/>
                </a:lnTo>
                <a:lnTo>
                  <a:pt x="403554" y="202066"/>
                </a:lnTo>
                <a:cubicBezTo>
                  <a:pt x="403554" y="202352"/>
                  <a:pt x="403792" y="202542"/>
                  <a:pt x="404030" y="202542"/>
                </a:cubicBezTo>
                <a:lnTo>
                  <a:pt x="417554" y="202542"/>
                </a:lnTo>
                <a:cubicBezTo>
                  <a:pt x="417792" y="202542"/>
                  <a:pt x="418030" y="202352"/>
                  <a:pt x="418030" y="202113"/>
                </a:cubicBezTo>
                <a:lnTo>
                  <a:pt x="418030" y="190861"/>
                </a:lnTo>
                <a:lnTo>
                  <a:pt x="492490" y="190861"/>
                </a:lnTo>
                <a:lnTo>
                  <a:pt x="533400" y="359223"/>
                </a:lnTo>
                <a:lnTo>
                  <a:pt x="533400" y="455335"/>
                </a:lnTo>
                <a:cubicBezTo>
                  <a:pt x="533400" y="469909"/>
                  <a:pt x="521541" y="481816"/>
                  <a:pt x="506968" y="481816"/>
                </a:cubicBezTo>
                <a:lnTo>
                  <a:pt x="26432" y="481816"/>
                </a:lnTo>
                <a:cubicBezTo>
                  <a:pt x="11859" y="481816"/>
                  <a:pt x="0" y="469957"/>
                  <a:pt x="0" y="455383"/>
                </a:cubicBezTo>
                <a:lnTo>
                  <a:pt x="191" y="357556"/>
                </a:lnTo>
                <a:close/>
                <a:moveTo>
                  <a:pt x="404030" y="0"/>
                </a:moveTo>
                <a:lnTo>
                  <a:pt x="417554" y="0"/>
                </a:lnTo>
                <a:cubicBezTo>
                  <a:pt x="417792" y="0"/>
                  <a:pt x="418030" y="190"/>
                  <a:pt x="418030" y="476"/>
                </a:cubicBezTo>
                <a:lnTo>
                  <a:pt x="418030" y="190861"/>
                </a:lnTo>
                <a:lnTo>
                  <a:pt x="403554" y="190861"/>
                </a:lnTo>
                <a:lnTo>
                  <a:pt x="403554" y="476"/>
                </a:lnTo>
                <a:cubicBezTo>
                  <a:pt x="403554" y="238"/>
                  <a:pt x="403744" y="0"/>
                  <a:pt x="404030" y="0"/>
                </a:cubicBezTo>
                <a:close/>
                <a:moveTo>
                  <a:pt x="115747" y="0"/>
                </a:moveTo>
                <a:lnTo>
                  <a:pt x="129271" y="0"/>
                </a:lnTo>
                <a:cubicBezTo>
                  <a:pt x="129509" y="0"/>
                  <a:pt x="129747" y="190"/>
                  <a:pt x="129747" y="476"/>
                </a:cubicBezTo>
                <a:lnTo>
                  <a:pt x="129747" y="190861"/>
                </a:lnTo>
                <a:lnTo>
                  <a:pt x="115271" y="190861"/>
                </a:lnTo>
                <a:lnTo>
                  <a:pt x="115271" y="476"/>
                </a:lnTo>
                <a:cubicBezTo>
                  <a:pt x="115271" y="238"/>
                  <a:pt x="115461" y="0"/>
                  <a:pt x="11574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椭圆 2">
            <a:extLst>
              <a:ext uri="{FF2B5EF4-FFF2-40B4-BE49-F238E27FC236}">
                <a16:creationId xmlns:a16="http://schemas.microsoft.com/office/drawing/2014/main" id="{5CD2B163-1D3C-4E06-BB4B-1D343D86B9BE}"/>
              </a:ext>
            </a:extLst>
          </p:cNvPr>
          <p:cNvSpPr/>
          <p:nvPr/>
        </p:nvSpPr>
        <p:spPr>
          <a:xfrm>
            <a:off x="2386125" y="669759"/>
            <a:ext cx="690807" cy="690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sp>
        <p:nvSpPr>
          <p:cNvPr id="13" name="iconfont-10139-4988481">
            <a:extLst>
              <a:ext uri="{FF2B5EF4-FFF2-40B4-BE49-F238E27FC236}">
                <a16:creationId xmlns:a16="http://schemas.microsoft.com/office/drawing/2014/main" id="{7AC987F1-1DE9-4050-BFDC-109C3BB79471}"/>
              </a:ext>
            </a:extLst>
          </p:cNvPr>
          <p:cNvSpPr/>
          <p:nvPr/>
        </p:nvSpPr>
        <p:spPr>
          <a:xfrm>
            <a:off x="6667975" y="119035"/>
            <a:ext cx="609685" cy="550724"/>
          </a:xfrm>
          <a:custGeom>
            <a:avLst/>
            <a:gdLst>
              <a:gd name="connsiteX0" fmla="*/ 89237 w 533400"/>
              <a:gd name="connsiteY0" fmla="*/ 410193 h 481816"/>
              <a:gd name="connsiteX1" fmla="*/ 96423 w 533400"/>
              <a:gd name="connsiteY1" fmla="*/ 417782 h 481816"/>
              <a:gd name="connsiteX2" fmla="*/ 89237 w 533400"/>
              <a:gd name="connsiteY2" fmla="*/ 425371 h 481816"/>
              <a:gd name="connsiteX3" fmla="*/ 82051 w 533400"/>
              <a:gd name="connsiteY3" fmla="*/ 417782 h 481816"/>
              <a:gd name="connsiteX4" fmla="*/ 89237 w 533400"/>
              <a:gd name="connsiteY4" fmla="*/ 410193 h 481816"/>
              <a:gd name="connsiteX5" fmla="*/ 50881 w 533400"/>
              <a:gd name="connsiteY5" fmla="*/ 410193 h 481816"/>
              <a:gd name="connsiteX6" fmla="*/ 58067 w 533400"/>
              <a:gd name="connsiteY6" fmla="*/ 417782 h 481816"/>
              <a:gd name="connsiteX7" fmla="*/ 50881 w 533400"/>
              <a:gd name="connsiteY7" fmla="*/ 425371 h 481816"/>
              <a:gd name="connsiteX8" fmla="*/ 43648 w 533400"/>
              <a:gd name="connsiteY8" fmla="*/ 417782 h 481816"/>
              <a:gd name="connsiteX9" fmla="*/ 50881 w 533400"/>
              <a:gd name="connsiteY9" fmla="*/ 410193 h 481816"/>
              <a:gd name="connsiteX10" fmla="*/ 124652 w 533400"/>
              <a:gd name="connsiteY10" fmla="*/ 409751 h 481816"/>
              <a:gd name="connsiteX11" fmla="*/ 239032 w 533400"/>
              <a:gd name="connsiteY11" fmla="*/ 409751 h 481816"/>
              <a:gd name="connsiteX12" fmla="*/ 239508 w 533400"/>
              <a:gd name="connsiteY12" fmla="*/ 410227 h 481816"/>
              <a:gd name="connsiteX13" fmla="*/ 239508 w 533400"/>
              <a:gd name="connsiteY13" fmla="*/ 423705 h 481816"/>
              <a:gd name="connsiteX14" fmla="*/ 239032 w 533400"/>
              <a:gd name="connsiteY14" fmla="*/ 424181 h 481816"/>
              <a:gd name="connsiteX15" fmla="*/ 124557 w 533400"/>
              <a:gd name="connsiteY15" fmla="*/ 424181 h 481816"/>
              <a:gd name="connsiteX16" fmla="*/ 124176 w 533400"/>
              <a:gd name="connsiteY16" fmla="*/ 423705 h 481816"/>
              <a:gd name="connsiteX17" fmla="*/ 124176 w 533400"/>
              <a:gd name="connsiteY17" fmla="*/ 410180 h 481816"/>
              <a:gd name="connsiteX18" fmla="*/ 124652 w 533400"/>
              <a:gd name="connsiteY18" fmla="*/ 409751 h 481816"/>
              <a:gd name="connsiteX19" fmla="*/ 16228 w 533400"/>
              <a:gd name="connsiteY19" fmla="*/ 352756 h 481816"/>
              <a:gd name="connsiteX20" fmla="*/ 517220 w 533400"/>
              <a:gd name="connsiteY20" fmla="*/ 352756 h 481816"/>
              <a:gd name="connsiteX21" fmla="*/ 519017 w 533400"/>
              <a:gd name="connsiteY21" fmla="*/ 360128 h 481816"/>
              <a:gd name="connsiteX22" fmla="*/ 519017 w 533400"/>
              <a:gd name="connsiteY22" fmla="*/ 367140 h 481816"/>
              <a:gd name="connsiteX23" fmla="*/ 14430 w 533400"/>
              <a:gd name="connsiteY23" fmla="*/ 367140 h 481816"/>
              <a:gd name="connsiteX24" fmla="*/ 14430 w 533400"/>
              <a:gd name="connsiteY24" fmla="*/ 360128 h 481816"/>
              <a:gd name="connsiteX25" fmla="*/ 52197 w 533400"/>
              <a:gd name="connsiteY25" fmla="*/ 205244 h 481816"/>
              <a:gd name="connsiteX26" fmla="*/ 16228 w 533400"/>
              <a:gd name="connsiteY26" fmla="*/ 352756 h 481816"/>
              <a:gd name="connsiteX27" fmla="*/ 7242 w 533400"/>
              <a:gd name="connsiteY27" fmla="*/ 352756 h 481816"/>
              <a:gd name="connsiteX28" fmla="*/ 7242 w 533400"/>
              <a:gd name="connsiteY28" fmla="*/ 367140 h 481816"/>
              <a:gd name="connsiteX29" fmla="*/ 14430 w 533400"/>
              <a:gd name="connsiteY29" fmla="*/ 367140 h 481816"/>
              <a:gd name="connsiteX30" fmla="*/ 14430 w 533400"/>
              <a:gd name="connsiteY30" fmla="*/ 455383 h 481816"/>
              <a:gd name="connsiteX31" fmla="*/ 26432 w 533400"/>
              <a:gd name="connsiteY31" fmla="*/ 467385 h 481816"/>
              <a:gd name="connsiteX32" fmla="*/ 506968 w 533400"/>
              <a:gd name="connsiteY32" fmla="*/ 467385 h 481816"/>
              <a:gd name="connsiteX33" fmla="*/ 519017 w 533400"/>
              <a:gd name="connsiteY33" fmla="*/ 455383 h 481816"/>
              <a:gd name="connsiteX34" fmla="*/ 519017 w 533400"/>
              <a:gd name="connsiteY34" fmla="*/ 367140 h 481816"/>
              <a:gd name="connsiteX35" fmla="*/ 526159 w 533400"/>
              <a:gd name="connsiteY35" fmla="*/ 367140 h 481816"/>
              <a:gd name="connsiteX36" fmla="*/ 526159 w 533400"/>
              <a:gd name="connsiteY36" fmla="*/ 352756 h 481816"/>
              <a:gd name="connsiteX37" fmla="*/ 517220 w 533400"/>
              <a:gd name="connsiteY37" fmla="*/ 352756 h 481816"/>
              <a:gd name="connsiteX38" fmla="*/ 481251 w 533400"/>
              <a:gd name="connsiteY38" fmla="*/ 205244 h 481816"/>
              <a:gd name="connsiteX39" fmla="*/ 40862 w 533400"/>
              <a:gd name="connsiteY39" fmla="*/ 190861 h 481816"/>
              <a:gd name="connsiteX40" fmla="*/ 115271 w 533400"/>
              <a:gd name="connsiteY40" fmla="*/ 190861 h 481816"/>
              <a:gd name="connsiteX41" fmla="*/ 115271 w 533400"/>
              <a:gd name="connsiteY41" fmla="*/ 202066 h 481816"/>
              <a:gd name="connsiteX42" fmla="*/ 115747 w 533400"/>
              <a:gd name="connsiteY42" fmla="*/ 202542 h 481816"/>
              <a:gd name="connsiteX43" fmla="*/ 129271 w 533400"/>
              <a:gd name="connsiteY43" fmla="*/ 202542 h 481816"/>
              <a:gd name="connsiteX44" fmla="*/ 129747 w 533400"/>
              <a:gd name="connsiteY44" fmla="*/ 202113 h 481816"/>
              <a:gd name="connsiteX45" fmla="*/ 129747 w 533400"/>
              <a:gd name="connsiteY45" fmla="*/ 190861 h 481816"/>
              <a:gd name="connsiteX46" fmla="*/ 403554 w 533400"/>
              <a:gd name="connsiteY46" fmla="*/ 190861 h 481816"/>
              <a:gd name="connsiteX47" fmla="*/ 403554 w 533400"/>
              <a:gd name="connsiteY47" fmla="*/ 202066 h 481816"/>
              <a:gd name="connsiteX48" fmla="*/ 404030 w 533400"/>
              <a:gd name="connsiteY48" fmla="*/ 202542 h 481816"/>
              <a:gd name="connsiteX49" fmla="*/ 417554 w 533400"/>
              <a:gd name="connsiteY49" fmla="*/ 202542 h 481816"/>
              <a:gd name="connsiteX50" fmla="*/ 418030 w 533400"/>
              <a:gd name="connsiteY50" fmla="*/ 202113 h 481816"/>
              <a:gd name="connsiteX51" fmla="*/ 418030 w 533400"/>
              <a:gd name="connsiteY51" fmla="*/ 190861 h 481816"/>
              <a:gd name="connsiteX52" fmla="*/ 492490 w 533400"/>
              <a:gd name="connsiteY52" fmla="*/ 190861 h 481816"/>
              <a:gd name="connsiteX53" fmla="*/ 533400 w 533400"/>
              <a:gd name="connsiteY53" fmla="*/ 359223 h 481816"/>
              <a:gd name="connsiteX54" fmla="*/ 533400 w 533400"/>
              <a:gd name="connsiteY54" fmla="*/ 455335 h 481816"/>
              <a:gd name="connsiteX55" fmla="*/ 506968 w 533400"/>
              <a:gd name="connsiteY55" fmla="*/ 481816 h 481816"/>
              <a:gd name="connsiteX56" fmla="*/ 26432 w 533400"/>
              <a:gd name="connsiteY56" fmla="*/ 481816 h 481816"/>
              <a:gd name="connsiteX57" fmla="*/ 0 w 533400"/>
              <a:gd name="connsiteY57" fmla="*/ 455383 h 481816"/>
              <a:gd name="connsiteX58" fmla="*/ 191 w 533400"/>
              <a:gd name="connsiteY58" fmla="*/ 357556 h 481816"/>
              <a:gd name="connsiteX59" fmla="*/ 404030 w 533400"/>
              <a:gd name="connsiteY59" fmla="*/ 0 h 481816"/>
              <a:gd name="connsiteX60" fmla="*/ 417554 w 533400"/>
              <a:gd name="connsiteY60" fmla="*/ 0 h 481816"/>
              <a:gd name="connsiteX61" fmla="*/ 418030 w 533400"/>
              <a:gd name="connsiteY61" fmla="*/ 476 h 481816"/>
              <a:gd name="connsiteX62" fmla="*/ 418030 w 533400"/>
              <a:gd name="connsiteY62" fmla="*/ 190861 h 481816"/>
              <a:gd name="connsiteX63" fmla="*/ 403554 w 533400"/>
              <a:gd name="connsiteY63" fmla="*/ 190861 h 481816"/>
              <a:gd name="connsiteX64" fmla="*/ 403554 w 533400"/>
              <a:gd name="connsiteY64" fmla="*/ 476 h 481816"/>
              <a:gd name="connsiteX65" fmla="*/ 404030 w 533400"/>
              <a:gd name="connsiteY65" fmla="*/ 0 h 481816"/>
              <a:gd name="connsiteX66" fmla="*/ 115747 w 533400"/>
              <a:gd name="connsiteY66" fmla="*/ 0 h 481816"/>
              <a:gd name="connsiteX67" fmla="*/ 129271 w 533400"/>
              <a:gd name="connsiteY67" fmla="*/ 0 h 481816"/>
              <a:gd name="connsiteX68" fmla="*/ 129747 w 533400"/>
              <a:gd name="connsiteY68" fmla="*/ 476 h 481816"/>
              <a:gd name="connsiteX69" fmla="*/ 129747 w 533400"/>
              <a:gd name="connsiteY69" fmla="*/ 190861 h 481816"/>
              <a:gd name="connsiteX70" fmla="*/ 115271 w 533400"/>
              <a:gd name="connsiteY70" fmla="*/ 190861 h 481816"/>
              <a:gd name="connsiteX71" fmla="*/ 115271 w 533400"/>
              <a:gd name="connsiteY71" fmla="*/ 476 h 481816"/>
              <a:gd name="connsiteX72" fmla="*/ 115747 w 533400"/>
              <a:gd name="connsiteY72" fmla="*/ 0 h 48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3400" h="481816">
                <a:moveTo>
                  <a:pt x="89237" y="410193"/>
                </a:moveTo>
                <a:cubicBezTo>
                  <a:pt x="93568" y="410193"/>
                  <a:pt x="96423" y="413229"/>
                  <a:pt x="96423" y="417782"/>
                </a:cubicBezTo>
                <a:cubicBezTo>
                  <a:pt x="96423" y="422335"/>
                  <a:pt x="93568" y="425371"/>
                  <a:pt x="89237" y="425371"/>
                </a:cubicBezTo>
                <a:cubicBezTo>
                  <a:pt x="84907" y="425371"/>
                  <a:pt x="82051" y="422335"/>
                  <a:pt x="82051" y="417782"/>
                </a:cubicBezTo>
                <a:cubicBezTo>
                  <a:pt x="82051" y="413229"/>
                  <a:pt x="84907" y="410193"/>
                  <a:pt x="89237" y="410193"/>
                </a:cubicBezTo>
                <a:close/>
                <a:moveTo>
                  <a:pt x="50881" y="410193"/>
                </a:moveTo>
                <a:cubicBezTo>
                  <a:pt x="55164" y="410193"/>
                  <a:pt x="58067" y="413229"/>
                  <a:pt x="58067" y="417782"/>
                </a:cubicBezTo>
                <a:cubicBezTo>
                  <a:pt x="58067" y="422335"/>
                  <a:pt x="55212" y="425371"/>
                  <a:pt x="50881" y="425371"/>
                </a:cubicBezTo>
                <a:cubicBezTo>
                  <a:pt x="46503" y="425371"/>
                  <a:pt x="43648" y="422335"/>
                  <a:pt x="43648" y="417782"/>
                </a:cubicBezTo>
                <a:cubicBezTo>
                  <a:pt x="43648" y="413229"/>
                  <a:pt x="46503" y="410193"/>
                  <a:pt x="50881" y="410193"/>
                </a:cubicBezTo>
                <a:close/>
                <a:moveTo>
                  <a:pt x="124652" y="409751"/>
                </a:moveTo>
                <a:lnTo>
                  <a:pt x="239032" y="409751"/>
                </a:lnTo>
                <a:cubicBezTo>
                  <a:pt x="239270" y="409751"/>
                  <a:pt x="239508" y="409942"/>
                  <a:pt x="239508" y="410227"/>
                </a:cubicBezTo>
                <a:lnTo>
                  <a:pt x="239508" y="423705"/>
                </a:lnTo>
                <a:cubicBezTo>
                  <a:pt x="239508" y="423943"/>
                  <a:pt x="239317" y="424181"/>
                  <a:pt x="239032" y="424181"/>
                </a:cubicBezTo>
                <a:lnTo>
                  <a:pt x="124557" y="424181"/>
                </a:lnTo>
                <a:cubicBezTo>
                  <a:pt x="124319" y="424181"/>
                  <a:pt x="124176" y="423990"/>
                  <a:pt x="124176" y="423705"/>
                </a:cubicBezTo>
                <a:lnTo>
                  <a:pt x="124176" y="410180"/>
                </a:lnTo>
                <a:cubicBezTo>
                  <a:pt x="124176" y="409942"/>
                  <a:pt x="124319" y="409751"/>
                  <a:pt x="124652" y="409751"/>
                </a:cubicBezTo>
                <a:close/>
                <a:moveTo>
                  <a:pt x="16228" y="352756"/>
                </a:moveTo>
                <a:lnTo>
                  <a:pt x="517220" y="352756"/>
                </a:lnTo>
                <a:lnTo>
                  <a:pt x="519017" y="360128"/>
                </a:lnTo>
                <a:lnTo>
                  <a:pt x="519017" y="367140"/>
                </a:lnTo>
                <a:lnTo>
                  <a:pt x="14430" y="367140"/>
                </a:lnTo>
                <a:lnTo>
                  <a:pt x="14430" y="360128"/>
                </a:lnTo>
                <a:close/>
                <a:moveTo>
                  <a:pt x="52197" y="205244"/>
                </a:moveTo>
                <a:lnTo>
                  <a:pt x="16228" y="352756"/>
                </a:lnTo>
                <a:lnTo>
                  <a:pt x="7242" y="352756"/>
                </a:lnTo>
                <a:lnTo>
                  <a:pt x="7242" y="367140"/>
                </a:lnTo>
                <a:lnTo>
                  <a:pt x="14430" y="367140"/>
                </a:lnTo>
                <a:lnTo>
                  <a:pt x="14430" y="455383"/>
                </a:lnTo>
                <a:cubicBezTo>
                  <a:pt x="14430" y="462003"/>
                  <a:pt x="19764" y="467385"/>
                  <a:pt x="26432" y="467385"/>
                </a:cubicBezTo>
                <a:lnTo>
                  <a:pt x="506968" y="467385"/>
                </a:lnTo>
                <a:cubicBezTo>
                  <a:pt x="513588" y="467385"/>
                  <a:pt x="519017" y="462051"/>
                  <a:pt x="519017" y="455383"/>
                </a:cubicBezTo>
                <a:lnTo>
                  <a:pt x="519017" y="367140"/>
                </a:lnTo>
                <a:lnTo>
                  <a:pt x="526159" y="367140"/>
                </a:lnTo>
                <a:lnTo>
                  <a:pt x="526159" y="352756"/>
                </a:lnTo>
                <a:lnTo>
                  <a:pt x="517220" y="352756"/>
                </a:lnTo>
                <a:lnTo>
                  <a:pt x="481251" y="205244"/>
                </a:lnTo>
                <a:close/>
                <a:moveTo>
                  <a:pt x="40862" y="190861"/>
                </a:moveTo>
                <a:lnTo>
                  <a:pt x="115271" y="190861"/>
                </a:lnTo>
                <a:lnTo>
                  <a:pt x="115271" y="202066"/>
                </a:lnTo>
                <a:cubicBezTo>
                  <a:pt x="115271" y="202352"/>
                  <a:pt x="115509" y="202542"/>
                  <a:pt x="115747" y="202542"/>
                </a:cubicBezTo>
                <a:lnTo>
                  <a:pt x="129271" y="202542"/>
                </a:lnTo>
                <a:cubicBezTo>
                  <a:pt x="129509" y="202542"/>
                  <a:pt x="129699" y="202352"/>
                  <a:pt x="129747" y="202113"/>
                </a:cubicBezTo>
                <a:lnTo>
                  <a:pt x="129747" y="190861"/>
                </a:lnTo>
                <a:lnTo>
                  <a:pt x="403554" y="190861"/>
                </a:lnTo>
                <a:lnTo>
                  <a:pt x="403554" y="202066"/>
                </a:lnTo>
                <a:cubicBezTo>
                  <a:pt x="403554" y="202352"/>
                  <a:pt x="403792" y="202542"/>
                  <a:pt x="404030" y="202542"/>
                </a:cubicBezTo>
                <a:lnTo>
                  <a:pt x="417554" y="202542"/>
                </a:lnTo>
                <a:cubicBezTo>
                  <a:pt x="417792" y="202542"/>
                  <a:pt x="418030" y="202352"/>
                  <a:pt x="418030" y="202113"/>
                </a:cubicBezTo>
                <a:lnTo>
                  <a:pt x="418030" y="190861"/>
                </a:lnTo>
                <a:lnTo>
                  <a:pt x="492490" y="190861"/>
                </a:lnTo>
                <a:lnTo>
                  <a:pt x="533400" y="359223"/>
                </a:lnTo>
                <a:lnTo>
                  <a:pt x="533400" y="455335"/>
                </a:lnTo>
                <a:cubicBezTo>
                  <a:pt x="533400" y="469909"/>
                  <a:pt x="521541" y="481816"/>
                  <a:pt x="506968" y="481816"/>
                </a:cubicBezTo>
                <a:lnTo>
                  <a:pt x="26432" y="481816"/>
                </a:lnTo>
                <a:cubicBezTo>
                  <a:pt x="11859" y="481816"/>
                  <a:pt x="0" y="469957"/>
                  <a:pt x="0" y="455383"/>
                </a:cubicBezTo>
                <a:lnTo>
                  <a:pt x="191" y="357556"/>
                </a:lnTo>
                <a:close/>
                <a:moveTo>
                  <a:pt x="404030" y="0"/>
                </a:moveTo>
                <a:lnTo>
                  <a:pt x="417554" y="0"/>
                </a:lnTo>
                <a:cubicBezTo>
                  <a:pt x="417792" y="0"/>
                  <a:pt x="418030" y="190"/>
                  <a:pt x="418030" y="476"/>
                </a:cubicBezTo>
                <a:lnTo>
                  <a:pt x="418030" y="190861"/>
                </a:lnTo>
                <a:lnTo>
                  <a:pt x="403554" y="190861"/>
                </a:lnTo>
                <a:lnTo>
                  <a:pt x="403554" y="476"/>
                </a:lnTo>
                <a:cubicBezTo>
                  <a:pt x="403554" y="238"/>
                  <a:pt x="403744" y="0"/>
                  <a:pt x="404030" y="0"/>
                </a:cubicBezTo>
                <a:close/>
                <a:moveTo>
                  <a:pt x="115747" y="0"/>
                </a:moveTo>
                <a:lnTo>
                  <a:pt x="129271" y="0"/>
                </a:lnTo>
                <a:cubicBezTo>
                  <a:pt x="129509" y="0"/>
                  <a:pt x="129747" y="190"/>
                  <a:pt x="129747" y="476"/>
                </a:cubicBezTo>
                <a:lnTo>
                  <a:pt x="129747" y="190861"/>
                </a:lnTo>
                <a:lnTo>
                  <a:pt x="115271" y="190861"/>
                </a:lnTo>
                <a:lnTo>
                  <a:pt x="115271" y="476"/>
                </a:lnTo>
                <a:cubicBezTo>
                  <a:pt x="115271" y="238"/>
                  <a:pt x="115461" y="0"/>
                  <a:pt x="11574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iconfont-10139-4988481">
            <a:extLst>
              <a:ext uri="{FF2B5EF4-FFF2-40B4-BE49-F238E27FC236}">
                <a16:creationId xmlns:a16="http://schemas.microsoft.com/office/drawing/2014/main" id="{E5418086-32CD-43B2-B36D-2BB62BB4DD20}"/>
              </a:ext>
            </a:extLst>
          </p:cNvPr>
          <p:cNvSpPr/>
          <p:nvPr/>
        </p:nvSpPr>
        <p:spPr>
          <a:xfrm>
            <a:off x="6667974" y="1266206"/>
            <a:ext cx="609685" cy="550724"/>
          </a:xfrm>
          <a:custGeom>
            <a:avLst/>
            <a:gdLst>
              <a:gd name="connsiteX0" fmla="*/ 89237 w 533400"/>
              <a:gd name="connsiteY0" fmla="*/ 410193 h 481816"/>
              <a:gd name="connsiteX1" fmla="*/ 96423 w 533400"/>
              <a:gd name="connsiteY1" fmla="*/ 417782 h 481816"/>
              <a:gd name="connsiteX2" fmla="*/ 89237 w 533400"/>
              <a:gd name="connsiteY2" fmla="*/ 425371 h 481816"/>
              <a:gd name="connsiteX3" fmla="*/ 82051 w 533400"/>
              <a:gd name="connsiteY3" fmla="*/ 417782 h 481816"/>
              <a:gd name="connsiteX4" fmla="*/ 89237 w 533400"/>
              <a:gd name="connsiteY4" fmla="*/ 410193 h 481816"/>
              <a:gd name="connsiteX5" fmla="*/ 50881 w 533400"/>
              <a:gd name="connsiteY5" fmla="*/ 410193 h 481816"/>
              <a:gd name="connsiteX6" fmla="*/ 58067 w 533400"/>
              <a:gd name="connsiteY6" fmla="*/ 417782 h 481816"/>
              <a:gd name="connsiteX7" fmla="*/ 50881 w 533400"/>
              <a:gd name="connsiteY7" fmla="*/ 425371 h 481816"/>
              <a:gd name="connsiteX8" fmla="*/ 43648 w 533400"/>
              <a:gd name="connsiteY8" fmla="*/ 417782 h 481816"/>
              <a:gd name="connsiteX9" fmla="*/ 50881 w 533400"/>
              <a:gd name="connsiteY9" fmla="*/ 410193 h 481816"/>
              <a:gd name="connsiteX10" fmla="*/ 124652 w 533400"/>
              <a:gd name="connsiteY10" fmla="*/ 409751 h 481816"/>
              <a:gd name="connsiteX11" fmla="*/ 239032 w 533400"/>
              <a:gd name="connsiteY11" fmla="*/ 409751 h 481816"/>
              <a:gd name="connsiteX12" fmla="*/ 239508 w 533400"/>
              <a:gd name="connsiteY12" fmla="*/ 410227 h 481816"/>
              <a:gd name="connsiteX13" fmla="*/ 239508 w 533400"/>
              <a:gd name="connsiteY13" fmla="*/ 423705 h 481816"/>
              <a:gd name="connsiteX14" fmla="*/ 239032 w 533400"/>
              <a:gd name="connsiteY14" fmla="*/ 424181 h 481816"/>
              <a:gd name="connsiteX15" fmla="*/ 124557 w 533400"/>
              <a:gd name="connsiteY15" fmla="*/ 424181 h 481816"/>
              <a:gd name="connsiteX16" fmla="*/ 124176 w 533400"/>
              <a:gd name="connsiteY16" fmla="*/ 423705 h 481816"/>
              <a:gd name="connsiteX17" fmla="*/ 124176 w 533400"/>
              <a:gd name="connsiteY17" fmla="*/ 410180 h 481816"/>
              <a:gd name="connsiteX18" fmla="*/ 124652 w 533400"/>
              <a:gd name="connsiteY18" fmla="*/ 409751 h 481816"/>
              <a:gd name="connsiteX19" fmla="*/ 16228 w 533400"/>
              <a:gd name="connsiteY19" fmla="*/ 352756 h 481816"/>
              <a:gd name="connsiteX20" fmla="*/ 517220 w 533400"/>
              <a:gd name="connsiteY20" fmla="*/ 352756 h 481816"/>
              <a:gd name="connsiteX21" fmla="*/ 519017 w 533400"/>
              <a:gd name="connsiteY21" fmla="*/ 360128 h 481816"/>
              <a:gd name="connsiteX22" fmla="*/ 519017 w 533400"/>
              <a:gd name="connsiteY22" fmla="*/ 367140 h 481816"/>
              <a:gd name="connsiteX23" fmla="*/ 14430 w 533400"/>
              <a:gd name="connsiteY23" fmla="*/ 367140 h 481816"/>
              <a:gd name="connsiteX24" fmla="*/ 14430 w 533400"/>
              <a:gd name="connsiteY24" fmla="*/ 360128 h 481816"/>
              <a:gd name="connsiteX25" fmla="*/ 52197 w 533400"/>
              <a:gd name="connsiteY25" fmla="*/ 205244 h 481816"/>
              <a:gd name="connsiteX26" fmla="*/ 16228 w 533400"/>
              <a:gd name="connsiteY26" fmla="*/ 352756 h 481816"/>
              <a:gd name="connsiteX27" fmla="*/ 7242 w 533400"/>
              <a:gd name="connsiteY27" fmla="*/ 352756 h 481816"/>
              <a:gd name="connsiteX28" fmla="*/ 7242 w 533400"/>
              <a:gd name="connsiteY28" fmla="*/ 367140 h 481816"/>
              <a:gd name="connsiteX29" fmla="*/ 14430 w 533400"/>
              <a:gd name="connsiteY29" fmla="*/ 367140 h 481816"/>
              <a:gd name="connsiteX30" fmla="*/ 14430 w 533400"/>
              <a:gd name="connsiteY30" fmla="*/ 455383 h 481816"/>
              <a:gd name="connsiteX31" fmla="*/ 26432 w 533400"/>
              <a:gd name="connsiteY31" fmla="*/ 467385 h 481816"/>
              <a:gd name="connsiteX32" fmla="*/ 506968 w 533400"/>
              <a:gd name="connsiteY32" fmla="*/ 467385 h 481816"/>
              <a:gd name="connsiteX33" fmla="*/ 519017 w 533400"/>
              <a:gd name="connsiteY33" fmla="*/ 455383 h 481816"/>
              <a:gd name="connsiteX34" fmla="*/ 519017 w 533400"/>
              <a:gd name="connsiteY34" fmla="*/ 367140 h 481816"/>
              <a:gd name="connsiteX35" fmla="*/ 526159 w 533400"/>
              <a:gd name="connsiteY35" fmla="*/ 367140 h 481816"/>
              <a:gd name="connsiteX36" fmla="*/ 526159 w 533400"/>
              <a:gd name="connsiteY36" fmla="*/ 352756 h 481816"/>
              <a:gd name="connsiteX37" fmla="*/ 517220 w 533400"/>
              <a:gd name="connsiteY37" fmla="*/ 352756 h 481816"/>
              <a:gd name="connsiteX38" fmla="*/ 481251 w 533400"/>
              <a:gd name="connsiteY38" fmla="*/ 205244 h 481816"/>
              <a:gd name="connsiteX39" fmla="*/ 40862 w 533400"/>
              <a:gd name="connsiteY39" fmla="*/ 190861 h 481816"/>
              <a:gd name="connsiteX40" fmla="*/ 115271 w 533400"/>
              <a:gd name="connsiteY40" fmla="*/ 190861 h 481816"/>
              <a:gd name="connsiteX41" fmla="*/ 115271 w 533400"/>
              <a:gd name="connsiteY41" fmla="*/ 202066 h 481816"/>
              <a:gd name="connsiteX42" fmla="*/ 115747 w 533400"/>
              <a:gd name="connsiteY42" fmla="*/ 202542 h 481816"/>
              <a:gd name="connsiteX43" fmla="*/ 129271 w 533400"/>
              <a:gd name="connsiteY43" fmla="*/ 202542 h 481816"/>
              <a:gd name="connsiteX44" fmla="*/ 129747 w 533400"/>
              <a:gd name="connsiteY44" fmla="*/ 202113 h 481816"/>
              <a:gd name="connsiteX45" fmla="*/ 129747 w 533400"/>
              <a:gd name="connsiteY45" fmla="*/ 190861 h 481816"/>
              <a:gd name="connsiteX46" fmla="*/ 403554 w 533400"/>
              <a:gd name="connsiteY46" fmla="*/ 190861 h 481816"/>
              <a:gd name="connsiteX47" fmla="*/ 403554 w 533400"/>
              <a:gd name="connsiteY47" fmla="*/ 202066 h 481816"/>
              <a:gd name="connsiteX48" fmla="*/ 404030 w 533400"/>
              <a:gd name="connsiteY48" fmla="*/ 202542 h 481816"/>
              <a:gd name="connsiteX49" fmla="*/ 417554 w 533400"/>
              <a:gd name="connsiteY49" fmla="*/ 202542 h 481816"/>
              <a:gd name="connsiteX50" fmla="*/ 418030 w 533400"/>
              <a:gd name="connsiteY50" fmla="*/ 202113 h 481816"/>
              <a:gd name="connsiteX51" fmla="*/ 418030 w 533400"/>
              <a:gd name="connsiteY51" fmla="*/ 190861 h 481816"/>
              <a:gd name="connsiteX52" fmla="*/ 492490 w 533400"/>
              <a:gd name="connsiteY52" fmla="*/ 190861 h 481816"/>
              <a:gd name="connsiteX53" fmla="*/ 533400 w 533400"/>
              <a:gd name="connsiteY53" fmla="*/ 359223 h 481816"/>
              <a:gd name="connsiteX54" fmla="*/ 533400 w 533400"/>
              <a:gd name="connsiteY54" fmla="*/ 455335 h 481816"/>
              <a:gd name="connsiteX55" fmla="*/ 506968 w 533400"/>
              <a:gd name="connsiteY55" fmla="*/ 481816 h 481816"/>
              <a:gd name="connsiteX56" fmla="*/ 26432 w 533400"/>
              <a:gd name="connsiteY56" fmla="*/ 481816 h 481816"/>
              <a:gd name="connsiteX57" fmla="*/ 0 w 533400"/>
              <a:gd name="connsiteY57" fmla="*/ 455383 h 481816"/>
              <a:gd name="connsiteX58" fmla="*/ 191 w 533400"/>
              <a:gd name="connsiteY58" fmla="*/ 357556 h 481816"/>
              <a:gd name="connsiteX59" fmla="*/ 404030 w 533400"/>
              <a:gd name="connsiteY59" fmla="*/ 0 h 481816"/>
              <a:gd name="connsiteX60" fmla="*/ 417554 w 533400"/>
              <a:gd name="connsiteY60" fmla="*/ 0 h 481816"/>
              <a:gd name="connsiteX61" fmla="*/ 418030 w 533400"/>
              <a:gd name="connsiteY61" fmla="*/ 476 h 481816"/>
              <a:gd name="connsiteX62" fmla="*/ 418030 w 533400"/>
              <a:gd name="connsiteY62" fmla="*/ 190861 h 481816"/>
              <a:gd name="connsiteX63" fmla="*/ 403554 w 533400"/>
              <a:gd name="connsiteY63" fmla="*/ 190861 h 481816"/>
              <a:gd name="connsiteX64" fmla="*/ 403554 w 533400"/>
              <a:gd name="connsiteY64" fmla="*/ 476 h 481816"/>
              <a:gd name="connsiteX65" fmla="*/ 404030 w 533400"/>
              <a:gd name="connsiteY65" fmla="*/ 0 h 481816"/>
              <a:gd name="connsiteX66" fmla="*/ 115747 w 533400"/>
              <a:gd name="connsiteY66" fmla="*/ 0 h 481816"/>
              <a:gd name="connsiteX67" fmla="*/ 129271 w 533400"/>
              <a:gd name="connsiteY67" fmla="*/ 0 h 481816"/>
              <a:gd name="connsiteX68" fmla="*/ 129747 w 533400"/>
              <a:gd name="connsiteY68" fmla="*/ 476 h 481816"/>
              <a:gd name="connsiteX69" fmla="*/ 129747 w 533400"/>
              <a:gd name="connsiteY69" fmla="*/ 190861 h 481816"/>
              <a:gd name="connsiteX70" fmla="*/ 115271 w 533400"/>
              <a:gd name="connsiteY70" fmla="*/ 190861 h 481816"/>
              <a:gd name="connsiteX71" fmla="*/ 115271 w 533400"/>
              <a:gd name="connsiteY71" fmla="*/ 476 h 481816"/>
              <a:gd name="connsiteX72" fmla="*/ 115747 w 533400"/>
              <a:gd name="connsiteY72" fmla="*/ 0 h 48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3400" h="481816">
                <a:moveTo>
                  <a:pt x="89237" y="410193"/>
                </a:moveTo>
                <a:cubicBezTo>
                  <a:pt x="93568" y="410193"/>
                  <a:pt x="96423" y="413229"/>
                  <a:pt x="96423" y="417782"/>
                </a:cubicBezTo>
                <a:cubicBezTo>
                  <a:pt x="96423" y="422335"/>
                  <a:pt x="93568" y="425371"/>
                  <a:pt x="89237" y="425371"/>
                </a:cubicBezTo>
                <a:cubicBezTo>
                  <a:pt x="84907" y="425371"/>
                  <a:pt x="82051" y="422335"/>
                  <a:pt x="82051" y="417782"/>
                </a:cubicBezTo>
                <a:cubicBezTo>
                  <a:pt x="82051" y="413229"/>
                  <a:pt x="84907" y="410193"/>
                  <a:pt x="89237" y="410193"/>
                </a:cubicBezTo>
                <a:close/>
                <a:moveTo>
                  <a:pt x="50881" y="410193"/>
                </a:moveTo>
                <a:cubicBezTo>
                  <a:pt x="55164" y="410193"/>
                  <a:pt x="58067" y="413229"/>
                  <a:pt x="58067" y="417782"/>
                </a:cubicBezTo>
                <a:cubicBezTo>
                  <a:pt x="58067" y="422335"/>
                  <a:pt x="55212" y="425371"/>
                  <a:pt x="50881" y="425371"/>
                </a:cubicBezTo>
                <a:cubicBezTo>
                  <a:pt x="46503" y="425371"/>
                  <a:pt x="43648" y="422335"/>
                  <a:pt x="43648" y="417782"/>
                </a:cubicBezTo>
                <a:cubicBezTo>
                  <a:pt x="43648" y="413229"/>
                  <a:pt x="46503" y="410193"/>
                  <a:pt x="50881" y="410193"/>
                </a:cubicBezTo>
                <a:close/>
                <a:moveTo>
                  <a:pt x="124652" y="409751"/>
                </a:moveTo>
                <a:lnTo>
                  <a:pt x="239032" y="409751"/>
                </a:lnTo>
                <a:cubicBezTo>
                  <a:pt x="239270" y="409751"/>
                  <a:pt x="239508" y="409942"/>
                  <a:pt x="239508" y="410227"/>
                </a:cubicBezTo>
                <a:lnTo>
                  <a:pt x="239508" y="423705"/>
                </a:lnTo>
                <a:cubicBezTo>
                  <a:pt x="239508" y="423943"/>
                  <a:pt x="239317" y="424181"/>
                  <a:pt x="239032" y="424181"/>
                </a:cubicBezTo>
                <a:lnTo>
                  <a:pt x="124557" y="424181"/>
                </a:lnTo>
                <a:cubicBezTo>
                  <a:pt x="124319" y="424181"/>
                  <a:pt x="124176" y="423990"/>
                  <a:pt x="124176" y="423705"/>
                </a:cubicBezTo>
                <a:lnTo>
                  <a:pt x="124176" y="410180"/>
                </a:lnTo>
                <a:cubicBezTo>
                  <a:pt x="124176" y="409942"/>
                  <a:pt x="124319" y="409751"/>
                  <a:pt x="124652" y="409751"/>
                </a:cubicBezTo>
                <a:close/>
                <a:moveTo>
                  <a:pt x="16228" y="352756"/>
                </a:moveTo>
                <a:lnTo>
                  <a:pt x="517220" y="352756"/>
                </a:lnTo>
                <a:lnTo>
                  <a:pt x="519017" y="360128"/>
                </a:lnTo>
                <a:lnTo>
                  <a:pt x="519017" y="367140"/>
                </a:lnTo>
                <a:lnTo>
                  <a:pt x="14430" y="367140"/>
                </a:lnTo>
                <a:lnTo>
                  <a:pt x="14430" y="360128"/>
                </a:lnTo>
                <a:close/>
                <a:moveTo>
                  <a:pt x="52197" y="205244"/>
                </a:moveTo>
                <a:lnTo>
                  <a:pt x="16228" y="352756"/>
                </a:lnTo>
                <a:lnTo>
                  <a:pt x="7242" y="352756"/>
                </a:lnTo>
                <a:lnTo>
                  <a:pt x="7242" y="367140"/>
                </a:lnTo>
                <a:lnTo>
                  <a:pt x="14430" y="367140"/>
                </a:lnTo>
                <a:lnTo>
                  <a:pt x="14430" y="455383"/>
                </a:lnTo>
                <a:cubicBezTo>
                  <a:pt x="14430" y="462003"/>
                  <a:pt x="19764" y="467385"/>
                  <a:pt x="26432" y="467385"/>
                </a:cubicBezTo>
                <a:lnTo>
                  <a:pt x="506968" y="467385"/>
                </a:lnTo>
                <a:cubicBezTo>
                  <a:pt x="513588" y="467385"/>
                  <a:pt x="519017" y="462051"/>
                  <a:pt x="519017" y="455383"/>
                </a:cubicBezTo>
                <a:lnTo>
                  <a:pt x="519017" y="367140"/>
                </a:lnTo>
                <a:lnTo>
                  <a:pt x="526159" y="367140"/>
                </a:lnTo>
                <a:lnTo>
                  <a:pt x="526159" y="352756"/>
                </a:lnTo>
                <a:lnTo>
                  <a:pt x="517220" y="352756"/>
                </a:lnTo>
                <a:lnTo>
                  <a:pt x="481251" y="205244"/>
                </a:lnTo>
                <a:close/>
                <a:moveTo>
                  <a:pt x="40862" y="190861"/>
                </a:moveTo>
                <a:lnTo>
                  <a:pt x="115271" y="190861"/>
                </a:lnTo>
                <a:lnTo>
                  <a:pt x="115271" y="202066"/>
                </a:lnTo>
                <a:cubicBezTo>
                  <a:pt x="115271" y="202352"/>
                  <a:pt x="115509" y="202542"/>
                  <a:pt x="115747" y="202542"/>
                </a:cubicBezTo>
                <a:lnTo>
                  <a:pt x="129271" y="202542"/>
                </a:lnTo>
                <a:cubicBezTo>
                  <a:pt x="129509" y="202542"/>
                  <a:pt x="129699" y="202352"/>
                  <a:pt x="129747" y="202113"/>
                </a:cubicBezTo>
                <a:lnTo>
                  <a:pt x="129747" y="190861"/>
                </a:lnTo>
                <a:lnTo>
                  <a:pt x="403554" y="190861"/>
                </a:lnTo>
                <a:lnTo>
                  <a:pt x="403554" y="202066"/>
                </a:lnTo>
                <a:cubicBezTo>
                  <a:pt x="403554" y="202352"/>
                  <a:pt x="403792" y="202542"/>
                  <a:pt x="404030" y="202542"/>
                </a:cubicBezTo>
                <a:lnTo>
                  <a:pt x="417554" y="202542"/>
                </a:lnTo>
                <a:cubicBezTo>
                  <a:pt x="417792" y="202542"/>
                  <a:pt x="418030" y="202352"/>
                  <a:pt x="418030" y="202113"/>
                </a:cubicBezTo>
                <a:lnTo>
                  <a:pt x="418030" y="190861"/>
                </a:lnTo>
                <a:lnTo>
                  <a:pt x="492490" y="190861"/>
                </a:lnTo>
                <a:lnTo>
                  <a:pt x="533400" y="359223"/>
                </a:lnTo>
                <a:lnTo>
                  <a:pt x="533400" y="455335"/>
                </a:lnTo>
                <a:cubicBezTo>
                  <a:pt x="533400" y="469909"/>
                  <a:pt x="521541" y="481816"/>
                  <a:pt x="506968" y="481816"/>
                </a:cubicBezTo>
                <a:lnTo>
                  <a:pt x="26432" y="481816"/>
                </a:lnTo>
                <a:cubicBezTo>
                  <a:pt x="11859" y="481816"/>
                  <a:pt x="0" y="469957"/>
                  <a:pt x="0" y="455383"/>
                </a:cubicBezTo>
                <a:lnTo>
                  <a:pt x="191" y="357556"/>
                </a:lnTo>
                <a:close/>
                <a:moveTo>
                  <a:pt x="404030" y="0"/>
                </a:moveTo>
                <a:lnTo>
                  <a:pt x="417554" y="0"/>
                </a:lnTo>
                <a:cubicBezTo>
                  <a:pt x="417792" y="0"/>
                  <a:pt x="418030" y="190"/>
                  <a:pt x="418030" y="476"/>
                </a:cubicBezTo>
                <a:lnTo>
                  <a:pt x="418030" y="190861"/>
                </a:lnTo>
                <a:lnTo>
                  <a:pt x="403554" y="190861"/>
                </a:lnTo>
                <a:lnTo>
                  <a:pt x="403554" y="476"/>
                </a:lnTo>
                <a:cubicBezTo>
                  <a:pt x="403554" y="238"/>
                  <a:pt x="403744" y="0"/>
                  <a:pt x="404030" y="0"/>
                </a:cubicBezTo>
                <a:close/>
                <a:moveTo>
                  <a:pt x="115747" y="0"/>
                </a:moveTo>
                <a:lnTo>
                  <a:pt x="129271" y="0"/>
                </a:lnTo>
                <a:cubicBezTo>
                  <a:pt x="129509" y="0"/>
                  <a:pt x="129747" y="190"/>
                  <a:pt x="129747" y="476"/>
                </a:cubicBezTo>
                <a:lnTo>
                  <a:pt x="129747" y="190861"/>
                </a:lnTo>
                <a:lnTo>
                  <a:pt x="115271" y="190861"/>
                </a:lnTo>
                <a:lnTo>
                  <a:pt x="115271" y="476"/>
                </a:lnTo>
                <a:cubicBezTo>
                  <a:pt x="115271" y="238"/>
                  <a:pt x="115461" y="0"/>
                  <a:pt x="115747"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5" name="直接箭头连接符 4">
            <a:extLst>
              <a:ext uri="{FF2B5EF4-FFF2-40B4-BE49-F238E27FC236}">
                <a16:creationId xmlns:a16="http://schemas.microsoft.com/office/drawing/2014/main" id="{AD6D684D-EC44-46F7-943D-3B585F751D9E}"/>
              </a:ext>
            </a:extLst>
          </p:cNvPr>
          <p:cNvCxnSpPr>
            <a:stCxn id="3" idx="6"/>
            <a:endCxn id="12" idx="27"/>
          </p:cNvCxnSpPr>
          <p:nvPr/>
        </p:nvCxnSpPr>
        <p:spPr>
          <a:xfrm flipV="1">
            <a:off x="3076932" y="1006673"/>
            <a:ext cx="1582035" cy="8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B9C03986-F986-42C4-99AA-362BF1A47883}"/>
              </a:ext>
            </a:extLst>
          </p:cNvPr>
          <p:cNvCxnSpPr>
            <a:stCxn id="12" idx="52"/>
            <a:endCxn id="13" idx="27"/>
          </p:cNvCxnSpPr>
          <p:nvPr/>
        </p:nvCxnSpPr>
        <p:spPr>
          <a:xfrm flipV="1">
            <a:off x="5213613" y="522241"/>
            <a:ext cx="1462640" cy="299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0910F01F-4B88-4817-B9FC-E3CFC7F6382E}"/>
              </a:ext>
            </a:extLst>
          </p:cNvPr>
          <p:cNvCxnSpPr>
            <a:stCxn id="12" idx="55"/>
            <a:endCxn id="16" idx="27"/>
          </p:cNvCxnSpPr>
          <p:nvPr/>
        </p:nvCxnSpPr>
        <p:spPr>
          <a:xfrm>
            <a:off x="5230162" y="1154191"/>
            <a:ext cx="1446090" cy="515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文本框 22">
            <a:extLst>
              <a:ext uri="{FF2B5EF4-FFF2-40B4-BE49-F238E27FC236}">
                <a16:creationId xmlns:a16="http://schemas.microsoft.com/office/drawing/2014/main" id="{B0611984-FBBA-4001-9439-13F50B3F7A58}"/>
              </a:ext>
            </a:extLst>
          </p:cNvPr>
          <p:cNvSpPr txBox="1"/>
          <p:nvPr/>
        </p:nvSpPr>
        <p:spPr>
          <a:xfrm>
            <a:off x="3243089" y="669759"/>
            <a:ext cx="1132024" cy="369332"/>
          </a:xfrm>
          <a:prstGeom prst="rect">
            <a:avLst/>
          </a:prstGeom>
          <a:noFill/>
        </p:spPr>
        <p:txBody>
          <a:bodyPr wrap="square" rtlCol="0">
            <a:spAutoFit/>
          </a:bodyPr>
          <a:lstStyle/>
          <a:p>
            <a:r>
              <a:rPr lang="en-US" altLang="zh-CN" dirty="0"/>
              <a:t>Nexthop1</a:t>
            </a:r>
            <a:endParaRPr lang="zh-CN" altLang="en-US" dirty="0"/>
          </a:p>
        </p:txBody>
      </p:sp>
      <p:sp>
        <p:nvSpPr>
          <p:cNvPr id="24" name="文本框 23">
            <a:extLst>
              <a:ext uri="{FF2B5EF4-FFF2-40B4-BE49-F238E27FC236}">
                <a16:creationId xmlns:a16="http://schemas.microsoft.com/office/drawing/2014/main" id="{150360F6-E314-4C09-8652-56B4AFAE0F8C}"/>
              </a:ext>
            </a:extLst>
          </p:cNvPr>
          <p:cNvSpPr txBox="1"/>
          <p:nvPr/>
        </p:nvSpPr>
        <p:spPr>
          <a:xfrm>
            <a:off x="5260374" y="241960"/>
            <a:ext cx="1132024" cy="369332"/>
          </a:xfrm>
          <a:prstGeom prst="rect">
            <a:avLst/>
          </a:prstGeom>
          <a:noFill/>
        </p:spPr>
        <p:txBody>
          <a:bodyPr wrap="square" rtlCol="0">
            <a:spAutoFit/>
          </a:bodyPr>
          <a:lstStyle/>
          <a:p>
            <a:r>
              <a:rPr lang="en-US" altLang="zh-CN" dirty="0"/>
              <a:t>Nexthop2</a:t>
            </a:r>
            <a:endParaRPr lang="zh-CN" altLang="en-US" dirty="0"/>
          </a:p>
        </p:txBody>
      </p:sp>
      <p:sp>
        <p:nvSpPr>
          <p:cNvPr id="25" name="文本框 24">
            <a:extLst>
              <a:ext uri="{FF2B5EF4-FFF2-40B4-BE49-F238E27FC236}">
                <a16:creationId xmlns:a16="http://schemas.microsoft.com/office/drawing/2014/main" id="{6396BBAF-803E-48D1-A784-EFE5827BE6D1}"/>
              </a:ext>
            </a:extLst>
          </p:cNvPr>
          <p:cNvSpPr txBox="1"/>
          <p:nvPr/>
        </p:nvSpPr>
        <p:spPr>
          <a:xfrm>
            <a:off x="5500555" y="1025888"/>
            <a:ext cx="1132024" cy="369332"/>
          </a:xfrm>
          <a:prstGeom prst="rect">
            <a:avLst/>
          </a:prstGeom>
          <a:noFill/>
        </p:spPr>
        <p:txBody>
          <a:bodyPr wrap="square" rtlCol="0">
            <a:spAutoFit/>
          </a:bodyPr>
          <a:lstStyle/>
          <a:p>
            <a:r>
              <a:rPr lang="en-US" altLang="zh-CN" dirty="0"/>
              <a:t>Nexthop4</a:t>
            </a:r>
            <a:endParaRPr lang="zh-CN" altLang="en-US" dirty="0"/>
          </a:p>
        </p:txBody>
      </p:sp>
      <p:sp>
        <p:nvSpPr>
          <p:cNvPr id="26" name="文本框 25">
            <a:extLst>
              <a:ext uri="{FF2B5EF4-FFF2-40B4-BE49-F238E27FC236}">
                <a16:creationId xmlns:a16="http://schemas.microsoft.com/office/drawing/2014/main" id="{563BCD8C-F24F-493C-ACC9-A98CAB909B6A}"/>
              </a:ext>
            </a:extLst>
          </p:cNvPr>
          <p:cNvSpPr txBox="1"/>
          <p:nvPr/>
        </p:nvSpPr>
        <p:spPr>
          <a:xfrm>
            <a:off x="4758184" y="1210554"/>
            <a:ext cx="324821" cy="369332"/>
          </a:xfrm>
          <a:prstGeom prst="rect">
            <a:avLst/>
          </a:prstGeom>
          <a:noFill/>
        </p:spPr>
        <p:txBody>
          <a:bodyPr wrap="square" rtlCol="0">
            <a:spAutoFit/>
          </a:bodyPr>
          <a:lstStyle/>
          <a:p>
            <a:r>
              <a:rPr lang="en-US" altLang="zh-CN" b="1" dirty="0"/>
              <a:t>A</a:t>
            </a:r>
            <a:endParaRPr lang="zh-CN" altLang="en-US" b="1" dirty="0"/>
          </a:p>
        </p:txBody>
      </p:sp>
      <p:sp>
        <p:nvSpPr>
          <p:cNvPr id="28" name="文本框 27">
            <a:extLst>
              <a:ext uri="{FF2B5EF4-FFF2-40B4-BE49-F238E27FC236}">
                <a16:creationId xmlns:a16="http://schemas.microsoft.com/office/drawing/2014/main" id="{2AD784F5-BC2A-4488-ACB3-F165269ABBC5}"/>
              </a:ext>
            </a:extLst>
          </p:cNvPr>
          <p:cNvSpPr txBox="1"/>
          <p:nvPr/>
        </p:nvSpPr>
        <p:spPr>
          <a:xfrm>
            <a:off x="6817283" y="577843"/>
            <a:ext cx="324821" cy="369332"/>
          </a:xfrm>
          <a:prstGeom prst="rect">
            <a:avLst/>
          </a:prstGeom>
          <a:noFill/>
        </p:spPr>
        <p:txBody>
          <a:bodyPr wrap="square" rtlCol="0">
            <a:spAutoFit/>
          </a:bodyPr>
          <a:lstStyle/>
          <a:p>
            <a:r>
              <a:rPr lang="en-US" altLang="zh-CN" b="1" dirty="0"/>
              <a:t>B</a:t>
            </a:r>
            <a:endParaRPr lang="zh-CN" altLang="en-US" b="1" dirty="0"/>
          </a:p>
        </p:txBody>
      </p:sp>
      <p:sp>
        <p:nvSpPr>
          <p:cNvPr id="29" name="文本框 28">
            <a:extLst>
              <a:ext uri="{FF2B5EF4-FFF2-40B4-BE49-F238E27FC236}">
                <a16:creationId xmlns:a16="http://schemas.microsoft.com/office/drawing/2014/main" id="{A0010313-0286-45E7-B0BA-A14063D77901}"/>
              </a:ext>
            </a:extLst>
          </p:cNvPr>
          <p:cNvSpPr txBox="1"/>
          <p:nvPr/>
        </p:nvSpPr>
        <p:spPr>
          <a:xfrm>
            <a:off x="6810404" y="1793002"/>
            <a:ext cx="324821" cy="369332"/>
          </a:xfrm>
          <a:prstGeom prst="rect">
            <a:avLst/>
          </a:prstGeom>
          <a:noFill/>
        </p:spPr>
        <p:txBody>
          <a:bodyPr wrap="square" rtlCol="0">
            <a:spAutoFit/>
          </a:bodyPr>
          <a:lstStyle/>
          <a:p>
            <a:r>
              <a:rPr lang="en-US" altLang="zh-CN" b="1" dirty="0"/>
              <a:t>D</a:t>
            </a:r>
            <a:endParaRPr lang="zh-CN" altLang="en-US" b="1" dirty="0"/>
          </a:p>
        </p:txBody>
      </p:sp>
      <p:sp>
        <p:nvSpPr>
          <p:cNvPr id="30" name="矩形 29">
            <a:extLst>
              <a:ext uri="{FF2B5EF4-FFF2-40B4-BE49-F238E27FC236}">
                <a16:creationId xmlns:a16="http://schemas.microsoft.com/office/drawing/2014/main" id="{2397322C-B5A1-4624-AC5B-B6C1BF1D0D9C}"/>
              </a:ext>
            </a:extLst>
          </p:cNvPr>
          <p:cNvSpPr/>
          <p:nvPr/>
        </p:nvSpPr>
        <p:spPr>
          <a:xfrm>
            <a:off x="6517241" y="2229939"/>
            <a:ext cx="742322" cy="409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Index</a:t>
            </a:r>
            <a:endParaRPr lang="zh-CN" altLang="en-US" b="1" dirty="0">
              <a:solidFill>
                <a:schemeClr val="tx1"/>
              </a:solidFill>
            </a:endParaRPr>
          </a:p>
        </p:txBody>
      </p:sp>
      <p:sp>
        <p:nvSpPr>
          <p:cNvPr id="31" name="矩形 30">
            <a:extLst>
              <a:ext uri="{FF2B5EF4-FFF2-40B4-BE49-F238E27FC236}">
                <a16:creationId xmlns:a16="http://schemas.microsoft.com/office/drawing/2014/main" id="{E31739D0-C554-48B2-8893-C1A590677142}"/>
              </a:ext>
            </a:extLst>
          </p:cNvPr>
          <p:cNvSpPr/>
          <p:nvPr/>
        </p:nvSpPr>
        <p:spPr>
          <a:xfrm>
            <a:off x="7259563" y="2229939"/>
            <a:ext cx="1132024" cy="40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Nexthop3</a:t>
            </a:r>
            <a:endParaRPr lang="zh-CN" altLang="en-US" b="1" dirty="0">
              <a:solidFill>
                <a:schemeClr val="tx1"/>
              </a:solidFill>
            </a:endParaRPr>
          </a:p>
        </p:txBody>
      </p:sp>
      <p:sp>
        <p:nvSpPr>
          <p:cNvPr id="33" name="椭圆 32">
            <a:extLst>
              <a:ext uri="{FF2B5EF4-FFF2-40B4-BE49-F238E27FC236}">
                <a16:creationId xmlns:a16="http://schemas.microsoft.com/office/drawing/2014/main" id="{7804F6A9-C60A-4774-8654-E7F41FD26B94}"/>
              </a:ext>
            </a:extLst>
          </p:cNvPr>
          <p:cNvSpPr/>
          <p:nvPr/>
        </p:nvSpPr>
        <p:spPr>
          <a:xfrm>
            <a:off x="8826291" y="690203"/>
            <a:ext cx="690807" cy="690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
            </a:r>
            <a:endParaRPr lang="zh-CN" altLang="en-US" b="1" dirty="0">
              <a:solidFill>
                <a:schemeClr val="tx1"/>
              </a:solidFill>
            </a:endParaRPr>
          </a:p>
        </p:txBody>
      </p:sp>
      <p:cxnSp>
        <p:nvCxnSpPr>
          <p:cNvPr id="35" name="直接箭头连接符 34">
            <a:extLst>
              <a:ext uri="{FF2B5EF4-FFF2-40B4-BE49-F238E27FC236}">
                <a16:creationId xmlns:a16="http://schemas.microsoft.com/office/drawing/2014/main" id="{F2C6720F-B646-471B-9007-2B6D2FEE7747}"/>
              </a:ext>
            </a:extLst>
          </p:cNvPr>
          <p:cNvCxnSpPr>
            <a:stCxn id="13" idx="38"/>
            <a:endCxn id="33" idx="1"/>
          </p:cNvCxnSpPr>
          <p:nvPr/>
        </p:nvCxnSpPr>
        <p:spPr>
          <a:xfrm>
            <a:off x="7218053" y="353632"/>
            <a:ext cx="1709404" cy="437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D3A183B5-7D3D-4099-90FA-1AAEC146B960}"/>
              </a:ext>
            </a:extLst>
          </p:cNvPr>
          <p:cNvCxnSpPr>
            <a:stCxn id="16" idx="20"/>
            <a:endCxn id="33" idx="3"/>
          </p:cNvCxnSpPr>
          <p:nvPr/>
        </p:nvCxnSpPr>
        <p:spPr>
          <a:xfrm flipV="1">
            <a:off x="7259165" y="1279844"/>
            <a:ext cx="1668292" cy="3895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F2A63E4B-8A5B-43E0-9457-1A84367A3D0E}"/>
              </a:ext>
            </a:extLst>
          </p:cNvPr>
          <p:cNvSpPr txBox="1"/>
          <p:nvPr/>
        </p:nvSpPr>
        <p:spPr>
          <a:xfrm>
            <a:off x="7326219" y="140553"/>
            <a:ext cx="1132024" cy="369332"/>
          </a:xfrm>
          <a:prstGeom prst="rect">
            <a:avLst/>
          </a:prstGeom>
          <a:noFill/>
        </p:spPr>
        <p:txBody>
          <a:bodyPr wrap="square" rtlCol="0">
            <a:spAutoFit/>
          </a:bodyPr>
          <a:lstStyle/>
          <a:p>
            <a:r>
              <a:rPr lang="en-US" altLang="zh-CN" dirty="0"/>
              <a:t>Nexthop3</a:t>
            </a:r>
            <a:endParaRPr lang="zh-CN" altLang="en-US" dirty="0"/>
          </a:p>
        </p:txBody>
      </p:sp>
      <p:sp>
        <p:nvSpPr>
          <p:cNvPr id="39" name="文本框 38">
            <a:extLst>
              <a:ext uri="{FF2B5EF4-FFF2-40B4-BE49-F238E27FC236}">
                <a16:creationId xmlns:a16="http://schemas.microsoft.com/office/drawing/2014/main" id="{5FDC2A06-2AFB-4B6A-9D1A-4355A8CDB496}"/>
              </a:ext>
            </a:extLst>
          </p:cNvPr>
          <p:cNvSpPr txBox="1"/>
          <p:nvPr/>
        </p:nvSpPr>
        <p:spPr>
          <a:xfrm>
            <a:off x="7092861" y="1066244"/>
            <a:ext cx="1132024" cy="369332"/>
          </a:xfrm>
          <a:prstGeom prst="rect">
            <a:avLst/>
          </a:prstGeom>
          <a:noFill/>
        </p:spPr>
        <p:txBody>
          <a:bodyPr wrap="square" rtlCol="0">
            <a:spAutoFit/>
          </a:bodyPr>
          <a:lstStyle/>
          <a:p>
            <a:r>
              <a:rPr lang="en-US" altLang="zh-CN" dirty="0"/>
              <a:t>Nexthop5</a:t>
            </a:r>
            <a:endParaRPr lang="zh-CN" altLang="en-US" dirty="0"/>
          </a:p>
        </p:txBody>
      </p:sp>
      <p:sp>
        <p:nvSpPr>
          <p:cNvPr id="40" name="矩形 39">
            <a:extLst>
              <a:ext uri="{FF2B5EF4-FFF2-40B4-BE49-F238E27FC236}">
                <a16:creationId xmlns:a16="http://schemas.microsoft.com/office/drawing/2014/main" id="{52ACB5D4-F693-4940-9905-639880581551}"/>
              </a:ext>
            </a:extLst>
          </p:cNvPr>
          <p:cNvSpPr/>
          <p:nvPr/>
        </p:nvSpPr>
        <p:spPr>
          <a:xfrm>
            <a:off x="8391587" y="2229309"/>
            <a:ext cx="1132024" cy="409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Nexthop2</a:t>
            </a:r>
            <a:endParaRPr lang="zh-CN" altLang="en-US" b="1" dirty="0">
              <a:solidFill>
                <a:schemeClr val="tx1"/>
              </a:solidFill>
            </a:endParaRPr>
          </a:p>
        </p:txBody>
      </p:sp>
      <p:sp>
        <p:nvSpPr>
          <p:cNvPr id="41" name="矩形 40">
            <a:extLst>
              <a:ext uri="{FF2B5EF4-FFF2-40B4-BE49-F238E27FC236}">
                <a16:creationId xmlns:a16="http://schemas.microsoft.com/office/drawing/2014/main" id="{ECEC1939-8E4D-46D6-895B-3CE7C202FA51}"/>
              </a:ext>
            </a:extLst>
          </p:cNvPr>
          <p:cNvSpPr/>
          <p:nvPr/>
        </p:nvSpPr>
        <p:spPr>
          <a:xfrm>
            <a:off x="9523611" y="2229280"/>
            <a:ext cx="1132024" cy="4093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Nexthop1</a:t>
            </a:r>
            <a:endParaRPr lang="zh-CN" altLang="en-US" b="1" dirty="0">
              <a:solidFill>
                <a:schemeClr val="tx1"/>
              </a:solidFill>
            </a:endParaRPr>
          </a:p>
        </p:txBody>
      </p:sp>
      <p:sp>
        <p:nvSpPr>
          <p:cNvPr id="46" name="文本框 45">
            <a:extLst>
              <a:ext uri="{FF2B5EF4-FFF2-40B4-BE49-F238E27FC236}">
                <a16:creationId xmlns:a16="http://schemas.microsoft.com/office/drawing/2014/main" id="{580F3192-12B8-4ED6-A541-A97583723CF3}"/>
              </a:ext>
            </a:extLst>
          </p:cNvPr>
          <p:cNvSpPr txBox="1"/>
          <p:nvPr/>
        </p:nvSpPr>
        <p:spPr>
          <a:xfrm>
            <a:off x="8685261" y="325219"/>
            <a:ext cx="986028" cy="369332"/>
          </a:xfrm>
          <a:prstGeom prst="rect">
            <a:avLst/>
          </a:prstGeom>
          <a:noFill/>
        </p:spPr>
        <p:txBody>
          <a:bodyPr wrap="square" rtlCol="0">
            <a:spAutoFit/>
          </a:bodyPr>
          <a:lstStyle/>
          <a:p>
            <a:r>
              <a:rPr lang="en-US" altLang="zh-CN" b="1" dirty="0"/>
              <a:t>Interest</a:t>
            </a:r>
            <a:endParaRPr lang="zh-CN" altLang="en-US" b="1" dirty="0"/>
          </a:p>
        </p:txBody>
      </p:sp>
      <p:sp>
        <p:nvSpPr>
          <p:cNvPr id="47" name="文本框 46">
            <a:extLst>
              <a:ext uri="{FF2B5EF4-FFF2-40B4-BE49-F238E27FC236}">
                <a16:creationId xmlns:a16="http://schemas.microsoft.com/office/drawing/2014/main" id="{DC93932C-9206-4CA4-9B50-0878A02206E9}"/>
              </a:ext>
            </a:extLst>
          </p:cNvPr>
          <p:cNvSpPr txBox="1"/>
          <p:nvPr/>
        </p:nvSpPr>
        <p:spPr>
          <a:xfrm>
            <a:off x="2160434" y="303421"/>
            <a:ext cx="986028" cy="369332"/>
          </a:xfrm>
          <a:prstGeom prst="rect">
            <a:avLst/>
          </a:prstGeom>
          <a:noFill/>
        </p:spPr>
        <p:txBody>
          <a:bodyPr wrap="square" rtlCol="0">
            <a:spAutoFit/>
          </a:bodyPr>
          <a:lstStyle/>
          <a:p>
            <a:r>
              <a:rPr lang="en-US" altLang="zh-CN" b="1" dirty="0"/>
              <a:t>Content</a:t>
            </a:r>
            <a:endParaRPr lang="zh-CN" altLang="en-US" b="1" dirty="0"/>
          </a:p>
        </p:txBody>
      </p:sp>
      <p:sp>
        <p:nvSpPr>
          <p:cNvPr id="48" name="文本框 47">
            <a:extLst>
              <a:ext uri="{FF2B5EF4-FFF2-40B4-BE49-F238E27FC236}">
                <a16:creationId xmlns:a16="http://schemas.microsoft.com/office/drawing/2014/main" id="{96B57106-6DC9-47A7-9179-1BBDB75A2A35}"/>
              </a:ext>
            </a:extLst>
          </p:cNvPr>
          <p:cNvSpPr txBox="1"/>
          <p:nvPr/>
        </p:nvSpPr>
        <p:spPr>
          <a:xfrm>
            <a:off x="2260876" y="2268200"/>
            <a:ext cx="4192277" cy="369332"/>
          </a:xfrm>
          <a:prstGeom prst="rect">
            <a:avLst/>
          </a:prstGeom>
          <a:noFill/>
        </p:spPr>
        <p:txBody>
          <a:bodyPr wrap="square" rtlCol="0">
            <a:spAutoFit/>
          </a:bodyPr>
          <a:lstStyle/>
          <a:p>
            <a:r>
              <a:rPr lang="zh-CN" altLang="en-US" dirty="0"/>
              <a:t>经过一次正向、反向传输后的</a:t>
            </a:r>
            <a:r>
              <a:rPr lang="en-US" altLang="zh-CN" b="1" dirty="0"/>
              <a:t>path label</a:t>
            </a:r>
            <a:r>
              <a:rPr lang="zh-CN" altLang="en-US" b="1" dirty="0"/>
              <a:t>：</a:t>
            </a:r>
          </a:p>
        </p:txBody>
      </p:sp>
      <p:sp>
        <p:nvSpPr>
          <p:cNvPr id="49" name="文本框 48">
            <a:extLst>
              <a:ext uri="{FF2B5EF4-FFF2-40B4-BE49-F238E27FC236}">
                <a16:creationId xmlns:a16="http://schemas.microsoft.com/office/drawing/2014/main" id="{B53F6A28-4AAF-44D2-B151-C9247F8389E5}"/>
              </a:ext>
            </a:extLst>
          </p:cNvPr>
          <p:cNvSpPr txBox="1"/>
          <p:nvPr/>
        </p:nvSpPr>
        <p:spPr>
          <a:xfrm>
            <a:off x="2260875" y="2921310"/>
            <a:ext cx="4371704" cy="369332"/>
          </a:xfrm>
          <a:prstGeom prst="rect">
            <a:avLst/>
          </a:prstGeom>
          <a:noFill/>
        </p:spPr>
        <p:txBody>
          <a:bodyPr wrap="square" rtlCol="0">
            <a:spAutoFit/>
          </a:bodyPr>
          <a:lstStyle/>
          <a:p>
            <a:r>
              <a:rPr lang="zh-CN" altLang="en-US" dirty="0"/>
              <a:t>路径更新，路由器</a:t>
            </a:r>
            <a:r>
              <a:rPr lang="en-US" altLang="zh-CN" dirty="0"/>
              <a:t>A</a:t>
            </a:r>
            <a:r>
              <a:rPr lang="zh-CN" altLang="en-US" dirty="0"/>
              <a:t>下一跳改为</a:t>
            </a:r>
            <a:r>
              <a:rPr lang="en-US" altLang="zh-CN" dirty="0"/>
              <a:t>Nexthop4</a:t>
            </a:r>
            <a:endParaRPr lang="zh-CN" altLang="en-US" b="1" dirty="0"/>
          </a:p>
        </p:txBody>
      </p:sp>
      <p:sp>
        <p:nvSpPr>
          <p:cNvPr id="50" name="矩形 49">
            <a:extLst>
              <a:ext uri="{FF2B5EF4-FFF2-40B4-BE49-F238E27FC236}">
                <a16:creationId xmlns:a16="http://schemas.microsoft.com/office/drawing/2014/main" id="{474F0EA6-0247-4BA1-8340-3B97C00FCD8D}"/>
              </a:ext>
            </a:extLst>
          </p:cNvPr>
          <p:cNvSpPr/>
          <p:nvPr/>
        </p:nvSpPr>
        <p:spPr>
          <a:xfrm>
            <a:off x="6517241" y="2873945"/>
            <a:ext cx="742322" cy="409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Index</a:t>
            </a:r>
            <a:endParaRPr lang="zh-CN" altLang="en-US" b="1" dirty="0">
              <a:solidFill>
                <a:schemeClr val="tx1"/>
              </a:solidFill>
            </a:endParaRPr>
          </a:p>
        </p:txBody>
      </p:sp>
      <p:sp>
        <p:nvSpPr>
          <p:cNvPr id="51" name="矩形 50">
            <a:extLst>
              <a:ext uri="{FF2B5EF4-FFF2-40B4-BE49-F238E27FC236}">
                <a16:creationId xmlns:a16="http://schemas.microsoft.com/office/drawing/2014/main" id="{BD9AA6F1-3081-41BF-A190-D2188C20DD95}"/>
              </a:ext>
            </a:extLst>
          </p:cNvPr>
          <p:cNvSpPr/>
          <p:nvPr/>
        </p:nvSpPr>
        <p:spPr>
          <a:xfrm>
            <a:off x="7259563" y="2873945"/>
            <a:ext cx="1132024" cy="40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Nexthop3</a:t>
            </a:r>
            <a:endParaRPr lang="zh-CN" altLang="en-US" b="1" dirty="0">
              <a:solidFill>
                <a:schemeClr val="tx1"/>
              </a:solidFill>
            </a:endParaRPr>
          </a:p>
        </p:txBody>
      </p:sp>
      <p:sp>
        <p:nvSpPr>
          <p:cNvPr id="52" name="矩形 51">
            <a:extLst>
              <a:ext uri="{FF2B5EF4-FFF2-40B4-BE49-F238E27FC236}">
                <a16:creationId xmlns:a16="http://schemas.microsoft.com/office/drawing/2014/main" id="{8351C7CD-C89E-4E69-B960-354B14EEAAAC}"/>
              </a:ext>
            </a:extLst>
          </p:cNvPr>
          <p:cNvSpPr/>
          <p:nvPr/>
        </p:nvSpPr>
        <p:spPr>
          <a:xfrm>
            <a:off x="8391587" y="2873315"/>
            <a:ext cx="1132024" cy="409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Nexthop4</a:t>
            </a:r>
            <a:endParaRPr lang="zh-CN" altLang="en-US" b="1" dirty="0">
              <a:solidFill>
                <a:srgbClr val="FF0000"/>
              </a:solidFill>
            </a:endParaRPr>
          </a:p>
        </p:txBody>
      </p:sp>
      <p:sp>
        <p:nvSpPr>
          <p:cNvPr id="53" name="矩形 52">
            <a:extLst>
              <a:ext uri="{FF2B5EF4-FFF2-40B4-BE49-F238E27FC236}">
                <a16:creationId xmlns:a16="http://schemas.microsoft.com/office/drawing/2014/main" id="{756B60DD-7CE6-4B4D-B599-9D75A425F54E}"/>
              </a:ext>
            </a:extLst>
          </p:cNvPr>
          <p:cNvSpPr/>
          <p:nvPr/>
        </p:nvSpPr>
        <p:spPr>
          <a:xfrm>
            <a:off x="9523611" y="2873286"/>
            <a:ext cx="1132024" cy="4093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Nexthop1</a:t>
            </a:r>
            <a:endParaRPr lang="zh-CN" altLang="en-US" b="1" dirty="0">
              <a:solidFill>
                <a:schemeClr val="tx1"/>
              </a:solidFill>
            </a:endParaRPr>
          </a:p>
        </p:txBody>
      </p:sp>
    </p:spTree>
    <p:extLst>
      <p:ext uri="{BB962C8B-B14F-4D97-AF65-F5344CB8AC3E}">
        <p14:creationId xmlns:p14="http://schemas.microsoft.com/office/powerpoint/2010/main" val="552527850"/>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9507" y="3280457"/>
            <a:ext cx="4392985" cy="884794"/>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THREE</a:t>
            </a:r>
          </a:p>
        </p:txBody>
      </p:sp>
      <p:sp>
        <p:nvSpPr>
          <p:cNvPr id="3" name="文本框 2"/>
          <p:cNvSpPr txBox="1"/>
          <p:nvPr/>
        </p:nvSpPr>
        <p:spPr>
          <a:xfrm>
            <a:off x="2395016" y="2255024"/>
            <a:ext cx="7401967" cy="1173976"/>
          </a:xfrm>
          <a:prstGeom prst="rect">
            <a:avLst/>
          </a:prstGeom>
          <a:noFill/>
        </p:spPr>
        <p:txBody>
          <a:bodyPr wrap="square" rtlCol="0">
            <a:spAutoFit/>
          </a:bodyPr>
          <a:lstStyle/>
          <a:p>
            <a:pPr algn="ctr" defTabSz="609585">
              <a:lnSpc>
                <a:spcPct val="130000"/>
              </a:lnSpc>
            </a:pPr>
            <a:r>
              <a:rPr lang="en-US" altLang="zh-CN" sz="6000" b="1" dirty="0">
                <a:cs typeface="+mn-ea"/>
                <a:sym typeface="+mn-lt"/>
              </a:rPr>
              <a:t>ICN</a:t>
            </a:r>
            <a:r>
              <a:rPr lang="zh-CN" altLang="en-US" sz="6000" b="1" dirty="0">
                <a:cs typeface="+mn-ea"/>
                <a:sym typeface="+mn-lt"/>
              </a:rPr>
              <a:t>路径切换</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1550049376"/>
      </p:ext>
    </p:extLst>
  </p:cSld>
  <p:clrMapOvr>
    <a:masterClrMapping/>
  </p:clrMapOvr>
  <p:transition spd="slow" advTm="4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confont-10688-5171688">
            <a:extLst>
              <a:ext uri="{FF2B5EF4-FFF2-40B4-BE49-F238E27FC236}">
                <a16:creationId xmlns:a16="http://schemas.microsoft.com/office/drawing/2014/main" id="{8E4C0BAB-CD7B-4010-A764-66BA70267152}"/>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2" name="文本框 11">
            <a:extLst>
              <a:ext uri="{FF2B5EF4-FFF2-40B4-BE49-F238E27FC236}">
                <a16:creationId xmlns:a16="http://schemas.microsoft.com/office/drawing/2014/main" id="{D2DCFE74-5400-4804-A559-CFA4865D174F}"/>
              </a:ext>
            </a:extLst>
          </p:cNvPr>
          <p:cNvSpPr txBox="1"/>
          <p:nvPr/>
        </p:nvSpPr>
        <p:spPr>
          <a:xfrm>
            <a:off x="567076" y="123906"/>
            <a:ext cx="1014770" cy="338554"/>
          </a:xfrm>
          <a:prstGeom prst="rect">
            <a:avLst/>
          </a:prstGeom>
          <a:noFill/>
        </p:spPr>
        <p:txBody>
          <a:bodyPr wrap="square" rtlCol="0">
            <a:spAutoFit/>
          </a:bodyPr>
          <a:lstStyle/>
          <a:p>
            <a:r>
              <a:rPr lang="zh-CN" altLang="en-US" sz="1600" b="1" dirty="0">
                <a:cs typeface="+mn-ea"/>
                <a:sym typeface="+mn-lt"/>
              </a:rPr>
              <a:t>转发平面</a:t>
            </a:r>
            <a:endParaRPr lang="zh-CN" altLang="en-US" sz="1600" dirty="0">
              <a:cs typeface="+mn-ea"/>
              <a:sym typeface="+mn-lt"/>
            </a:endParaRPr>
          </a:p>
        </p:txBody>
      </p:sp>
      <p:pic>
        <p:nvPicPr>
          <p:cNvPr id="3" name="图片 2">
            <a:extLst>
              <a:ext uri="{FF2B5EF4-FFF2-40B4-BE49-F238E27FC236}">
                <a16:creationId xmlns:a16="http://schemas.microsoft.com/office/drawing/2014/main" id="{625C4959-BE8B-423E-915D-5F7BD1594393}"/>
              </a:ext>
            </a:extLst>
          </p:cNvPr>
          <p:cNvPicPr>
            <a:picLocks noChangeAspect="1"/>
          </p:cNvPicPr>
          <p:nvPr/>
        </p:nvPicPr>
        <p:blipFill>
          <a:blip r:embed="rId2"/>
          <a:stretch>
            <a:fillRect/>
          </a:stretch>
        </p:blipFill>
        <p:spPr>
          <a:xfrm>
            <a:off x="-1" y="553981"/>
            <a:ext cx="7882529" cy="5561716"/>
          </a:xfrm>
          <a:prstGeom prst="rect">
            <a:avLst/>
          </a:prstGeom>
        </p:spPr>
      </p:pic>
      <p:sp>
        <p:nvSpPr>
          <p:cNvPr id="4" name="矩形 3">
            <a:extLst>
              <a:ext uri="{FF2B5EF4-FFF2-40B4-BE49-F238E27FC236}">
                <a16:creationId xmlns:a16="http://schemas.microsoft.com/office/drawing/2014/main" id="{501CE2A5-67FE-48B8-8FE3-22A4BCDD0660}"/>
              </a:ext>
            </a:extLst>
          </p:cNvPr>
          <p:cNvSpPr/>
          <p:nvPr/>
        </p:nvSpPr>
        <p:spPr>
          <a:xfrm>
            <a:off x="7938903" y="281461"/>
            <a:ext cx="4253097" cy="62950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dirty="0">
                <a:solidFill>
                  <a:srgbClr val="FF0000"/>
                </a:solidFill>
                <a:effectLst/>
              </a:rPr>
              <a:t>No path label</a:t>
            </a:r>
            <a:r>
              <a:rPr lang="zh-CN" altLang="en-US" dirty="0">
                <a:solidFill>
                  <a:schemeClr val="tx1"/>
                </a:solidFill>
                <a:effectLst/>
              </a:rPr>
              <a:t>：直接找</a:t>
            </a:r>
            <a:r>
              <a:rPr lang="en-US" altLang="zh-CN" dirty="0">
                <a:solidFill>
                  <a:schemeClr val="tx1"/>
                </a:solidFill>
                <a:effectLst/>
              </a:rPr>
              <a:t>FIB</a:t>
            </a:r>
            <a:r>
              <a:rPr lang="zh-CN" altLang="en-US" dirty="0">
                <a:solidFill>
                  <a:schemeClr val="tx1"/>
                </a:solidFill>
                <a:effectLst/>
              </a:rPr>
              <a:t>决定走向。</a:t>
            </a:r>
          </a:p>
          <a:p>
            <a:pPr>
              <a:lnSpc>
                <a:spcPct val="150000"/>
              </a:lnSpc>
            </a:pPr>
            <a:r>
              <a:rPr lang="en-US" altLang="zh-CN" b="1" dirty="0">
                <a:solidFill>
                  <a:srgbClr val="FF0000"/>
                </a:solidFill>
              </a:rPr>
              <a:t>Path</a:t>
            </a:r>
            <a:r>
              <a:rPr lang="en-US" altLang="zh-CN" dirty="0">
                <a:solidFill>
                  <a:schemeClr val="tx1"/>
                </a:solidFill>
              </a:rPr>
              <a:t> </a:t>
            </a:r>
            <a:r>
              <a:rPr lang="en-US" altLang="zh-CN" b="1" dirty="0">
                <a:solidFill>
                  <a:srgbClr val="FF0000"/>
                </a:solidFill>
              </a:rPr>
              <a:t>label</a:t>
            </a:r>
            <a:r>
              <a:rPr lang="zh-CN" altLang="en-US" dirty="0">
                <a:solidFill>
                  <a:schemeClr val="tx1"/>
                </a:solidFill>
              </a:rPr>
              <a:t>：首先在邻接数据库中查找：</a:t>
            </a:r>
          </a:p>
          <a:p>
            <a:pPr>
              <a:lnSpc>
                <a:spcPct val="150000"/>
              </a:lnSpc>
            </a:pPr>
            <a:r>
              <a:rPr lang="en-US" altLang="zh-CN" b="1" dirty="0">
                <a:solidFill>
                  <a:srgbClr val="FF0000"/>
                </a:solidFill>
              </a:rPr>
              <a:t>If</a:t>
            </a:r>
            <a:r>
              <a:rPr lang="en-US" altLang="zh-CN" dirty="0">
                <a:solidFill>
                  <a:schemeClr val="tx1"/>
                </a:solidFill>
              </a:rPr>
              <a:t> </a:t>
            </a:r>
            <a:r>
              <a:rPr lang="en-US" altLang="zh-CN" b="1" dirty="0">
                <a:solidFill>
                  <a:srgbClr val="FF0000"/>
                </a:solidFill>
              </a:rPr>
              <a:t>match</a:t>
            </a:r>
            <a:r>
              <a:rPr lang="zh-CN" altLang="en-US" dirty="0">
                <a:solidFill>
                  <a:schemeClr val="tx1"/>
                </a:solidFill>
              </a:rPr>
              <a:t>：</a:t>
            </a:r>
            <a:endParaRPr lang="en-US" altLang="zh-CN" dirty="0">
              <a:solidFill>
                <a:schemeClr val="tx1"/>
              </a:solidFill>
            </a:endParaRPr>
          </a:p>
          <a:p>
            <a:pPr>
              <a:lnSpc>
                <a:spcPct val="150000"/>
              </a:lnSpc>
            </a:pPr>
            <a:r>
              <a:rPr lang="zh-CN" altLang="en-US" dirty="0">
                <a:solidFill>
                  <a:schemeClr val="tx1"/>
                </a:solidFill>
              </a:rPr>
              <a:t>（</a:t>
            </a:r>
            <a:r>
              <a:rPr lang="en-US" altLang="zh-CN" dirty="0">
                <a:solidFill>
                  <a:schemeClr val="tx1"/>
                </a:solidFill>
              </a:rPr>
              <a:t>1</a:t>
            </a:r>
            <a:r>
              <a:rPr lang="zh-CN" altLang="en-US" dirty="0">
                <a:solidFill>
                  <a:schemeClr val="tx1"/>
                </a:solidFill>
              </a:rPr>
              <a:t>）将下一跳标签添加到新的</a:t>
            </a:r>
            <a:r>
              <a:rPr lang="en-US" altLang="zh-CN" dirty="0">
                <a:solidFill>
                  <a:schemeClr val="tx1"/>
                </a:solidFill>
              </a:rPr>
              <a:t>PIT</a:t>
            </a:r>
            <a:r>
              <a:rPr lang="zh-CN" altLang="en-US" dirty="0">
                <a:solidFill>
                  <a:schemeClr val="tx1"/>
                </a:solidFill>
              </a:rPr>
              <a:t>条目</a:t>
            </a:r>
            <a:endParaRPr lang="en-US" altLang="zh-CN" dirty="0">
              <a:solidFill>
                <a:schemeClr val="tx1"/>
              </a:solidFill>
            </a:endParaRPr>
          </a:p>
          <a:p>
            <a:pPr>
              <a:lnSpc>
                <a:spcPct val="150000"/>
              </a:lnSpc>
            </a:pPr>
            <a:r>
              <a:rPr lang="zh-CN" altLang="en-US" dirty="0">
                <a:solidFill>
                  <a:schemeClr val="tx1"/>
                </a:solidFill>
              </a:rPr>
              <a:t>（</a:t>
            </a:r>
            <a:r>
              <a:rPr lang="en-US" altLang="zh-CN" dirty="0">
                <a:solidFill>
                  <a:schemeClr val="tx1"/>
                </a:solidFill>
              </a:rPr>
              <a:t>2</a:t>
            </a:r>
            <a:r>
              <a:rPr lang="zh-CN" altLang="en-US" dirty="0">
                <a:solidFill>
                  <a:schemeClr val="tx1"/>
                </a:solidFill>
              </a:rPr>
              <a:t>）更新</a:t>
            </a:r>
            <a:r>
              <a:rPr lang="en-US" altLang="zh-CN" dirty="0">
                <a:solidFill>
                  <a:schemeClr val="tx1"/>
                </a:solidFill>
              </a:rPr>
              <a:t>Interest</a:t>
            </a:r>
            <a:r>
              <a:rPr lang="zh-CN" altLang="en-US" dirty="0">
                <a:solidFill>
                  <a:schemeClr val="tx1"/>
                </a:solidFill>
              </a:rPr>
              <a:t>的路径标签</a:t>
            </a:r>
            <a:r>
              <a:rPr lang="en-US" altLang="zh-CN" dirty="0">
                <a:solidFill>
                  <a:schemeClr val="tx1"/>
                </a:solidFill>
              </a:rPr>
              <a:t>(</a:t>
            </a:r>
            <a:r>
              <a:rPr lang="zh-CN" altLang="en-US" dirty="0">
                <a:solidFill>
                  <a:schemeClr val="tx1"/>
                </a:solidFill>
              </a:rPr>
              <a:t>例如删除最上面的下一跳标签</a:t>
            </a:r>
            <a:r>
              <a:rPr lang="en-US" altLang="zh-CN" dirty="0">
                <a:solidFill>
                  <a:schemeClr val="tx1"/>
                </a:solidFill>
              </a:rPr>
              <a:t>)</a:t>
            </a:r>
          </a:p>
          <a:p>
            <a:pPr>
              <a:lnSpc>
                <a:spcPct val="150000"/>
              </a:lnSpc>
            </a:pPr>
            <a:r>
              <a:rPr lang="zh-CN" altLang="en-US" dirty="0">
                <a:solidFill>
                  <a:schemeClr val="tx1"/>
                </a:solidFill>
              </a:rPr>
              <a:t>（</a:t>
            </a:r>
            <a:r>
              <a:rPr lang="en-US" altLang="zh-CN" dirty="0">
                <a:solidFill>
                  <a:schemeClr val="tx1"/>
                </a:solidFill>
              </a:rPr>
              <a:t>3</a:t>
            </a:r>
            <a:r>
              <a:rPr lang="zh-CN" altLang="en-US" dirty="0">
                <a:solidFill>
                  <a:schemeClr val="tx1"/>
                </a:solidFill>
              </a:rPr>
              <a:t>）通过匹配的下一跳标签转发</a:t>
            </a:r>
            <a:r>
              <a:rPr lang="en-US" altLang="zh-CN" dirty="0">
                <a:solidFill>
                  <a:schemeClr val="tx1"/>
                </a:solidFill>
              </a:rPr>
              <a:t>Interest</a:t>
            </a:r>
            <a:r>
              <a:rPr lang="zh-CN" altLang="en-US" dirty="0">
                <a:solidFill>
                  <a:schemeClr val="tx1"/>
                </a:solidFill>
              </a:rPr>
              <a:t>。</a:t>
            </a:r>
          </a:p>
          <a:p>
            <a:pPr>
              <a:lnSpc>
                <a:spcPct val="150000"/>
              </a:lnSpc>
            </a:pPr>
            <a:r>
              <a:rPr lang="en-US" altLang="zh-CN" b="1" dirty="0">
                <a:solidFill>
                  <a:srgbClr val="FF0000"/>
                </a:solidFill>
              </a:rPr>
              <a:t>If</a:t>
            </a:r>
            <a:r>
              <a:rPr lang="en-US" altLang="zh-CN" dirty="0">
                <a:solidFill>
                  <a:schemeClr val="tx1"/>
                </a:solidFill>
              </a:rPr>
              <a:t> </a:t>
            </a:r>
            <a:r>
              <a:rPr lang="en-US" altLang="zh-CN" b="1" dirty="0">
                <a:solidFill>
                  <a:srgbClr val="FF0000"/>
                </a:solidFill>
              </a:rPr>
              <a:t>not</a:t>
            </a:r>
            <a:r>
              <a:rPr lang="zh-CN" altLang="en-US" dirty="0">
                <a:solidFill>
                  <a:schemeClr val="tx1"/>
                </a:solidFill>
              </a:rPr>
              <a:t>：</a:t>
            </a:r>
            <a:endParaRPr lang="en-US" altLang="zh-CN" dirty="0">
              <a:solidFill>
                <a:schemeClr val="tx1"/>
              </a:solidFill>
            </a:endParaRPr>
          </a:p>
          <a:p>
            <a:pPr marL="342900" indent="-342900">
              <a:lnSpc>
                <a:spcPct val="150000"/>
              </a:lnSpc>
              <a:buAutoNum type="arabicPeriod"/>
            </a:pPr>
            <a:r>
              <a:rPr lang="en-US" altLang="zh-CN" dirty="0">
                <a:solidFill>
                  <a:schemeClr val="tx1"/>
                </a:solidFill>
              </a:rPr>
              <a:t>ICN</a:t>
            </a:r>
            <a:r>
              <a:rPr lang="zh-CN" altLang="en-US" dirty="0">
                <a:solidFill>
                  <a:schemeClr val="tx1"/>
                </a:solidFill>
              </a:rPr>
              <a:t>转发器要么执行</a:t>
            </a:r>
            <a:r>
              <a:rPr lang="en-US" altLang="zh-CN" dirty="0">
                <a:solidFill>
                  <a:schemeClr val="tx1"/>
                </a:solidFill>
              </a:rPr>
              <a:t>LNPM FIB</a:t>
            </a:r>
            <a:r>
              <a:rPr lang="zh-CN" altLang="en-US" dirty="0">
                <a:solidFill>
                  <a:schemeClr val="tx1"/>
                </a:solidFill>
              </a:rPr>
              <a:t>查找，丢弃路径标签并将</a:t>
            </a:r>
            <a:r>
              <a:rPr lang="en-US" altLang="zh-CN" dirty="0">
                <a:solidFill>
                  <a:schemeClr val="tx1"/>
                </a:solidFill>
              </a:rPr>
              <a:t>Interest</a:t>
            </a:r>
            <a:r>
              <a:rPr lang="zh-CN" altLang="en-US" dirty="0">
                <a:solidFill>
                  <a:schemeClr val="tx1"/>
                </a:solidFill>
              </a:rPr>
              <a:t>上行转发（如果</a:t>
            </a:r>
            <a:r>
              <a:rPr lang="en-US" altLang="zh-CN" dirty="0">
                <a:solidFill>
                  <a:schemeClr val="tx1"/>
                </a:solidFill>
              </a:rPr>
              <a:t>LNPM FIB</a:t>
            </a:r>
            <a:r>
              <a:rPr lang="zh-CN" altLang="en-US" dirty="0">
                <a:solidFill>
                  <a:schemeClr val="tx1"/>
                </a:solidFill>
              </a:rPr>
              <a:t>查找失败，则发送带有</a:t>
            </a:r>
            <a:r>
              <a:rPr lang="en-US" altLang="zh-CN" dirty="0">
                <a:solidFill>
                  <a:schemeClr val="tx1"/>
                </a:solidFill>
              </a:rPr>
              <a:t>Interest</a:t>
            </a:r>
            <a:r>
              <a:rPr lang="zh-CN" altLang="en-US" dirty="0">
                <a:solidFill>
                  <a:schemeClr val="tx1"/>
                </a:solidFill>
              </a:rPr>
              <a:t>路径标签的“</a:t>
            </a:r>
            <a:r>
              <a:rPr lang="en-US" altLang="zh-CN" dirty="0">
                <a:solidFill>
                  <a:schemeClr val="tx1"/>
                </a:solidFill>
              </a:rPr>
              <a:t>No-</a:t>
            </a:r>
            <a:r>
              <a:rPr lang="en-US" altLang="zh-CN" dirty="0" err="1">
                <a:solidFill>
                  <a:schemeClr val="tx1"/>
                </a:solidFill>
              </a:rPr>
              <a:t>Route”Interest</a:t>
            </a:r>
            <a:r>
              <a:rPr lang="en-US" altLang="zh-CN" dirty="0">
                <a:solidFill>
                  <a:schemeClr val="tx1"/>
                </a:solidFill>
              </a:rPr>
              <a:t>- return (NACK)</a:t>
            </a:r>
            <a:r>
              <a:rPr lang="zh-CN" altLang="en-US" dirty="0">
                <a:solidFill>
                  <a:schemeClr val="tx1"/>
                </a:solidFill>
              </a:rPr>
              <a:t>消息）。</a:t>
            </a:r>
            <a:endParaRPr lang="en-US" altLang="zh-CN" dirty="0">
              <a:solidFill>
                <a:schemeClr val="tx1"/>
              </a:solidFill>
            </a:endParaRPr>
          </a:p>
          <a:p>
            <a:pPr marL="342900" indent="-342900">
              <a:lnSpc>
                <a:spcPct val="150000"/>
              </a:lnSpc>
              <a:buAutoNum type="arabicPeriod"/>
            </a:pPr>
            <a:r>
              <a:rPr lang="zh-CN" altLang="en-US" dirty="0">
                <a:solidFill>
                  <a:schemeClr val="tx1"/>
                </a:solidFill>
              </a:rPr>
              <a:t>要么回复</a:t>
            </a:r>
            <a:r>
              <a:rPr lang="en-US" altLang="zh-CN" dirty="0">
                <a:solidFill>
                  <a:schemeClr val="tx1"/>
                </a:solidFill>
              </a:rPr>
              <a:t>”Invalid path </a:t>
            </a:r>
            <a:r>
              <a:rPr lang="en-US" altLang="zh-CN" dirty="0" err="1">
                <a:solidFill>
                  <a:schemeClr val="tx1"/>
                </a:solidFill>
              </a:rPr>
              <a:t>label”Interest</a:t>
            </a:r>
            <a:r>
              <a:rPr lang="en-US" altLang="zh-CN" dirty="0">
                <a:solidFill>
                  <a:schemeClr val="tx1"/>
                </a:solidFill>
              </a:rPr>
              <a:t>- return (NACK)</a:t>
            </a:r>
            <a:r>
              <a:rPr lang="zh-CN" altLang="en-US" dirty="0">
                <a:solidFill>
                  <a:schemeClr val="tx1"/>
                </a:solidFill>
              </a:rPr>
              <a:t>消息。</a:t>
            </a:r>
          </a:p>
        </p:txBody>
      </p:sp>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advTm="78134">
        <p:fade/>
      </p:transition>
    </mc:Choice>
    <mc:Fallback xmlns="">
      <p:transition spd="med" advTm="7813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font-10688-5171688">
            <a:extLst>
              <a:ext uri="{FF2B5EF4-FFF2-40B4-BE49-F238E27FC236}">
                <a16:creationId xmlns:a16="http://schemas.microsoft.com/office/drawing/2014/main" id="{911D600E-7DF2-40EC-9E4E-76EBEC95280A}"/>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2" name="文本框 31">
            <a:extLst>
              <a:ext uri="{FF2B5EF4-FFF2-40B4-BE49-F238E27FC236}">
                <a16:creationId xmlns:a16="http://schemas.microsoft.com/office/drawing/2014/main" id="{30AC689B-E231-45E4-84A2-C0F2AE1D2190}"/>
              </a:ext>
            </a:extLst>
          </p:cNvPr>
          <p:cNvSpPr txBox="1"/>
          <p:nvPr/>
        </p:nvSpPr>
        <p:spPr>
          <a:xfrm>
            <a:off x="567075" y="123906"/>
            <a:ext cx="1655518" cy="338554"/>
          </a:xfrm>
          <a:prstGeom prst="rect">
            <a:avLst/>
          </a:prstGeom>
          <a:noFill/>
        </p:spPr>
        <p:txBody>
          <a:bodyPr wrap="square" rtlCol="0">
            <a:spAutoFit/>
          </a:bodyPr>
          <a:lstStyle/>
          <a:p>
            <a:r>
              <a:rPr lang="zh-CN" altLang="en-US" sz="1600" b="1" dirty="0">
                <a:cs typeface="+mn-ea"/>
                <a:sym typeface="+mn-lt"/>
              </a:rPr>
              <a:t>路由更新的影响</a:t>
            </a:r>
            <a:endParaRPr lang="zh-CN" altLang="en-US" sz="1600" dirty="0">
              <a:cs typeface="+mn-ea"/>
              <a:sym typeface="+mn-lt"/>
            </a:endParaRPr>
          </a:p>
        </p:txBody>
      </p:sp>
      <p:pic>
        <p:nvPicPr>
          <p:cNvPr id="3" name="图片 2">
            <a:extLst>
              <a:ext uri="{FF2B5EF4-FFF2-40B4-BE49-F238E27FC236}">
                <a16:creationId xmlns:a16="http://schemas.microsoft.com/office/drawing/2014/main" id="{F34CFC15-05F8-4027-A508-CB931FBF55E6}"/>
              </a:ext>
            </a:extLst>
          </p:cNvPr>
          <p:cNvPicPr>
            <a:picLocks noChangeAspect="1"/>
          </p:cNvPicPr>
          <p:nvPr/>
        </p:nvPicPr>
        <p:blipFill>
          <a:blip r:embed="rId2"/>
          <a:stretch>
            <a:fillRect/>
          </a:stretch>
        </p:blipFill>
        <p:spPr>
          <a:xfrm>
            <a:off x="510701" y="690832"/>
            <a:ext cx="7151130" cy="2413000"/>
          </a:xfrm>
          <a:prstGeom prst="rect">
            <a:avLst/>
          </a:prstGeom>
        </p:spPr>
      </p:pic>
      <p:sp>
        <p:nvSpPr>
          <p:cNvPr id="4" name="文本框 3">
            <a:extLst>
              <a:ext uri="{FF2B5EF4-FFF2-40B4-BE49-F238E27FC236}">
                <a16:creationId xmlns:a16="http://schemas.microsoft.com/office/drawing/2014/main" id="{F046C76C-88B4-437A-90C3-EA4F3F6C2B7D}"/>
              </a:ext>
            </a:extLst>
          </p:cNvPr>
          <p:cNvSpPr txBox="1"/>
          <p:nvPr/>
        </p:nvSpPr>
        <p:spPr>
          <a:xfrm>
            <a:off x="304400" y="3332204"/>
            <a:ext cx="7698876" cy="2536207"/>
          </a:xfrm>
          <a:prstGeom prst="rect">
            <a:avLst/>
          </a:prstGeom>
          <a:noFill/>
        </p:spPr>
        <p:txBody>
          <a:bodyPr wrap="square" rtlCol="0">
            <a:spAutoFit/>
          </a:bodyPr>
          <a:lstStyle/>
          <a:p>
            <a:pPr>
              <a:lnSpc>
                <a:spcPct val="150000"/>
              </a:lnSpc>
            </a:pPr>
            <a:r>
              <a:rPr lang="zh-CN" altLang="en-US" dirty="0"/>
              <a:t>       邻接数据库表项中添加一个额外的“</a:t>
            </a:r>
            <a:r>
              <a:rPr lang="en-US" altLang="zh-CN" dirty="0" err="1"/>
              <a:t>nexthop</a:t>
            </a:r>
            <a:r>
              <a:rPr lang="zh-CN" altLang="en-US" dirty="0"/>
              <a:t>标签”</a:t>
            </a:r>
            <a:r>
              <a:rPr lang="en-US" altLang="zh-CN" dirty="0"/>
              <a:t> </a:t>
            </a:r>
            <a:r>
              <a:rPr lang="zh-CN" altLang="en-US" dirty="0"/>
              <a:t>。</a:t>
            </a:r>
            <a:endParaRPr lang="en-US" altLang="zh-CN" dirty="0"/>
          </a:p>
          <a:p>
            <a:pPr>
              <a:lnSpc>
                <a:spcPct val="150000"/>
              </a:lnSpc>
            </a:pPr>
            <a:r>
              <a:rPr lang="zh-CN" altLang="en-US" dirty="0"/>
              <a:t>       每当从</a:t>
            </a:r>
            <a:r>
              <a:rPr lang="en-US" altLang="zh-CN" dirty="0"/>
              <a:t>FIB</a:t>
            </a:r>
            <a:r>
              <a:rPr lang="zh-CN" altLang="en-US" dirty="0"/>
              <a:t>表项中删除一个</a:t>
            </a:r>
            <a:r>
              <a:rPr lang="en-US" altLang="zh-CN" dirty="0" err="1"/>
              <a:t>nexthop</a:t>
            </a:r>
            <a:r>
              <a:rPr lang="zh-CN" altLang="en-US" dirty="0"/>
              <a:t>时，它就会收到一个新的随机的</a:t>
            </a:r>
            <a:r>
              <a:rPr lang="en-US" altLang="zh-CN" dirty="0" err="1"/>
              <a:t>nexthop</a:t>
            </a:r>
            <a:r>
              <a:rPr lang="zh-CN" altLang="en-US" dirty="0"/>
              <a:t>标签。如果整个</a:t>
            </a:r>
            <a:r>
              <a:rPr lang="en-US" altLang="zh-CN" dirty="0"/>
              <a:t>FIB</a:t>
            </a:r>
            <a:r>
              <a:rPr lang="zh-CN" altLang="en-US" dirty="0"/>
              <a:t>表项从</a:t>
            </a:r>
            <a:r>
              <a:rPr lang="en-US" altLang="zh-CN" dirty="0"/>
              <a:t>FIB</a:t>
            </a:r>
            <a:r>
              <a:rPr lang="zh-CN" altLang="en-US" dirty="0"/>
              <a:t>表中删除，则该</a:t>
            </a:r>
            <a:r>
              <a:rPr lang="en-US" altLang="zh-CN" dirty="0"/>
              <a:t>FIB</a:t>
            </a:r>
            <a:r>
              <a:rPr lang="zh-CN" altLang="en-US" dirty="0"/>
              <a:t>表项引用的所有下一跳都将收到新的随机下一跳标签。</a:t>
            </a:r>
            <a:endParaRPr lang="en-US" altLang="zh-CN" dirty="0"/>
          </a:p>
          <a:p>
            <a:pPr>
              <a:lnSpc>
                <a:spcPct val="150000"/>
              </a:lnSpc>
            </a:pPr>
            <a:r>
              <a:rPr lang="zh-CN" altLang="en-US" dirty="0"/>
              <a:t>       邻接数据库的大小与路由器的邻接关系的数量成正比，与</a:t>
            </a:r>
            <a:r>
              <a:rPr lang="en-US" altLang="zh-CN" dirty="0"/>
              <a:t>FIB</a:t>
            </a:r>
            <a:r>
              <a:rPr lang="zh-CN" altLang="en-US" dirty="0"/>
              <a:t>的大小无关；</a:t>
            </a:r>
            <a:r>
              <a:rPr lang="zh-CN" altLang="en-US" dirty="0">
                <a:solidFill>
                  <a:srgbClr val="FF0000"/>
                </a:solidFill>
              </a:rPr>
              <a:t>也不增加标签再生事件的大小，因为每个邻接表项只有一个标签。</a:t>
            </a:r>
          </a:p>
        </p:txBody>
      </p:sp>
    </p:spTree>
    <p:extLst>
      <p:ext uri="{BB962C8B-B14F-4D97-AF65-F5344CB8AC3E}">
        <p14:creationId xmlns:p14="http://schemas.microsoft.com/office/powerpoint/2010/main" val="3307626420"/>
      </p:ext>
    </p:extLst>
  </p:cSld>
  <p:clrMapOvr>
    <a:masterClrMapping/>
  </p:clrMapOvr>
  <mc:AlternateContent xmlns:mc="http://schemas.openxmlformats.org/markup-compatibility/2006" xmlns:p14="http://schemas.microsoft.com/office/powerpoint/2010/main">
    <mc:Choice Requires="p14">
      <p:transition spd="med" p14:dur="700" advTm="581">
        <p:fade/>
      </p:transition>
    </mc:Choice>
    <mc:Fallback xmlns="">
      <p:transition spd="med" advTm="58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font-10688-5171688">
            <a:extLst>
              <a:ext uri="{FF2B5EF4-FFF2-40B4-BE49-F238E27FC236}">
                <a16:creationId xmlns:a16="http://schemas.microsoft.com/office/drawing/2014/main" id="{911D600E-7DF2-40EC-9E4E-76EBEC95280A}"/>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2" name="文本框 31">
            <a:extLst>
              <a:ext uri="{FF2B5EF4-FFF2-40B4-BE49-F238E27FC236}">
                <a16:creationId xmlns:a16="http://schemas.microsoft.com/office/drawing/2014/main" id="{30AC689B-E231-45E4-84A2-C0F2AE1D2190}"/>
              </a:ext>
            </a:extLst>
          </p:cNvPr>
          <p:cNvSpPr txBox="1"/>
          <p:nvPr/>
        </p:nvSpPr>
        <p:spPr>
          <a:xfrm>
            <a:off x="567075" y="123906"/>
            <a:ext cx="1655518" cy="338554"/>
          </a:xfrm>
          <a:prstGeom prst="rect">
            <a:avLst/>
          </a:prstGeom>
          <a:noFill/>
        </p:spPr>
        <p:txBody>
          <a:bodyPr wrap="square" rtlCol="0">
            <a:spAutoFit/>
          </a:bodyPr>
          <a:lstStyle/>
          <a:p>
            <a:r>
              <a:rPr lang="zh-CN" altLang="en-US" sz="1600" b="1" dirty="0">
                <a:cs typeface="+mn-ea"/>
                <a:sym typeface="+mn-lt"/>
              </a:rPr>
              <a:t>路由更新的影响</a:t>
            </a:r>
            <a:endParaRPr lang="zh-CN" altLang="en-US" sz="1600" dirty="0">
              <a:cs typeface="+mn-ea"/>
              <a:sym typeface="+mn-lt"/>
            </a:endParaRPr>
          </a:p>
        </p:txBody>
      </p:sp>
      <p:pic>
        <p:nvPicPr>
          <p:cNvPr id="3" name="图片 2">
            <a:extLst>
              <a:ext uri="{FF2B5EF4-FFF2-40B4-BE49-F238E27FC236}">
                <a16:creationId xmlns:a16="http://schemas.microsoft.com/office/drawing/2014/main" id="{F34CFC15-05F8-4027-A508-CB931FBF55E6}"/>
              </a:ext>
            </a:extLst>
          </p:cNvPr>
          <p:cNvPicPr>
            <a:picLocks noChangeAspect="1"/>
          </p:cNvPicPr>
          <p:nvPr/>
        </p:nvPicPr>
        <p:blipFill>
          <a:blip r:embed="rId2"/>
          <a:stretch>
            <a:fillRect/>
          </a:stretch>
        </p:blipFill>
        <p:spPr>
          <a:xfrm>
            <a:off x="2653201" y="83844"/>
            <a:ext cx="6010238" cy="2028030"/>
          </a:xfrm>
          <a:prstGeom prst="rect">
            <a:avLst/>
          </a:prstGeom>
        </p:spPr>
      </p:pic>
      <p:sp>
        <p:nvSpPr>
          <p:cNvPr id="4" name="文本框 3">
            <a:extLst>
              <a:ext uri="{FF2B5EF4-FFF2-40B4-BE49-F238E27FC236}">
                <a16:creationId xmlns:a16="http://schemas.microsoft.com/office/drawing/2014/main" id="{F046C76C-88B4-437A-90C3-EA4F3F6C2B7D}"/>
              </a:ext>
            </a:extLst>
          </p:cNvPr>
          <p:cNvSpPr txBox="1"/>
          <p:nvPr/>
        </p:nvSpPr>
        <p:spPr>
          <a:xfrm>
            <a:off x="960867" y="2111874"/>
            <a:ext cx="7698876" cy="4613699"/>
          </a:xfrm>
          <a:prstGeom prst="rect">
            <a:avLst/>
          </a:prstGeom>
          <a:noFill/>
        </p:spPr>
        <p:txBody>
          <a:bodyPr wrap="square" rtlCol="0">
            <a:spAutoFit/>
          </a:bodyPr>
          <a:lstStyle/>
          <a:p>
            <a:pPr>
              <a:lnSpc>
                <a:spcPct val="150000"/>
              </a:lnSpc>
            </a:pPr>
            <a:r>
              <a:rPr lang="en-US" altLang="zh-CN" dirty="0">
                <a:effectLst/>
              </a:rPr>
              <a:t>The forward path</a:t>
            </a:r>
            <a:r>
              <a:rPr lang="zh-CN" altLang="en-US" dirty="0"/>
              <a:t>：</a:t>
            </a:r>
            <a:r>
              <a:rPr lang="zh-CN" altLang="en-US" dirty="0">
                <a:effectLst/>
              </a:rPr>
              <a:t>从</a:t>
            </a:r>
            <a:r>
              <a:rPr lang="en-US" altLang="zh-CN" dirty="0">
                <a:effectLst/>
              </a:rPr>
              <a:t>Interest</a:t>
            </a:r>
            <a:r>
              <a:rPr lang="zh-CN" altLang="en-US" dirty="0">
                <a:effectLst/>
              </a:rPr>
              <a:t>路径标签解码的下一跳标签将与邻接数据库中的任何项不匹配。</a:t>
            </a:r>
            <a:endParaRPr lang="en-US" altLang="zh-CN" dirty="0">
              <a:effectLst/>
            </a:endParaRPr>
          </a:p>
          <a:p>
            <a:pPr>
              <a:lnSpc>
                <a:spcPct val="150000"/>
              </a:lnSpc>
            </a:pPr>
            <a:r>
              <a:rPr lang="en-US" altLang="zh-CN" dirty="0">
                <a:effectLst/>
              </a:rPr>
              <a:t>The reverse path</a:t>
            </a:r>
            <a:r>
              <a:rPr lang="zh-CN" altLang="en-US" dirty="0">
                <a:effectLst/>
              </a:rPr>
              <a:t>：</a:t>
            </a:r>
            <a:r>
              <a:rPr lang="en-US" altLang="zh-CN" dirty="0">
                <a:effectLst/>
              </a:rPr>
              <a:t>Content (Data)</a:t>
            </a:r>
            <a:r>
              <a:rPr lang="zh-CN" altLang="en-US" dirty="0">
                <a:effectLst/>
              </a:rPr>
              <a:t>或</a:t>
            </a:r>
            <a:r>
              <a:rPr lang="en-US" altLang="zh-CN" dirty="0">
                <a:effectLst/>
              </a:rPr>
              <a:t>Interest-Return (NACK)</a:t>
            </a:r>
            <a:r>
              <a:rPr lang="zh-CN" altLang="en-US" dirty="0">
                <a:effectLst/>
              </a:rPr>
              <a:t>消息到达的接口的下一跳标签将与</a:t>
            </a:r>
            <a:r>
              <a:rPr lang="en-US" altLang="zh-CN" dirty="0">
                <a:effectLst/>
              </a:rPr>
              <a:t>PIT</a:t>
            </a:r>
            <a:r>
              <a:rPr lang="zh-CN" altLang="en-US" dirty="0">
                <a:effectLst/>
              </a:rPr>
              <a:t>条目中的下一跳标签不匹配。</a:t>
            </a:r>
            <a:br>
              <a:rPr lang="zh-CN" altLang="en-US" dirty="0"/>
            </a:br>
            <a:endParaRPr lang="zh-CN" altLang="en-US" dirty="0"/>
          </a:p>
          <a:p>
            <a:pPr>
              <a:lnSpc>
                <a:spcPct val="150000"/>
              </a:lnSpc>
            </a:pPr>
            <a:r>
              <a:rPr lang="zh-CN" altLang="en-US" dirty="0"/>
              <a:t>在</a:t>
            </a:r>
            <a:r>
              <a:rPr lang="en-US" altLang="zh-CN" dirty="0"/>
              <a:t>PIT</a:t>
            </a:r>
            <a:r>
              <a:rPr lang="zh-CN" altLang="en-US" dirty="0"/>
              <a:t>条目下一跳标签不匹配时，删除内容</a:t>
            </a:r>
            <a:r>
              <a:rPr lang="en-US" altLang="zh-CN" dirty="0"/>
              <a:t>(</a:t>
            </a:r>
            <a:r>
              <a:rPr lang="zh-CN" altLang="en-US" dirty="0"/>
              <a:t>数据</a:t>
            </a:r>
            <a:r>
              <a:rPr lang="en-US" altLang="zh-CN" dirty="0"/>
              <a:t>)</a:t>
            </a:r>
            <a:r>
              <a:rPr lang="zh-CN" altLang="en-US" dirty="0"/>
              <a:t>或</a:t>
            </a:r>
            <a:r>
              <a:rPr lang="en-US" altLang="zh-CN" dirty="0"/>
              <a:t>Interest-Return(NACK)</a:t>
            </a:r>
            <a:r>
              <a:rPr lang="zh-CN" altLang="en-US" dirty="0"/>
              <a:t>消息的替代方法有：</a:t>
            </a:r>
          </a:p>
          <a:p>
            <a:pPr>
              <a:lnSpc>
                <a:spcPct val="150000"/>
              </a:lnSpc>
            </a:pPr>
            <a:r>
              <a:rPr lang="zh-CN" altLang="en-US" dirty="0"/>
              <a:t>（</a:t>
            </a:r>
            <a:r>
              <a:rPr lang="en-US" altLang="zh-CN" dirty="0"/>
              <a:t>1</a:t>
            </a:r>
            <a:r>
              <a:rPr lang="zh-CN" altLang="en-US" dirty="0"/>
              <a:t>）删除路径标签并向下游转发消息</a:t>
            </a:r>
          </a:p>
          <a:p>
            <a:pPr>
              <a:lnSpc>
                <a:spcPct val="150000"/>
              </a:lnSpc>
            </a:pPr>
            <a:r>
              <a:rPr lang="zh-CN" altLang="en-US" dirty="0"/>
              <a:t>（</a:t>
            </a:r>
            <a:r>
              <a:rPr lang="en-US" altLang="zh-CN" dirty="0"/>
              <a:t>2</a:t>
            </a:r>
            <a:r>
              <a:rPr lang="zh-CN" altLang="en-US" dirty="0"/>
              <a:t>）编码从</a:t>
            </a:r>
            <a:r>
              <a:rPr lang="en-US" altLang="zh-CN" dirty="0"/>
              <a:t>PIT</a:t>
            </a:r>
            <a:r>
              <a:rPr lang="zh-CN" altLang="en-US" dirty="0"/>
              <a:t>条目中获取的下一跳标签并向下游转发消息</a:t>
            </a:r>
          </a:p>
          <a:p>
            <a:pPr>
              <a:lnSpc>
                <a:spcPct val="150000"/>
              </a:lnSpc>
            </a:pPr>
            <a:r>
              <a:rPr lang="zh-CN" altLang="en-US" sz="1800" dirty="0">
                <a:effectLst/>
              </a:rPr>
              <a:t>（</a:t>
            </a:r>
            <a:r>
              <a:rPr lang="en-US" altLang="zh-CN" sz="1800" dirty="0">
                <a:effectLst/>
              </a:rPr>
              <a:t>3</a:t>
            </a:r>
            <a:r>
              <a:rPr lang="zh-CN" altLang="en-US" sz="1800" dirty="0">
                <a:effectLst/>
              </a:rPr>
              <a:t>）</a:t>
            </a:r>
            <a:r>
              <a:rPr lang="zh-CN" altLang="en-US" dirty="0"/>
              <a:t>执行</a:t>
            </a:r>
            <a:r>
              <a:rPr lang="en-US" altLang="zh-CN" dirty="0"/>
              <a:t>LNPM FIB</a:t>
            </a:r>
            <a:r>
              <a:rPr lang="zh-CN" altLang="en-US" dirty="0"/>
              <a:t>查找，确认消息到达的接口仍然是有效的下一跳，编码下一跳标签并向下游转发消息</a:t>
            </a:r>
          </a:p>
        </p:txBody>
      </p:sp>
    </p:spTree>
    <p:extLst>
      <p:ext uri="{BB962C8B-B14F-4D97-AF65-F5344CB8AC3E}">
        <p14:creationId xmlns:p14="http://schemas.microsoft.com/office/powerpoint/2010/main" val="454821050"/>
      </p:ext>
    </p:extLst>
  </p:cSld>
  <p:clrMapOvr>
    <a:masterClrMapping/>
  </p:clrMapOvr>
  <mc:AlternateContent xmlns:mc="http://schemas.openxmlformats.org/markup-compatibility/2006" xmlns:p14="http://schemas.microsoft.com/office/powerpoint/2010/main">
    <mc:Choice Requires="p14">
      <p:transition spd="med" p14:dur="700" advTm="581">
        <p:fade/>
      </p:transition>
    </mc:Choice>
    <mc:Fallback xmlns="">
      <p:transition spd="med" advTm="58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7583226-1868-46F2-9203-533C66F9236B}"/>
              </a:ext>
            </a:extLst>
          </p:cNvPr>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6" name="文本框 5">
            <a:extLst>
              <a:ext uri="{FF2B5EF4-FFF2-40B4-BE49-F238E27FC236}">
                <a16:creationId xmlns:a16="http://schemas.microsoft.com/office/drawing/2014/main" id="{7A83FC09-3CCF-4366-B04D-AD3AD4830748}"/>
              </a:ext>
            </a:extLst>
          </p:cNvPr>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评估</a:t>
            </a:r>
          </a:p>
        </p:txBody>
      </p:sp>
      <p:sp>
        <p:nvSpPr>
          <p:cNvPr id="7" name="矩形 6">
            <a:extLst>
              <a:ext uri="{FF2B5EF4-FFF2-40B4-BE49-F238E27FC236}">
                <a16:creationId xmlns:a16="http://schemas.microsoft.com/office/drawing/2014/main" id="{A8B367B5-1B82-4A0E-AEE1-2E54047C4950}"/>
              </a:ext>
            </a:extLst>
          </p:cNvPr>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413179025"/>
      </p:ext>
    </p:extLst>
  </p:cSld>
  <p:clrMapOvr>
    <a:masterClrMapping/>
  </p:clrMapOvr>
  <p:transition spd="slow" advTm="4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单名称前缀路由更新</a:t>
            </a:r>
            <a:endParaRPr lang="zh-CN" altLang="en-US" sz="1600" dirty="0">
              <a:cs typeface="+mn-ea"/>
              <a:sym typeface="+mn-lt"/>
            </a:endParaRPr>
          </a:p>
        </p:txBody>
      </p:sp>
      <p:pic>
        <p:nvPicPr>
          <p:cNvPr id="3" name="图片 2">
            <a:extLst>
              <a:ext uri="{FF2B5EF4-FFF2-40B4-BE49-F238E27FC236}">
                <a16:creationId xmlns:a16="http://schemas.microsoft.com/office/drawing/2014/main" id="{5E67B063-B582-4AA9-8647-B20A8A16B901}"/>
              </a:ext>
            </a:extLst>
          </p:cNvPr>
          <p:cNvPicPr>
            <a:picLocks noChangeAspect="1"/>
          </p:cNvPicPr>
          <p:nvPr/>
        </p:nvPicPr>
        <p:blipFill>
          <a:blip r:embed="rId2"/>
          <a:stretch>
            <a:fillRect/>
          </a:stretch>
        </p:blipFill>
        <p:spPr>
          <a:xfrm>
            <a:off x="1028083" y="866728"/>
            <a:ext cx="4772016" cy="2562272"/>
          </a:xfrm>
          <a:prstGeom prst="rect">
            <a:avLst/>
          </a:prstGeom>
        </p:spPr>
      </p:pic>
      <p:sp>
        <p:nvSpPr>
          <p:cNvPr id="8" name="文本框 7">
            <a:extLst>
              <a:ext uri="{FF2B5EF4-FFF2-40B4-BE49-F238E27FC236}">
                <a16:creationId xmlns:a16="http://schemas.microsoft.com/office/drawing/2014/main" id="{8FBC980F-6D28-4E45-B672-6478BA1132D5}"/>
              </a:ext>
            </a:extLst>
          </p:cNvPr>
          <p:cNvSpPr txBox="1"/>
          <p:nvPr/>
        </p:nvSpPr>
        <p:spPr>
          <a:xfrm>
            <a:off x="765893" y="3707766"/>
            <a:ext cx="6355747" cy="170521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effectLst/>
              </a:rPr>
              <a:t>60</a:t>
            </a:r>
            <a:r>
              <a:rPr lang="zh-CN" altLang="en-US" dirty="0">
                <a:effectLst/>
              </a:rPr>
              <a:t>秒内每秒</a:t>
            </a:r>
            <a:r>
              <a:rPr lang="en-US" altLang="zh-CN" dirty="0">
                <a:effectLst/>
              </a:rPr>
              <a:t>100</a:t>
            </a:r>
            <a:r>
              <a:rPr lang="zh-CN" altLang="en-US" dirty="0">
                <a:effectLst/>
              </a:rPr>
              <a:t>条消息的恒定速率传输</a:t>
            </a:r>
            <a:r>
              <a:rPr lang="en-US" altLang="zh-CN" dirty="0">
                <a:effectLst/>
              </a:rPr>
              <a:t>Interests</a:t>
            </a:r>
            <a:endParaRPr lang="en-US" altLang="zh-CN" dirty="0"/>
          </a:p>
          <a:p>
            <a:pPr marL="285750" indent="-285750">
              <a:lnSpc>
                <a:spcPct val="150000"/>
              </a:lnSpc>
              <a:buFont typeface="Wingdings" panose="05000000000000000000" pitchFamily="2" charset="2"/>
              <a:buChar char="Ø"/>
            </a:pPr>
            <a:r>
              <a:rPr lang="zh-CN" altLang="en-US" dirty="0">
                <a:effectLst/>
              </a:rPr>
              <a:t>没有拥塞和丢包</a:t>
            </a:r>
            <a:endParaRPr lang="en-US" altLang="zh-CN" dirty="0">
              <a:effectLst/>
            </a:endParaRPr>
          </a:p>
          <a:p>
            <a:pPr marL="285750" indent="-285750">
              <a:lnSpc>
                <a:spcPct val="150000"/>
              </a:lnSpc>
              <a:buFont typeface="Wingdings" panose="05000000000000000000" pitchFamily="2" charset="2"/>
              <a:buChar char="Ø"/>
            </a:pPr>
            <a:r>
              <a:rPr lang="zh-CN" altLang="en-US" dirty="0">
                <a:effectLst/>
              </a:rPr>
              <a:t>在节点</a:t>
            </a:r>
            <a:r>
              <a:rPr lang="en-US" altLang="zh-CN" dirty="0">
                <a:effectLst/>
              </a:rPr>
              <a:t>2</a:t>
            </a:r>
            <a:r>
              <a:rPr lang="zh-CN" altLang="en-US" dirty="0">
                <a:effectLst/>
              </a:rPr>
              <a:t>上更新两次路由</a:t>
            </a:r>
            <a:endParaRPr lang="en-US" altLang="zh-CN" dirty="0">
              <a:effectLst/>
            </a:endParaRPr>
          </a:p>
          <a:p>
            <a:pPr marL="285750" indent="-285750">
              <a:lnSpc>
                <a:spcPct val="150000"/>
              </a:lnSpc>
              <a:buFont typeface="Wingdings" panose="05000000000000000000" pitchFamily="2" charset="2"/>
              <a:buChar char="Ø"/>
            </a:pPr>
            <a:r>
              <a:rPr lang="zh-CN" altLang="en-US" b="1" dirty="0">
                <a:effectLst/>
              </a:rPr>
              <a:t>经过</a:t>
            </a:r>
            <a:r>
              <a:rPr lang="en-US" altLang="zh-CN" b="1" dirty="0">
                <a:effectLst/>
              </a:rPr>
              <a:t>20</a:t>
            </a:r>
            <a:r>
              <a:rPr lang="zh-CN" altLang="en-US" b="1" dirty="0">
                <a:effectLst/>
              </a:rPr>
              <a:t>秒的仿真后，将断开与节点</a:t>
            </a:r>
            <a:r>
              <a:rPr lang="en-US" altLang="zh-CN" b="1" dirty="0">
                <a:effectLst/>
              </a:rPr>
              <a:t>3</a:t>
            </a:r>
            <a:r>
              <a:rPr lang="zh-CN" altLang="en-US" b="1" dirty="0">
                <a:effectLst/>
              </a:rPr>
              <a:t>和节点</a:t>
            </a:r>
            <a:r>
              <a:rPr lang="en-US" altLang="zh-CN" b="1" dirty="0">
                <a:effectLst/>
              </a:rPr>
              <a:t>4</a:t>
            </a:r>
            <a:r>
              <a:rPr lang="zh-CN" altLang="en-US" b="1" dirty="0">
                <a:effectLst/>
              </a:rPr>
              <a:t>的邻接关系</a:t>
            </a:r>
            <a:endParaRPr lang="zh-CN" altLang="en-US" dirty="0">
              <a:effectLst/>
            </a:endParaRPr>
          </a:p>
        </p:txBody>
      </p:sp>
    </p:spTree>
    <p:extLst>
      <p:ext uri="{BB962C8B-B14F-4D97-AF65-F5344CB8AC3E}">
        <p14:creationId xmlns:p14="http://schemas.microsoft.com/office/powerpoint/2010/main" val="1568233608"/>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单名称前缀路由更新</a:t>
            </a:r>
            <a:endParaRPr lang="zh-CN" altLang="en-US" sz="1600" dirty="0">
              <a:cs typeface="+mn-ea"/>
              <a:sym typeface="+mn-lt"/>
            </a:endParaRPr>
          </a:p>
        </p:txBody>
      </p:sp>
      <p:pic>
        <p:nvPicPr>
          <p:cNvPr id="6" name="图片 5">
            <a:extLst>
              <a:ext uri="{FF2B5EF4-FFF2-40B4-BE49-F238E27FC236}">
                <a16:creationId xmlns:a16="http://schemas.microsoft.com/office/drawing/2014/main" id="{CE70F325-1208-4DBD-88C8-7A9802DFEA76}"/>
              </a:ext>
            </a:extLst>
          </p:cNvPr>
          <p:cNvPicPr>
            <a:picLocks noChangeAspect="1"/>
          </p:cNvPicPr>
          <p:nvPr/>
        </p:nvPicPr>
        <p:blipFill>
          <a:blip r:embed="rId2"/>
          <a:stretch>
            <a:fillRect/>
          </a:stretch>
        </p:blipFill>
        <p:spPr>
          <a:xfrm>
            <a:off x="2583013" y="97306"/>
            <a:ext cx="9544510" cy="6760694"/>
          </a:xfrm>
          <a:prstGeom prst="rect">
            <a:avLst/>
          </a:prstGeom>
        </p:spPr>
      </p:pic>
      <p:sp>
        <p:nvSpPr>
          <p:cNvPr id="2" name="文本框 1">
            <a:extLst>
              <a:ext uri="{FF2B5EF4-FFF2-40B4-BE49-F238E27FC236}">
                <a16:creationId xmlns:a16="http://schemas.microsoft.com/office/drawing/2014/main" id="{459DFBD2-C1D9-400E-BCA3-11625964B749}"/>
              </a:ext>
            </a:extLst>
          </p:cNvPr>
          <p:cNvSpPr txBox="1"/>
          <p:nvPr/>
        </p:nvSpPr>
        <p:spPr>
          <a:xfrm>
            <a:off x="206908" y="840981"/>
            <a:ext cx="2269314" cy="5909310"/>
          </a:xfrm>
          <a:prstGeom prst="rect">
            <a:avLst/>
          </a:prstGeom>
          <a:noFill/>
        </p:spPr>
        <p:txBody>
          <a:bodyPr wrap="square" rtlCol="0">
            <a:spAutoFit/>
          </a:bodyPr>
          <a:lstStyle/>
          <a:p>
            <a:r>
              <a:rPr lang="zh-CN" altLang="en-US" b="1" dirty="0"/>
              <a:t>图</a:t>
            </a:r>
            <a:r>
              <a:rPr lang="en-US" altLang="zh-CN" b="1" dirty="0"/>
              <a:t>a</a:t>
            </a:r>
            <a:r>
              <a:rPr lang="zh-CN" altLang="en-US" dirty="0"/>
              <a:t>：常规的转发平面转发的</a:t>
            </a:r>
            <a:r>
              <a:rPr lang="en-US" altLang="zh-CN" dirty="0"/>
              <a:t>Interest</a:t>
            </a:r>
            <a:r>
              <a:rPr lang="zh-CN" altLang="en-US" dirty="0"/>
              <a:t>数</a:t>
            </a:r>
            <a:endParaRPr lang="en-US" altLang="zh-CN" dirty="0"/>
          </a:p>
          <a:p>
            <a:endParaRPr lang="en-US" altLang="zh-CN" dirty="0"/>
          </a:p>
          <a:p>
            <a:r>
              <a:rPr lang="zh-CN" altLang="en-US" b="1" dirty="0"/>
              <a:t>图</a:t>
            </a:r>
            <a:r>
              <a:rPr lang="en-US" altLang="zh-CN" b="1" dirty="0"/>
              <a:t>b</a:t>
            </a:r>
            <a:r>
              <a:rPr lang="zh-CN" altLang="en-US" dirty="0"/>
              <a:t>：</a:t>
            </a:r>
            <a:r>
              <a:rPr lang="en-US" altLang="zh-CN" dirty="0"/>
              <a:t>path switching</a:t>
            </a:r>
            <a:r>
              <a:rPr lang="zh-CN" altLang="en-US" dirty="0"/>
              <a:t>下的转发平面转发的</a:t>
            </a:r>
            <a:r>
              <a:rPr lang="en-US" altLang="zh-CN" dirty="0"/>
              <a:t>Interest</a:t>
            </a:r>
            <a:r>
              <a:rPr lang="zh-CN" altLang="en-US" dirty="0"/>
              <a:t>数</a:t>
            </a:r>
            <a:endParaRPr lang="en-US" altLang="zh-CN" dirty="0"/>
          </a:p>
          <a:p>
            <a:endParaRPr lang="en-US" altLang="zh-CN" dirty="0"/>
          </a:p>
          <a:p>
            <a:r>
              <a:rPr lang="zh-CN" altLang="en-US" b="1" dirty="0"/>
              <a:t>图</a:t>
            </a:r>
            <a:r>
              <a:rPr lang="en-US" altLang="zh-CN" b="1" dirty="0"/>
              <a:t>c</a:t>
            </a:r>
            <a:r>
              <a:rPr lang="zh-CN" altLang="en-US" dirty="0"/>
              <a:t>：</a:t>
            </a:r>
            <a:r>
              <a:rPr lang="en-US" altLang="zh-CN" dirty="0"/>
              <a:t>path switching</a:t>
            </a:r>
            <a:r>
              <a:rPr lang="zh-CN" altLang="en-US" dirty="0"/>
              <a:t>下</a:t>
            </a:r>
            <a:r>
              <a:rPr lang="en-US" altLang="zh-CN" dirty="0"/>
              <a:t>FIB</a:t>
            </a:r>
            <a:r>
              <a:rPr lang="zh-CN" altLang="en-US" dirty="0"/>
              <a:t>转发的</a:t>
            </a:r>
            <a:r>
              <a:rPr lang="en-US" altLang="zh-CN" dirty="0"/>
              <a:t>Interest</a:t>
            </a:r>
            <a:r>
              <a:rPr lang="zh-CN" altLang="en-US" dirty="0"/>
              <a:t>数（因为在</a:t>
            </a:r>
            <a:r>
              <a:rPr lang="en-US" altLang="zh-CN" dirty="0"/>
              <a:t>path switching</a:t>
            </a:r>
            <a:r>
              <a:rPr lang="zh-CN" altLang="en-US" dirty="0"/>
              <a:t>下，直接通过邻接数据库转发，不经过</a:t>
            </a:r>
            <a:r>
              <a:rPr lang="en-US" altLang="zh-CN" dirty="0"/>
              <a:t>FIB</a:t>
            </a:r>
            <a:r>
              <a:rPr lang="zh-CN" altLang="en-US" dirty="0"/>
              <a:t>，所以</a:t>
            </a:r>
            <a:r>
              <a:rPr lang="en-US" altLang="zh-CN" dirty="0"/>
              <a:t>FIB</a:t>
            </a:r>
            <a:r>
              <a:rPr lang="zh-CN" altLang="en-US" dirty="0"/>
              <a:t>显示的数据是在路径发现过程中转发的</a:t>
            </a:r>
            <a:r>
              <a:rPr lang="en-US" altLang="zh-CN" dirty="0"/>
              <a:t>Interest</a:t>
            </a:r>
            <a:r>
              <a:rPr lang="zh-CN" altLang="en-US" dirty="0"/>
              <a:t>数量）</a:t>
            </a:r>
            <a:endParaRPr lang="en-US" altLang="zh-CN" dirty="0"/>
          </a:p>
          <a:p>
            <a:endParaRPr lang="en-US" altLang="zh-CN" dirty="0"/>
          </a:p>
          <a:p>
            <a:r>
              <a:rPr lang="zh-CN" altLang="en-US" b="1" dirty="0"/>
              <a:t>实验表明</a:t>
            </a:r>
            <a:r>
              <a:rPr lang="zh-CN" altLang="en-US" dirty="0"/>
              <a:t>：</a:t>
            </a:r>
            <a:r>
              <a:rPr lang="en-US" altLang="zh-CN" dirty="0"/>
              <a:t>ICN</a:t>
            </a:r>
            <a:r>
              <a:rPr lang="zh-CN" altLang="en-US" dirty="0"/>
              <a:t>路径切换对</a:t>
            </a:r>
            <a:r>
              <a:rPr lang="en-US" altLang="zh-CN" dirty="0"/>
              <a:t>ICN</a:t>
            </a:r>
            <a:r>
              <a:rPr lang="zh-CN" altLang="en-US" dirty="0"/>
              <a:t>控制平面状态的变化有较好的响应 </a:t>
            </a:r>
          </a:p>
        </p:txBody>
      </p:sp>
    </p:spTree>
    <p:extLst>
      <p:ext uri="{BB962C8B-B14F-4D97-AF65-F5344CB8AC3E}">
        <p14:creationId xmlns:p14="http://schemas.microsoft.com/office/powerpoint/2010/main" val="3511721228"/>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多名称前缀路由更新</a:t>
            </a:r>
            <a:endParaRPr lang="zh-CN" altLang="en-US" sz="1600" dirty="0">
              <a:cs typeface="+mn-ea"/>
              <a:sym typeface="+mn-lt"/>
            </a:endParaRPr>
          </a:p>
        </p:txBody>
      </p:sp>
      <p:sp>
        <p:nvSpPr>
          <p:cNvPr id="8" name="文本框 7">
            <a:extLst>
              <a:ext uri="{FF2B5EF4-FFF2-40B4-BE49-F238E27FC236}">
                <a16:creationId xmlns:a16="http://schemas.microsoft.com/office/drawing/2014/main" id="{8FBC980F-6D28-4E45-B672-6478BA1132D5}"/>
              </a:ext>
            </a:extLst>
          </p:cNvPr>
          <p:cNvSpPr txBox="1"/>
          <p:nvPr/>
        </p:nvSpPr>
        <p:spPr>
          <a:xfrm>
            <a:off x="787213" y="2996349"/>
            <a:ext cx="8730555" cy="336720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effectLst/>
              </a:rPr>
              <a:t>两个通过</a:t>
            </a:r>
            <a:r>
              <a:rPr lang="zh-CN" altLang="en-US" b="1" dirty="0">
                <a:effectLst/>
              </a:rPr>
              <a:t>共享</a:t>
            </a:r>
            <a:r>
              <a:rPr lang="en-US" altLang="zh-CN" b="1" dirty="0" err="1">
                <a:effectLst/>
              </a:rPr>
              <a:t>nexthops</a:t>
            </a:r>
            <a:r>
              <a:rPr lang="zh-CN" altLang="en-US" dirty="0">
                <a:effectLst/>
              </a:rPr>
              <a:t>进行通信的应用程序</a:t>
            </a:r>
          </a:p>
          <a:p>
            <a:pPr marL="285750" indent="-285750">
              <a:lnSpc>
                <a:spcPct val="150000"/>
              </a:lnSpc>
              <a:buFont typeface="Wingdings" panose="05000000000000000000" pitchFamily="2" charset="2"/>
              <a:buChar char="Ø"/>
            </a:pPr>
            <a:r>
              <a:rPr lang="zh-CN" altLang="en-US" dirty="0"/>
              <a:t>在第一个应用程序中，消费者</a:t>
            </a:r>
            <a:r>
              <a:rPr lang="en-US" altLang="zh-CN" dirty="0"/>
              <a:t>1</a:t>
            </a:r>
            <a:r>
              <a:rPr lang="zh-CN" altLang="en-US" dirty="0"/>
              <a:t>和生产者</a:t>
            </a:r>
            <a:r>
              <a:rPr lang="en-US" altLang="zh-CN" dirty="0"/>
              <a:t>1</a:t>
            </a:r>
            <a:r>
              <a:rPr lang="zh-CN" altLang="en-US" dirty="0"/>
              <a:t>在</a:t>
            </a:r>
            <a:r>
              <a:rPr lang="en-US" altLang="zh-CN" dirty="0"/>
              <a:t>/</a:t>
            </a:r>
            <a:r>
              <a:rPr lang="en-US" altLang="zh-CN" dirty="0" err="1"/>
              <a:t>edu</a:t>
            </a:r>
            <a:r>
              <a:rPr lang="en-US" altLang="zh-CN" dirty="0"/>
              <a:t>/</a:t>
            </a:r>
            <a:r>
              <a:rPr lang="en-US" altLang="zh-CN" dirty="0" err="1"/>
              <a:t>ucla</a:t>
            </a:r>
            <a:r>
              <a:rPr lang="zh-CN" altLang="en-US" dirty="0"/>
              <a:t>命名空间中交换兴趣</a:t>
            </a:r>
            <a:r>
              <a:rPr lang="en-US" altLang="zh-CN" dirty="0"/>
              <a:t>/</a:t>
            </a:r>
            <a:r>
              <a:rPr lang="zh-CN" altLang="en-US" dirty="0"/>
              <a:t>数据消息</a:t>
            </a:r>
          </a:p>
          <a:p>
            <a:pPr marL="285750" indent="-285750">
              <a:lnSpc>
                <a:spcPct val="150000"/>
              </a:lnSpc>
              <a:buFont typeface="Wingdings" panose="05000000000000000000" pitchFamily="2" charset="2"/>
              <a:buChar char="Ø"/>
            </a:pPr>
            <a:r>
              <a:rPr lang="zh-CN" altLang="en-US" dirty="0"/>
              <a:t>在第二个应用程序中，消费者</a:t>
            </a:r>
            <a:r>
              <a:rPr lang="en-US" altLang="zh-CN" dirty="0"/>
              <a:t>2</a:t>
            </a:r>
            <a:r>
              <a:rPr lang="zh-CN" altLang="en-US" dirty="0"/>
              <a:t>和生产者</a:t>
            </a:r>
            <a:r>
              <a:rPr lang="en-US" altLang="zh-CN" dirty="0"/>
              <a:t>2</a:t>
            </a:r>
            <a:r>
              <a:rPr lang="zh-CN" altLang="en-US" dirty="0"/>
              <a:t>在</a:t>
            </a:r>
            <a:r>
              <a:rPr lang="en-US" altLang="zh-CN" dirty="0"/>
              <a:t>/com/cisco</a:t>
            </a:r>
            <a:r>
              <a:rPr lang="zh-CN" altLang="en-US" dirty="0"/>
              <a:t>名称空间中交换兴趣</a:t>
            </a:r>
            <a:r>
              <a:rPr lang="en-US" altLang="zh-CN" dirty="0"/>
              <a:t>/</a:t>
            </a:r>
            <a:r>
              <a:rPr lang="zh-CN" altLang="en-US" dirty="0"/>
              <a:t>数据消息</a:t>
            </a:r>
          </a:p>
          <a:p>
            <a:pPr marL="285750" indent="-285750">
              <a:lnSpc>
                <a:spcPct val="150000"/>
              </a:lnSpc>
              <a:buFont typeface="Wingdings" panose="05000000000000000000" pitchFamily="2" charset="2"/>
              <a:buChar char="Ø"/>
            </a:pPr>
            <a:r>
              <a:rPr lang="zh-CN" altLang="en-US" b="1" dirty="0">
                <a:effectLst/>
              </a:rPr>
              <a:t>节点</a:t>
            </a:r>
            <a:r>
              <a:rPr lang="en-US" altLang="zh-CN" b="1" dirty="0">
                <a:effectLst/>
              </a:rPr>
              <a:t>1</a:t>
            </a:r>
            <a:r>
              <a:rPr lang="zh-CN" altLang="en-US" b="1" dirty="0">
                <a:effectLst/>
              </a:rPr>
              <a:t>和节点</a:t>
            </a:r>
            <a:r>
              <a:rPr lang="en-US" altLang="zh-CN" b="1" dirty="0">
                <a:effectLst/>
              </a:rPr>
              <a:t>2</a:t>
            </a:r>
            <a:r>
              <a:rPr lang="zh-CN" altLang="en-US" b="1" dirty="0">
                <a:effectLst/>
              </a:rPr>
              <a:t>有两个</a:t>
            </a:r>
            <a:r>
              <a:rPr lang="en-US" altLang="zh-CN" b="1" dirty="0">
                <a:effectLst/>
              </a:rPr>
              <a:t>FIB</a:t>
            </a:r>
            <a:r>
              <a:rPr lang="zh-CN" altLang="en-US" b="1" dirty="0">
                <a:effectLst/>
              </a:rPr>
              <a:t>表项</a:t>
            </a:r>
            <a:r>
              <a:rPr lang="en-US" altLang="zh-CN" b="1" dirty="0">
                <a:effectLst/>
              </a:rPr>
              <a:t>:/</a:t>
            </a:r>
            <a:r>
              <a:rPr lang="en-US" altLang="zh-CN" b="1" dirty="0" err="1">
                <a:effectLst/>
              </a:rPr>
              <a:t>edu</a:t>
            </a:r>
            <a:r>
              <a:rPr lang="en-US" altLang="zh-CN" b="1" dirty="0">
                <a:effectLst/>
              </a:rPr>
              <a:t>/</a:t>
            </a:r>
            <a:r>
              <a:rPr lang="en-US" altLang="zh-CN" b="1" dirty="0" err="1">
                <a:effectLst/>
              </a:rPr>
              <a:t>ucla</a:t>
            </a:r>
            <a:r>
              <a:rPr lang="zh-CN" altLang="en-US" b="1" dirty="0">
                <a:effectLst/>
              </a:rPr>
              <a:t>和</a:t>
            </a:r>
            <a:r>
              <a:rPr lang="en-US" altLang="zh-CN" b="1" dirty="0">
                <a:effectLst/>
              </a:rPr>
              <a:t>/com/cisco</a:t>
            </a:r>
            <a:r>
              <a:rPr lang="zh-CN" altLang="en-US" b="1" dirty="0">
                <a:effectLst/>
              </a:rPr>
              <a:t>，都引用了相同的</a:t>
            </a:r>
            <a:r>
              <a:rPr lang="en-US" altLang="zh-CN" b="1" dirty="0" err="1">
                <a:effectLst/>
              </a:rPr>
              <a:t>nexthop</a:t>
            </a:r>
            <a:r>
              <a:rPr lang="zh-CN" altLang="en-US" b="1" dirty="0">
                <a:effectLst/>
              </a:rPr>
              <a:t>。</a:t>
            </a:r>
            <a:endParaRPr lang="zh-CN" altLang="en-US" dirty="0"/>
          </a:p>
          <a:p>
            <a:pPr marL="285750" indent="-285750">
              <a:lnSpc>
                <a:spcPct val="150000"/>
              </a:lnSpc>
              <a:buFont typeface="Wingdings" panose="05000000000000000000" pitchFamily="2" charset="2"/>
              <a:buChar char="Ø"/>
            </a:pPr>
            <a:r>
              <a:rPr lang="en-US" altLang="zh-CN" dirty="0">
                <a:effectLst/>
              </a:rPr>
              <a:t>60</a:t>
            </a:r>
            <a:r>
              <a:rPr lang="zh-CN" altLang="en-US" dirty="0">
                <a:effectLst/>
              </a:rPr>
              <a:t>秒内每秒</a:t>
            </a:r>
            <a:r>
              <a:rPr lang="en-US" altLang="zh-CN" dirty="0">
                <a:effectLst/>
              </a:rPr>
              <a:t>100</a:t>
            </a:r>
            <a:r>
              <a:rPr lang="zh-CN" altLang="en-US" dirty="0">
                <a:effectLst/>
              </a:rPr>
              <a:t>条消息的恒定速率传输</a:t>
            </a:r>
            <a:r>
              <a:rPr lang="en-US" altLang="zh-CN" dirty="0">
                <a:effectLst/>
              </a:rPr>
              <a:t>Interests</a:t>
            </a:r>
            <a:endParaRPr lang="en-US" altLang="zh-CN" dirty="0"/>
          </a:p>
          <a:p>
            <a:pPr marL="285750" indent="-285750">
              <a:lnSpc>
                <a:spcPct val="150000"/>
              </a:lnSpc>
              <a:buFont typeface="Wingdings" panose="05000000000000000000" pitchFamily="2" charset="2"/>
              <a:buChar char="Ø"/>
            </a:pPr>
            <a:r>
              <a:rPr lang="zh-CN" altLang="en-US" dirty="0"/>
              <a:t>网络中没有拥塞和丢包</a:t>
            </a:r>
            <a:endParaRPr lang="en-US" altLang="zh-CN" dirty="0"/>
          </a:p>
          <a:p>
            <a:pPr marL="285750" indent="-285750">
              <a:lnSpc>
                <a:spcPct val="150000"/>
              </a:lnSpc>
              <a:buFont typeface="Wingdings" panose="05000000000000000000" pitchFamily="2" charset="2"/>
              <a:buChar char="Ø"/>
            </a:pPr>
            <a:r>
              <a:rPr lang="zh-CN" altLang="en-US" dirty="0"/>
              <a:t>在节点</a:t>
            </a:r>
            <a:r>
              <a:rPr lang="en-US" altLang="zh-CN" dirty="0"/>
              <a:t>2</a:t>
            </a:r>
            <a:r>
              <a:rPr lang="zh-CN" altLang="en-US" dirty="0"/>
              <a:t>上的路由更新经过</a:t>
            </a:r>
            <a:r>
              <a:rPr lang="en-US" altLang="zh-CN" dirty="0"/>
              <a:t>30</a:t>
            </a:r>
            <a:r>
              <a:rPr lang="zh-CN" altLang="en-US" dirty="0"/>
              <a:t>秒的模拟后会删除</a:t>
            </a:r>
            <a:r>
              <a:rPr lang="en-US" altLang="zh-CN" dirty="0"/>
              <a:t>/</a:t>
            </a:r>
            <a:r>
              <a:rPr lang="en-US" altLang="zh-CN" dirty="0" err="1"/>
              <a:t>edu</a:t>
            </a:r>
            <a:r>
              <a:rPr lang="en-US" altLang="zh-CN" dirty="0"/>
              <a:t>/</a:t>
            </a:r>
            <a:r>
              <a:rPr lang="en-US" altLang="zh-CN" dirty="0" err="1"/>
              <a:t>ucla</a:t>
            </a:r>
            <a:r>
              <a:rPr lang="en-US" altLang="zh-CN" dirty="0"/>
              <a:t> FIB</a:t>
            </a:r>
            <a:r>
              <a:rPr lang="zh-CN" altLang="en-US" dirty="0"/>
              <a:t>表项</a:t>
            </a:r>
          </a:p>
        </p:txBody>
      </p:sp>
      <p:pic>
        <p:nvPicPr>
          <p:cNvPr id="4" name="图片 3">
            <a:extLst>
              <a:ext uri="{FF2B5EF4-FFF2-40B4-BE49-F238E27FC236}">
                <a16:creationId xmlns:a16="http://schemas.microsoft.com/office/drawing/2014/main" id="{DB9D1324-F215-4A22-9B31-C3719FAA1F14}"/>
              </a:ext>
            </a:extLst>
          </p:cNvPr>
          <p:cNvPicPr>
            <a:picLocks noChangeAspect="1"/>
          </p:cNvPicPr>
          <p:nvPr/>
        </p:nvPicPr>
        <p:blipFill>
          <a:blip r:embed="rId2"/>
          <a:stretch>
            <a:fillRect/>
          </a:stretch>
        </p:blipFill>
        <p:spPr>
          <a:xfrm>
            <a:off x="1124479" y="703166"/>
            <a:ext cx="3981441" cy="1682633"/>
          </a:xfrm>
          <a:prstGeom prst="rect">
            <a:avLst/>
          </a:prstGeom>
        </p:spPr>
      </p:pic>
    </p:spTree>
    <p:extLst>
      <p:ext uri="{BB962C8B-B14F-4D97-AF65-F5344CB8AC3E}">
        <p14:creationId xmlns:p14="http://schemas.microsoft.com/office/powerpoint/2010/main" val="853816924"/>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多名称前缀路由更新</a:t>
            </a:r>
            <a:endParaRPr lang="zh-CN" altLang="en-US" sz="1600" dirty="0">
              <a:cs typeface="+mn-ea"/>
              <a:sym typeface="+mn-lt"/>
            </a:endParaRPr>
          </a:p>
        </p:txBody>
      </p:sp>
      <p:sp>
        <p:nvSpPr>
          <p:cNvPr id="2" name="文本框 1">
            <a:extLst>
              <a:ext uri="{FF2B5EF4-FFF2-40B4-BE49-F238E27FC236}">
                <a16:creationId xmlns:a16="http://schemas.microsoft.com/office/drawing/2014/main" id="{459DFBD2-C1D9-400E-BCA3-11625964B749}"/>
              </a:ext>
            </a:extLst>
          </p:cNvPr>
          <p:cNvSpPr txBox="1"/>
          <p:nvPr/>
        </p:nvSpPr>
        <p:spPr>
          <a:xfrm>
            <a:off x="206908" y="840981"/>
            <a:ext cx="2269314" cy="5632311"/>
          </a:xfrm>
          <a:prstGeom prst="rect">
            <a:avLst/>
          </a:prstGeom>
          <a:noFill/>
        </p:spPr>
        <p:txBody>
          <a:bodyPr wrap="square" rtlCol="0">
            <a:spAutoFit/>
          </a:bodyPr>
          <a:lstStyle/>
          <a:p>
            <a:r>
              <a:rPr lang="zh-CN" altLang="en-US" b="1" dirty="0">
                <a:effectLst/>
              </a:rPr>
              <a:t>图</a:t>
            </a:r>
            <a:r>
              <a:rPr lang="en-US" altLang="zh-CN" b="1" dirty="0">
                <a:effectLst/>
              </a:rPr>
              <a:t>a</a:t>
            </a:r>
            <a:r>
              <a:rPr lang="zh-CN" altLang="en-US" b="1" dirty="0">
                <a:effectLst/>
              </a:rPr>
              <a:t>：</a:t>
            </a:r>
            <a:r>
              <a:rPr lang="zh-CN" altLang="en-US" dirty="0">
                <a:effectLst/>
              </a:rPr>
              <a:t>传统的</a:t>
            </a:r>
            <a:r>
              <a:rPr lang="en-US" altLang="zh-CN" dirty="0">
                <a:effectLst/>
              </a:rPr>
              <a:t>CCN / NDN</a:t>
            </a:r>
            <a:r>
              <a:rPr lang="zh-CN" altLang="en-US" dirty="0">
                <a:effectLst/>
              </a:rPr>
              <a:t>转发平面对路由更新的反应。</a:t>
            </a:r>
            <a:endParaRPr lang="en-US" altLang="zh-CN" dirty="0">
              <a:effectLst/>
            </a:endParaRPr>
          </a:p>
          <a:p>
            <a:r>
              <a:rPr lang="zh-CN" altLang="en-US" dirty="0">
                <a:effectLst/>
              </a:rPr>
              <a:t>生产者</a:t>
            </a:r>
            <a:r>
              <a:rPr lang="en-US" altLang="zh-CN" dirty="0">
                <a:effectLst/>
              </a:rPr>
              <a:t>1</a:t>
            </a:r>
            <a:r>
              <a:rPr lang="zh-CN" altLang="en-US" dirty="0">
                <a:effectLst/>
              </a:rPr>
              <a:t>在模拟</a:t>
            </a:r>
            <a:r>
              <a:rPr lang="en-US" altLang="zh-CN" dirty="0">
                <a:effectLst/>
              </a:rPr>
              <a:t>30</a:t>
            </a:r>
            <a:r>
              <a:rPr lang="zh-CN" altLang="en-US" dirty="0">
                <a:effectLst/>
              </a:rPr>
              <a:t>秒后不会收到任何新的兴趣。节点</a:t>
            </a:r>
            <a:r>
              <a:rPr lang="en-US" altLang="zh-CN" dirty="0">
                <a:effectLst/>
              </a:rPr>
              <a:t>1</a:t>
            </a:r>
            <a:r>
              <a:rPr lang="zh-CN" altLang="en-US" dirty="0">
                <a:effectLst/>
              </a:rPr>
              <a:t>仍然接收和转发来自消费者的所有</a:t>
            </a:r>
            <a:r>
              <a:rPr lang="en-US" altLang="zh-CN" dirty="0">
                <a:effectLst/>
              </a:rPr>
              <a:t>interest</a:t>
            </a:r>
            <a:r>
              <a:rPr lang="zh-CN" altLang="en-US" dirty="0">
                <a:effectLst/>
              </a:rPr>
              <a:t>，而节点</a:t>
            </a:r>
            <a:r>
              <a:rPr lang="en-US" altLang="zh-CN" dirty="0">
                <a:effectLst/>
              </a:rPr>
              <a:t>2</a:t>
            </a:r>
            <a:r>
              <a:rPr lang="zh-CN" altLang="en-US" dirty="0">
                <a:effectLst/>
              </a:rPr>
              <a:t>在模拟</a:t>
            </a:r>
            <a:r>
              <a:rPr lang="en-US" altLang="zh-CN" dirty="0">
                <a:effectLst/>
              </a:rPr>
              <a:t>30</a:t>
            </a:r>
            <a:r>
              <a:rPr lang="zh-CN" altLang="en-US" dirty="0">
                <a:effectLst/>
              </a:rPr>
              <a:t>秒后丢弃它接收到的一半</a:t>
            </a:r>
            <a:r>
              <a:rPr lang="en-US" altLang="zh-CN" dirty="0">
                <a:effectLst/>
              </a:rPr>
              <a:t>interest</a:t>
            </a:r>
            <a:r>
              <a:rPr lang="zh-CN" altLang="en-US" dirty="0">
                <a:effectLst/>
              </a:rPr>
              <a:t>。</a:t>
            </a:r>
            <a:endParaRPr lang="zh-CN" altLang="en-US" dirty="0"/>
          </a:p>
          <a:p>
            <a:br>
              <a:rPr lang="zh-CN" altLang="en-US" dirty="0"/>
            </a:br>
            <a:endParaRPr lang="zh-CN" altLang="en-US" dirty="0"/>
          </a:p>
          <a:p>
            <a:r>
              <a:rPr lang="zh-CN" altLang="en-US" b="1" dirty="0"/>
              <a:t>实验表明</a:t>
            </a:r>
            <a:r>
              <a:rPr lang="zh-CN" altLang="en-US" dirty="0"/>
              <a:t>：导致下一跳标签再生的路由更新不会对不相关的名称空间中正在进行的其他</a:t>
            </a:r>
            <a:r>
              <a:rPr lang="en-US" altLang="zh-CN" dirty="0"/>
              <a:t>Interest/Data</a:t>
            </a:r>
            <a:r>
              <a:rPr lang="zh-CN" altLang="en-US" dirty="0"/>
              <a:t>传输带来显著的负面影响。</a:t>
            </a:r>
          </a:p>
        </p:txBody>
      </p:sp>
      <p:pic>
        <p:nvPicPr>
          <p:cNvPr id="4" name="图片 3">
            <a:extLst>
              <a:ext uri="{FF2B5EF4-FFF2-40B4-BE49-F238E27FC236}">
                <a16:creationId xmlns:a16="http://schemas.microsoft.com/office/drawing/2014/main" id="{F5513D60-7981-43C2-9409-3C29F229EFA5}"/>
              </a:ext>
            </a:extLst>
          </p:cNvPr>
          <p:cNvPicPr>
            <a:picLocks noChangeAspect="1"/>
          </p:cNvPicPr>
          <p:nvPr/>
        </p:nvPicPr>
        <p:blipFill>
          <a:blip r:embed="rId3"/>
          <a:stretch>
            <a:fillRect/>
          </a:stretch>
        </p:blipFill>
        <p:spPr>
          <a:xfrm>
            <a:off x="2720083" y="179863"/>
            <a:ext cx="9471917" cy="6640244"/>
          </a:xfrm>
          <a:prstGeom prst="rect">
            <a:avLst/>
          </a:prstGeom>
        </p:spPr>
      </p:pic>
    </p:spTree>
    <p:extLst>
      <p:ext uri="{BB962C8B-B14F-4D97-AF65-F5344CB8AC3E}">
        <p14:creationId xmlns:p14="http://schemas.microsoft.com/office/powerpoint/2010/main" val="3570943769"/>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5544793-9BC7-48A8-BB45-40B433B7F00A}"/>
              </a:ext>
            </a:extLst>
          </p:cNvPr>
          <p:cNvSpPr/>
          <p:nvPr/>
        </p:nvSpPr>
        <p:spPr>
          <a:xfrm>
            <a:off x="5234224" y="1199536"/>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6" name="文本框 5">
            <a:extLst>
              <a:ext uri="{FF2B5EF4-FFF2-40B4-BE49-F238E27FC236}">
                <a16:creationId xmlns:a16="http://schemas.microsoft.com/office/drawing/2014/main" id="{4AF3F473-3ED7-4136-A3DB-C9B023597094}"/>
              </a:ext>
            </a:extLst>
          </p:cNvPr>
          <p:cNvSpPr txBox="1"/>
          <p:nvPr/>
        </p:nvSpPr>
        <p:spPr>
          <a:xfrm>
            <a:off x="164566" y="3384295"/>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7" name="文本框 6">
            <a:extLst>
              <a:ext uri="{FF2B5EF4-FFF2-40B4-BE49-F238E27FC236}">
                <a16:creationId xmlns:a16="http://schemas.microsoft.com/office/drawing/2014/main" id="{0CE15F13-1293-4460-A1D1-52202B3734F1}"/>
              </a:ext>
            </a:extLst>
          </p:cNvPr>
          <p:cNvSpPr txBox="1"/>
          <p:nvPr/>
        </p:nvSpPr>
        <p:spPr>
          <a:xfrm>
            <a:off x="2590558" y="3384295"/>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9" name="文本框 8">
            <a:extLst>
              <a:ext uri="{FF2B5EF4-FFF2-40B4-BE49-F238E27FC236}">
                <a16:creationId xmlns:a16="http://schemas.microsoft.com/office/drawing/2014/main" id="{8F2FE20F-D480-462A-9634-5531F0456FC7}"/>
              </a:ext>
            </a:extLst>
          </p:cNvPr>
          <p:cNvSpPr txBox="1"/>
          <p:nvPr/>
        </p:nvSpPr>
        <p:spPr>
          <a:xfrm>
            <a:off x="5395516" y="3384295"/>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0" name="文本框 9">
            <a:extLst>
              <a:ext uri="{FF2B5EF4-FFF2-40B4-BE49-F238E27FC236}">
                <a16:creationId xmlns:a16="http://schemas.microsoft.com/office/drawing/2014/main" id="{4F137E5D-C4F1-481F-A08E-5258642F0376}"/>
              </a:ext>
            </a:extLst>
          </p:cNvPr>
          <p:cNvSpPr txBox="1"/>
          <p:nvPr/>
        </p:nvSpPr>
        <p:spPr>
          <a:xfrm>
            <a:off x="7784330" y="3384295"/>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11" name="文本框 10">
            <a:extLst>
              <a:ext uri="{FF2B5EF4-FFF2-40B4-BE49-F238E27FC236}">
                <a16:creationId xmlns:a16="http://schemas.microsoft.com/office/drawing/2014/main" id="{335E548A-E068-4AB8-B259-07F53E0FB171}"/>
              </a:ext>
            </a:extLst>
          </p:cNvPr>
          <p:cNvSpPr txBox="1"/>
          <p:nvPr/>
        </p:nvSpPr>
        <p:spPr>
          <a:xfrm>
            <a:off x="10196908" y="3384295"/>
            <a:ext cx="1483239" cy="416524"/>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FIVE</a:t>
            </a:r>
            <a:endParaRPr kumimoji="1" lang="zh-CN" altLang="en-US" dirty="0">
              <a:latin typeface="+mj-lt"/>
              <a:ea typeface="微软雅黑" charset="0"/>
            </a:endParaRPr>
          </a:p>
        </p:txBody>
      </p:sp>
      <p:sp>
        <p:nvSpPr>
          <p:cNvPr id="13" name="文本框 12">
            <a:extLst>
              <a:ext uri="{FF2B5EF4-FFF2-40B4-BE49-F238E27FC236}">
                <a16:creationId xmlns:a16="http://schemas.microsoft.com/office/drawing/2014/main" id="{0B26434E-1506-4DDF-8F8A-BE7498D73404}"/>
              </a:ext>
            </a:extLst>
          </p:cNvPr>
          <p:cNvSpPr txBox="1"/>
          <p:nvPr/>
        </p:nvSpPr>
        <p:spPr>
          <a:xfrm>
            <a:off x="19266" y="2919538"/>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引言</a:t>
            </a:r>
          </a:p>
        </p:txBody>
      </p:sp>
      <p:sp>
        <p:nvSpPr>
          <p:cNvPr id="14" name="文本框 13">
            <a:extLst>
              <a:ext uri="{FF2B5EF4-FFF2-40B4-BE49-F238E27FC236}">
                <a16:creationId xmlns:a16="http://schemas.microsoft.com/office/drawing/2014/main" id="{AC663C8F-B096-4F89-96BC-1E1D097C6515}"/>
              </a:ext>
            </a:extLst>
          </p:cNvPr>
          <p:cNvSpPr txBox="1"/>
          <p:nvPr/>
        </p:nvSpPr>
        <p:spPr>
          <a:xfrm>
            <a:off x="1593705" y="2919538"/>
            <a:ext cx="3413406" cy="597664"/>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ICN</a:t>
            </a:r>
            <a:r>
              <a:rPr lang="zh-CN" altLang="en-US" sz="2800" b="1" dirty="0">
                <a:latin typeface="+mj-lt"/>
                <a:ea typeface="微软雅黑" charset="0"/>
              </a:rPr>
              <a:t>路径发现与导向</a:t>
            </a:r>
          </a:p>
        </p:txBody>
      </p:sp>
      <p:sp>
        <p:nvSpPr>
          <p:cNvPr id="15" name="文本框 14">
            <a:extLst>
              <a:ext uri="{FF2B5EF4-FFF2-40B4-BE49-F238E27FC236}">
                <a16:creationId xmlns:a16="http://schemas.microsoft.com/office/drawing/2014/main" id="{795B8314-356E-488F-ABE5-FB92D75E073E}"/>
              </a:ext>
            </a:extLst>
          </p:cNvPr>
          <p:cNvSpPr txBox="1"/>
          <p:nvPr/>
        </p:nvSpPr>
        <p:spPr>
          <a:xfrm>
            <a:off x="5139066" y="2919538"/>
            <a:ext cx="2330726" cy="597664"/>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ICN</a:t>
            </a:r>
            <a:r>
              <a:rPr lang="zh-CN" altLang="en-US" sz="2800" b="1" dirty="0">
                <a:latin typeface="+mj-lt"/>
                <a:ea typeface="微软雅黑" charset="0"/>
              </a:rPr>
              <a:t>路径切换</a:t>
            </a:r>
          </a:p>
        </p:txBody>
      </p:sp>
      <p:sp>
        <p:nvSpPr>
          <p:cNvPr id="16" name="文本框 15">
            <a:extLst>
              <a:ext uri="{FF2B5EF4-FFF2-40B4-BE49-F238E27FC236}">
                <a16:creationId xmlns:a16="http://schemas.microsoft.com/office/drawing/2014/main" id="{7CA8FF92-BEF2-4FAF-BCA2-0FD1567F307C}"/>
              </a:ext>
            </a:extLst>
          </p:cNvPr>
          <p:cNvSpPr txBox="1"/>
          <p:nvPr/>
        </p:nvSpPr>
        <p:spPr>
          <a:xfrm>
            <a:off x="7572989" y="2919538"/>
            <a:ext cx="1751798" cy="597664"/>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评估</a:t>
            </a:r>
            <a:endParaRPr kumimoji="1" lang="zh-CN" altLang="en-US" sz="2800" b="1" dirty="0">
              <a:latin typeface="+mj-lt"/>
              <a:ea typeface="微软雅黑" charset="0"/>
            </a:endParaRPr>
          </a:p>
        </p:txBody>
      </p:sp>
      <p:sp>
        <p:nvSpPr>
          <p:cNvPr id="17" name="文本框 16">
            <a:extLst>
              <a:ext uri="{FF2B5EF4-FFF2-40B4-BE49-F238E27FC236}">
                <a16:creationId xmlns:a16="http://schemas.microsoft.com/office/drawing/2014/main" id="{7B09719C-141B-4F01-9AA7-86B5A8B39279}"/>
              </a:ext>
            </a:extLst>
          </p:cNvPr>
          <p:cNvSpPr txBox="1"/>
          <p:nvPr/>
        </p:nvSpPr>
        <p:spPr>
          <a:xfrm>
            <a:off x="9775451" y="2914690"/>
            <a:ext cx="2405493" cy="597664"/>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安全注意事项</a:t>
            </a:r>
            <a:endParaRPr kumimoji="1" lang="zh-CN" altLang="en-US" sz="2800" b="1" dirty="0">
              <a:latin typeface="+mj-lt"/>
              <a:ea typeface="微软雅黑" charset="0"/>
            </a:endParaRPr>
          </a:p>
        </p:txBody>
      </p:sp>
      <p:sp>
        <p:nvSpPr>
          <p:cNvPr id="20" name="矩形 19">
            <a:extLst>
              <a:ext uri="{FF2B5EF4-FFF2-40B4-BE49-F238E27FC236}">
                <a16:creationId xmlns:a16="http://schemas.microsoft.com/office/drawing/2014/main" id="{D85A8419-E1B7-40BA-9A0E-27FC2094C7C6}"/>
              </a:ext>
            </a:extLst>
          </p:cNvPr>
          <p:cNvSpPr/>
          <p:nvPr/>
        </p:nvSpPr>
        <p:spPr>
          <a:xfrm>
            <a:off x="99677" y="3859579"/>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DF830926-5C86-4110-A3CF-41BB8D38BE94}"/>
              </a:ext>
            </a:extLst>
          </p:cNvPr>
          <p:cNvSpPr/>
          <p:nvPr/>
        </p:nvSpPr>
        <p:spPr>
          <a:xfrm>
            <a:off x="2627675" y="3859579"/>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a:extLst>
              <a:ext uri="{FF2B5EF4-FFF2-40B4-BE49-F238E27FC236}">
                <a16:creationId xmlns:a16="http://schemas.microsoft.com/office/drawing/2014/main" id="{E288934F-19AE-4BD7-8026-33778F71D45B}"/>
              </a:ext>
            </a:extLst>
          </p:cNvPr>
          <p:cNvSpPr/>
          <p:nvPr/>
        </p:nvSpPr>
        <p:spPr>
          <a:xfrm>
            <a:off x="5469377" y="385957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CDD8215D-51F6-444B-8D44-8379AE3240A8}"/>
              </a:ext>
            </a:extLst>
          </p:cNvPr>
          <p:cNvSpPr/>
          <p:nvPr/>
        </p:nvSpPr>
        <p:spPr>
          <a:xfrm>
            <a:off x="7686487" y="385957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矩形 23">
            <a:extLst>
              <a:ext uri="{FF2B5EF4-FFF2-40B4-BE49-F238E27FC236}">
                <a16:creationId xmlns:a16="http://schemas.microsoft.com/office/drawing/2014/main" id="{1A4F7E6A-9146-453C-88E6-E3CCBB9535C3}"/>
              </a:ext>
            </a:extLst>
          </p:cNvPr>
          <p:cNvSpPr/>
          <p:nvPr/>
        </p:nvSpPr>
        <p:spPr>
          <a:xfrm>
            <a:off x="10116195" y="3859579"/>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93190521"/>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转发可伸缩性</a:t>
            </a:r>
            <a:endParaRPr lang="zh-CN" altLang="en-US" sz="1600" dirty="0">
              <a:cs typeface="+mn-ea"/>
              <a:sym typeface="+mn-lt"/>
            </a:endParaRPr>
          </a:p>
        </p:txBody>
      </p:sp>
      <p:sp>
        <p:nvSpPr>
          <p:cNvPr id="8" name="文本框 7">
            <a:extLst>
              <a:ext uri="{FF2B5EF4-FFF2-40B4-BE49-F238E27FC236}">
                <a16:creationId xmlns:a16="http://schemas.microsoft.com/office/drawing/2014/main" id="{8FBC980F-6D28-4E45-B672-6478BA1132D5}"/>
              </a:ext>
            </a:extLst>
          </p:cNvPr>
          <p:cNvSpPr txBox="1"/>
          <p:nvPr/>
        </p:nvSpPr>
        <p:spPr>
          <a:xfrm>
            <a:off x="660400" y="2870725"/>
            <a:ext cx="8730555" cy="2951705"/>
          </a:xfrm>
          <a:prstGeom prst="rect">
            <a:avLst/>
          </a:prstGeom>
          <a:noFill/>
        </p:spPr>
        <p:txBody>
          <a:bodyPr wrap="square">
            <a:spAutoFit/>
          </a:bodyPr>
          <a:lstStyle/>
          <a:p>
            <a:pPr>
              <a:lnSpc>
                <a:spcPct val="150000"/>
              </a:lnSpc>
            </a:pPr>
            <a:r>
              <a:rPr lang="zh-CN" altLang="en-US" b="1" dirty="0">
                <a:effectLst/>
              </a:rPr>
              <a:t>实验过程</a:t>
            </a:r>
            <a:r>
              <a:rPr lang="zh-CN" altLang="en-US" dirty="0">
                <a:effectLst/>
              </a:rPr>
              <a:t>：模拟了一个包含</a:t>
            </a:r>
            <a:r>
              <a:rPr lang="en-US" altLang="zh-CN" dirty="0">
                <a:effectLst/>
              </a:rPr>
              <a:t>10</a:t>
            </a:r>
            <a:r>
              <a:rPr lang="zh-CN" altLang="en-US" dirty="0">
                <a:effectLst/>
              </a:rPr>
              <a:t>万个唯一兴趣的</a:t>
            </a:r>
            <a:r>
              <a:rPr lang="en-US" altLang="zh-CN" dirty="0">
                <a:effectLst/>
              </a:rPr>
              <a:t>ICN</a:t>
            </a:r>
            <a:r>
              <a:rPr lang="zh-CN" altLang="en-US" dirty="0">
                <a:effectLst/>
              </a:rPr>
              <a:t>流量，其名称长度从</a:t>
            </a:r>
            <a:r>
              <a:rPr lang="en-US" altLang="zh-CN" dirty="0">
                <a:effectLst/>
              </a:rPr>
              <a:t>1</a:t>
            </a:r>
            <a:r>
              <a:rPr lang="zh-CN" altLang="en-US" dirty="0">
                <a:effectLst/>
              </a:rPr>
              <a:t>到</a:t>
            </a:r>
            <a:r>
              <a:rPr lang="en-US" altLang="zh-CN" dirty="0">
                <a:effectLst/>
              </a:rPr>
              <a:t>8</a:t>
            </a:r>
            <a:r>
              <a:rPr lang="zh-CN" altLang="en-US" dirty="0">
                <a:effectLst/>
              </a:rPr>
              <a:t>个名称组件不等。在同一运行中不存在路径标签的混合使用，意思就是所有的</a:t>
            </a:r>
            <a:r>
              <a:rPr lang="en-US" altLang="zh-CN" dirty="0">
                <a:effectLst/>
              </a:rPr>
              <a:t>Interests</a:t>
            </a:r>
            <a:r>
              <a:rPr lang="zh-CN" altLang="en-US" dirty="0">
                <a:effectLst/>
              </a:rPr>
              <a:t>要么携带一个路径标签，要么不携带。</a:t>
            </a:r>
          </a:p>
          <a:p>
            <a:pPr>
              <a:lnSpc>
                <a:spcPct val="150000"/>
              </a:lnSpc>
            </a:pPr>
            <a:r>
              <a:rPr lang="en-US" altLang="zh-CN" dirty="0"/>
              <a:t>PIT</a:t>
            </a:r>
            <a:r>
              <a:rPr lang="zh-CN" altLang="en-US" dirty="0"/>
              <a:t>插入期间的动态内存分配是</a:t>
            </a:r>
            <a:r>
              <a:rPr lang="en-US" altLang="zh-CN" dirty="0"/>
              <a:t>Interest</a:t>
            </a:r>
            <a:r>
              <a:rPr lang="zh-CN" altLang="en-US" dirty="0"/>
              <a:t>处理延迟的主要原因，因此我们单独度量它，以清除表中的结果。</a:t>
            </a:r>
          </a:p>
          <a:p>
            <a:pPr>
              <a:lnSpc>
                <a:spcPct val="150000"/>
              </a:lnSpc>
            </a:pPr>
            <a:r>
              <a:rPr lang="zh-CN" altLang="en-US" b="1" dirty="0"/>
              <a:t>实验表明</a:t>
            </a:r>
            <a:r>
              <a:rPr lang="zh-CN" altLang="en-US" dirty="0"/>
              <a:t>：</a:t>
            </a:r>
            <a:r>
              <a:rPr lang="zh-CN" altLang="en-US" b="1" dirty="0">
                <a:effectLst/>
              </a:rPr>
              <a:t>由于下一跳标签查找的速度不依赖于</a:t>
            </a:r>
            <a:r>
              <a:rPr lang="en-US" altLang="zh-CN" b="1" dirty="0">
                <a:effectLst/>
              </a:rPr>
              <a:t>FIB</a:t>
            </a:r>
            <a:r>
              <a:rPr lang="zh-CN" altLang="en-US" b="1" dirty="0">
                <a:effectLst/>
              </a:rPr>
              <a:t>的大小和内容，</a:t>
            </a:r>
            <a:r>
              <a:rPr lang="en-US" altLang="zh-CN" b="1" dirty="0">
                <a:effectLst/>
              </a:rPr>
              <a:t>ICN Path Switching</a:t>
            </a:r>
            <a:r>
              <a:rPr lang="zh-CN" altLang="en-US" b="1" dirty="0">
                <a:effectLst/>
              </a:rPr>
              <a:t>比常规</a:t>
            </a:r>
            <a:r>
              <a:rPr lang="en-US" altLang="zh-CN" b="1" dirty="0">
                <a:effectLst/>
              </a:rPr>
              <a:t>NDN</a:t>
            </a:r>
            <a:r>
              <a:rPr lang="zh-CN" altLang="en-US" b="1" dirty="0">
                <a:effectLst/>
              </a:rPr>
              <a:t>转发平面</a:t>
            </a:r>
            <a:r>
              <a:rPr lang="en-US" altLang="zh-CN" b="1" dirty="0">
                <a:effectLst/>
              </a:rPr>
              <a:t>LNPM FIB</a:t>
            </a:r>
            <a:r>
              <a:rPr lang="zh-CN" altLang="en-US" b="1" dirty="0">
                <a:effectLst/>
              </a:rPr>
              <a:t>查找具有更好的伸缩性。</a:t>
            </a:r>
            <a:endParaRPr lang="zh-CN" altLang="en-US" dirty="0"/>
          </a:p>
        </p:txBody>
      </p:sp>
      <p:pic>
        <p:nvPicPr>
          <p:cNvPr id="3" name="图片 2">
            <a:extLst>
              <a:ext uri="{FF2B5EF4-FFF2-40B4-BE49-F238E27FC236}">
                <a16:creationId xmlns:a16="http://schemas.microsoft.com/office/drawing/2014/main" id="{E53F3583-84D9-4A72-8ED5-5DFE6C7FB2B0}"/>
              </a:ext>
            </a:extLst>
          </p:cNvPr>
          <p:cNvPicPr>
            <a:picLocks noChangeAspect="1"/>
          </p:cNvPicPr>
          <p:nvPr/>
        </p:nvPicPr>
        <p:blipFill>
          <a:blip r:embed="rId2"/>
          <a:stretch>
            <a:fillRect/>
          </a:stretch>
        </p:blipFill>
        <p:spPr>
          <a:xfrm>
            <a:off x="660400" y="923752"/>
            <a:ext cx="7249997" cy="1707826"/>
          </a:xfrm>
          <a:prstGeom prst="rect">
            <a:avLst/>
          </a:prstGeom>
        </p:spPr>
      </p:pic>
    </p:spTree>
    <p:extLst>
      <p:ext uri="{BB962C8B-B14F-4D97-AF65-F5344CB8AC3E}">
        <p14:creationId xmlns:p14="http://schemas.microsoft.com/office/powerpoint/2010/main" val="1023089862"/>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5CEDFBB-82CC-4B1E-B46F-768C6D307EBD}"/>
              </a:ext>
            </a:extLst>
          </p:cNvPr>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FIVE</a:t>
            </a:r>
          </a:p>
        </p:txBody>
      </p:sp>
      <p:sp>
        <p:nvSpPr>
          <p:cNvPr id="9" name="文本框 8">
            <a:extLst>
              <a:ext uri="{FF2B5EF4-FFF2-40B4-BE49-F238E27FC236}">
                <a16:creationId xmlns:a16="http://schemas.microsoft.com/office/drawing/2014/main" id="{B9FDBC9A-64DB-49FD-AEF2-9FBA028F536F}"/>
              </a:ext>
            </a:extLst>
          </p:cNvPr>
          <p:cNvSpPr txBox="1"/>
          <p:nvPr/>
        </p:nvSpPr>
        <p:spPr>
          <a:xfrm>
            <a:off x="3669239" y="2417412"/>
            <a:ext cx="4853521" cy="1175130"/>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安全注意事项</a:t>
            </a:r>
          </a:p>
        </p:txBody>
      </p:sp>
      <p:sp>
        <p:nvSpPr>
          <p:cNvPr id="10" name="矩形 9">
            <a:extLst>
              <a:ext uri="{FF2B5EF4-FFF2-40B4-BE49-F238E27FC236}">
                <a16:creationId xmlns:a16="http://schemas.microsoft.com/office/drawing/2014/main" id="{BABCB3A9-EC99-433E-9A8A-50CF178A1F2B}"/>
              </a:ext>
            </a:extLst>
          </p:cNvPr>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458822885"/>
      </p:ext>
    </p:extLst>
  </p:cSld>
  <p:clrMapOvr>
    <a:masterClrMapping/>
  </p:clrMapOvr>
  <p:transition spd="slow" advTm="4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4" y="123906"/>
            <a:ext cx="2055986" cy="338554"/>
          </a:xfrm>
          <a:prstGeom prst="rect">
            <a:avLst/>
          </a:prstGeom>
          <a:noFill/>
        </p:spPr>
        <p:txBody>
          <a:bodyPr wrap="square" rtlCol="0">
            <a:spAutoFit/>
          </a:bodyPr>
          <a:lstStyle/>
          <a:p>
            <a:r>
              <a:rPr lang="zh-CN" altLang="en-US" sz="1600" b="1" dirty="0">
                <a:cs typeface="+mn-ea"/>
                <a:sym typeface="+mn-lt"/>
              </a:rPr>
              <a:t>路径标签的加密保护</a:t>
            </a:r>
            <a:endParaRPr lang="zh-CN" altLang="en-US" sz="1600" dirty="0">
              <a:cs typeface="+mn-ea"/>
              <a:sym typeface="+mn-lt"/>
            </a:endParaRPr>
          </a:p>
        </p:txBody>
      </p:sp>
      <p:pic>
        <p:nvPicPr>
          <p:cNvPr id="3" name="图片 2">
            <a:extLst>
              <a:ext uri="{FF2B5EF4-FFF2-40B4-BE49-F238E27FC236}">
                <a16:creationId xmlns:a16="http://schemas.microsoft.com/office/drawing/2014/main" id="{32288C8D-2727-4F35-9394-4F28740B48FB}"/>
              </a:ext>
            </a:extLst>
          </p:cNvPr>
          <p:cNvPicPr>
            <a:picLocks noChangeAspect="1"/>
          </p:cNvPicPr>
          <p:nvPr/>
        </p:nvPicPr>
        <p:blipFill>
          <a:blip r:embed="rId2"/>
          <a:stretch>
            <a:fillRect/>
          </a:stretch>
        </p:blipFill>
        <p:spPr>
          <a:xfrm>
            <a:off x="153513" y="1078083"/>
            <a:ext cx="8923742" cy="4870247"/>
          </a:xfrm>
          <a:prstGeom prst="rect">
            <a:avLst/>
          </a:prstGeom>
        </p:spPr>
      </p:pic>
      <p:sp>
        <p:nvSpPr>
          <p:cNvPr id="5" name="矩形 4">
            <a:extLst>
              <a:ext uri="{FF2B5EF4-FFF2-40B4-BE49-F238E27FC236}">
                <a16:creationId xmlns:a16="http://schemas.microsoft.com/office/drawing/2014/main" id="{374CB58C-2619-442B-99BB-02805262F82A}"/>
              </a:ext>
            </a:extLst>
          </p:cNvPr>
          <p:cNvSpPr/>
          <p:nvPr/>
        </p:nvSpPr>
        <p:spPr>
          <a:xfrm>
            <a:off x="9284164" y="327048"/>
            <a:ext cx="2763223" cy="6207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sym typeface="Wingdings" panose="05000000000000000000" pitchFamily="2" charset="2"/>
              </a:rPr>
              <a:t>P</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PF3</a:t>
            </a:r>
          </a:p>
          <a:p>
            <a:pPr>
              <a:lnSpc>
                <a:spcPct val="150000"/>
              </a:lnSpc>
            </a:pPr>
            <a:r>
              <a:rPr lang="en-US" altLang="zh-CN" dirty="0">
                <a:solidFill>
                  <a:schemeClr val="tx1"/>
                </a:solidFill>
                <a:sym typeface="Wingdings" panose="05000000000000000000" pitchFamily="2" charset="2"/>
              </a:rPr>
              <a:t>F3 : E(PF3)</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456</a:t>
            </a:r>
          </a:p>
          <a:p>
            <a:pPr>
              <a:lnSpc>
                <a:spcPct val="150000"/>
              </a:lnSpc>
            </a:pPr>
            <a:r>
              <a:rPr lang="en-US" altLang="zh-CN" dirty="0">
                <a:solidFill>
                  <a:schemeClr val="tx1"/>
                </a:solidFill>
                <a:sym typeface="Wingdings" panose="05000000000000000000" pitchFamily="2" charset="2"/>
              </a:rPr>
              <a:t>F2</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E(F3F2, 456)</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634</a:t>
            </a:r>
          </a:p>
          <a:p>
            <a:pPr>
              <a:lnSpc>
                <a:spcPct val="150000"/>
              </a:lnSpc>
            </a:pPr>
            <a:r>
              <a:rPr lang="en-US" altLang="zh-CN" dirty="0">
                <a:solidFill>
                  <a:schemeClr val="tx1"/>
                </a:solidFill>
                <a:sym typeface="Wingdings" panose="05000000000000000000" pitchFamily="2" charset="2"/>
              </a:rPr>
              <a:t>F1</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E(F2F1, 634)</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912</a:t>
            </a:r>
          </a:p>
          <a:p>
            <a:pPr>
              <a:lnSpc>
                <a:spcPct val="150000"/>
              </a:lnSpc>
            </a:pPr>
            <a:endParaRPr lang="en-US" altLang="zh-CN" dirty="0">
              <a:solidFill>
                <a:schemeClr val="tx1"/>
              </a:solidFill>
              <a:sym typeface="Wingdings" panose="05000000000000000000" pitchFamily="2" charset="2"/>
            </a:endParaRPr>
          </a:p>
          <a:p>
            <a:pPr>
              <a:lnSpc>
                <a:spcPct val="150000"/>
              </a:lnSpc>
            </a:pPr>
            <a:r>
              <a:rPr lang="en-US" altLang="zh-CN" dirty="0">
                <a:solidFill>
                  <a:schemeClr val="tx1"/>
                </a:solidFill>
                <a:sym typeface="Wingdings" panose="05000000000000000000" pitchFamily="2" charset="2"/>
              </a:rPr>
              <a:t>C</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CF1</a:t>
            </a:r>
          </a:p>
          <a:p>
            <a:pPr>
              <a:lnSpc>
                <a:spcPct val="150000"/>
              </a:lnSpc>
            </a:pPr>
            <a:r>
              <a:rPr lang="en-US" altLang="zh-CN" dirty="0">
                <a:solidFill>
                  <a:schemeClr val="tx1"/>
                </a:solidFill>
                <a:sym typeface="Wingdings" panose="05000000000000000000" pitchFamily="2" charset="2"/>
              </a:rPr>
              <a:t>F1</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D(F1F2, 634)</a:t>
            </a:r>
          </a:p>
          <a:p>
            <a:pPr>
              <a:lnSpc>
                <a:spcPct val="150000"/>
              </a:lnSpc>
            </a:pPr>
            <a:r>
              <a:rPr lang="en-US" altLang="zh-CN" dirty="0">
                <a:solidFill>
                  <a:schemeClr val="tx1"/>
                </a:solidFill>
                <a:sym typeface="Wingdings" panose="05000000000000000000" pitchFamily="2" charset="2"/>
              </a:rPr>
              <a:t>F2</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D(F2F3, 456)</a:t>
            </a:r>
          </a:p>
          <a:p>
            <a:pPr>
              <a:lnSpc>
                <a:spcPct val="150000"/>
              </a:lnSpc>
            </a:pPr>
            <a:r>
              <a:rPr lang="en-US" altLang="zh-CN" dirty="0">
                <a:solidFill>
                  <a:schemeClr val="tx1"/>
                </a:solidFill>
                <a:sym typeface="Wingdings" panose="05000000000000000000" pitchFamily="2" charset="2"/>
              </a:rPr>
              <a:t>F3</a:t>
            </a:r>
            <a:r>
              <a:rPr lang="zh-CN" altLang="en-US" dirty="0">
                <a:solidFill>
                  <a:schemeClr val="tx1"/>
                </a:solidFill>
                <a:sym typeface="Wingdings" panose="05000000000000000000" pitchFamily="2" charset="2"/>
              </a:rPr>
              <a:t>：</a:t>
            </a:r>
            <a:r>
              <a:rPr lang="en-US" altLang="zh-CN" dirty="0">
                <a:solidFill>
                  <a:schemeClr val="tx1"/>
                </a:solidFill>
                <a:sym typeface="Wingdings" panose="05000000000000000000" pitchFamily="2" charset="2"/>
              </a:rPr>
              <a:t>D(F3P)</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3110893726"/>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6822" y="2360410"/>
            <a:ext cx="8978356" cy="830997"/>
          </a:xfrm>
          <a:prstGeom prst="rect">
            <a:avLst/>
          </a:prstGeom>
        </p:spPr>
        <p:txBody>
          <a:bodyPr wrap="none">
            <a:spAutoFit/>
          </a:bodyPr>
          <a:lstStyle/>
          <a:p>
            <a:pPr algn="ctr"/>
            <a:r>
              <a:rPr lang="en-US" altLang="zh-CN" sz="4800" b="1" dirty="0">
                <a:cs typeface="+mn-ea"/>
                <a:sym typeface="+mn-lt"/>
              </a:rPr>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B5FA76EA-74E1-4377-AB11-0D63D1482B3E}"/>
              </a:ext>
            </a:extLst>
          </p:cNvPr>
          <p:cNvSpPr/>
          <p:nvPr/>
        </p:nvSpPr>
        <p:spPr>
          <a:xfrm>
            <a:off x="6881127" y="385239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ONE</a:t>
            </a:r>
            <a:endParaRPr lang="zh-CN" altLang="en-US" sz="4400" b="1" dirty="0">
              <a:cs typeface="+mn-ea"/>
              <a:sym typeface="+mn-lt"/>
            </a:endParaRPr>
          </a:p>
        </p:txBody>
      </p:sp>
      <p:sp>
        <p:nvSpPr>
          <p:cNvPr id="3" name="文本框 2"/>
          <p:cNvSpPr txBox="1"/>
          <p:nvPr/>
        </p:nvSpPr>
        <p:spPr>
          <a:xfrm>
            <a:off x="3136395" y="2096093"/>
            <a:ext cx="5919209" cy="1312475"/>
          </a:xfrm>
          <a:prstGeom prst="rect">
            <a:avLst/>
          </a:prstGeom>
          <a:noFill/>
        </p:spPr>
        <p:txBody>
          <a:bodyPr wrap="square" rtlCol="0">
            <a:spAutoFit/>
          </a:bodyPr>
          <a:lstStyle/>
          <a:p>
            <a:pPr algn="ctr">
              <a:lnSpc>
                <a:spcPct val="150000"/>
              </a:lnSpc>
            </a:pPr>
            <a:r>
              <a:rPr lang="zh-CN" altLang="en-US" sz="6000" b="1" dirty="0">
                <a:solidFill>
                  <a:schemeClr val="tx1"/>
                </a:solidFill>
                <a:cs typeface="+mn-ea"/>
                <a:sym typeface="+mn-lt"/>
              </a:rPr>
              <a:t>引言</a:t>
            </a:r>
            <a:endParaRPr lang="en-US" altLang="zh-CN" sz="6000" b="1" dirty="0">
              <a:solidFill>
                <a:schemeClr val="tx1"/>
              </a:solidFill>
              <a:cs typeface="+mn-ea"/>
              <a:sym typeface="+mn-lt"/>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831360840"/>
      </p:ext>
    </p:extLst>
  </p:cSld>
  <p:clrMapOvr>
    <a:masterClrMapping/>
  </p:clrMapOvr>
  <p:transition spd="slow" advTm="2559">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iconfont-1188-857505">
            <a:extLst>
              <a:ext uri="{FF2B5EF4-FFF2-40B4-BE49-F238E27FC236}">
                <a16:creationId xmlns:a16="http://schemas.microsoft.com/office/drawing/2014/main" id="{87874618-CE8E-4AE2-AC1A-FCF2DC56CA61}"/>
              </a:ext>
            </a:extLst>
          </p:cNvPr>
          <p:cNvSpPr/>
          <p:nvPr/>
        </p:nvSpPr>
        <p:spPr>
          <a:xfrm>
            <a:off x="123640" y="98177"/>
            <a:ext cx="390458" cy="390013"/>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7" name="文本框 46">
            <a:extLst>
              <a:ext uri="{FF2B5EF4-FFF2-40B4-BE49-F238E27FC236}">
                <a16:creationId xmlns:a16="http://schemas.microsoft.com/office/drawing/2014/main" id="{01F10C0B-1AFE-4D75-A258-1A47FF71938F}"/>
              </a:ext>
            </a:extLst>
          </p:cNvPr>
          <p:cNvSpPr txBox="1"/>
          <p:nvPr/>
        </p:nvSpPr>
        <p:spPr>
          <a:xfrm>
            <a:off x="567076" y="123906"/>
            <a:ext cx="594280" cy="338554"/>
          </a:xfrm>
          <a:prstGeom prst="rect">
            <a:avLst/>
          </a:prstGeom>
          <a:noFill/>
        </p:spPr>
        <p:txBody>
          <a:bodyPr wrap="square" rtlCol="0">
            <a:spAutoFit/>
          </a:bodyPr>
          <a:lstStyle/>
          <a:p>
            <a:r>
              <a:rPr lang="zh-CN" altLang="en-US" sz="1600" b="1" dirty="0">
                <a:cs typeface="+mn-ea"/>
                <a:sym typeface="+mn-lt"/>
              </a:rPr>
              <a:t>引言</a:t>
            </a:r>
          </a:p>
        </p:txBody>
      </p:sp>
      <p:sp>
        <p:nvSpPr>
          <p:cNvPr id="2" name="矩形 1">
            <a:extLst>
              <a:ext uri="{FF2B5EF4-FFF2-40B4-BE49-F238E27FC236}">
                <a16:creationId xmlns:a16="http://schemas.microsoft.com/office/drawing/2014/main" id="{C3A19D2A-979A-4C6E-A7BF-C8444A1ADB3F}"/>
              </a:ext>
            </a:extLst>
          </p:cNvPr>
          <p:cNvSpPr/>
          <p:nvPr/>
        </p:nvSpPr>
        <p:spPr>
          <a:xfrm>
            <a:off x="707491" y="653620"/>
            <a:ext cx="11046219" cy="18335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b="1" dirty="0">
                <a:solidFill>
                  <a:schemeClr val="tx1"/>
                </a:solidFill>
              </a:rPr>
              <a:t>对称性：</a:t>
            </a:r>
            <a:r>
              <a:rPr lang="en-US" altLang="zh-CN" sz="1600" dirty="0">
                <a:solidFill>
                  <a:schemeClr val="tx1"/>
                </a:solidFill>
                <a:effectLst/>
              </a:rPr>
              <a:t>Interest</a:t>
            </a:r>
            <a:r>
              <a:rPr lang="zh-CN" altLang="en-US" sz="1600" dirty="0">
                <a:solidFill>
                  <a:schemeClr val="tx1"/>
                </a:solidFill>
                <a:effectLst/>
              </a:rPr>
              <a:t>的正向</a:t>
            </a:r>
            <a:r>
              <a:rPr lang="en-US" altLang="zh-CN" sz="1600" dirty="0">
                <a:solidFill>
                  <a:schemeClr val="tx1"/>
                </a:solidFill>
                <a:effectLst/>
              </a:rPr>
              <a:t>(</a:t>
            </a:r>
            <a:r>
              <a:rPr lang="zh-CN" altLang="en-US" sz="1600" dirty="0">
                <a:solidFill>
                  <a:schemeClr val="tx1"/>
                </a:solidFill>
                <a:effectLst/>
              </a:rPr>
              <a:t>上游</a:t>
            </a:r>
            <a:r>
              <a:rPr lang="en-US" altLang="zh-CN" sz="1600" dirty="0">
                <a:solidFill>
                  <a:schemeClr val="tx1"/>
                </a:solidFill>
                <a:effectLst/>
              </a:rPr>
              <a:t>)</a:t>
            </a:r>
            <a:r>
              <a:rPr lang="zh-CN" altLang="en-US" sz="1600" dirty="0">
                <a:solidFill>
                  <a:schemeClr val="tx1"/>
                </a:solidFill>
                <a:effectLst/>
              </a:rPr>
              <a:t>路径和相应的</a:t>
            </a:r>
            <a:r>
              <a:rPr lang="en-US" altLang="zh-CN" sz="1600" dirty="0">
                <a:solidFill>
                  <a:schemeClr val="tx1"/>
                </a:solidFill>
                <a:effectLst/>
              </a:rPr>
              <a:t>Data</a:t>
            </a:r>
            <a:r>
              <a:rPr lang="zh-CN" altLang="en-US" sz="1600" dirty="0">
                <a:solidFill>
                  <a:schemeClr val="tx1"/>
                </a:solidFill>
                <a:effectLst/>
              </a:rPr>
              <a:t>消息的反向</a:t>
            </a:r>
            <a:r>
              <a:rPr lang="en-US" altLang="zh-CN" sz="1600" dirty="0">
                <a:solidFill>
                  <a:schemeClr val="tx1"/>
                </a:solidFill>
                <a:effectLst/>
              </a:rPr>
              <a:t>(</a:t>
            </a:r>
            <a:r>
              <a:rPr lang="zh-CN" altLang="en-US" sz="1600" dirty="0">
                <a:solidFill>
                  <a:schemeClr val="tx1"/>
                </a:solidFill>
                <a:effectLst/>
              </a:rPr>
              <a:t>下游</a:t>
            </a:r>
            <a:r>
              <a:rPr lang="en-US" altLang="zh-CN" sz="1600" dirty="0">
                <a:solidFill>
                  <a:schemeClr val="tx1"/>
                </a:solidFill>
                <a:effectLst/>
              </a:rPr>
              <a:t>)</a:t>
            </a:r>
            <a:r>
              <a:rPr lang="zh-CN" altLang="en-US" sz="1600" dirty="0">
                <a:solidFill>
                  <a:schemeClr val="tx1"/>
                </a:solidFill>
                <a:effectLst/>
              </a:rPr>
              <a:t>路径是对称的。</a:t>
            </a:r>
            <a:r>
              <a:rPr lang="zh-CN" altLang="en-US" sz="1600" dirty="0">
                <a:solidFill>
                  <a:schemeClr val="tx1"/>
                </a:solidFill>
              </a:rPr>
              <a:t> </a:t>
            </a:r>
            <a:endParaRPr lang="en-US" altLang="zh-CN" sz="1600" dirty="0">
              <a:solidFill>
                <a:schemeClr val="tx1"/>
              </a:solidFill>
            </a:endParaRPr>
          </a:p>
          <a:p>
            <a:pPr algn="l">
              <a:lnSpc>
                <a:spcPct val="150000"/>
              </a:lnSpc>
            </a:pPr>
            <a:r>
              <a:rPr lang="zh-CN" altLang="en-US" b="1" dirty="0">
                <a:solidFill>
                  <a:schemeClr val="tx1"/>
                </a:solidFill>
              </a:rPr>
              <a:t>转发方法：</a:t>
            </a:r>
            <a:r>
              <a:rPr lang="zh-CN" altLang="en-US" sz="1600" dirty="0">
                <a:solidFill>
                  <a:schemeClr val="tx1"/>
                </a:solidFill>
                <a:effectLst/>
              </a:rPr>
              <a:t>基于从</a:t>
            </a:r>
            <a:r>
              <a:rPr lang="en-US" altLang="zh-CN" sz="1600" b="1" dirty="0">
                <a:solidFill>
                  <a:schemeClr val="tx1"/>
                </a:solidFill>
              </a:rPr>
              <a:t>Interest</a:t>
            </a:r>
            <a:r>
              <a:rPr lang="zh-CN" altLang="en-US" sz="1600" b="1" dirty="0">
                <a:solidFill>
                  <a:schemeClr val="tx1"/>
                </a:solidFill>
                <a:effectLst/>
              </a:rPr>
              <a:t>路径标签</a:t>
            </a:r>
            <a:r>
              <a:rPr lang="zh-CN" altLang="en-US" sz="1600" dirty="0">
                <a:solidFill>
                  <a:schemeClr val="tx1"/>
                </a:solidFill>
                <a:effectLst/>
              </a:rPr>
              <a:t>中检索到的下一跳标签与</a:t>
            </a:r>
            <a:r>
              <a:rPr lang="en-US" altLang="zh-CN" sz="1600" dirty="0">
                <a:solidFill>
                  <a:schemeClr val="tx1"/>
                </a:solidFill>
                <a:effectLst/>
              </a:rPr>
              <a:t>ICN</a:t>
            </a:r>
            <a:r>
              <a:rPr lang="zh-CN" altLang="en-US" sz="1600" dirty="0">
                <a:solidFill>
                  <a:schemeClr val="tx1"/>
                </a:solidFill>
                <a:effectLst/>
              </a:rPr>
              <a:t>转发器的</a:t>
            </a:r>
            <a:r>
              <a:rPr lang="zh-CN" altLang="en-US" sz="1600" b="1" dirty="0">
                <a:solidFill>
                  <a:schemeClr val="tx1"/>
                </a:solidFill>
                <a:effectLst/>
              </a:rPr>
              <a:t>邻接数据库</a:t>
            </a:r>
            <a:r>
              <a:rPr lang="zh-CN" altLang="en-US" sz="1600" dirty="0">
                <a:solidFill>
                  <a:schemeClr val="tx1"/>
                </a:solidFill>
                <a:effectLst/>
              </a:rPr>
              <a:t>中的下一跳</a:t>
            </a:r>
            <a:r>
              <a:rPr lang="en-US" altLang="zh-CN" sz="1600" dirty="0">
                <a:solidFill>
                  <a:schemeClr val="tx1"/>
                </a:solidFill>
                <a:effectLst/>
              </a:rPr>
              <a:t>ID</a:t>
            </a:r>
            <a:r>
              <a:rPr lang="zh-CN" altLang="en-US" sz="1600" dirty="0">
                <a:solidFill>
                  <a:schemeClr val="tx1"/>
                </a:solidFill>
                <a:effectLst/>
              </a:rPr>
              <a:t>的精确匹配。</a:t>
            </a:r>
            <a:endParaRPr lang="en-US" altLang="zh-CN" sz="1600" dirty="0">
              <a:solidFill>
                <a:schemeClr val="tx1"/>
              </a:solidFill>
            </a:endParaRPr>
          </a:p>
          <a:p>
            <a:pPr>
              <a:lnSpc>
                <a:spcPct val="150000"/>
              </a:lnSpc>
            </a:pPr>
            <a:r>
              <a:rPr lang="zh-CN" altLang="en-US" sz="1600" dirty="0">
                <a:solidFill>
                  <a:schemeClr val="tx1"/>
                </a:solidFill>
                <a:effectLst/>
              </a:rPr>
              <a:t>正向和反向路径的</a:t>
            </a:r>
            <a:r>
              <a:rPr lang="zh-CN" altLang="en-US" sz="1600" b="1" dirty="0">
                <a:solidFill>
                  <a:schemeClr val="tx1"/>
                </a:solidFill>
                <a:effectLst/>
              </a:rPr>
              <a:t>对称性</a:t>
            </a:r>
            <a:r>
              <a:rPr lang="zh-CN" altLang="en-US" sz="1600" dirty="0">
                <a:solidFill>
                  <a:schemeClr val="tx1"/>
                </a:solidFill>
                <a:effectLst/>
              </a:rPr>
              <a:t>允许在反向路径上的</a:t>
            </a:r>
            <a:r>
              <a:rPr lang="en-US" altLang="zh-CN" sz="1600" dirty="0">
                <a:solidFill>
                  <a:schemeClr val="tx1"/>
                </a:solidFill>
                <a:effectLst/>
              </a:rPr>
              <a:t>Data</a:t>
            </a:r>
            <a:r>
              <a:rPr lang="zh-CN" altLang="en-US" sz="1600" dirty="0">
                <a:solidFill>
                  <a:schemeClr val="tx1"/>
                </a:solidFill>
                <a:effectLst/>
              </a:rPr>
              <a:t>消息中计算</a:t>
            </a:r>
            <a:r>
              <a:rPr lang="zh-CN" altLang="en-US" sz="1600" b="1" dirty="0">
                <a:solidFill>
                  <a:schemeClr val="tx1"/>
                </a:solidFill>
                <a:effectLst/>
              </a:rPr>
              <a:t>端到端路径标签</a:t>
            </a:r>
            <a:r>
              <a:rPr lang="zh-CN" altLang="en-US" sz="1600" dirty="0">
                <a:solidFill>
                  <a:schemeClr val="tx1"/>
                </a:solidFill>
                <a:effectLst/>
              </a:rPr>
              <a:t>，然后使用这个标签通过特定的下一跳转发</a:t>
            </a:r>
            <a:r>
              <a:rPr lang="en-US" altLang="zh-CN" sz="1600" dirty="0">
                <a:solidFill>
                  <a:schemeClr val="tx1"/>
                </a:solidFill>
                <a:effectLst/>
              </a:rPr>
              <a:t>Interest</a:t>
            </a:r>
            <a:r>
              <a:rPr lang="zh-CN" altLang="en-US" sz="1600" dirty="0">
                <a:solidFill>
                  <a:schemeClr val="tx1"/>
                </a:solidFill>
                <a:effectLst/>
              </a:rPr>
              <a:t>消息。</a:t>
            </a:r>
          </a:p>
        </p:txBody>
      </p:sp>
      <p:sp>
        <p:nvSpPr>
          <p:cNvPr id="9" name="矩形 8">
            <a:extLst>
              <a:ext uri="{FF2B5EF4-FFF2-40B4-BE49-F238E27FC236}">
                <a16:creationId xmlns:a16="http://schemas.microsoft.com/office/drawing/2014/main" id="{D8F76084-02E6-4B38-B729-55B5E86F0EAC}"/>
              </a:ext>
            </a:extLst>
          </p:cNvPr>
          <p:cNvSpPr/>
          <p:nvPr/>
        </p:nvSpPr>
        <p:spPr>
          <a:xfrm>
            <a:off x="707490" y="2576341"/>
            <a:ext cx="11046219" cy="18335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dirty="0">
                <a:solidFill>
                  <a:schemeClr val="tx1"/>
                </a:solidFill>
                <a:effectLst/>
              </a:rPr>
              <a:t>ICN</a:t>
            </a:r>
            <a:r>
              <a:rPr lang="zh-CN" altLang="en-US" sz="1800" dirty="0">
                <a:solidFill>
                  <a:schemeClr val="tx1"/>
                </a:solidFill>
                <a:effectLst/>
              </a:rPr>
              <a:t>通信本质上是</a:t>
            </a:r>
            <a:r>
              <a:rPr lang="zh-CN" altLang="en-US" sz="1800" b="1" dirty="0">
                <a:solidFill>
                  <a:schemeClr val="tx1"/>
                </a:solidFill>
                <a:effectLst/>
              </a:rPr>
              <a:t>多路径</a:t>
            </a:r>
            <a:r>
              <a:rPr lang="zh-CN" altLang="en-US" sz="1800" dirty="0">
                <a:solidFill>
                  <a:schemeClr val="tx1"/>
                </a:solidFill>
                <a:effectLst/>
              </a:rPr>
              <a:t>的，也可能是</a:t>
            </a:r>
            <a:r>
              <a:rPr lang="zh-CN" altLang="en-US" sz="1800" b="1" dirty="0">
                <a:solidFill>
                  <a:schemeClr val="tx1"/>
                </a:solidFill>
                <a:effectLst/>
              </a:rPr>
              <a:t>多目的地</a:t>
            </a:r>
            <a:r>
              <a:rPr lang="zh-CN" altLang="en-US" sz="1800" dirty="0">
                <a:solidFill>
                  <a:schemeClr val="tx1"/>
                </a:solidFill>
                <a:effectLst/>
              </a:rPr>
              <a:t>的。但是内容中心和命名数据网络目前</a:t>
            </a:r>
            <a:r>
              <a:rPr lang="zh-CN" altLang="en-US" sz="1800" b="1" dirty="0">
                <a:solidFill>
                  <a:schemeClr val="tx1"/>
                </a:solidFill>
                <a:effectLst/>
              </a:rPr>
              <a:t>没有提供将流量导向多路径中的特定路径</a:t>
            </a:r>
            <a:r>
              <a:rPr lang="zh-CN" altLang="en-US" sz="1800" dirty="0">
                <a:solidFill>
                  <a:schemeClr val="tx1"/>
                </a:solidFill>
                <a:effectLst/>
              </a:rPr>
              <a:t>或</a:t>
            </a:r>
            <a:r>
              <a:rPr lang="zh-CN" altLang="en-US" sz="1800" b="1" dirty="0">
                <a:solidFill>
                  <a:schemeClr val="tx1"/>
                </a:solidFill>
                <a:effectLst/>
              </a:rPr>
              <a:t>多目的地环境中的特定目的地</a:t>
            </a:r>
            <a:r>
              <a:rPr lang="zh-CN" altLang="en-US" sz="1800" dirty="0">
                <a:solidFill>
                  <a:schemeClr val="tx1"/>
                </a:solidFill>
                <a:effectLst/>
              </a:rPr>
              <a:t>的机制。</a:t>
            </a:r>
            <a:r>
              <a:rPr lang="zh-CN" altLang="en-US" dirty="0">
                <a:solidFill>
                  <a:schemeClr val="tx1"/>
                </a:solidFill>
              </a:rPr>
              <a:t> </a:t>
            </a:r>
            <a:endParaRPr lang="zh-CN" altLang="en-US" dirty="0">
              <a:solidFill>
                <a:schemeClr val="tx1"/>
              </a:solidFill>
              <a:latin typeface="+mn-ea"/>
            </a:endParaRPr>
          </a:p>
        </p:txBody>
      </p:sp>
      <p:sp>
        <p:nvSpPr>
          <p:cNvPr id="10" name="矩形 9">
            <a:extLst>
              <a:ext uri="{FF2B5EF4-FFF2-40B4-BE49-F238E27FC236}">
                <a16:creationId xmlns:a16="http://schemas.microsoft.com/office/drawing/2014/main" id="{B268FDF8-E96D-415C-AD3A-70AAE6D5CBE2}"/>
              </a:ext>
            </a:extLst>
          </p:cNvPr>
          <p:cNvSpPr/>
          <p:nvPr/>
        </p:nvSpPr>
        <p:spPr>
          <a:xfrm>
            <a:off x="700817" y="4488654"/>
            <a:ext cx="11046219" cy="18335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b="1" dirty="0">
                <a:solidFill>
                  <a:schemeClr val="tx1"/>
                </a:solidFill>
                <a:effectLst/>
              </a:rPr>
              <a:t>利用</a:t>
            </a:r>
            <a:r>
              <a:rPr lang="en-US" altLang="zh-CN" sz="1800" b="1" dirty="0">
                <a:solidFill>
                  <a:schemeClr val="tx1"/>
                </a:solidFill>
                <a:effectLst/>
              </a:rPr>
              <a:t>CCN / NDN</a:t>
            </a:r>
            <a:r>
              <a:rPr lang="zh-CN" altLang="en-US" sz="1800" b="1" dirty="0">
                <a:solidFill>
                  <a:schemeClr val="tx1"/>
                </a:solidFill>
                <a:effectLst/>
              </a:rPr>
              <a:t>网络中正向和反向路径的对称性实现</a:t>
            </a:r>
            <a:r>
              <a:rPr lang="en-US" altLang="zh-CN" sz="1800" b="1" dirty="0">
                <a:solidFill>
                  <a:schemeClr val="tx1"/>
                </a:solidFill>
                <a:effectLst/>
              </a:rPr>
              <a:t>ICN</a:t>
            </a:r>
            <a:r>
              <a:rPr lang="zh-CN" altLang="en-US" sz="1800" b="1" dirty="0">
                <a:solidFill>
                  <a:schemeClr val="tx1"/>
                </a:solidFill>
                <a:effectLst/>
              </a:rPr>
              <a:t>网络中路径发现和路径引导的技术</a:t>
            </a:r>
            <a:br>
              <a:rPr lang="zh-CN" altLang="en-US" sz="1800" dirty="0">
                <a:solidFill>
                  <a:schemeClr val="tx1"/>
                </a:solidFill>
                <a:effectLst/>
              </a:rPr>
            </a:br>
            <a:r>
              <a:rPr lang="zh-CN" altLang="en-US" b="1" dirty="0">
                <a:solidFill>
                  <a:schemeClr val="tx1"/>
                </a:solidFill>
                <a:effectLst/>
              </a:rPr>
              <a:t>路径发现</a:t>
            </a:r>
            <a:r>
              <a:rPr lang="zh-CN" altLang="en-US" dirty="0">
                <a:solidFill>
                  <a:schemeClr val="tx1"/>
                </a:solidFill>
                <a:effectLst/>
              </a:rPr>
              <a:t>：</a:t>
            </a:r>
            <a:r>
              <a:rPr lang="zh-CN" altLang="en-US" sz="1600" dirty="0">
                <a:solidFill>
                  <a:schemeClr val="tx1"/>
                </a:solidFill>
                <a:effectLst/>
              </a:rPr>
              <a:t>消费者给发布者发送</a:t>
            </a:r>
            <a:r>
              <a:rPr lang="en-US" altLang="zh-CN" sz="1600" dirty="0">
                <a:solidFill>
                  <a:schemeClr val="tx1"/>
                </a:solidFill>
                <a:effectLst/>
              </a:rPr>
              <a:t>Interest</a:t>
            </a:r>
            <a:r>
              <a:rPr lang="zh-CN" altLang="en-US" sz="1600" dirty="0">
                <a:solidFill>
                  <a:schemeClr val="tx1"/>
                </a:solidFill>
                <a:effectLst/>
              </a:rPr>
              <a:t>包，发布者返回</a:t>
            </a:r>
            <a:r>
              <a:rPr lang="en-US" altLang="zh-CN" sz="1600" dirty="0">
                <a:solidFill>
                  <a:schemeClr val="tx1"/>
                </a:solidFill>
                <a:effectLst/>
              </a:rPr>
              <a:t>Data</a:t>
            </a:r>
            <a:r>
              <a:rPr lang="zh-CN" altLang="en-US" sz="1600" dirty="0">
                <a:solidFill>
                  <a:schemeClr val="tx1"/>
                </a:solidFill>
                <a:effectLst/>
              </a:rPr>
              <a:t>包</a:t>
            </a:r>
            <a:endParaRPr lang="zh-CN" altLang="en-US" sz="1600" dirty="0">
              <a:solidFill>
                <a:schemeClr val="tx1"/>
              </a:solidFill>
            </a:endParaRPr>
          </a:p>
          <a:p>
            <a:pPr>
              <a:lnSpc>
                <a:spcPct val="150000"/>
              </a:lnSpc>
            </a:pPr>
            <a:r>
              <a:rPr lang="zh-CN" altLang="en-US" b="1" dirty="0">
                <a:solidFill>
                  <a:schemeClr val="tx1"/>
                </a:solidFill>
                <a:effectLst/>
              </a:rPr>
              <a:t>路径引导</a:t>
            </a:r>
            <a:r>
              <a:rPr lang="zh-CN" altLang="en-US" dirty="0">
                <a:solidFill>
                  <a:schemeClr val="tx1"/>
                </a:solidFill>
                <a:effectLst/>
              </a:rPr>
              <a:t>：</a:t>
            </a:r>
            <a:r>
              <a:rPr lang="zh-CN" altLang="en-US" sz="1600" dirty="0">
                <a:solidFill>
                  <a:schemeClr val="tx1"/>
                </a:solidFill>
                <a:effectLst/>
              </a:rPr>
              <a:t>由消费者端点实现，在</a:t>
            </a:r>
            <a:r>
              <a:rPr lang="en-US" altLang="zh-CN" sz="1600" dirty="0">
                <a:solidFill>
                  <a:schemeClr val="tx1"/>
                </a:solidFill>
                <a:effectLst/>
              </a:rPr>
              <a:t>Interest</a:t>
            </a:r>
            <a:r>
              <a:rPr lang="zh-CN" altLang="en-US" sz="1600" dirty="0">
                <a:solidFill>
                  <a:schemeClr val="tx1"/>
                </a:solidFill>
                <a:effectLst/>
              </a:rPr>
              <a:t>中包含</a:t>
            </a:r>
            <a:r>
              <a:rPr lang="zh-CN" altLang="en-US" sz="1600" b="1" dirty="0">
                <a:solidFill>
                  <a:schemeClr val="tx1"/>
                </a:solidFill>
                <a:effectLst/>
              </a:rPr>
              <a:t>路径标签</a:t>
            </a:r>
            <a:r>
              <a:rPr lang="zh-CN" altLang="en-US" sz="1600" dirty="0">
                <a:solidFill>
                  <a:schemeClr val="tx1"/>
                </a:solidFill>
                <a:effectLst/>
              </a:rPr>
              <a:t>，通过对应出口接口最长名称前缀匹配（</a:t>
            </a:r>
            <a:r>
              <a:rPr lang="en-US" altLang="zh-CN" sz="1600" dirty="0">
                <a:solidFill>
                  <a:schemeClr val="tx1"/>
                </a:solidFill>
                <a:effectLst/>
              </a:rPr>
              <a:t>LNPM</a:t>
            </a:r>
            <a:r>
              <a:rPr lang="zh-CN" altLang="en-US" sz="1600" dirty="0">
                <a:solidFill>
                  <a:schemeClr val="tx1"/>
                </a:solidFill>
                <a:effectLst/>
              </a:rPr>
              <a:t>）</a:t>
            </a:r>
            <a:r>
              <a:rPr lang="en-US" altLang="zh-CN" sz="1600" dirty="0">
                <a:solidFill>
                  <a:schemeClr val="tx1"/>
                </a:solidFill>
                <a:effectLst/>
              </a:rPr>
              <a:t>FIB</a:t>
            </a:r>
            <a:r>
              <a:rPr lang="zh-CN" altLang="en-US" sz="1600" dirty="0">
                <a:solidFill>
                  <a:schemeClr val="tx1"/>
                </a:solidFill>
                <a:effectLst/>
              </a:rPr>
              <a:t>查找将其转发到下一跳。</a:t>
            </a:r>
            <a:endParaRPr lang="zh-CN" altLang="en-US" dirty="0">
              <a:solidFill>
                <a:schemeClr val="tx1"/>
              </a:solidFill>
            </a:endParaRP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 TWO</a:t>
            </a:r>
          </a:p>
        </p:txBody>
      </p:sp>
      <p:sp>
        <p:nvSpPr>
          <p:cNvPr id="3" name="文本框 2"/>
          <p:cNvSpPr txBox="1"/>
          <p:nvPr/>
        </p:nvSpPr>
        <p:spPr>
          <a:xfrm>
            <a:off x="2728746" y="2255024"/>
            <a:ext cx="7249568" cy="1175130"/>
          </a:xfrm>
          <a:prstGeom prst="rect">
            <a:avLst/>
          </a:prstGeom>
          <a:noFill/>
        </p:spPr>
        <p:txBody>
          <a:bodyPr wrap="square" rtlCol="0">
            <a:spAutoFit/>
          </a:bodyPr>
          <a:lstStyle/>
          <a:p>
            <a:pPr algn="ctr" defTabSz="609585">
              <a:lnSpc>
                <a:spcPct val="130000"/>
              </a:lnSpc>
            </a:pPr>
            <a:r>
              <a:rPr lang="en-US" altLang="zh-CN" sz="6000" b="1" dirty="0">
                <a:cs typeface="+mn-ea"/>
                <a:sym typeface="+mn-lt"/>
              </a:rPr>
              <a:t>ICN</a:t>
            </a:r>
            <a:r>
              <a:rPr lang="zh-CN" altLang="en-US" sz="6000" b="1" dirty="0">
                <a:cs typeface="+mn-ea"/>
                <a:sym typeface="+mn-lt"/>
              </a:rPr>
              <a:t>路径发现与导向</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952825128"/>
      </p:ext>
    </p:extLst>
  </p:cSld>
  <p:clrMapOvr>
    <a:masterClrMapping/>
  </p:clrMapOvr>
  <p:transition spd="slow" advTm="2627">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E1C720-2D8B-47BA-883A-78A1DA2C2C87}"/>
              </a:ext>
            </a:extLst>
          </p:cNvPr>
          <p:cNvPicPr>
            <a:picLocks noChangeAspect="1"/>
          </p:cNvPicPr>
          <p:nvPr/>
        </p:nvPicPr>
        <p:blipFill>
          <a:blip r:embed="rId2"/>
          <a:stretch>
            <a:fillRect/>
          </a:stretch>
        </p:blipFill>
        <p:spPr>
          <a:xfrm>
            <a:off x="134033" y="1016000"/>
            <a:ext cx="7765892" cy="5088482"/>
          </a:xfrm>
          <a:prstGeom prst="rect">
            <a:avLst/>
          </a:prstGeom>
        </p:spPr>
      </p:pic>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770151" cy="338554"/>
          </a:xfrm>
          <a:prstGeom prst="rect">
            <a:avLst/>
          </a:prstGeom>
          <a:noFill/>
        </p:spPr>
        <p:txBody>
          <a:bodyPr wrap="square" rtlCol="0">
            <a:spAutoFit/>
          </a:bodyPr>
          <a:lstStyle/>
          <a:p>
            <a:r>
              <a:rPr lang="zh-CN" altLang="en-US" sz="1600" b="1" dirty="0">
                <a:cs typeface="+mn-ea"/>
                <a:sym typeface="+mn-lt"/>
              </a:rPr>
              <a:t>路径发现与导向（常规）</a:t>
            </a:r>
            <a:endParaRPr lang="zh-CN" altLang="en-US" sz="1600" dirty="0">
              <a:cs typeface="+mn-ea"/>
              <a:sym typeface="+mn-lt"/>
            </a:endParaRPr>
          </a:p>
        </p:txBody>
      </p:sp>
      <p:pic>
        <p:nvPicPr>
          <p:cNvPr id="13" name="图片 12">
            <a:extLst>
              <a:ext uri="{FF2B5EF4-FFF2-40B4-BE49-F238E27FC236}">
                <a16:creationId xmlns:a16="http://schemas.microsoft.com/office/drawing/2014/main" id="{0640110E-E2D5-4107-A9ED-559F38B8644B}"/>
              </a:ext>
            </a:extLst>
          </p:cNvPr>
          <p:cNvPicPr>
            <a:picLocks noChangeAspect="1"/>
          </p:cNvPicPr>
          <p:nvPr/>
        </p:nvPicPr>
        <p:blipFill>
          <a:blip r:embed="rId3"/>
          <a:stretch>
            <a:fillRect/>
          </a:stretch>
        </p:blipFill>
        <p:spPr>
          <a:xfrm>
            <a:off x="7768794" y="1428583"/>
            <a:ext cx="4423206" cy="1710632"/>
          </a:xfrm>
          <a:prstGeom prst="rect">
            <a:avLst/>
          </a:prstGeom>
        </p:spPr>
      </p:pic>
      <p:sp>
        <p:nvSpPr>
          <p:cNvPr id="14" name="文本框 13">
            <a:extLst>
              <a:ext uri="{FF2B5EF4-FFF2-40B4-BE49-F238E27FC236}">
                <a16:creationId xmlns:a16="http://schemas.microsoft.com/office/drawing/2014/main" id="{BFCE5E1C-80F5-4813-B967-F13AA019EC37}"/>
              </a:ext>
            </a:extLst>
          </p:cNvPr>
          <p:cNvSpPr txBox="1"/>
          <p:nvPr/>
        </p:nvSpPr>
        <p:spPr>
          <a:xfrm>
            <a:off x="8140539" y="3267270"/>
            <a:ext cx="3973591" cy="1705210"/>
          </a:xfrm>
          <a:prstGeom prst="rect">
            <a:avLst/>
          </a:prstGeom>
          <a:noFill/>
        </p:spPr>
        <p:txBody>
          <a:bodyPr wrap="square">
            <a:spAutoFit/>
          </a:bodyPr>
          <a:lstStyle/>
          <a:p>
            <a:pPr>
              <a:lnSpc>
                <a:spcPct val="150000"/>
              </a:lnSpc>
            </a:pPr>
            <a:r>
              <a:rPr lang="zh-CN" altLang="en-US" dirty="0"/>
              <a:t>存储和访问</a:t>
            </a:r>
            <a:r>
              <a:rPr lang="zh-CN" altLang="en-US" b="1" dirty="0"/>
              <a:t>路由器转发平面的下一跳信息</a:t>
            </a:r>
            <a:endParaRPr lang="en-US" altLang="zh-CN" b="1" dirty="0"/>
          </a:p>
          <a:p>
            <a:pPr>
              <a:lnSpc>
                <a:spcPct val="150000"/>
              </a:lnSpc>
            </a:pPr>
            <a:r>
              <a:rPr lang="zh-CN" altLang="en-US" dirty="0"/>
              <a:t>还存储</a:t>
            </a:r>
            <a:r>
              <a:rPr lang="zh-CN" altLang="en-US" b="1" dirty="0"/>
              <a:t>下一跳</a:t>
            </a:r>
            <a:r>
              <a:rPr lang="en-US" altLang="zh-CN" b="1" dirty="0"/>
              <a:t>IP</a:t>
            </a:r>
            <a:r>
              <a:rPr lang="zh-CN" altLang="en-US" b="1" dirty="0"/>
              <a:t>地址或其他下一跳标识符到目的</a:t>
            </a:r>
            <a:r>
              <a:rPr lang="en-US" altLang="zh-CN" b="1" dirty="0"/>
              <a:t>MAC</a:t>
            </a:r>
            <a:r>
              <a:rPr lang="zh-CN" altLang="en-US" b="1" dirty="0"/>
              <a:t>地址的映射</a:t>
            </a:r>
            <a:r>
              <a:rPr lang="zh-CN" altLang="en-US" dirty="0"/>
              <a:t>。</a:t>
            </a:r>
          </a:p>
        </p:txBody>
      </p:sp>
    </p:spTree>
    <p:extLst>
      <p:ext uri="{BB962C8B-B14F-4D97-AF65-F5344CB8AC3E}">
        <p14:creationId xmlns:p14="http://schemas.microsoft.com/office/powerpoint/2010/main" val="2706843367"/>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770151" cy="338554"/>
          </a:xfrm>
          <a:prstGeom prst="rect">
            <a:avLst/>
          </a:prstGeom>
          <a:noFill/>
        </p:spPr>
        <p:txBody>
          <a:bodyPr wrap="square" rtlCol="0">
            <a:spAutoFit/>
          </a:bodyPr>
          <a:lstStyle/>
          <a:p>
            <a:r>
              <a:rPr lang="zh-CN" altLang="en-US" sz="1600" b="1" dirty="0">
                <a:cs typeface="+mn-ea"/>
                <a:sym typeface="+mn-lt"/>
              </a:rPr>
              <a:t>路径发现与导向（常规）</a:t>
            </a:r>
            <a:endParaRPr lang="zh-CN" altLang="en-US" sz="1600" dirty="0">
              <a:cs typeface="+mn-ea"/>
              <a:sym typeface="+mn-lt"/>
            </a:endParaRPr>
          </a:p>
        </p:txBody>
      </p:sp>
      <p:pic>
        <p:nvPicPr>
          <p:cNvPr id="7" name="图片 6">
            <a:extLst>
              <a:ext uri="{FF2B5EF4-FFF2-40B4-BE49-F238E27FC236}">
                <a16:creationId xmlns:a16="http://schemas.microsoft.com/office/drawing/2014/main" id="{CAAF72CC-21EB-415B-ABC6-E184CD6D0DBD}"/>
              </a:ext>
            </a:extLst>
          </p:cNvPr>
          <p:cNvPicPr>
            <a:picLocks noChangeAspect="1"/>
          </p:cNvPicPr>
          <p:nvPr/>
        </p:nvPicPr>
        <p:blipFill>
          <a:blip r:embed="rId2"/>
          <a:stretch>
            <a:fillRect/>
          </a:stretch>
        </p:blipFill>
        <p:spPr>
          <a:xfrm>
            <a:off x="1300678" y="462460"/>
            <a:ext cx="8779092" cy="3592597"/>
          </a:xfrm>
          <a:prstGeom prst="rect">
            <a:avLst/>
          </a:prstGeom>
        </p:spPr>
      </p:pic>
      <p:sp>
        <p:nvSpPr>
          <p:cNvPr id="11" name="文本框 10">
            <a:extLst>
              <a:ext uri="{FF2B5EF4-FFF2-40B4-BE49-F238E27FC236}">
                <a16:creationId xmlns:a16="http://schemas.microsoft.com/office/drawing/2014/main" id="{F99BA84D-E467-4D06-BA95-221D910058C2}"/>
              </a:ext>
            </a:extLst>
          </p:cNvPr>
          <p:cNvSpPr txBox="1"/>
          <p:nvPr/>
        </p:nvSpPr>
        <p:spPr>
          <a:xfrm>
            <a:off x="1001168" y="4271650"/>
            <a:ext cx="10312030" cy="923330"/>
          </a:xfrm>
          <a:prstGeom prst="rect">
            <a:avLst/>
          </a:prstGeom>
          <a:noFill/>
        </p:spPr>
        <p:txBody>
          <a:bodyPr wrap="square" rtlCol="0">
            <a:spAutoFit/>
          </a:bodyPr>
          <a:lstStyle/>
          <a:p>
            <a:pPr marL="342900" indent="-342900">
              <a:buAutoNum type="arabicPeriod"/>
            </a:pPr>
            <a:r>
              <a:rPr lang="en-US" altLang="zh-CN" dirty="0"/>
              <a:t>Interest1</a:t>
            </a:r>
            <a:r>
              <a:rPr lang="zh-CN" altLang="en-US" dirty="0"/>
              <a:t>：</a:t>
            </a:r>
            <a:r>
              <a:rPr lang="en-US" altLang="zh-CN" dirty="0"/>
              <a:t>C</a:t>
            </a:r>
            <a:r>
              <a:rPr lang="en-US" altLang="zh-CN" dirty="0">
                <a:sym typeface="Wingdings" panose="05000000000000000000" pitchFamily="2" charset="2"/>
              </a:rPr>
              <a:t></a:t>
            </a:r>
            <a:r>
              <a:rPr lang="en-US" altLang="zh-CN" dirty="0"/>
              <a:t>F1</a:t>
            </a:r>
            <a:r>
              <a:rPr lang="en-US" altLang="zh-CN" dirty="0">
                <a:sym typeface="Wingdings" panose="05000000000000000000" pitchFamily="2" charset="2"/>
              </a:rPr>
              <a:t>F2F3P</a:t>
            </a:r>
          </a:p>
          <a:p>
            <a:pPr marL="342900" indent="-342900">
              <a:buAutoNum type="arabicPeriod"/>
            </a:pPr>
            <a:r>
              <a:rPr lang="en-US" altLang="zh-CN" dirty="0">
                <a:sym typeface="Wingdings" panose="05000000000000000000" pitchFamily="2" charset="2"/>
              </a:rPr>
              <a:t>Content1</a:t>
            </a:r>
            <a:r>
              <a:rPr lang="zh-CN" altLang="en-US" dirty="0">
                <a:sym typeface="Wingdings" panose="05000000000000000000" pitchFamily="2" charset="2"/>
              </a:rPr>
              <a:t>：</a:t>
            </a:r>
            <a:r>
              <a:rPr lang="en-US" altLang="zh-CN" dirty="0">
                <a:sym typeface="Wingdings" panose="05000000000000000000" pitchFamily="2" charset="2"/>
              </a:rPr>
              <a:t>reverse path.   F3 encodes Nexthop4 (</a:t>
            </a:r>
            <a:r>
              <a:rPr lang="en-US" altLang="zh-CN" b="1" dirty="0">
                <a:solidFill>
                  <a:srgbClr val="FF0000"/>
                </a:solidFill>
                <a:sym typeface="Wingdings" panose="05000000000000000000" pitchFamily="2" charset="2"/>
              </a:rPr>
              <a:t>path label</a:t>
            </a:r>
            <a:r>
              <a:rPr lang="en-US" altLang="zh-CN" dirty="0">
                <a:sym typeface="Wingdings" panose="05000000000000000000" pitchFamily="2" charset="2"/>
              </a:rPr>
              <a:t>) into Content1. F2, F1 the same</a:t>
            </a:r>
          </a:p>
          <a:p>
            <a:pPr marL="342900" indent="-342900">
              <a:buAutoNum type="arabicPeriod"/>
            </a:pPr>
            <a:r>
              <a:rPr lang="en-US" altLang="zh-CN" dirty="0">
                <a:sym typeface="Wingdings" panose="05000000000000000000" pitchFamily="2" charset="2"/>
              </a:rPr>
              <a:t>Interest2</a:t>
            </a:r>
            <a:r>
              <a:rPr lang="zh-CN" altLang="en-US" dirty="0">
                <a:sym typeface="Wingdings" panose="05000000000000000000" pitchFamily="2" charset="2"/>
              </a:rPr>
              <a:t>：</a:t>
            </a:r>
            <a:r>
              <a:rPr lang="en-US" altLang="zh-CN" dirty="0">
                <a:sym typeface="Wingdings" panose="05000000000000000000" pitchFamily="2" charset="2"/>
              </a:rPr>
              <a:t>through the path label, LNPM FIB find and match </a:t>
            </a:r>
            <a:endParaRPr lang="zh-CN" altLang="en-US" dirty="0"/>
          </a:p>
        </p:txBody>
      </p:sp>
      <p:sp>
        <p:nvSpPr>
          <p:cNvPr id="12" name="矩形 11">
            <a:extLst>
              <a:ext uri="{FF2B5EF4-FFF2-40B4-BE49-F238E27FC236}">
                <a16:creationId xmlns:a16="http://schemas.microsoft.com/office/drawing/2014/main" id="{C2B58D37-9B4E-4CA0-9D69-25B5B650B174}"/>
              </a:ext>
            </a:extLst>
          </p:cNvPr>
          <p:cNvSpPr/>
          <p:nvPr/>
        </p:nvSpPr>
        <p:spPr>
          <a:xfrm>
            <a:off x="707491" y="5485921"/>
            <a:ext cx="11046219" cy="6946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b="1" dirty="0">
                <a:solidFill>
                  <a:srgbClr val="FF0000"/>
                </a:solidFill>
                <a:effectLst/>
              </a:rPr>
              <a:t>为什么传输</a:t>
            </a:r>
            <a:r>
              <a:rPr lang="en-US" altLang="zh-CN" b="1" dirty="0">
                <a:solidFill>
                  <a:srgbClr val="FF0000"/>
                </a:solidFill>
                <a:effectLst/>
              </a:rPr>
              <a:t>Interest2</a:t>
            </a:r>
            <a:r>
              <a:rPr lang="zh-CN" altLang="en-US" b="1" dirty="0">
                <a:solidFill>
                  <a:srgbClr val="FF0000"/>
                </a:solidFill>
                <a:effectLst/>
              </a:rPr>
              <a:t>的时候，经过</a:t>
            </a:r>
            <a:r>
              <a:rPr lang="en-US" altLang="zh-CN" b="1" dirty="0">
                <a:solidFill>
                  <a:srgbClr val="FF0000"/>
                </a:solidFill>
                <a:effectLst/>
              </a:rPr>
              <a:t>F2</a:t>
            </a:r>
            <a:r>
              <a:rPr lang="zh-CN" altLang="en-US" b="1" dirty="0">
                <a:solidFill>
                  <a:srgbClr val="FF0000"/>
                </a:solidFill>
                <a:effectLst/>
              </a:rPr>
              <a:t>的时候不走</a:t>
            </a:r>
            <a:r>
              <a:rPr lang="en-US" altLang="zh-CN" b="1" dirty="0">
                <a:solidFill>
                  <a:srgbClr val="FF0000"/>
                </a:solidFill>
                <a:effectLst/>
              </a:rPr>
              <a:t>Nexthop3</a:t>
            </a:r>
            <a:r>
              <a:rPr lang="zh-CN" altLang="en-US" b="1" dirty="0">
                <a:solidFill>
                  <a:srgbClr val="FF0000"/>
                </a:solidFill>
                <a:effectLst/>
              </a:rPr>
              <a:t>？</a:t>
            </a:r>
            <a:r>
              <a:rPr lang="zh-CN" altLang="en-US" b="1" dirty="0">
                <a:solidFill>
                  <a:srgbClr val="FF0000"/>
                </a:solidFill>
              </a:rPr>
              <a:t> </a:t>
            </a:r>
            <a:endParaRPr lang="zh-CN" altLang="en-US" b="1" dirty="0">
              <a:solidFill>
                <a:srgbClr val="FF0000"/>
              </a:solidFill>
              <a:effectLst/>
            </a:endParaRPr>
          </a:p>
        </p:txBody>
      </p:sp>
    </p:spTree>
    <p:extLst>
      <p:ext uri="{BB962C8B-B14F-4D97-AF65-F5344CB8AC3E}">
        <p14:creationId xmlns:p14="http://schemas.microsoft.com/office/powerpoint/2010/main" val="2257988982"/>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1081515" cy="338554"/>
          </a:xfrm>
          <a:prstGeom prst="rect">
            <a:avLst/>
          </a:prstGeom>
          <a:noFill/>
        </p:spPr>
        <p:txBody>
          <a:bodyPr wrap="square" rtlCol="0">
            <a:spAutoFit/>
          </a:bodyPr>
          <a:lstStyle/>
          <a:p>
            <a:r>
              <a:rPr lang="en-US" altLang="zh-CN" sz="1600" b="1" dirty="0">
                <a:cs typeface="+mn-ea"/>
                <a:sym typeface="+mn-lt"/>
              </a:rPr>
              <a:t>Path label</a:t>
            </a:r>
            <a:endParaRPr lang="zh-CN" altLang="en-US" sz="1600" dirty="0">
              <a:cs typeface="+mn-ea"/>
              <a:sym typeface="+mn-lt"/>
            </a:endParaRPr>
          </a:p>
        </p:txBody>
      </p:sp>
      <p:sp>
        <p:nvSpPr>
          <p:cNvPr id="3" name="矩形 2">
            <a:extLst>
              <a:ext uri="{FF2B5EF4-FFF2-40B4-BE49-F238E27FC236}">
                <a16:creationId xmlns:a16="http://schemas.microsoft.com/office/drawing/2014/main" id="{B2CA8170-C255-4376-85A4-370F0C83D90A}"/>
              </a:ext>
            </a:extLst>
          </p:cNvPr>
          <p:cNvSpPr/>
          <p:nvPr/>
        </p:nvSpPr>
        <p:spPr>
          <a:xfrm>
            <a:off x="660400" y="1130300"/>
            <a:ext cx="5435600" cy="5003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b="1" dirty="0">
              <a:solidFill>
                <a:schemeClr val="tx1"/>
              </a:solidFill>
            </a:endParaRPr>
          </a:p>
          <a:p>
            <a:pPr>
              <a:lnSpc>
                <a:spcPct val="150000"/>
              </a:lnSpc>
            </a:pPr>
            <a:r>
              <a:rPr lang="en-US" altLang="zh-CN" b="1" dirty="0">
                <a:solidFill>
                  <a:srgbClr val="FF0000"/>
                </a:solidFill>
              </a:rPr>
              <a:t>Bloom filter</a:t>
            </a:r>
            <a:r>
              <a:rPr lang="zh-CN" altLang="en-US" b="1" dirty="0">
                <a:solidFill>
                  <a:srgbClr val="FF0000"/>
                </a:solidFill>
              </a:rPr>
              <a:t>（牺牲精度提高速率）</a:t>
            </a:r>
            <a:endParaRPr lang="en-US" altLang="zh-CN" b="1" dirty="0">
              <a:solidFill>
                <a:srgbClr val="FF0000"/>
              </a:solidFill>
            </a:endParaRPr>
          </a:p>
          <a:p>
            <a:pPr>
              <a:lnSpc>
                <a:spcPct val="150000"/>
              </a:lnSpc>
            </a:pPr>
            <a:r>
              <a:rPr lang="zh-CN" altLang="en-US" dirty="0">
                <a:solidFill>
                  <a:schemeClr val="tx1"/>
                </a:solidFill>
              </a:rPr>
              <a:t>布隆过滤器头字段：节点</a:t>
            </a:r>
            <a:r>
              <a:rPr lang="en-US" altLang="zh-CN" dirty="0">
                <a:solidFill>
                  <a:schemeClr val="tx1"/>
                </a:solidFill>
              </a:rPr>
              <a:t>+</a:t>
            </a:r>
            <a:r>
              <a:rPr lang="zh-CN" altLang="en-US" dirty="0">
                <a:solidFill>
                  <a:schemeClr val="tx1"/>
                </a:solidFill>
              </a:rPr>
              <a:t>链路 </a:t>
            </a:r>
            <a:endParaRPr lang="zh-CN" altLang="en-US" dirty="0">
              <a:solidFill>
                <a:schemeClr val="tx1"/>
              </a:solidFill>
              <a:effectLst/>
            </a:endParaRPr>
          </a:p>
          <a:p>
            <a:pPr>
              <a:lnSpc>
                <a:spcPct val="150000"/>
              </a:lnSpc>
            </a:pPr>
            <a:r>
              <a:rPr lang="zh-CN" altLang="en-US" dirty="0">
                <a:solidFill>
                  <a:schemeClr val="tx1"/>
                </a:solidFill>
              </a:rPr>
              <a:t>用布隆过滤器路径描述来存储路径中的跳转，</a:t>
            </a:r>
            <a:r>
              <a:rPr lang="en-US" altLang="zh-CN" dirty="0">
                <a:solidFill>
                  <a:schemeClr val="tx1"/>
                </a:solidFill>
              </a:rPr>
              <a:t>Content (Data)</a:t>
            </a:r>
            <a:r>
              <a:rPr lang="zh-CN" altLang="en-US" dirty="0">
                <a:solidFill>
                  <a:schemeClr val="tx1"/>
                </a:solidFill>
              </a:rPr>
              <a:t>消息携带一个</a:t>
            </a:r>
            <a:r>
              <a:rPr lang="en-US" altLang="zh-CN" dirty="0">
                <a:solidFill>
                  <a:schemeClr val="tx1"/>
                </a:solidFill>
              </a:rPr>
              <a:t>Bloom</a:t>
            </a:r>
            <a:r>
              <a:rPr lang="zh-CN" altLang="en-US" dirty="0">
                <a:solidFill>
                  <a:schemeClr val="tx1"/>
                </a:solidFill>
              </a:rPr>
              <a:t>过滤器头字段</a:t>
            </a: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r>
              <a:rPr lang="zh-CN" altLang="en-US" dirty="0">
                <a:solidFill>
                  <a:schemeClr val="tx1"/>
                </a:solidFill>
              </a:rPr>
              <a:t>缺点：</a:t>
            </a:r>
            <a:endParaRPr lang="en-US" altLang="zh-CN" dirty="0">
              <a:solidFill>
                <a:schemeClr val="tx1"/>
              </a:solidFill>
            </a:endParaRPr>
          </a:p>
          <a:p>
            <a:pPr>
              <a:lnSpc>
                <a:spcPct val="150000"/>
              </a:lnSpc>
            </a:pPr>
            <a:r>
              <a:rPr lang="en-US" altLang="zh-CN" dirty="0">
                <a:solidFill>
                  <a:schemeClr val="tx1"/>
                </a:solidFill>
              </a:rPr>
              <a:t>1.</a:t>
            </a:r>
            <a:r>
              <a:rPr lang="zh-CN" altLang="en-US" dirty="0">
                <a:solidFill>
                  <a:schemeClr val="tx1"/>
                </a:solidFill>
              </a:rPr>
              <a:t>布隆过滤器可能是不正确的 </a:t>
            </a:r>
            <a:endParaRPr lang="en-US" altLang="zh-CN" dirty="0">
              <a:solidFill>
                <a:schemeClr val="tx1"/>
              </a:solidFill>
            </a:endParaRPr>
          </a:p>
          <a:p>
            <a:pPr>
              <a:lnSpc>
                <a:spcPct val="150000"/>
              </a:lnSpc>
            </a:pPr>
            <a:r>
              <a:rPr lang="en-US" altLang="zh-CN" dirty="0">
                <a:solidFill>
                  <a:schemeClr val="tx1"/>
                </a:solidFill>
              </a:rPr>
              <a:t>2.</a:t>
            </a:r>
            <a:r>
              <a:rPr lang="zh-CN" altLang="en-US" dirty="0">
                <a:solidFill>
                  <a:schemeClr val="tx1"/>
                </a:solidFill>
                <a:effectLst/>
              </a:rPr>
              <a:t>标识符在网络范围内必须是唯一的，</a:t>
            </a:r>
            <a:r>
              <a:rPr lang="zh-CN" altLang="en-US" b="1" dirty="0">
                <a:solidFill>
                  <a:schemeClr val="tx1"/>
                </a:solidFill>
                <a:effectLst/>
              </a:rPr>
              <a:t>因为在任何一跳的查找都可以找到</a:t>
            </a:r>
            <a:r>
              <a:rPr lang="en-US" altLang="zh-CN" b="1" dirty="0">
                <a:solidFill>
                  <a:schemeClr val="tx1"/>
                </a:solidFill>
                <a:effectLst/>
              </a:rPr>
              <a:t>Bloom Filter</a:t>
            </a:r>
            <a:r>
              <a:rPr lang="zh-CN" altLang="en-US" b="1" dirty="0">
                <a:solidFill>
                  <a:schemeClr val="tx1"/>
                </a:solidFill>
                <a:effectLst/>
              </a:rPr>
              <a:t>集的任何成员</a:t>
            </a:r>
            <a:endParaRPr lang="zh-CN" altLang="en-US" dirty="0">
              <a:solidFill>
                <a:schemeClr val="tx1"/>
              </a:solidFill>
            </a:endParaRPr>
          </a:p>
          <a:p>
            <a:pPr>
              <a:lnSpc>
                <a:spcPct val="150000"/>
              </a:lnSpc>
            </a:pPr>
            <a:endParaRPr lang="zh-CN" altLang="en-US" dirty="0">
              <a:solidFill>
                <a:schemeClr val="tx1"/>
              </a:solidFill>
            </a:endParaRPr>
          </a:p>
        </p:txBody>
      </p:sp>
      <p:sp>
        <p:nvSpPr>
          <p:cNvPr id="13" name="矩形 12">
            <a:extLst>
              <a:ext uri="{FF2B5EF4-FFF2-40B4-BE49-F238E27FC236}">
                <a16:creationId xmlns:a16="http://schemas.microsoft.com/office/drawing/2014/main" id="{691A196D-6A69-4E6C-82D9-77514B486CE0}"/>
              </a:ext>
            </a:extLst>
          </p:cNvPr>
          <p:cNvSpPr/>
          <p:nvPr/>
        </p:nvSpPr>
        <p:spPr>
          <a:xfrm>
            <a:off x="6383338" y="1130300"/>
            <a:ext cx="5435600" cy="50038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dirty="0"/>
          </a:p>
          <a:p>
            <a:pPr>
              <a:lnSpc>
                <a:spcPct val="150000"/>
              </a:lnSpc>
            </a:pPr>
            <a:r>
              <a:rPr lang="zh-CN" altLang="en-US" b="1" dirty="0">
                <a:solidFill>
                  <a:srgbClr val="FF0000"/>
                </a:solidFill>
              </a:rPr>
              <a:t>配对函数编码（不超过</a:t>
            </a:r>
            <a:r>
              <a:rPr lang="en-US" altLang="zh-CN" b="1" dirty="0">
                <a:solidFill>
                  <a:srgbClr val="FF0000"/>
                </a:solidFill>
              </a:rPr>
              <a:t>64</a:t>
            </a:r>
            <a:r>
              <a:rPr lang="zh-CN" altLang="en-US" b="1" dirty="0">
                <a:solidFill>
                  <a:srgbClr val="FF0000"/>
                </a:solidFill>
              </a:rPr>
              <a:t>位） </a:t>
            </a:r>
            <a:endParaRPr lang="en-US" altLang="zh-CN" b="1" dirty="0">
              <a:solidFill>
                <a:srgbClr val="FF0000"/>
              </a:solidFill>
            </a:endParaRPr>
          </a:p>
          <a:p>
            <a:pPr>
              <a:lnSpc>
                <a:spcPct val="150000"/>
              </a:lnSpc>
            </a:pPr>
            <a:r>
              <a:rPr lang="en-US" altLang="zh-CN" dirty="0">
                <a:solidFill>
                  <a:schemeClr val="tx1"/>
                </a:solidFill>
                <a:effectLst/>
              </a:rPr>
              <a:t>Cantor</a:t>
            </a:r>
            <a:r>
              <a:rPr lang="zh-CN" altLang="en-US" dirty="0">
                <a:solidFill>
                  <a:schemeClr val="tx1"/>
                </a:solidFill>
                <a:effectLst/>
              </a:rPr>
              <a:t>，将两个自然数唯一编码成一个自然数</a:t>
            </a:r>
          </a:p>
          <a:p>
            <a:pPr>
              <a:lnSpc>
                <a:spcPct val="150000"/>
              </a:lnSpc>
            </a:pPr>
            <a:r>
              <a:rPr lang="zh-CN" altLang="en-US" dirty="0">
                <a:solidFill>
                  <a:schemeClr val="tx1"/>
                </a:solidFill>
              </a:rPr>
              <a:t>反</a:t>
            </a:r>
            <a:r>
              <a:rPr lang="en-US" altLang="zh-CN" dirty="0">
                <a:solidFill>
                  <a:schemeClr val="tx1"/>
                </a:solidFill>
              </a:rPr>
              <a:t>Cantor</a:t>
            </a:r>
            <a:r>
              <a:rPr lang="zh-CN" altLang="en-US" dirty="0">
                <a:solidFill>
                  <a:schemeClr val="tx1"/>
                </a:solidFill>
              </a:rPr>
              <a:t>，从单个自然数恢复两个值</a:t>
            </a:r>
          </a:p>
          <a:p>
            <a:pPr>
              <a:lnSpc>
                <a:spcPct val="150000"/>
              </a:lnSpc>
            </a:pPr>
            <a:r>
              <a:rPr lang="en-US" altLang="zh-CN" b="1" dirty="0">
                <a:solidFill>
                  <a:schemeClr val="tx1"/>
                </a:solidFill>
              </a:rPr>
              <a:t>Cantor</a:t>
            </a:r>
            <a:r>
              <a:rPr lang="zh-CN" altLang="en-US" b="1" dirty="0">
                <a:solidFill>
                  <a:schemeClr val="tx1"/>
                </a:solidFill>
              </a:rPr>
              <a:t>，递归的将整个网络的路径编码成一个自然数，和</a:t>
            </a:r>
            <a:r>
              <a:rPr lang="en-US" altLang="zh-CN" b="1" dirty="0">
                <a:solidFill>
                  <a:schemeClr val="tx1"/>
                </a:solidFill>
              </a:rPr>
              <a:t>bloom</a:t>
            </a:r>
            <a:r>
              <a:rPr lang="zh-CN" altLang="en-US" b="1" dirty="0">
                <a:solidFill>
                  <a:schemeClr val="tx1"/>
                </a:solidFill>
              </a:rPr>
              <a:t>不同的是，这个自然数是完全确定的</a:t>
            </a:r>
            <a:endParaRPr lang="en-US" altLang="zh-CN" b="1" dirty="0">
              <a:solidFill>
                <a:schemeClr val="tx1"/>
              </a:solidFill>
            </a:endParaRPr>
          </a:p>
          <a:p>
            <a:pPr>
              <a:lnSpc>
                <a:spcPct val="150000"/>
              </a:lnSpc>
            </a:pPr>
            <a:endParaRPr lang="zh-CN" altLang="en-US" b="1" dirty="0">
              <a:solidFill>
                <a:schemeClr val="tx1"/>
              </a:solidFill>
            </a:endParaRPr>
          </a:p>
          <a:p>
            <a:pPr>
              <a:lnSpc>
                <a:spcPct val="150000"/>
              </a:lnSpc>
            </a:pPr>
            <a:r>
              <a:rPr lang="zh-CN" altLang="en-US" dirty="0">
                <a:solidFill>
                  <a:schemeClr val="tx1"/>
                </a:solidFill>
              </a:rPr>
              <a:t>缺点：编码结果很快就超过了</a:t>
            </a:r>
            <a:r>
              <a:rPr lang="en-US" altLang="zh-CN" dirty="0">
                <a:solidFill>
                  <a:schemeClr val="tx1"/>
                </a:solidFill>
              </a:rPr>
              <a:t>64</a:t>
            </a:r>
            <a:r>
              <a:rPr lang="zh-CN" altLang="en-US" dirty="0">
                <a:solidFill>
                  <a:schemeClr val="tx1"/>
                </a:solidFill>
              </a:rPr>
              <a:t>位，而且，</a:t>
            </a:r>
            <a:r>
              <a:rPr lang="en-US" altLang="zh-CN" dirty="0">
                <a:solidFill>
                  <a:schemeClr val="tx1"/>
                </a:solidFill>
              </a:rPr>
              <a:t>512</a:t>
            </a:r>
            <a:r>
              <a:rPr lang="zh-CN" altLang="en-US" dirty="0">
                <a:solidFill>
                  <a:schemeClr val="tx1"/>
                </a:solidFill>
              </a:rPr>
              <a:t>和</a:t>
            </a:r>
            <a:r>
              <a:rPr lang="en-US" altLang="zh-CN" dirty="0">
                <a:solidFill>
                  <a:schemeClr val="tx1"/>
                </a:solidFill>
              </a:rPr>
              <a:t>1024</a:t>
            </a:r>
            <a:r>
              <a:rPr lang="zh-CN" altLang="en-US" dirty="0">
                <a:solidFill>
                  <a:schemeClr val="tx1"/>
                </a:solidFill>
              </a:rPr>
              <a:t>是适用于更大的网络范围，但是网络范围的扩大，就要求转发平面要更快的速率进行编码和解码，这就要考虑换别的配对和编码函数了</a:t>
            </a:r>
          </a:p>
          <a:p>
            <a:pPr>
              <a:lnSpc>
                <a:spcPct val="150000"/>
              </a:lnSpc>
            </a:pPr>
            <a:endParaRPr lang="zh-CN" altLang="en-US" dirty="0"/>
          </a:p>
        </p:txBody>
      </p:sp>
    </p:spTree>
    <p:extLst>
      <p:ext uri="{BB962C8B-B14F-4D97-AF65-F5344CB8AC3E}">
        <p14:creationId xmlns:p14="http://schemas.microsoft.com/office/powerpoint/2010/main" val="238959407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1081515" cy="338554"/>
          </a:xfrm>
          <a:prstGeom prst="rect">
            <a:avLst/>
          </a:prstGeom>
          <a:noFill/>
        </p:spPr>
        <p:txBody>
          <a:bodyPr wrap="square" rtlCol="0">
            <a:spAutoFit/>
          </a:bodyPr>
          <a:lstStyle/>
          <a:p>
            <a:r>
              <a:rPr lang="en-US" altLang="zh-CN" sz="1600" b="1" dirty="0">
                <a:cs typeface="+mn-ea"/>
                <a:sym typeface="+mn-lt"/>
              </a:rPr>
              <a:t>Path label</a:t>
            </a:r>
            <a:endParaRPr lang="zh-CN" altLang="en-US" sz="1600" dirty="0">
              <a:cs typeface="+mn-ea"/>
              <a:sym typeface="+mn-lt"/>
            </a:endParaRPr>
          </a:p>
        </p:txBody>
      </p:sp>
      <p:sp>
        <p:nvSpPr>
          <p:cNvPr id="14" name="矩形 13">
            <a:extLst>
              <a:ext uri="{FF2B5EF4-FFF2-40B4-BE49-F238E27FC236}">
                <a16:creationId xmlns:a16="http://schemas.microsoft.com/office/drawing/2014/main" id="{A65AC25D-C6A7-4780-9313-9F4A618C82D3}"/>
              </a:ext>
            </a:extLst>
          </p:cNvPr>
          <p:cNvSpPr/>
          <p:nvPr/>
        </p:nvSpPr>
        <p:spPr>
          <a:xfrm>
            <a:off x="660399" y="2051984"/>
            <a:ext cx="7088639" cy="45423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b="1" dirty="0">
              <a:solidFill>
                <a:srgbClr val="FF0000"/>
              </a:solidFill>
            </a:endParaRPr>
          </a:p>
          <a:p>
            <a:pPr>
              <a:lnSpc>
                <a:spcPct val="150000"/>
              </a:lnSpc>
            </a:pPr>
            <a:endParaRPr lang="en-US" altLang="zh-CN" b="1" dirty="0">
              <a:solidFill>
                <a:srgbClr val="FF0000"/>
              </a:solidFill>
            </a:endParaRPr>
          </a:p>
          <a:p>
            <a:pPr>
              <a:lnSpc>
                <a:spcPct val="150000"/>
              </a:lnSpc>
            </a:pPr>
            <a:endParaRPr lang="en-US" altLang="zh-CN" b="1" dirty="0">
              <a:solidFill>
                <a:srgbClr val="FF0000"/>
              </a:solidFill>
            </a:endParaRPr>
          </a:p>
          <a:p>
            <a:pPr>
              <a:lnSpc>
                <a:spcPct val="150000"/>
              </a:lnSpc>
            </a:pPr>
            <a:r>
              <a:rPr lang="zh-CN" altLang="en-US" b="1" dirty="0">
                <a:solidFill>
                  <a:srgbClr val="FF0000"/>
                </a:solidFill>
              </a:rPr>
              <a:t>多项式编码（超过</a:t>
            </a:r>
            <a:r>
              <a:rPr lang="en-US" altLang="zh-CN" b="1" dirty="0">
                <a:solidFill>
                  <a:srgbClr val="FF0000"/>
                </a:solidFill>
              </a:rPr>
              <a:t>64</a:t>
            </a:r>
            <a:r>
              <a:rPr lang="zh-CN" altLang="en-US" b="1" dirty="0">
                <a:solidFill>
                  <a:srgbClr val="FF0000"/>
                </a:solidFill>
              </a:rPr>
              <a:t>位）</a:t>
            </a:r>
            <a:endParaRPr lang="en-US" altLang="zh-CN" b="1" dirty="0">
              <a:solidFill>
                <a:srgbClr val="FF0000"/>
              </a:solidFill>
            </a:endParaRPr>
          </a:p>
          <a:p>
            <a:pPr>
              <a:lnSpc>
                <a:spcPct val="150000"/>
              </a:lnSpc>
            </a:pPr>
            <a:r>
              <a:rPr lang="zh-CN" altLang="en-US" dirty="0">
                <a:solidFill>
                  <a:schemeClr val="tx1"/>
                </a:solidFill>
                <a:effectLst/>
              </a:rPr>
              <a:t>给每个转发的</a:t>
            </a:r>
            <a:r>
              <a:rPr lang="en-US" altLang="zh-CN" dirty="0">
                <a:solidFill>
                  <a:schemeClr val="tx1"/>
                </a:solidFill>
                <a:effectLst/>
              </a:rPr>
              <a:t>ICN</a:t>
            </a:r>
            <a:r>
              <a:rPr lang="zh-CN" altLang="en-US" dirty="0">
                <a:solidFill>
                  <a:schemeClr val="tx1"/>
                </a:solidFill>
                <a:effectLst/>
              </a:rPr>
              <a:t>分配固定大小的位数组。给每个中间</a:t>
            </a:r>
            <a:r>
              <a:rPr lang="en-US" altLang="zh-CN" dirty="0">
                <a:solidFill>
                  <a:schemeClr val="tx1"/>
                </a:solidFill>
                <a:effectLst/>
              </a:rPr>
              <a:t>ICN</a:t>
            </a:r>
            <a:r>
              <a:rPr lang="zh-CN" altLang="en-US" dirty="0">
                <a:solidFill>
                  <a:schemeClr val="tx1"/>
                </a:solidFill>
                <a:effectLst/>
              </a:rPr>
              <a:t>转发器分配</a:t>
            </a:r>
            <a:r>
              <a:rPr lang="en-US" altLang="zh-CN" dirty="0">
                <a:solidFill>
                  <a:schemeClr val="tx1"/>
                </a:solidFill>
                <a:effectLst/>
              </a:rPr>
              <a:t>12</a:t>
            </a:r>
            <a:r>
              <a:rPr lang="zh-CN" altLang="en-US" dirty="0">
                <a:solidFill>
                  <a:schemeClr val="tx1"/>
                </a:solidFill>
                <a:effectLst/>
              </a:rPr>
              <a:t>位，支持</a:t>
            </a:r>
            <a:r>
              <a:rPr lang="en-US" altLang="zh-CN" dirty="0">
                <a:solidFill>
                  <a:schemeClr val="tx1"/>
                </a:solidFill>
                <a:effectLst/>
              </a:rPr>
              <a:t>4096</a:t>
            </a:r>
            <a:r>
              <a:rPr lang="zh-CN" altLang="en-US" dirty="0">
                <a:solidFill>
                  <a:schemeClr val="tx1"/>
                </a:solidFill>
                <a:effectLst/>
              </a:rPr>
              <a:t>个物理和逻辑接口，当今商业路由器一般不超过几百个接口。</a:t>
            </a:r>
            <a:r>
              <a:rPr lang="zh-CN" altLang="en-US" dirty="0">
                <a:solidFill>
                  <a:schemeClr val="tx1"/>
                </a:solidFill>
              </a:rPr>
              <a:t>在这种方法中，</a:t>
            </a:r>
            <a:r>
              <a:rPr lang="zh-CN" altLang="en-US" b="1" dirty="0">
                <a:solidFill>
                  <a:schemeClr val="tx1"/>
                </a:solidFill>
                <a:effectLst/>
              </a:rPr>
              <a:t>接收</a:t>
            </a:r>
            <a:r>
              <a:rPr lang="en-US" altLang="zh-CN" b="1" dirty="0">
                <a:solidFill>
                  <a:schemeClr val="tx1"/>
                </a:solidFill>
                <a:effectLst/>
              </a:rPr>
              <a:t>Content (Data)</a:t>
            </a:r>
            <a:r>
              <a:rPr lang="zh-CN" altLang="en-US" b="1" dirty="0">
                <a:solidFill>
                  <a:schemeClr val="tx1"/>
                </a:solidFill>
                <a:effectLst/>
              </a:rPr>
              <a:t>消息的</a:t>
            </a:r>
            <a:r>
              <a:rPr lang="en-US" altLang="zh-CN" b="1" dirty="0">
                <a:solidFill>
                  <a:schemeClr val="tx1"/>
                </a:solidFill>
                <a:effectLst/>
              </a:rPr>
              <a:t>ICN</a:t>
            </a:r>
            <a:r>
              <a:rPr lang="zh-CN" altLang="en-US" b="1" dirty="0">
                <a:solidFill>
                  <a:schemeClr val="tx1"/>
                </a:solidFill>
                <a:effectLst/>
              </a:rPr>
              <a:t>转发器编码下一个可用槽中的下一跳标签并增加标签索引</a:t>
            </a:r>
            <a:endParaRPr lang="en-US" altLang="zh-CN" b="1" dirty="0">
              <a:solidFill>
                <a:schemeClr val="tx1"/>
              </a:solidFill>
            </a:endParaRPr>
          </a:p>
          <a:p>
            <a:pPr>
              <a:lnSpc>
                <a:spcPct val="150000"/>
              </a:lnSpc>
            </a:pPr>
            <a:r>
              <a:rPr lang="zh-CN" altLang="en-US" dirty="0">
                <a:solidFill>
                  <a:schemeClr val="tx1"/>
                </a:solidFill>
                <a:effectLst/>
              </a:rPr>
              <a:t>优点：</a:t>
            </a:r>
          </a:p>
          <a:p>
            <a:pPr>
              <a:lnSpc>
                <a:spcPct val="150000"/>
              </a:lnSpc>
              <a:buFont typeface="+mj-lt"/>
              <a:buAutoNum type="arabicPeriod"/>
            </a:pPr>
            <a:r>
              <a:rPr lang="zh-CN" altLang="en-US" dirty="0">
                <a:solidFill>
                  <a:schemeClr val="tx1"/>
                </a:solidFill>
              </a:rPr>
              <a:t>路径标签的大小是固定的</a:t>
            </a:r>
            <a:r>
              <a:rPr lang="en-US" altLang="zh-CN" dirty="0">
                <a:solidFill>
                  <a:schemeClr val="tx1"/>
                </a:solidFill>
              </a:rPr>
              <a:t>;</a:t>
            </a:r>
          </a:p>
          <a:p>
            <a:pPr>
              <a:lnSpc>
                <a:spcPct val="150000"/>
              </a:lnSpc>
              <a:buFont typeface="+mj-lt"/>
              <a:buAutoNum type="arabicPeriod"/>
            </a:pPr>
            <a:r>
              <a:rPr lang="zh-CN" altLang="en-US" dirty="0">
                <a:solidFill>
                  <a:schemeClr val="tx1"/>
                </a:solidFill>
              </a:rPr>
              <a:t>易于编码</a:t>
            </a:r>
            <a:r>
              <a:rPr lang="en-US" altLang="zh-CN" dirty="0">
                <a:solidFill>
                  <a:schemeClr val="tx1"/>
                </a:solidFill>
              </a:rPr>
              <a:t>/</a:t>
            </a:r>
            <a:r>
              <a:rPr lang="zh-CN" altLang="en-US" dirty="0">
                <a:solidFill>
                  <a:schemeClr val="tx1"/>
                </a:solidFill>
              </a:rPr>
              <a:t>解码。</a:t>
            </a:r>
          </a:p>
          <a:p>
            <a:pPr>
              <a:lnSpc>
                <a:spcPct val="150000"/>
              </a:lnSpc>
            </a:pPr>
            <a:r>
              <a:rPr lang="zh-CN" altLang="en-US" dirty="0">
                <a:solidFill>
                  <a:schemeClr val="tx1"/>
                </a:solidFill>
              </a:rPr>
              <a:t>缺点：</a:t>
            </a:r>
            <a:endParaRPr lang="en-US" altLang="zh-CN" dirty="0">
              <a:solidFill>
                <a:schemeClr val="tx1"/>
              </a:solidFill>
            </a:endParaRPr>
          </a:p>
          <a:p>
            <a:pPr>
              <a:lnSpc>
                <a:spcPct val="150000"/>
              </a:lnSpc>
            </a:pPr>
            <a:r>
              <a:rPr lang="zh-CN" altLang="en-US" dirty="0">
                <a:solidFill>
                  <a:schemeClr val="tx1"/>
                </a:solidFill>
              </a:rPr>
              <a:t>对网络跳数的最大限制（</a:t>
            </a:r>
            <a:r>
              <a:rPr lang="en-US" altLang="zh-CN" dirty="0">
                <a:solidFill>
                  <a:schemeClr val="tx1"/>
                </a:solidFill>
              </a:rPr>
              <a:t>42</a:t>
            </a:r>
            <a:r>
              <a:rPr lang="zh-CN" altLang="en-US" dirty="0">
                <a:solidFill>
                  <a:schemeClr val="tx1"/>
                </a:solidFill>
              </a:rPr>
              <a:t>跳）（</a:t>
            </a:r>
            <a:r>
              <a:rPr lang="en-US" altLang="zh-CN" dirty="0">
                <a:solidFill>
                  <a:schemeClr val="tx1"/>
                </a:solidFill>
              </a:rPr>
              <a:t>512-8=504</a:t>
            </a:r>
            <a:r>
              <a:rPr lang="zh-CN" altLang="en-US" dirty="0">
                <a:solidFill>
                  <a:schemeClr val="tx1"/>
                </a:solidFill>
              </a:rPr>
              <a:t>、</a:t>
            </a:r>
            <a:r>
              <a:rPr lang="en-US" altLang="zh-CN" dirty="0">
                <a:solidFill>
                  <a:schemeClr val="tx1"/>
                </a:solidFill>
              </a:rPr>
              <a:t>504/12=42</a:t>
            </a:r>
            <a:r>
              <a:rPr lang="zh-CN" altLang="en-US" dirty="0">
                <a:solidFill>
                  <a:schemeClr val="tx1"/>
                </a:solidFill>
              </a:rPr>
              <a:t>）</a:t>
            </a:r>
            <a:endParaRPr lang="en-US" altLang="zh-CN" dirty="0">
              <a:solidFill>
                <a:schemeClr val="tx1"/>
              </a:solidFill>
            </a:endParaRPr>
          </a:p>
          <a:p>
            <a:pPr>
              <a:lnSpc>
                <a:spcPct val="150000"/>
              </a:lnSpc>
            </a:pPr>
            <a:endParaRPr lang="zh-CN" altLang="en-US" dirty="0">
              <a:solidFill>
                <a:schemeClr val="tx1"/>
              </a:solidFill>
            </a:endParaRPr>
          </a:p>
          <a:p>
            <a:endParaRPr lang="zh-CN" altLang="en-US" dirty="0"/>
          </a:p>
          <a:p>
            <a:endParaRPr lang="en-US" altLang="zh-CN" dirty="0"/>
          </a:p>
          <a:p>
            <a:endParaRPr lang="zh-CN" altLang="en-US" dirty="0"/>
          </a:p>
        </p:txBody>
      </p:sp>
      <p:sp>
        <p:nvSpPr>
          <p:cNvPr id="15" name="矩形 14">
            <a:extLst>
              <a:ext uri="{FF2B5EF4-FFF2-40B4-BE49-F238E27FC236}">
                <a16:creationId xmlns:a16="http://schemas.microsoft.com/office/drawing/2014/main" id="{1FDAB7EE-258D-4CF7-AF6B-785F6932AA32}"/>
              </a:ext>
            </a:extLst>
          </p:cNvPr>
          <p:cNvSpPr/>
          <p:nvPr/>
        </p:nvSpPr>
        <p:spPr>
          <a:xfrm>
            <a:off x="7889202" y="3632200"/>
            <a:ext cx="3929735" cy="2962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0000"/>
                </a:solidFill>
              </a:rPr>
              <a:t>堆栈编码</a:t>
            </a:r>
            <a:endParaRPr lang="en-US" altLang="zh-CN" b="1" dirty="0">
              <a:solidFill>
                <a:srgbClr val="FF0000"/>
              </a:solidFill>
            </a:endParaRPr>
          </a:p>
          <a:p>
            <a:pPr>
              <a:lnSpc>
                <a:spcPct val="150000"/>
              </a:lnSpc>
            </a:pPr>
            <a:r>
              <a:rPr lang="zh-CN" altLang="en-US" dirty="0">
                <a:solidFill>
                  <a:schemeClr val="tx1"/>
                </a:solidFill>
                <a:effectLst/>
              </a:rPr>
              <a:t>和多项式编码差不多</a:t>
            </a:r>
          </a:p>
          <a:p>
            <a:pPr>
              <a:lnSpc>
                <a:spcPct val="150000"/>
              </a:lnSpc>
            </a:pPr>
            <a:r>
              <a:rPr lang="zh-CN" altLang="en-US" dirty="0">
                <a:solidFill>
                  <a:schemeClr val="tx1"/>
                </a:solidFill>
              </a:rPr>
              <a:t>缺点：</a:t>
            </a:r>
            <a:endParaRPr lang="en-US" altLang="zh-CN" dirty="0">
              <a:solidFill>
                <a:schemeClr val="tx1"/>
              </a:solidFill>
            </a:endParaRPr>
          </a:p>
          <a:p>
            <a:pPr>
              <a:lnSpc>
                <a:spcPct val="150000"/>
              </a:lnSpc>
            </a:pPr>
            <a:r>
              <a:rPr lang="zh-CN" altLang="en-US" b="1" dirty="0">
                <a:solidFill>
                  <a:schemeClr val="tx1"/>
                </a:solidFill>
                <a:effectLst/>
              </a:rPr>
              <a:t>标签堆栈的大小依赖于路径长度</a:t>
            </a:r>
            <a:endParaRPr lang="zh-CN" altLang="en-US" dirty="0">
              <a:solidFill>
                <a:schemeClr val="tx1"/>
              </a:solidFill>
            </a:endParaRPr>
          </a:p>
          <a:p>
            <a:pPr>
              <a:lnSpc>
                <a:spcPct val="150000"/>
              </a:lnSpc>
            </a:pPr>
            <a:endParaRPr lang="zh-CN" altLang="en-US" dirty="0"/>
          </a:p>
        </p:txBody>
      </p:sp>
      <p:pic>
        <p:nvPicPr>
          <p:cNvPr id="6" name="图片 5">
            <a:extLst>
              <a:ext uri="{FF2B5EF4-FFF2-40B4-BE49-F238E27FC236}">
                <a16:creationId xmlns:a16="http://schemas.microsoft.com/office/drawing/2014/main" id="{CADC2933-7B24-4703-8EF4-4E24BFDB8051}"/>
              </a:ext>
            </a:extLst>
          </p:cNvPr>
          <p:cNvPicPr>
            <a:picLocks noChangeAspect="1"/>
          </p:cNvPicPr>
          <p:nvPr/>
        </p:nvPicPr>
        <p:blipFill>
          <a:blip r:embed="rId2"/>
          <a:stretch>
            <a:fillRect/>
          </a:stretch>
        </p:blipFill>
        <p:spPr>
          <a:xfrm>
            <a:off x="1376595" y="422398"/>
            <a:ext cx="4523133" cy="1534104"/>
          </a:xfrm>
          <a:prstGeom prst="rect">
            <a:avLst/>
          </a:prstGeom>
        </p:spPr>
      </p:pic>
      <p:pic>
        <p:nvPicPr>
          <p:cNvPr id="8" name="图片 7">
            <a:extLst>
              <a:ext uri="{FF2B5EF4-FFF2-40B4-BE49-F238E27FC236}">
                <a16:creationId xmlns:a16="http://schemas.microsoft.com/office/drawing/2014/main" id="{04A36DD0-8FDF-4694-80BD-11AF50E401E1}"/>
              </a:ext>
            </a:extLst>
          </p:cNvPr>
          <p:cNvPicPr>
            <a:picLocks noChangeAspect="1"/>
          </p:cNvPicPr>
          <p:nvPr/>
        </p:nvPicPr>
        <p:blipFill>
          <a:blip r:embed="rId3"/>
          <a:stretch>
            <a:fillRect/>
          </a:stretch>
        </p:blipFill>
        <p:spPr>
          <a:xfrm>
            <a:off x="7797250" y="1189450"/>
            <a:ext cx="4212882" cy="2046568"/>
          </a:xfrm>
          <a:prstGeom prst="rect">
            <a:avLst/>
          </a:prstGeom>
        </p:spPr>
      </p:pic>
    </p:spTree>
    <p:extLst>
      <p:ext uri="{BB962C8B-B14F-4D97-AF65-F5344CB8AC3E}">
        <p14:creationId xmlns:p14="http://schemas.microsoft.com/office/powerpoint/2010/main" val="686704512"/>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5d03b60-b2ab-4de9-b02f-57e113d75348&quot;,&quot;Name&quot;:&quot;自定义&quot;,&quot;Kind&quot;:&quot;Custo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thvrh0b">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1122</TotalTime>
  <Words>1917</Words>
  <Application>Microsoft Office PowerPoint</Application>
  <PresentationFormat>宽屏</PresentationFormat>
  <Paragraphs>165</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unset</vt:lpstr>
      <vt:lpstr>等线</vt:lpstr>
      <vt:lpstr>微软雅黑</vt:lpstr>
      <vt:lpstr>Arial</vt:lpstr>
      <vt:lpstr>Segoe UI Light</vt:lpstr>
      <vt:lpstr>Times New Roman</vt:lpstr>
      <vt:lpstr>Wingdings</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Qing Fang</cp:lastModifiedBy>
  <cp:revision>77</cp:revision>
  <dcterms:created xsi:type="dcterms:W3CDTF">2015-08-18T02:51:41Z</dcterms:created>
  <dcterms:modified xsi:type="dcterms:W3CDTF">2021-08-21T02:37:42Z</dcterms:modified>
  <cp:category>12sc.taobao.com</cp:category>
  <cp:contentStatus>12sc.taobao.com</cp:contentStatus>
</cp:coreProperties>
</file>