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5"/>
  </p:notesMasterIdLst>
  <p:sldIdLst>
    <p:sldId id="259" r:id="rId2"/>
    <p:sldId id="298" r:id="rId3"/>
    <p:sldId id="266" r:id="rId4"/>
    <p:sldId id="273" r:id="rId5"/>
    <p:sldId id="267" r:id="rId6"/>
    <p:sldId id="302" r:id="rId7"/>
    <p:sldId id="312" r:id="rId8"/>
    <p:sldId id="268" r:id="rId9"/>
    <p:sldId id="300" r:id="rId10"/>
    <p:sldId id="313" r:id="rId11"/>
    <p:sldId id="314" r:id="rId12"/>
    <p:sldId id="316" r:id="rId13"/>
    <p:sldId id="318" r:id="rId14"/>
    <p:sldId id="319" r:id="rId15"/>
    <p:sldId id="320" r:id="rId16"/>
    <p:sldId id="306" r:id="rId17"/>
    <p:sldId id="307" r:id="rId18"/>
    <p:sldId id="321" r:id="rId19"/>
    <p:sldId id="322" r:id="rId20"/>
    <p:sldId id="323" r:id="rId21"/>
    <p:sldId id="324" r:id="rId22"/>
    <p:sldId id="325" r:id="rId23"/>
    <p:sldId id="272" r:id="rId24"/>
  </p:sldIdLst>
  <p:sldSz cx="12192000" cy="6858000"/>
  <p:notesSz cx="6858000" cy="9144000"/>
  <p:custDataLst>
    <p:tags r:id="rId26"/>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40" userDrawn="1">
          <p15:clr>
            <a:srgbClr val="A4A3A4"/>
          </p15:clr>
        </p15:guide>
        <p15:guide id="3" pos="416" userDrawn="1">
          <p15:clr>
            <a:srgbClr val="A4A3A4"/>
          </p15:clr>
        </p15:guide>
        <p15:guide id="4" pos="4021" userDrawn="1">
          <p15:clr>
            <a:srgbClr val="A4A3A4"/>
          </p15:clr>
        </p15:guide>
        <p15:guide id="5" orient="horz" pos="640" userDrawn="1">
          <p15:clr>
            <a:srgbClr val="A4A3A4"/>
          </p15:clr>
        </p15:guide>
        <p15:guide id="6" orient="horz" pos="712" userDrawn="1">
          <p15:clr>
            <a:srgbClr val="A4A3A4"/>
          </p15:clr>
        </p15:guide>
        <p15:guide id="7" orient="horz" pos="3929" userDrawn="1">
          <p15:clr>
            <a:srgbClr val="A4A3A4"/>
          </p15:clr>
        </p15:guide>
        <p15:guide id="8"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6" autoAdjust="0"/>
    <p:restoredTop sz="94303" autoAdjust="0"/>
  </p:normalViewPr>
  <p:slideViewPr>
    <p:cSldViewPr snapToGrid="0" snapToObjects="1">
      <p:cViewPr varScale="1">
        <p:scale>
          <a:sx n="82" d="100"/>
          <a:sy n="82" d="100"/>
        </p:scale>
        <p:origin x="82" y="189"/>
      </p:cViewPr>
      <p:guideLst>
        <p:guide orient="horz" pos="2296"/>
        <p:guide pos="3840"/>
        <p:guide pos="416"/>
        <p:guide pos="4021"/>
        <p:guide orient="horz" pos="640"/>
        <p:guide orient="horz" pos="712"/>
        <p:guide orient="horz" pos="3929"/>
        <p:guide orient="horz" pos="3861"/>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F04B6-AC22-47CD-9E8E-A9C0E8496761}" type="datetimeFigureOut">
              <a:rPr lang="zh-CN" altLang="en-US" smtClean="0"/>
              <a:t>2021/8/25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1CDE7-A7E8-4C77-89F9-7A6C50F78858}" type="slidenum">
              <a:rPr lang="zh-CN" altLang="en-US" smtClean="0"/>
              <a:t>‹#›</a:t>
            </a:fld>
            <a:endParaRPr lang="zh-CN" altLang="en-US"/>
          </a:p>
        </p:txBody>
      </p:sp>
    </p:spTree>
    <p:extLst>
      <p:ext uri="{BB962C8B-B14F-4D97-AF65-F5344CB8AC3E}">
        <p14:creationId xmlns:p14="http://schemas.microsoft.com/office/powerpoint/2010/main" val="167236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71CDE7-A7E8-4C77-89F9-7A6C50F78858}" type="slidenum">
              <a:rPr lang="zh-CN" altLang="en-US" smtClean="0"/>
              <a:t>11</a:t>
            </a:fld>
            <a:endParaRPr lang="zh-CN" altLang="en-US"/>
          </a:p>
        </p:txBody>
      </p:sp>
    </p:spTree>
    <p:extLst>
      <p:ext uri="{BB962C8B-B14F-4D97-AF65-F5344CB8AC3E}">
        <p14:creationId xmlns:p14="http://schemas.microsoft.com/office/powerpoint/2010/main" val="267776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71CDE7-A7E8-4C77-89F9-7A6C50F78858}" type="slidenum">
              <a:rPr lang="zh-CN" altLang="en-US" smtClean="0"/>
              <a:t>18</a:t>
            </a:fld>
            <a:endParaRPr lang="zh-CN" altLang="en-US"/>
          </a:p>
        </p:txBody>
      </p:sp>
    </p:spTree>
    <p:extLst>
      <p:ext uri="{BB962C8B-B14F-4D97-AF65-F5344CB8AC3E}">
        <p14:creationId xmlns:p14="http://schemas.microsoft.com/office/powerpoint/2010/main" val="2582394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71CDE7-A7E8-4C77-89F9-7A6C50F78858}" type="slidenum">
              <a:rPr lang="zh-CN" altLang="en-US" smtClean="0"/>
              <a:t>19</a:t>
            </a:fld>
            <a:endParaRPr lang="zh-CN" altLang="en-US"/>
          </a:p>
        </p:txBody>
      </p:sp>
    </p:spTree>
    <p:extLst>
      <p:ext uri="{BB962C8B-B14F-4D97-AF65-F5344CB8AC3E}">
        <p14:creationId xmlns:p14="http://schemas.microsoft.com/office/powerpoint/2010/main" val="224572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71CDE7-A7E8-4C77-89F9-7A6C50F78858}" type="slidenum">
              <a:rPr lang="zh-CN" altLang="en-US" smtClean="0"/>
              <a:t>20</a:t>
            </a:fld>
            <a:endParaRPr lang="zh-CN" altLang="en-US"/>
          </a:p>
        </p:txBody>
      </p:sp>
    </p:spTree>
    <p:extLst>
      <p:ext uri="{BB962C8B-B14F-4D97-AF65-F5344CB8AC3E}">
        <p14:creationId xmlns:p14="http://schemas.microsoft.com/office/powerpoint/2010/main" val="151748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71CDE7-A7E8-4C77-89F9-7A6C50F78858}" type="slidenum">
              <a:rPr lang="zh-CN" altLang="en-US" smtClean="0"/>
              <a:t>21</a:t>
            </a:fld>
            <a:endParaRPr lang="zh-CN" altLang="en-US"/>
          </a:p>
        </p:txBody>
      </p:sp>
    </p:spTree>
    <p:extLst>
      <p:ext uri="{BB962C8B-B14F-4D97-AF65-F5344CB8AC3E}">
        <p14:creationId xmlns:p14="http://schemas.microsoft.com/office/powerpoint/2010/main" val="1442519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71CDE7-A7E8-4C77-89F9-7A6C50F78858}" type="slidenum">
              <a:rPr lang="zh-CN" altLang="en-US" smtClean="0"/>
              <a:t>22</a:t>
            </a:fld>
            <a:endParaRPr lang="zh-CN" altLang="en-US"/>
          </a:p>
        </p:txBody>
      </p:sp>
    </p:spTree>
    <p:extLst>
      <p:ext uri="{BB962C8B-B14F-4D97-AF65-F5344CB8AC3E}">
        <p14:creationId xmlns:p14="http://schemas.microsoft.com/office/powerpoint/2010/main" val="176570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65248" y="2360410"/>
            <a:ext cx="9061519" cy="830997"/>
          </a:xfrm>
          <a:prstGeom prst="rect">
            <a:avLst/>
          </a:prstGeom>
        </p:spPr>
        <p:txBody>
          <a:bodyPr wrap="none">
            <a:spAutoFit/>
          </a:bodyPr>
          <a:lstStyle/>
          <a:p>
            <a:pPr algn="ctr"/>
            <a:r>
              <a:rPr lang="en-US" altLang="zh-CN" sz="3200" b="1" dirty="0">
                <a:effectLst/>
              </a:rPr>
              <a:t>NDN Live Video Broadcasting over Wireless LAN</a:t>
            </a:r>
            <a:r>
              <a:rPr lang="en-US" altLang="zh-CN" sz="4800" dirty="0"/>
              <a:t> </a:t>
            </a:r>
            <a:endParaRPr lang="en-US" altLang="zh-CN" sz="11500" b="1" dirty="0">
              <a:cs typeface="+mn-ea"/>
              <a:sym typeface="+mn-lt"/>
            </a:endParaRPr>
          </a:p>
        </p:txBody>
      </p:sp>
      <p:sp>
        <p:nvSpPr>
          <p:cNvPr id="14" name="矩形 13"/>
          <p:cNvSpPr/>
          <p:nvPr/>
        </p:nvSpPr>
        <p:spPr>
          <a:xfrm>
            <a:off x="5041371" y="5070665"/>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cs typeface="+mn-ea"/>
                <a:sym typeface="+mn-lt"/>
              </a:rPr>
              <a:t>报告人  方清</a:t>
            </a:r>
            <a:endParaRPr lang="en-US" altLang="zh-CN" b="1" dirty="0">
              <a:solidFill>
                <a:schemeClr val="tx1"/>
              </a:solidFill>
              <a:cs typeface="+mn-ea"/>
              <a:sym typeface="+mn-lt"/>
            </a:endParaRPr>
          </a:p>
        </p:txBody>
      </p:sp>
      <p:sp>
        <p:nvSpPr>
          <p:cNvPr id="6" name="矩形 5">
            <a:extLst>
              <a:ext uri="{FF2B5EF4-FFF2-40B4-BE49-F238E27FC236}">
                <a16:creationId xmlns:a16="http://schemas.microsoft.com/office/drawing/2014/main" id="{ECB2D4D7-CC30-4A99-B293-BAA6717F8998}"/>
              </a:ext>
            </a:extLst>
          </p:cNvPr>
          <p:cNvSpPr/>
          <p:nvPr/>
        </p:nvSpPr>
        <p:spPr>
          <a:xfrm>
            <a:off x="3030201" y="3585544"/>
            <a:ext cx="6280660" cy="12402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altLang="zh-CN" sz="2400" b="1" dirty="0">
                <a:solidFill>
                  <a:schemeClr val="tx1"/>
                </a:solidFill>
                <a:cs typeface="+mn-ea"/>
                <a:sym typeface="+mn-lt"/>
              </a:rPr>
              <a:t>NDN</a:t>
            </a:r>
            <a:r>
              <a:rPr lang="zh-CN" altLang="en-US" sz="2400" b="1" dirty="0">
                <a:solidFill>
                  <a:schemeClr val="tx1"/>
                </a:solidFill>
                <a:cs typeface="+mn-ea"/>
                <a:sym typeface="+mn-lt"/>
              </a:rPr>
              <a:t>无线局域网实时视频广播</a:t>
            </a:r>
            <a:endParaRPr lang="en-US" altLang="zh-CN" sz="2400" b="1" dirty="0">
              <a:solidFill>
                <a:schemeClr val="tx1"/>
              </a:solidFill>
              <a:cs typeface="+mn-ea"/>
              <a:sym typeface="+mn-lt"/>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advTm="16975">
        <p:cut/>
      </p:transition>
    </mc:Choice>
    <mc:Fallback xmlns="">
      <p:transition advTm="16975">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906"/>
            <a:ext cx="1441934" cy="369332"/>
          </a:xfrm>
          <a:prstGeom prst="rect">
            <a:avLst/>
          </a:prstGeom>
          <a:noFill/>
        </p:spPr>
        <p:txBody>
          <a:bodyPr wrap="square" rtlCol="0">
            <a:spAutoFit/>
          </a:bodyPr>
          <a:lstStyle/>
          <a:p>
            <a:r>
              <a:rPr lang="en-US" altLang="zh-CN" sz="1800" b="1" dirty="0">
                <a:effectLst/>
              </a:rPr>
              <a:t>NLB</a:t>
            </a:r>
            <a:r>
              <a:rPr lang="zh-CN" altLang="en-US" sz="1800" b="1" dirty="0">
                <a:effectLst/>
              </a:rPr>
              <a:t>协议层</a:t>
            </a:r>
            <a:r>
              <a:rPr lang="zh-CN" altLang="en-US" dirty="0"/>
              <a:t> </a:t>
            </a:r>
            <a:endParaRPr lang="zh-CN" altLang="en-US" sz="1600" dirty="0">
              <a:cs typeface="+mn-ea"/>
              <a:sym typeface="+mn-lt"/>
            </a:endParaRPr>
          </a:p>
        </p:txBody>
      </p:sp>
      <p:sp>
        <p:nvSpPr>
          <p:cNvPr id="8" name="文本框 7">
            <a:extLst>
              <a:ext uri="{FF2B5EF4-FFF2-40B4-BE49-F238E27FC236}">
                <a16:creationId xmlns:a16="http://schemas.microsoft.com/office/drawing/2014/main" id="{A88069AF-351C-4F5C-A394-8083E056492E}"/>
              </a:ext>
            </a:extLst>
          </p:cNvPr>
          <p:cNvSpPr txBox="1"/>
          <p:nvPr/>
        </p:nvSpPr>
        <p:spPr>
          <a:xfrm>
            <a:off x="660400" y="680500"/>
            <a:ext cx="11531600" cy="1289712"/>
          </a:xfrm>
          <a:prstGeom prst="rect">
            <a:avLst/>
          </a:prstGeom>
          <a:noFill/>
        </p:spPr>
        <p:txBody>
          <a:bodyPr wrap="square">
            <a:spAutoFit/>
          </a:bodyPr>
          <a:lstStyle/>
          <a:p>
            <a:pPr>
              <a:lnSpc>
                <a:spcPct val="150000"/>
              </a:lnSpc>
            </a:pPr>
            <a:r>
              <a:rPr lang="zh-CN" altLang="en-US" dirty="0">
                <a:effectLst/>
              </a:rPr>
              <a:t>为了最大化部署，</a:t>
            </a:r>
            <a:r>
              <a:rPr lang="en-US" altLang="zh-CN" dirty="0">
                <a:effectLst/>
              </a:rPr>
              <a:t>NLB</a:t>
            </a:r>
            <a:r>
              <a:rPr lang="zh-CN" altLang="en-US" dirty="0">
                <a:effectLst/>
              </a:rPr>
              <a:t>应该能够</a:t>
            </a:r>
            <a:r>
              <a:rPr lang="zh-CN" altLang="en-US" b="1" dirty="0">
                <a:effectLst/>
              </a:rPr>
              <a:t>兼容现有的</a:t>
            </a:r>
            <a:r>
              <a:rPr lang="en-US" altLang="zh-CN" b="1" dirty="0">
                <a:effectLst/>
              </a:rPr>
              <a:t>IP</a:t>
            </a:r>
            <a:r>
              <a:rPr lang="zh-CN" altLang="en-US" b="1" dirty="0">
                <a:effectLst/>
              </a:rPr>
              <a:t>网络和</a:t>
            </a:r>
            <a:r>
              <a:rPr lang="en-US" altLang="zh-CN" b="1" dirty="0">
                <a:effectLst/>
              </a:rPr>
              <a:t>802.11</a:t>
            </a:r>
            <a:r>
              <a:rPr lang="zh-CN" altLang="en-US" b="1" dirty="0">
                <a:effectLst/>
              </a:rPr>
              <a:t>协议</a:t>
            </a:r>
            <a:r>
              <a:rPr lang="zh-CN" altLang="en-US" dirty="0">
                <a:effectLst/>
              </a:rPr>
              <a:t>。通过这种方式，它可以部署到大多数运行</a:t>
            </a:r>
            <a:r>
              <a:rPr lang="en-US" altLang="zh-CN" b="1" dirty="0" err="1">
                <a:effectLst/>
              </a:rPr>
              <a:t>OpenWrt</a:t>
            </a:r>
            <a:r>
              <a:rPr lang="zh-CN" altLang="en-US" b="1" dirty="0">
                <a:effectLst/>
              </a:rPr>
              <a:t>（这是一个可以在许多商品</a:t>
            </a:r>
            <a:r>
              <a:rPr lang="en-US" altLang="zh-CN" b="1" dirty="0">
                <a:effectLst/>
              </a:rPr>
              <a:t>WLAN AP</a:t>
            </a:r>
            <a:r>
              <a:rPr lang="zh-CN" altLang="en-US" b="1" dirty="0">
                <a:effectLst/>
              </a:rPr>
              <a:t>上运行的嵌入式</a:t>
            </a:r>
            <a:r>
              <a:rPr lang="en-US" altLang="zh-CN" b="1" dirty="0">
                <a:effectLst/>
              </a:rPr>
              <a:t>Linux</a:t>
            </a:r>
            <a:r>
              <a:rPr lang="zh-CN" altLang="en-US" b="1" dirty="0">
                <a:effectLst/>
              </a:rPr>
              <a:t>）</a:t>
            </a:r>
            <a:r>
              <a:rPr lang="zh-CN" altLang="en-US" dirty="0">
                <a:effectLst/>
              </a:rPr>
              <a:t>的普通无线</a:t>
            </a:r>
            <a:r>
              <a:rPr lang="en-US" altLang="zh-CN" dirty="0">
                <a:effectLst/>
              </a:rPr>
              <a:t>ap</a:t>
            </a:r>
            <a:r>
              <a:rPr lang="zh-CN" altLang="en-US" dirty="0">
                <a:effectLst/>
              </a:rPr>
              <a:t>上，并且可以使用</a:t>
            </a:r>
            <a:r>
              <a:rPr lang="en-US" altLang="zh-CN" dirty="0">
                <a:effectLst/>
              </a:rPr>
              <a:t>UDP</a:t>
            </a:r>
            <a:r>
              <a:rPr lang="zh-CN" altLang="en-US" dirty="0">
                <a:effectLst/>
              </a:rPr>
              <a:t>隧道连接到</a:t>
            </a:r>
            <a:r>
              <a:rPr lang="en-US" altLang="zh-CN" dirty="0">
                <a:effectLst/>
              </a:rPr>
              <a:t>Internet</a:t>
            </a:r>
            <a:r>
              <a:rPr lang="zh-CN" altLang="en-US" dirty="0">
                <a:effectLst/>
              </a:rPr>
              <a:t>上的其他</a:t>
            </a:r>
            <a:r>
              <a:rPr lang="en-US" altLang="zh-CN" dirty="0">
                <a:effectLst/>
              </a:rPr>
              <a:t>NDN</a:t>
            </a:r>
            <a:r>
              <a:rPr lang="zh-CN" altLang="en-US" dirty="0">
                <a:effectLst/>
              </a:rPr>
              <a:t>网络来运行</a:t>
            </a:r>
            <a:r>
              <a:rPr lang="en-US" altLang="zh-CN" dirty="0">
                <a:effectLst/>
              </a:rPr>
              <a:t>NDN</a:t>
            </a:r>
            <a:r>
              <a:rPr lang="zh-CN" altLang="en-US" dirty="0">
                <a:effectLst/>
              </a:rPr>
              <a:t>实时视频流，同时同样的</a:t>
            </a:r>
            <a:r>
              <a:rPr lang="en-US" altLang="zh-CN" dirty="0"/>
              <a:t>AP</a:t>
            </a:r>
            <a:r>
              <a:rPr lang="zh-CN" altLang="en-US" dirty="0">
                <a:effectLst/>
              </a:rPr>
              <a:t>仍然可以运行</a:t>
            </a:r>
            <a:r>
              <a:rPr lang="en-US" altLang="zh-CN" dirty="0">
                <a:effectLst/>
              </a:rPr>
              <a:t>IP</a:t>
            </a:r>
            <a:r>
              <a:rPr lang="zh-CN" altLang="en-US" dirty="0">
                <a:effectLst/>
              </a:rPr>
              <a:t>应用程序。</a:t>
            </a:r>
          </a:p>
        </p:txBody>
      </p:sp>
      <p:pic>
        <p:nvPicPr>
          <p:cNvPr id="3" name="图片 2">
            <a:extLst>
              <a:ext uri="{FF2B5EF4-FFF2-40B4-BE49-F238E27FC236}">
                <a16:creationId xmlns:a16="http://schemas.microsoft.com/office/drawing/2014/main" id="{BC2407F3-018B-4DAC-B5A9-C8DB24B781B6}"/>
              </a:ext>
            </a:extLst>
          </p:cNvPr>
          <p:cNvPicPr>
            <a:picLocks noChangeAspect="1"/>
          </p:cNvPicPr>
          <p:nvPr/>
        </p:nvPicPr>
        <p:blipFill>
          <a:blip r:embed="rId2"/>
          <a:stretch>
            <a:fillRect/>
          </a:stretch>
        </p:blipFill>
        <p:spPr>
          <a:xfrm>
            <a:off x="567076" y="2688580"/>
            <a:ext cx="6844500" cy="2824518"/>
          </a:xfrm>
          <a:prstGeom prst="rect">
            <a:avLst/>
          </a:prstGeom>
        </p:spPr>
      </p:pic>
      <p:sp>
        <p:nvSpPr>
          <p:cNvPr id="11" name="文本框 10">
            <a:extLst>
              <a:ext uri="{FF2B5EF4-FFF2-40B4-BE49-F238E27FC236}">
                <a16:creationId xmlns:a16="http://schemas.microsoft.com/office/drawing/2014/main" id="{0BB406D7-D0A0-44DD-8550-79A20A47DB9A}"/>
              </a:ext>
            </a:extLst>
          </p:cNvPr>
          <p:cNvSpPr txBox="1"/>
          <p:nvPr/>
        </p:nvSpPr>
        <p:spPr>
          <a:xfrm>
            <a:off x="7662271" y="2170886"/>
            <a:ext cx="4457421" cy="4613699"/>
          </a:xfrm>
          <a:prstGeom prst="rect">
            <a:avLst/>
          </a:prstGeom>
          <a:noFill/>
        </p:spPr>
        <p:txBody>
          <a:bodyPr wrap="square">
            <a:spAutoFit/>
          </a:bodyPr>
          <a:lstStyle/>
          <a:p>
            <a:pPr>
              <a:lnSpc>
                <a:spcPct val="150000"/>
              </a:lnSpc>
            </a:pPr>
            <a:r>
              <a:rPr lang="zh-CN" altLang="en-US" dirty="0">
                <a:effectLst/>
              </a:rPr>
              <a:t>使用</a:t>
            </a:r>
            <a:r>
              <a:rPr lang="en-US" altLang="zh-CN" b="1" dirty="0">
                <a:effectLst/>
              </a:rPr>
              <a:t>ccnx-0.8.1</a:t>
            </a:r>
            <a:r>
              <a:rPr lang="zh-CN" altLang="en-US" dirty="0">
                <a:effectLst/>
              </a:rPr>
              <a:t>作为</a:t>
            </a:r>
            <a:r>
              <a:rPr lang="en-US" altLang="zh-CN" dirty="0">
                <a:effectLst/>
              </a:rPr>
              <a:t>NDN</a:t>
            </a:r>
            <a:r>
              <a:rPr lang="zh-CN" altLang="en-US" dirty="0">
                <a:effectLst/>
              </a:rPr>
              <a:t>协议的基本实现。</a:t>
            </a:r>
            <a:r>
              <a:rPr lang="en-US" altLang="zh-CN" dirty="0">
                <a:effectLst/>
              </a:rPr>
              <a:t>NLB</a:t>
            </a:r>
            <a:r>
              <a:rPr lang="zh-CN" altLang="en-US" dirty="0">
                <a:effectLst/>
              </a:rPr>
              <a:t>涉及三种不同的</a:t>
            </a:r>
            <a:r>
              <a:rPr lang="en-US" altLang="zh-CN" b="1" dirty="0" err="1">
                <a:effectLst/>
              </a:rPr>
              <a:t>ccnd</a:t>
            </a:r>
            <a:r>
              <a:rPr lang="en-US" altLang="zh-CN" dirty="0">
                <a:effectLst/>
              </a:rPr>
              <a:t>(</a:t>
            </a:r>
            <a:r>
              <a:rPr lang="zh-CN" altLang="en-US" b="1" dirty="0">
                <a:effectLst/>
              </a:rPr>
              <a:t>在</a:t>
            </a:r>
            <a:r>
              <a:rPr lang="en-US" altLang="zh-CN" b="1" dirty="0" err="1">
                <a:effectLst/>
              </a:rPr>
              <a:t>ccnx</a:t>
            </a:r>
            <a:r>
              <a:rPr lang="zh-CN" altLang="en-US" b="1" dirty="0">
                <a:effectLst/>
              </a:rPr>
              <a:t>中实现的</a:t>
            </a:r>
            <a:r>
              <a:rPr lang="en-US" altLang="zh-CN" b="1" dirty="0">
                <a:effectLst/>
              </a:rPr>
              <a:t>NDN</a:t>
            </a:r>
            <a:r>
              <a:rPr lang="zh-CN" altLang="en-US" b="1" dirty="0">
                <a:effectLst/>
              </a:rPr>
              <a:t>转发守护进程</a:t>
            </a:r>
            <a:r>
              <a:rPr lang="en-US" altLang="zh-CN" dirty="0">
                <a:effectLst/>
              </a:rPr>
              <a:t>)</a:t>
            </a:r>
          </a:p>
          <a:p>
            <a:pPr>
              <a:lnSpc>
                <a:spcPct val="150000"/>
              </a:lnSpc>
            </a:pPr>
            <a:r>
              <a:rPr lang="zh-CN" altLang="en-US" dirty="0">
                <a:effectLst/>
              </a:rPr>
              <a:t>（</a:t>
            </a:r>
            <a:r>
              <a:rPr lang="en-US" altLang="zh-CN" dirty="0">
                <a:effectLst/>
              </a:rPr>
              <a:t>1</a:t>
            </a:r>
            <a:r>
              <a:rPr lang="zh-CN" altLang="en-US" dirty="0">
                <a:effectLst/>
              </a:rPr>
              <a:t>）视频服务器运行</a:t>
            </a:r>
            <a:r>
              <a:rPr lang="zh-CN" altLang="en-US" b="1" dirty="0">
                <a:solidFill>
                  <a:srgbClr val="FF0000"/>
                </a:solidFill>
                <a:effectLst/>
              </a:rPr>
              <a:t>未更改的</a:t>
            </a:r>
            <a:r>
              <a:rPr lang="en-US" altLang="zh-CN" b="1" dirty="0" err="1">
                <a:effectLst/>
              </a:rPr>
              <a:t>ccnd</a:t>
            </a:r>
            <a:endParaRPr lang="zh-CN" altLang="en-US" b="1" dirty="0"/>
          </a:p>
          <a:p>
            <a:pPr>
              <a:lnSpc>
                <a:spcPct val="150000"/>
              </a:lnSpc>
            </a:pPr>
            <a:r>
              <a:rPr lang="zh-CN" altLang="en-US" dirty="0"/>
              <a:t>（</a:t>
            </a:r>
            <a:r>
              <a:rPr lang="en-US" altLang="zh-CN" dirty="0"/>
              <a:t>2</a:t>
            </a:r>
            <a:r>
              <a:rPr lang="zh-CN" altLang="en-US" dirty="0"/>
              <a:t>）</a:t>
            </a:r>
            <a:r>
              <a:rPr lang="en-US" altLang="zh-CN" dirty="0"/>
              <a:t>AP</a:t>
            </a:r>
            <a:r>
              <a:rPr lang="zh-CN" altLang="en-US" dirty="0"/>
              <a:t>运行</a:t>
            </a:r>
            <a:r>
              <a:rPr lang="zh-CN" altLang="en-US" b="1" dirty="0">
                <a:solidFill>
                  <a:srgbClr val="FF0000"/>
                </a:solidFill>
              </a:rPr>
              <a:t>修改后的</a:t>
            </a:r>
            <a:r>
              <a:rPr lang="en-US" altLang="zh-CN" b="1" dirty="0" err="1"/>
              <a:t>ccnd</a:t>
            </a:r>
            <a:r>
              <a:rPr lang="zh-CN" altLang="en-US" dirty="0"/>
              <a:t>，该</a:t>
            </a:r>
            <a:r>
              <a:rPr lang="en-US" altLang="zh-CN" b="1" dirty="0" err="1"/>
              <a:t>ccnd</a:t>
            </a:r>
            <a:r>
              <a:rPr lang="zh-CN" altLang="en-US" dirty="0"/>
              <a:t>可以直播流数据和定期的</a:t>
            </a:r>
            <a:r>
              <a:rPr lang="en-US" altLang="zh-CN" b="1" dirty="0"/>
              <a:t>Interest</a:t>
            </a:r>
            <a:r>
              <a:rPr lang="en-US" altLang="zh-CN" dirty="0"/>
              <a:t> </a:t>
            </a:r>
            <a:r>
              <a:rPr lang="en-US" altLang="zh-CN" b="1" dirty="0"/>
              <a:t>ACK</a:t>
            </a:r>
          </a:p>
          <a:p>
            <a:pPr>
              <a:lnSpc>
                <a:spcPct val="150000"/>
              </a:lnSpc>
            </a:pPr>
            <a:r>
              <a:rPr lang="zh-CN" altLang="en-US" dirty="0"/>
              <a:t>（</a:t>
            </a:r>
            <a:r>
              <a:rPr lang="en-US" altLang="zh-CN" dirty="0"/>
              <a:t>3</a:t>
            </a:r>
            <a:r>
              <a:rPr lang="zh-CN" altLang="en-US" dirty="0"/>
              <a:t>）多个客户端运行一个</a:t>
            </a:r>
            <a:r>
              <a:rPr lang="zh-CN" altLang="en-US" b="1" dirty="0">
                <a:solidFill>
                  <a:srgbClr val="FF0000"/>
                </a:solidFill>
              </a:rPr>
              <a:t>修改后的</a:t>
            </a:r>
            <a:r>
              <a:rPr lang="en-US" altLang="zh-CN" b="1" dirty="0" err="1"/>
              <a:t>ccnd</a:t>
            </a:r>
            <a:r>
              <a:rPr lang="zh-CN" altLang="en-US" dirty="0"/>
              <a:t>，该</a:t>
            </a:r>
            <a:r>
              <a:rPr lang="en-US" altLang="zh-CN" b="1" dirty="0" err="1"/>
              <a:t>ccnd</a:t>
            </a:r>
            <a:r>
              <a:rPr lang="zh-CN" altLang="en-US" dirty="0"/>
              <a:t>可以识别兴趣</a:t>
            </a:r>
            <a:r>
              <a:rPr lang="en-US" altLang="zh-CN" b="1" dirty="0"/>
              <a:t>ACK</a:t>
            </a:r>
            <a:r>
              <a:rPr lang="zh-CN" altLang="en-US" dirty="0"/>
              <a:t>，然后确定作为</a:t>
            </a:r>
            <a:r>
              <a:rPr lang="en-US" altLang="zh-CN" b="1" dirty="0"/>
              <a:t>Leader</a:t>
            </a:r>
            <a:r>
              <a:rPr lang="zh-CN" altLang="en-US" dirty="0"/>
              <a:t>或</a:t>
            </a:r>
            <a:r>
              <a:rPr lang="en-US" altLang="zh-CN" b="1" dirty="0"/>
              <a:t>Follower</a:t>
            </a:r>
            <a:r>
              <a:rPr lang="zh-CN" altLang="en-US" dirty="0"/>
              <a:t>运行。</a:t>
            </a:r>
          </a:p>
          <a:p>
            <a:pPr>
              <a:lnSpc>
                <a:spcPct val="150000"/>
              </a:lnSpc>
            </a:pPr>
            <a:r>
              <a:rPr lang="en-US" altLang="zh-CN" b="1" dirty="0"/>
              <a:t>DIT</a:t>
            </a:r>
            <a:r>
              <a:rPr lang="zh-CN" altLang="en-US" dirty="0"/>
              <a:t>表是</a:t>
            </a:r>
            <a:r>
              <a:rPr lang="en-US" altLang="zh-CN" b="1" dirty="0"/>
              <a:t>NLB</a:t>
            </a:r>
            <a:r>
              <a:rPr lang="zh-CN" altLang="en-US" dirty="0"/>
              <a:t>为实现利息抑制机制而新增的主要模块。</a:t>
            </a:r>
          </a:p>
        </p:txBody>
      </p:sp>
    </p:spTree>
    <p:extLst>
      <p:ext uri="{BB962C8B-B14F-4D97-AF65-F5344CB8AC3E}">
        <p14:creationId xmlns:p14="http://schemas.microsoft.com/office/powerpoint/2010/main" val="700356335"/>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3631155" cy="369332"/>
          </a:xfrm>
          <a:prstGeom prst="rect">
            <a:avLst/>
          </a:prstGeom>
          <a:noFill/>
        </p:spPr>
        <p:txBody>
          <a:bodyPr wrap="square" rtlCol="0">
            <a:spAutoFit/>
          </a:bodyPr>
          <a:lstStyle/>
          <a:p>
            <a:r>
              <a:rPr lang="zh-CN" altLang="en-US" sz="1800" b="1" dirty="0">
                <a:effectLst/>
              </a:rPr>
              <a:t>在应用层控制</a:t>
            </a:r>
            <a:r>
              <a:rPr lang="en-US" altLang="zh-CN" sz="1800" b="1" dirty="0">
                <a:effectLst/>
              </a:rPr>
              <a:t>Interest production</a:t>
            </a:r>
            <a:r>
              <a:rPr lang="en-US" altLang="zh-CN" dirty="0"/>
              <a:t> </a:t>
            </a:r>
            <a:endParaRPr lang="zh-CN" altLang="en-US" sz="1600" dirty="0">
              <a:cs typeface="+mn-ea"/>
              <a:sym typeface="+mn-lt"/>
            </a:endParaRPr>
          </a:p>
        </p:txBody>
      </p:sp>
      <p:sp>
        <p:nvSpPr>
          <p:cNvPr id="13" name="矩形 12">
            <a:extLst>
              <a:ext uri="{FF2B5EF4-FFF2-40B4-BE49-F238E27FC236}">
                <a16:creationId xmlns:a16="http://schemas.microsoft.com/office/drawing/2014/main" id="{D2CBD4B4-2488-4BFA-80BC-B2ACF01D28EF}"/>
              </a:ext>
            </a:extLst>
          </p:cNvPr>
          <p:cNvSpPr/>
          <p:nvPr/>
        </p:nvSpPr>
        <p:spPr>
          <a:xfrm>
            <a:off x="1" y="620724"/>
            <a:ext cx="4198229" cy="61534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chemeClr val="tx1"/>
                </a:solidFill>
                <a:effectLst/>
              </a:rPr>
              <a:t>直播引导</a:t>
            </a:r>
            <a:endParaRPr lang="zh-CN" altLang="en-US" dirty="0">
              <a:solidFill>
                <a:schemeClr val="tx1"/>
              </a:solidFill>
              <a:effectLst/>
            </a:endParaRPr>
          </a:p>
          <a:p>
            <a:pPr>
              <a:lnSpc>
                <a:spcPct val="150000"/>
              </a:lnSpc>
            </a:pPr>
            <a:r>
              <a:rPr lang="zh-CN" altLang="en-US" dirty="0">
                <a:solidFill>
                  <a:schemeClr val="tx1"/>
                </a:solidFill>
              </a:rPr>
              <a:t>当引导</a:t>
            </a:r>
            <a:r>
              <a:rPr lang="en-US" altLang="zh-CN" dirty="0">
                <a:solidFill>
                  <a:schemeClr val="tx1"/>
                </a:solidFill>
              </a:rPr>
              <a:t>NDN</a:t>
            </a:r>
            <a:r>
              <a:rPr lang="zh-CN" altLang="en-US" dirty="0">
                <a:solidFill>
                  <a:schemeClr val="tx1"/>
                </a:solidFill>
              </a:rPr>
              <a:t>中的实时流时，播放器必须定位视频流的</a:t>
            </a:r>
            <a:r>
              <a:rPr lang="zh-CN" altLang="en-US" b="1" dirty="0">
                <a:solidFill>
                  <a:schemeClr val="tx1"/>
                </a:solidFill>
                <a:effectLst/>
              </a:rPr>
              <a:t>第一个新的有效数据段</a:t>
            </a:r>
            <a:r>
              <a:rPr lang="zh-CN" altLang="en-US" dirty="0">
                <a:solidFill>
                  <a:schemeClr val="tx1"/>
                </a:solidFill>
              </a:rPr>
              <a:t>。该机制得到了</a:t>
            </a:r>
            <a:r>
              <a:rPr lang="en-US" altLang="zh-CN" dirty="0" err="1">
                <a:solidFill>
                  <a:schemeClr val="tx1"/>
                </a:solidFill>
              </a:rPr>
              <a:t>NDNVideo</a:t>
            </a:r>
            <a:r>
              <a:rPr lang="zh-CN" altLang="en-US" dirty="0">
                <a:solidFill>
                  <a:schemeClr val="tx1"/>
                </a:solidFill>
              </a:rPr>
              <a:t>原型的支持。</a:t>
            </a:r>
            <a:endParaRPr lang="en-US" altLang="zh-CN" dirty="0">
              <a:solidFill>
                <a:schemeClr val="tx1"/>
              </a:solidFill>
            </a:endParaRPr>
          </a:p>
          <a:p>
            <a:pPr>
              <a:lnSpc>
                <a:spcPct val="150000"/>
              </a:lnSpc>
            </a:pPr>
            <a:endParaRPr lang="zh-CN" altLang="en-US" dirty="0">
              <a:solidFill>
                <a:schemeClr val="tx1"/>
              </a:solidFill>
            </a:endParaRPr>
          </a:p>
          <a:p>
            <a:pPr>
              <a:lnSpc>
                <a:spcPct val="150000"/>
              </a:lnSpc>
            </a:pPr>
            <a:r>
              <a:rPr lang="zh-CN" altLang="en-US" dirty="0">
                <a:solidFill>
                  <a:schemeClr val="tx1"/>
                </a:solidFill>
              </a:rPr>
              <a:t>为了处理</a:t>
            </a:r>
            <a:r>
              <a:rPr lang="en-US" altLang="zh-CN" dirty="0" err="1">
                <a:solidFill>
                  <a:schemeClr val="tx1"/>
                </a:solidFill>
              </a:rPr>
              <a:t>WiFi</a:t>
            </a:r>
            <a:r>
              <a:rPr lang="zh-CN" altLang="en-US" dirty="0">
                <a:solidFill>
                  <a:schemeClr val="tx1"/>
                </a:solidFill>
              </a:rPr>
              <a:t>广播的高丢失率，平滑由此产生的严重的到达数据时延抖动。</a:t>
            </a:r>
            <a:endParaRPr lang="en-US" altLang="zh-CN" dirty="0">
              <a:solidFill>
                <a:schemeClr val="tx1"/>
              </a:solidFill>
            </a:endParaRPr>
          </a:p>
          <a:p>
            <a:pPr>
              <a:lnSpc>
                <a:spcPct val="150000"/>
              </a:lnSpc>
            </a:pPr>
            <a:endParaRPr lang="zh-CN" altLang="en-US" dirty="0">
              <a:solidFill>
                <a:schemeClr val="tx1"/>
              </a:solidFill>
            </a:endParaRPr>
          </a:p>
          <a:p>
            <a:pPr>
              <a:lnSpc>
                <a:spcPct val="150000"/>
              </a:lnSpc>
            </a:pPr>
            <a:r>
              <a:rPr lang="zh-CN" altLang="en-US" dirty="0">
                <a:solidFill>
                  <a:schemeClr val="tx1"/>
                </a:solidFill>
              </a:rPr>
              <a:t>在接收到直播视频流的第一个有效数据段后，播放器需要在实际播放视频之前缓冲连续的数据段一段时间。这个时间周期称为</a:t>
            </a:r>
            <a:r>
              <a:rPr lang="zh-CN" altLang="en-US" b="1" dirty="0">
                <a:solidFill>
                  <a:schemeClr val="tx1"/>
                </a:solidFill>
                <a:effectLst/>
              </a:rPr>
              <a:t>播放延迟（</a:t>
            </a:r>
            <a:r>
              <a:rPr lang="en-US" altLang="zh-CN" b="1" dirty="0" err="1">
                <a:solidFill>
                  <a:schemeClr val="tx1"/>
                </a:solidFill>
                <a:effectLst/>
              </a:rPr>
              <a:t>Tpd</a:t>
            </a:r>
            <a:r>
              <a:rPr lang="zh-CN" altLang="en-US" b="1" dirty="0">
                <a:solidFill>
                  <a:schemeClr val="tx1"/>
                </a:solidFill>
                <a:effectLst/>
              </a:rPr>
              <a:t>）。</a:t>
            </a:r>
            <a:endParaRPr lang="zh-CN" altLang="en-US" dirty="0">
              <a:solidFill>
                <a:schemeClr val="tx1"/>
              </a:solidFill>
            </a:endParaRPr>
          </a:p>
        </p:txBody>
      </p:sp>
      <p:sp>
        <p:nvSpPr>
          <p:cNvPr id="14" name="矩形 13">
            <a:extLst>
              <a:ext uri="{FF2B5EF4-FFF2-40B4-BE49-F238E27FC236}">
                <a16:creationId xmlns:a16="http://schemas.microsoft.com/office/drawing/2014/main" id="{CDA0DA7A-9A74-4715-9500-AF8F488D306B}"/>
              </a:ext>
            </a:extLst>
          </p:cNvPr>
          <p:cNvSpPr/>
          <p:nvPr/>
        </p:nvSpPr>
        <p:spPr>
          <a:xfrm>
            <a:off x="4378442" y="0"/>
            <a:ext cx="771546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sz="1800" b="1" dirty="0">
              <a:solidFill>
                <a:schemeClr val="tx1"/>
              </a:solidFill>
              <a:effectLst/>
            </a:endParaRPr>
          </a:p>
          <a:p>
            <a:pPr>
              <a:lnSpc>
                <a:spcPct val="150000"/>
              </a:lnSpc>
            </a:pPr>
            <a:r>
              <a:rPr lang="en-US" altLang="zh-CN" sz="1800" b="1" dirty="0">
                <a:solidFill>
                  <a:schemeClr val="tx1"/>
                </a:solidFill>
                <a:effectLst/>
              </a:rPr>
              <a:t>Interesr</a:t>
            </a:r>
            <a:r>
              <a:rPr lang="zh-CN" altLang="en-US" sz="1800" b="1" dirty="0">
                <a:solidFill>
                  <a:schemeClr val="tx1"/>
                </a:solidFill>
                <a:effectLst/>
              </a:rPr>
              <a:t>发送速率</a:t>
            </a:r>
            <a:endParaRPr lang="zh-CN" altLang="en-US" dirty="0">
              <a:solidFill>
                <a:schemeClr val="tx1"/>
              </a:solidFill>
              <a:effectLst/>
            </a:endParaRPr>
          </a:p>
          <a:p>
            <a:pPr>
              <a:lnSpc>
                <a:spcPct val="150000"/>
              </a:lnSpc>
            </a:pPr>
            <a:r>
              <a:rPr lang="zh-CN" altLang="en-US" b="1" dirty="0">
                <a:solidFill>
                  <a:schemeClr val="tx1"/>
                </a:solidFill>
                <a:effectLst/>
              </a:rPr>
              <a:t>问题</a:t>
            </a:r>
            <a:r>
              <a:rPr lang="zh-CN" altLang="en-US" dirty="0">
                <a:solidFill>
                  <a:schemeClr val="tx1"/>
                </a:solidFill>
              </a:rPr>
              <a:t>：</a:t>
            </a:r>
            <a:r>
              <a:rPr lang="zh-CN" altLang="en-US" sz="1600" dirty="0">
                <a:solidFill>
                  <a:schemeClr val="tx1"/>
                </a:solidFill>
              </a:rPr>
              <a:t>对于</a:t>
            </a:r>
            <a:r>
              <a:rPr lang="en-US" altLang="zh-CN" sz="1600" dirty="0">
                <a:solidFill>
                  <a:schemeClr val="tx1"/>
                </a:solidFill>
              </a:rPr>
              <a:t>NDN</a:t>
            </a:r>
            <a:r>
              <a:rPr lang="zh-CN" altLang="en-US" sz="1600" dirty="0">
                <a:solidFill>
                  <a:schemeClr val="tx1"/>
                </a:solidFill>
              </a:rPr>
              <a:t>直播流，播放器</a:t>
            </a:r>
            <a:r>
              <a:rPr lang="zh-CN" altLang="en-US" sz="1600" b="1" dirty="0">
                <a:solidFill>
                  <a:schemeClr val="tx1"/>
                </a:solidFill>
              </a:rPr>
              <a:t>不应该过快地获取数据</a:t>
            </a:r>
            <a:r>
              <a:rPr lang="zh-CN" altLang="en-US" sz="1600" dirty="0">
                <a:solidFill>
                  <a:schemeClr val="tx1"/>
                </a:solidFill>
              </a:rPr>
              <a:t>，也</a:t>
            </a:r>
            <a:r>
              <a:rPr lang="zh-CN" altLang="en-US" sz="1600" b="1" dirty="0">
                <a:solidFill>
                  <a:schemeClr val="tx1"/>
                </a:solidFill>
              </a:rPr>
              <a:t>不应该请求尚未由发布者产生的数据</a:t>
            </a:r>
            <a:r>
              <a:rPr lang="zh-CN" altLang="en-US" sz="1600" dirty="0">
                <a:solidFill>
                  <a:schemeClr val="tx1"/>
                </a:solidFill>
              </a:rPr>
              <a:t>。否则，如果在超时时它还没有收到</a:t>
            </a:r>
            <a:r>
              <a:rPr lang="en-US" altLang="zh-CN" sz="1600" dirty="0">
                <a:solidFill>
                  <a:schemeClr val="tx1"/>
                </a:solidFill>
              </a:rPr>
              <a:t>Data</a:t>
            </a:r>
            <a:r>
              <a:rPr lang="zh-CN" altLang="en-US" sz="1600" dirty="0">
                <a:solidFill>
                  <a:schemeClr val="tx1"/>
                </a:solidFill>
              </a:rPr>
              <a:t>，播放器将重新发送相应的</a:t>
            </a:r>
            <a:r>
              <a:rPr lang="en-US" altLang="zh-CN" sz="1600" dirty="0">
                <a:solidFill>
                  <a:schemeClr val="tx1"/>
                </a:solidFill>
              </a:rPr>
              <a:t>Interest</a:t>
            </a:r>
            <a:r>
              <a:rPr lang="zh-CN" altLang="en-US" sz="1600" dirty="0">
                <a:solidFill>
                  <a:schemeClr val="tx1"/>
                </a:solidFill>
              </a:rPr>
              <a:t>。因此，始终领先于数据生产将导致大量重复的兴趣。</a:t>
            </a:r>
          </a:p>
          <a:p>
            <a:pPr>
              <a:lnSpc>
                <a:spcPct val="150000"/>
              </a:lnSpc>
            </a:pPr>
            <a:r>
              <a:rPr lang="zh-CN" altLang="en-US" b="1" dirty="0">
                <a:solidFill>
                  <a:schemeClr val="tx1"/>
                </a:solidFill>
                <a:effectLst/>
              </a:rPr>
              <a:t>分析</a:t>
            </a:r>
            <a:r>
              <a:rPr lang="zh-CN" altLang="en-US" dirty="0">
                <a:solidFill>
                  <a:schemeClr val="tx1"/>
                </a:solidFill>
              </a:rPr>
              <a:t>：</a:t>
            </a:r>
            <a:r>
              <a:rPr lang="zh-CN" altLang="en-US" sz="1600" b="1" dirty="0">
                <a:solidFill>
                  <a:schemeClr val="tx1"/>
                </a:solidFill>
                <a:effectLst/>
              </a:rPr>
              <a:t>播放器获得流的比特率，确定适当的</a:t>
            </a:r>
            <a:r>
              <a:rPr lang="en-US" altLang="zh-CN" sz="1600" b="1" dirty="0">
                <a:solidFill>
                  <a:schemeClr val="tx1"/>
                </a:solidFill>
                <a:effectLst/>
              </a:rPr>
              <a:t>Interest</a:t>
            </a:r>
            <a:r>
              <a:rPr lang="zh-CN" altLang="en-US" sz="1600" b="1" dirty="0">
                <a:solidFill>
                  <a:schemeClr val="tx1"/>
                </a:solidFill>
                <a:effectLst/>
              </a:rPr>
              <a:t>发送率</a:t>
            </a:r>
            <a:r>
              <a:rPr lang="zh-CN" altLang="en-US" sz="1600" dirty="0">
                <a:solidFill>
                  <a:schemeClr val="tx1"/>
                </a:solidFill>
              </a:rPr>
              <a:t>，但是从视频流的元数据获得的流比特率是视频编解码器设置的平均值，实际的流比特率随着视频帧的动态变化而变化。</a:t>
            </a:r>
          </a:p>
          <a:p>
            <a:pPr>
              <a:lnSpc>
                <a:spcPct val="150000"/>
              </a:lnSpc>
            </a:pPr>
            <a:r>
              <a:rPr lang="en-US" altLang="zh-CN" sz="1600" dirty="0">
                <a:solidFill>
                  <a:schemeClr val="tx1"/>
                </a:solidFill>
              </a:rPr>
              <a:t>IP</a:t>
            </a:r>
            <a:r>
              <a:rPr lang="zh-CN" altLang="en-US" sz="1600" dirty="0">
                <a:solidFill>
                  <a:schemeClr val="tx1"/>
                </a:solidFill>
              </a:rPr>
              <a:t>网络下，视频服务器可以根据不同的流比特率及时调整发送速率</a:t>
            </a:r>
          </a:p>
          <a:p>
            <a:pPr>
              <a:lnSpc>
                <a:spcPct val="150000"/>
              </a:lnSpc>
            </a:pPr>
            <a:r>
              <a:rPr lang="en-US" altLang="zh-CN" b="1" dirty="0">
                <a:solidFill>
                  <a:schemeClr val="tx1"/>
                </a:solidFill>
                <a:effectLst/>
              </a:rPr>
              <a:t>NDN</a:t>
            </a:r>
            <a:r>
              <a:rPr lang="zh-CN" altLang="en-US" b="1" dirty="0">
                <a:solidFill>
                  <a:schemeClr val="tx1"/>
                </a:solidFill>
                <a:effectLst/>
              </a:rPr>
              <a:t>网络：</a:t>
            </a:r>
            <a:r>
              <a:rPr lang="zh-CN" altLang="en-US" sz="1600" b="1" dirty="0">
                <a:solidFill>
                  <a:schemeClr val="tx1"/>
                </a:solidFill>
                <a:effectLst/>
              </a:rPr>
              <a:t>数据传输由接收者驱动，所以视频播放器可以先从视频服务器获取流比特率的动态，然后调整</a:t>
            </a:r>
            <a:r>
              <a:rPr lang="en-US" altLang="zh-CN" sz="1600" b="1" dirty="0">
                <a:solidFill>
                  <a:schemeClr val="tx1"/>
                </a:solidFill>
                <a:effectLst/>
              </a:rPr>
              <a:t>Interest</a:t>
            </a:r>
            <a:r>
              <a:rPr lang="zh-CN" altLang="en-US" sz="1600" b="1" dirty="0">
                <a:solidFill>
                  <a:schemeClr val="tx1"/>
                </a:solidFill>
                <a:effectLst/>
              </a:rPr>
              <a:t>发送速率。</a:t>
            </a:r>
            <a:endParaRPr lang="zh-CN" altLang="en-US" sz="1600" dirty="0">
              <a:solidFill>
                <a:schemeClr val="tx1"/>
              </a:solidFill>
            </a:endParaRPr>
          </a:p>
          <a:p>
            <a:pPr>
              <a:lnSpc>
                <a:spcPct val="150000"/>
              </a:lnSpc>
            </a:pPr>
            <a:r>
              <a:rPr lang="zh-CN" altLang="en-US" b="1" dirty="0">
                <a:solidFill>
                  <a:schemeClr val="tx1"/>
                </a:solidFill>
                <a:effectLst/>
              </a:rPr>
              <a:t>解决方法</a:t>
            </a:r>
            <a:r>
              <a:rPr lang="zh-CN" altLang="en-US" dirty="0">
                <a:solidFill>
                  <a:schemeClr val="tx1"/>
                </a:solidFill>
              </a:rPr>
              <a:t>：</a:t>
            </a:r>
            <a:r>
              <a:rPr lang="zh-CN" altLang="en-US" sz="1600" b="1" dirty="0">
                <a:solidFill>
                  <a:schemeClr val="tx1"/>
                </a:solidFill>
              </a:rPr>
              <a:t>周期性地</a:t>
            </a:r>
            <a:r>
              <a:rPr lang="en-US" altLang="zh-CN" sz="1600" dirty="0">
                <a:solidFill>
                  <a:schemeClr val="tx1"/>
                </a:solidFill>
              </a:rPr>
              <a:t>(</a:t>
            </a:r>
            <a:r>
              <a:rPr lang="zh-CN" altLang="en-US" sz="1600" dirty="0">
                <a:solidFill>
                  <a:schemeClr val="tx1"/>
                </a:solidFill>
              </a:rPr>
              <a:t>每隔</a:t>
            </a:r>
            <a:r>
              <a:rPr lang="en-US" altLang="zh-CN" sz="1600" dirty="0">
                <a:solidFill>
                  <a:schemeClr val="tx1"/>
                </a:solidFill>
              </a:rPr>
              <a:t>Ts</a:t>
            </a:r>
            <a:r>
              <a:rPr lang="zh-CN" altLang="en-US" sz="1600" dirty="0">
                <a:solidFill>
                  <a:schemeClr val="tx1"/>
                </a:solidFill>
              </a:rPr>
              <a:t>秒</a:t>
            </a:r>
            <a:r>
              <a:rPr lang="en-US" altLang="zh-CN" sz="1600" dirty="0">
                <a:solidFill>
                  <a:schemeClr val="tx1"/>
                </a:solidFill>
              </a:rPr>
              <a:t>)</a:t>
            </a:r>
            <a:r>
              <a:rPr lang="zh-CN" altLang="en-US" sz="1600" dirty="0">
                <a:solidFill>
                  <a:schemeClr val="tx1"/>
                </a:solidFill>
              </a:rPr>
              <a:t>请求最新的</a:t>
            </a:r>
            <a:r>
              <a:rPr lang="en-US" altLang="zh-CN" sz="1600" b="1" dirty="0">
                <a:solidFill>
                  <a:schemeClr val="tx1"/>
                </a:solidFill>
              </a:rPr>
              <a:t>Data</a:t>
            </a:r>
            <a:r>
              <a:rPr lang="en-US" altLang="zh-CN" sz="1600" dirty="0">
                <a:solidFill>
                  <a:schemeClr val="tx1"/>
                </a:solidFill>
              </a:rPr>
              <a:t> (S</a:t>
            </a:r>
            <a:r>
              <a:rPr lang="zh-CN" altLang="en-US" sz="1600" dirty="0">
                <a:solidFill>
                  <a:schemeClr val="tx1"/>
                </a:solidFill>
              </a:rPr>
              <a:t>：最新</a:t>
            </a:r>
            <a:r>
              <a:rPr lang="en-US" altLang="zh-CN" sz="1600" dirty="0">
                <a:solidFill>
                  <a:schemeClr val="tx1"/>
                </a:solidFill>
              </a:rPr>
              <a:t>Data</a:t>
            </a:r>
            <a:r>
              <a:rPr lang="zh-CN" altLang="en-US" sz="1600" dirty="0">
                <a:solidFill>
                  <a:schemeClr val="tx1"/>
                </a:solidFill>
              </a:rPr>
              <a:t>的段号</a:t>
            </a:r>
            <a:r>
              <a:rPr lang="en-US" altLang="zh-CN" sz="1600" dirty="0">
                <a:solidFill>
                  <a:schemeClr val="tx1"/>
                </a:solidFill>
              </a:rPr>
              <a:t>)</a:t>
            </a:r>
            <a:r>
              <a:rPr lang="zh-CN" altLang="en-US" sz="1600" dirty="0">
                <a:solidFill>
                  <a:schemeClr val="tx1"/>
                </a:solidFill>
              </a:rPr>
              <a:t>，以确定要发送的</a:t>
            </a:r>
            <a:r>
              <a:rPr lang="en-US" altLang="zh-CN" sz="1600" b="1" dirty="0">
                <a:solidFill>
                  <a:schemeClr val="tx1"/>
                </a:solidFill>
              </a:rPr>
              <a:t>Interest</a:t>
            </a:r>
            <a:r>
              <a:rPr lang="zh-CN" altLang="en-US" sz="1600" dirty="0">
                <a:solidFill>
                  <a:schemeClr val="tx1"/>
                </a:solidFill>
              </a:rPr>
              <a:t>的上限。此外，我们可以根据每</a:t>
            </a:r>
            <a:r>
              <a:rPr lang="en-US" altLang="zh-CN" sz="1600" dirty="0">
                <a:solidFill>
                  <a:schemeClr val="tx1"/>
                </a:solidFill>
              </a:rPr>
              <a:t>Ts</a:t>
            </a:r>
            <a:r>
              <a:rPr lang="zh-CN" altLang="en-US" sz="1600" dirty="0">
                <a:solidFill>
                  <a:schemeClr val="tx1"/>
                </a:solidFill>
              </a:rPr>
              <a:t>秒产生的段数计算流的比特率，然后确定</a:t>
            </a:r>
            <a:r>
              <a:rPr lang="en-US" altLang="zh-CN" sz="1600" dirty="0">
                <a:solidFill>
                  <a:schemeClr val="tx1"/>
                </a:solidFill>
              </a:rPr>
              <a:t>Interest</a:t>
            </a:r>
            <a:r>
              <a:rPr lang="zh-CN" altLang="en-US" sz="1600" dirty="0">
                <a:solidFill>
                  <a:schemeClr val="tx1"/>
                </a:solidFill>
              </a:rPr>
              <a:t>管道大小</a:t>
            </a:r>
            <a:r>
              <a:rPr lang="en-US" altLang="zh-CN" sz="1600" dirty="0">
                <a:solidFill>
                  <a:schemeClr val="tx1"/>
                </a:solidFill>
              </a:rPr>
              <a:t>(W)</a:t>
            </a:r>
            <a:r>
              <a:rPr lang="zh-CN" altLang="en-US" sz="1600" dirty="0">
                <a:solidFill>
                  <a:schemeClr val="tx1"/>
                </a:solidFill>
              </a:rPr>
              <a:t>，这是播放器发送的最大未完成的</a:t>
            </a:r>
            <a:r>
              <a:rPr lang="en-US" altLang="zh-CN" sz="1600" dirty="0">
                <a:solidFill>
                  <a:schemeClr val="tx1"/>
                </a:solidFill>
              </a:rPr>
              <a:t>Interest</a:t>
            </a:r>
            <a:r>
              <a:rPr lang="zh-CN" altLang="en-US" sz="1600" dirty="0">
                <a:solidFill>
                  <a:schemeClr val="tx1"/>
                </a:solidFill>
              </a:rPr>
              <a:t>数量。</a:t>
            </a:r>
            <a:endParaRPr lang="en-US" altLang="zh-CN" sz="1600" dirty="0">
              <a:solidFill>
                <a:schemeClr val="tx1"/>
              </a:solidFill>
            </a:endParaRPr>
          </a:p>
          <a:p>
            <a:pPr>
              <a:lnSpc>
                <a:spcPct val="150000"/>
              </a:lnSpc>
            </a:pPr>
            <a:endParaRPr lang="en-US" altLang="zh-CN" sz="1600" dirty="0">
              <a:solidFill>
                <a:schemeClr val="tx1"/>
              </a:solidFill>
            </a:endParaRPr>
          </a:p>
          <a:p>
            <a:pPr>
              <a:lnSpc>
                <a:spcPct val="150000"/>
              </a:lnSpc>
            </a:pPr>
            <a:r>
              <a:rPr lang="zh-CN" altLang="en-US" sz="1600" b="1" dirty="0">
                <a:solidFill>
                  <a:srgbClr val="FF0000"/>
                </a:solidFill>
              </a:rPr>
              <a:t>一个</a:t>
            </a:r>
            <a:r>
              <a:rPr lang="en-US" altLang="zh-CN" sz="1600" b="1" dirty="0">
                <a:solidFill>
                  <a:srgbClr val="FF0000"/>
                </a:solidFill>
              </a:rPr>
              <a:t>Interest</a:t>
            </a:r>
            <a:r>
              <a:rPr lang="zh-CN" altLang="en-US" sz="1600" b="1" dirty="0">
                <a:solidFill>
                  <a:srgbClr val="FF0000"/>
                </a:solidFill>
              </a:rPr>
              <a:t>返回</a:t>
            </a:r>
            <a:r>
              <a:rPr lang="en-US" altLang="zh-CN" sz="1600" b="1" dirty="0">
                <a:solidFill>
                  <a:srgbClr val="FF0000"/>
                </a:solidFill>
              </a:rPr>
              <a:t>Data</a:t>
            </a:r>
            <a:r>
              <a:rPr lang="zh-CN" altLang="en-US" sz="1600" b="1" dirty="0">
                <a:solidFill>
                  <a:srgbClr val="FF0000"/>
                </a:solidFill>
              </a:rPr>
              <a:t>的平均</a:t>
            </a:r>
            <a:r>
              <a:rPr lang="en-US" altLang="zh-CN" sz="1600" b="1" dirty="0">
                <a:solidFill>
                  <a:srgbClr val="FF0000"/>
                </a:solidFill>
              </a:rPr>
              <a:t>RTT</a:t>
            </a:r>
            <a:r>
              <a:rPr lang="zh-CN" altLang="en-US" sz="1600" b="1" dirty="0">
                <a:solidFill>
                  <a:srgbClr val="FF0000"/>
                </a:solidFill>
              </a:rPr>
              <a:t>是</a:t>
            </a:r>
            <a:r>
              <a:rPr lang="en-US" altLang="zh-CN" sz="1600" b="1" dirty="0">
                <a:solidFill>
                  <a:srgbClr val="FF0000"/>
                </a:solidFill>
              </a:rPr>
              <a:t>Tr</a:t>
            </a:r>
            <a:r>
              <a:rPr lang="zh-CN" altLang="en-US" sz="1600" b="1" dirty="0">
                <a:solidFill>
                  <a:srgbClr val="FF0000"/>
                </a:solidFill>
              </a:rPr>
              <a:t>，而播放器在</a:t>
            </a:r>
            <a:r>
              <a:rPr lang="en-US" altLang="zh-CN" sz="1600" b="1" dirty="0">
                <a:solidFill>
                  <a:srgbClr val="FF0000"/>
                </a:solidFill>
              </a:rPr>
              <a:t>Ts</a:t>
            </a:r>
            <a:r>
              <a:rPr lang="zh-CN" altLang="en-US" sz="1600" b="1" dirty="0">
                <a:solidFill>
                  <a:srgbClr val="FF0000"/>
                </a:solidFill>
              </a:rPr>
              <a:t>间隔中获得的两个最新的</a:t>
            </a:r>
            <a:r>
              <a:rPr lang="en-US" altLang="zh-CN" sz="1600" b="1" dirty="0">
                <a:solidFill>
                  <a:srgbClr val="FF0000"/>
                </a:solidFill>
              </a:rPr>
              <a:t>Data</a:t>
            </a:r>
            <a:r>
              <a:rPr lang="zh-CN" altLang="en-US" sz="1600" b="1" dirty="0">
                <a:solidFill>
                  <a:srgbClr val="FF0000"/>
                </a:solidFill>
              </a:rPr>
              <a:t>段是</a:t>
            </a:r>
            <a:r>
              <a:rPr lang="en-US" altLang="zh-CN" sz="1600" b="1" dirty="0">
                <a:solidFill>
                  <a:srgbClr val="FF0000"/>
                </a:solidFill>
              </a:rPr>
              <a:t>s1</a:t>
            </a:r>
            <a:r>
              <a:rPr lang="zh-CN" altLang="en-US" sz="1600" b="1" dirty="0">
                <a:solidFill>
                  <a:srgbClr val="FF0000"/>
                </a:solidFill>
              </a:rPr>
              <a:t>和</a:t>
            </a:r>
            <a:r>
              <a:rPr lang="en-US" altLang="zh-CN" sz="1600" b="1" dirty="0">
                <a:solidFill>
                  <a:srgbClr val="FF0000"/>
                </a:solidFill>
              </a:rPr>
              <a:t>s2</a:t>
            </a:r>
            <a:r>
              <a:rPr lang="zh-CN" altLang="en-US" sz="1600" b="1" dirty="0">
                <a:solidFill>
                  <a:srgbClr val="FF0000"/>
                </a:solidFill>
              </a:rPr>
              <a:t>，则</a:t>
            </a:r>
            <a:r>
              <a:rPr lang="en-US" altLang="zh-CN" sz="1600" b="1" dirty="0">
                <a:solidFill>
                  <a:srgbClr val="FF0000"/>
                </a:solidFill>
              </a:rPr>
              <a:t>Interest</a:t>
            </a:r>
            <a:r>
              <a:rPr lang="zh-CN" altLang="en-US" sz="1600" b="1" dirty="0">
                <a:solidFill>
                  <a:srgbClr val="FF0000"/>
                </a:solidFill>
              </a:rPr>
              <a:t>管道大小为：</a:t>
            </a:r>
            <a:r>
              <a:rPr lang="en-US" altLang="zh-CN" sz="1600" b="1" dirty="0">
                <a:solidFill>
                  <a:srgbClr val="FF0000"/>
                </a:solidFill>
              </a:rPr>
              <a:t>W = ( S2 - S1 ) Tr / Ts</a:t>
            </a:r>
          </a:p>
          <a:p>
            <a:pPr>
              <a:lnSpc>
                <a:spcPct val="150000"/>
              </a:lnSpc>
            </a:pPr>
            <a:endParaRPr lang="zh-CN" altLang="en-US" dirty="0">
              <a:solidFill>
                <a:schemeClr val="tx1"/>
              </a:solidFill>
            </a:endParaRPr>
          </a:p>
        </p:txBody>
      </p:sp>
    </p:spTree>
    <p:extLst>
      <p:ext uri="{BB962C8B-B14F-4D97-AF65-F5344CB8AC3E}">
        <p14:creationId xmlns:p14="http://schemas.microsoft.com/office/powerpoint/2010/main" val="979963022"/>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3631155" cy="369332"/>
          </a:xfrm>
          <a:prstGeom prst="rect">
            <a:avLst/>
          </a:prstGeom>
          <a:noFill/>
        </p:spPr>
        <p:txBody>
          <a:bodyPr wrap="square" rtlCol="0">
            <a:spAutoFit/>
          </a:bodyPr>
          <a:lstStyle/>
          <a:p>
            <a:r>
              <a:rPr lang="zh-CN" altLang="en-US" sz="1800" b="1" dirty="0">
                <a:effectLst/>
              </a:rPr>
              <a:t>在应用层控制</a:t>
            </a:r>
            <a:r>
              <a:rPr lang="en-US" altLang="zh-CN" sz="1800" b="1" dirty="0">
                <a:effectLst/>
              </a:rPr>
              <a:t>Interest production</a:t>
            </a:r>
            <a:r>
              <a:rPr lang="en-US" altLang="zh-CN" dirty="0"/>
              <a:t> </a:t>
            </a:r>
            <a:endParaRPr lang="zh-CN" altLang="en-US" sz="1600" dirty="0">
              <a:cs typeface="+mn-ea"/>
              <a:sym typeface="+mn-lt"/>
            </a:endParaRPr>
          </a:p>
        </p:txBody>
      </p:sp>
      <p:sp>
        <p:nvSpPr>
          <p:cNvPr id="13" name="矩形 12">
            <a:extLst>
              <a:ext uri="{FF2B5EF4-FFF2-40B4-BE49-F238E27FC236}">
                <a16:creationId xmlns:a16="http://schemas.microsoft.com/office/drawing/2014/main" id="{D2CBD4B4-2488-4BFA-80BC-B2ACF01D28EF}"/>
              </a:ext>
            </a:extLst>
          </p:cNvPr>
          <p:cNvSpPr/>
          <p:nvPr/>
        </p:nvSpPr>
        <p:spPr>
          <a:xfrm>
            <a:off x="660399" y="680794"/>
            <a:ext cx="10858501" cy="588686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dirty="0">
                <a:solidFill>
                  <a:schemeClr val="tx1"/>
                </a:solidFill>
              </a:rPr>
              <a:t>Interest</a:t>
            </a:r>
            <a:r>
              <a:rPr lang="zh-CN" altLang="en-US" b="1" dirty="0">
                <a:solidFill>
                  <a:schemeClr val="tx1"/>
                </a:solidFill>
              </a:rPr>
              <a:t>重传计时器</a:t>
            </a:r>
            <a:endParaRPr lang="en-US" altLang="zh-CN" b="1" dirty="0">
              <a:solidFill>
                <a:schemeClr val="tx1"/>
              </a:solidFill>
            </a:endParaRPr>
          </a:p>
          <a:p>
            <a:pPr>
              <a:lnSpc>
                <a:spcPct val="200000"/>
              </a:lnSpc>
            </a:pPr>
            <a:r>
              <a:rPr lang="zh-CN" altLang="en-US" sz="1600" dirty="0">
                <a:solidFill>
                  <a:schemeClr val="tx1"/>
                </a:solidFill>
                <a:effectLst/>
              </a:rPr>
              <a:t>由于</a:t>
            </a:r>
            <a:r>
              <a:rPr lang="en-US" altLang="zh-CN" sz="1600" dirty="0" err="1">
                <a:solidFill>
                  <a:schemeClr val="tx1"/>
                </a:solidFill>
                <a:effectLst/>
              </a:rPr>
              <a:t>WiFi</a:t>
            </a:r>
            <a:r>
              <a:rPr lang="zh-CN" altLang="en-US" sz="1600" dirty="0">
                <a:solidFill>
                  <a:schemeClr val="tx1"/>
                </a:solidFill>
                <a:effectLst/>
              </a:rPr>
              <a:t>广播不能保证可靠的数据传输，客户需要解决的问题是</a:t>
            </a:r>
            <a:r>
              <a:rPr lang="zh-CN" altLang="en-US" sz="1600" b="1" dirty="0">
                <a:solidFill>
                  <a:schemeClr val="tx1"/>
                </a:solidFill>
                <a:effectLst/>
              </a:rPr>
              <a:t>如何重新请求在无线介质中丢失的数据</a:t>
            </a:r>
            <a:r>
              <a:rPr lang="zh-CN" altLang="en-US" sz="1600" dirty="0">
                <a:solidFill>
                  <a:schemeClr val="tx1"/>
                </a:solidFill>
                <a:effectLst/>
              </a:rPr>
              <a:t>。播放器根据之前的</a:t>
            </a:r>
            <a:r>
              <a:rPr lang="en-US" altLang="zh-CN" sz="1600" dirty="0">
                <a:solidFill>
                  <a:schemeClr val="tx1"/>
                </a:solidFill>
                <a:effectLst/>
              </a:rPr>
              <a:t>RTT</a:t>
            </a:r>
            <a:r>
              <a:rPr lang="zh-CN" altLang="en-US" sz="1600" dirty="0">
                <a:solidFill>
                  <a:schemeClr val="tx1"/>
                </a:solidFill>
                <a:effectLst/>
              </a:rPr>
              <a:t>值调整兴趣重传计时器。</a:t>
            </a:r>
          </a:p>
          <a:p>
            <a:pPr>
              <a:lnSpc>
                <a:spcPct val="200000"/>
              </a:lnSpc>
            </a:pPr>
            <a:r>
              <a:rPr lang="zh-CN" altLang="en-US" sz="1600" dirty="0">
                <a:solidFill>
                  <a:schemeClr val="tx1"/>
                </a:solidFill>
              </a:rPr>
              <a:t>它使用低通滤波器去平滑</a:t>
            </a:r>
            <a:r>
              <a:rPr lang="en-US" altLang="zh-CN" sz="1600" dirty="0">
                <a:solidFill>
                  <a:schemeClr val="tx1"/>
                </a:solidFill>
              </a:rPr>
              <a:t>RTT</a:t>
            </a:r>
            <a:r>
              <a:rPr lang="zh-CN" altLang="en-US" sz="1600" dirty="0">
                <a:solidFill>
                  <a:schemeClr val="tx1"/>
                </a:solidFill>
              </a:rPr>
              <a:t>值：</a:t>
            </a:r>
          </a:p>
          <a:p>
            <a:pPr>
              <a:lnSpc>
                <a:spcPct val="200000"/>
              </a:lnSpc>
            </a:pPr>
            <a:r>
              <a:rPr lang="zh-CN" altLang="en-US" sz="1600" dirty="0">
                <a:solidFill>
                  <a:schemeClr val="tx1"/>
                </a:solidFill>
              </a:rPr>
              <a:t>并使用</a:t>
            </a:r>
            <a:r>
              <a:rPr lang="en-US" altLang="zh-CN" sz="1600" dirty="0">
                <a:solidFill>
                  <a:schemeClr val="tx1"/>
                </a:solidFill>
              </a:rPr>
              <a:t>TCP/IP</a:t>
            </a:r>
            <a:r>
              <a:rPr lang="zh-CN" altLang="en-US" sz="1600" dirty="0">
                <a:solidFill>
                  <a:schemeClr val="tx1"/>
                </a:solidFill>
              </a:rPr>
              <a:t>公式平滑方差： </a:t>
            </a:r>
            <a:endParaRPr lang="en-US" altLang="zh-CN" sz="1600" dirty="0">
              <a:solidFill>
                <a:schemeClr val="tx1"/>
              </a:solidFill>
            </a:endParaRPr>
          </a:p>
          <a:p>
            <a:pPr>
              <a:lnSpc>
                <a:spcPct val="200000"/>
              </a:lnSpc>
            </a:pPr>
            <a:r>
              <a:rPr lang="en-US" altLang="zh-CN" sz="1600" dirty="0" err="1">
                <a:solidFill>
                  <a:schemeClr val="tx1"/>
                </a:solidFill>
              </a:rPr>
              <a:t>Interesr</a:t>
            </a:r>
            <a:r>
              <a:rPr lang="zh-CN" altLang="en-US" sz="1600" dirty="0">
                <a:solidFill>
                  <a:schemeClr val="tx1"/>
                </a:solidFill>
              </a:rPr>
              <a:t>重传计时器： </a:t>
            </a:r>
            <a:endParaRPr lang="en-US" altLang="zh-CN" sz="1600" dirty="0">
              <a:solidFill>
                <a:schemeClr val="tx1"/>
              </a:solidFill>
            </a:endParaRPr>
          </a:p>
          <a:p>
            <a:pPr>
              <a:lnSpc>
                <a:spcPct val="200000"/>
              </a:lnSpc>
            </a:pPr>
            <a:r>
              <a:rPr lang="zh-CN" altLang="en-US" sz="1600" dirty="0">
                <a:solidFill>
                  <a:schemeClr val="tx1"/>
                </a:solidFill>
                <a:effectLst/>
              </a:rPr>
              <a:t>这些参数值（阿尔法、贝塔、</a:t>
            </a:r>
            <a:r>
              <a:rPr lang="en-US" altLang="zh-CN" sz="1600" dirty="0">
                <a:solidFill>
                  <a:schemeClr val="tx1"/>
                </a:solidFill>
                <a:effectLst/>
              </a:rPr>
              <a:t>K</a:t>
            </a:r>
            <a:r>
              <a:rPr lang="zh-CN" altLang="en-US" sz="1600" dirty="0">
                <a:solidFill>
                  <a:schemeClr val="tx1"/>
                </a:solidFill>
                <a:effectLst/>
              </a:rPr>
              <a:t>）对于请求流的单个客户端很有效。在多个客户端的情况下，如果玩家继续从本地</a:t>
            </a:r>
            <a:r>
              <a:rPr lang="en-US" altLang="zh-CN" sz="1600" dirty="0">
                <a:solidFill>
                  <a:schemeClr val="tx1"/>
                </a:solidFill>
                <a:effectLst/>
              </a:rPr>
              <a:t>CS</a:t>
            </a:r>
            <a:r>
              <a:rPr lang="zh-CN" altLang="en-US" sz="1600" dirty="0">
                <a:solidFill>
                  <a:schemeClr val="tx1"/>
                </a:solidFill>
                <a:effectLst/>
              </a:rPr>
              <a:t>获取数据包，</a:t>
            </a:r>
            <a:r>
              <a:rPr lang="en-US" altLang="zh-CN" sz="1600" dirty="0" err="1">
                <a:solidFill>
                  <a:schemeClr val="tx1"/>
                </a:solidFill>
                <a:effectLst/>
              </a:rPr>
              <a:t>Ti</a:t>
            </a:r>
            <a:r>
              <a:rPr lang="zh-CN" altLang="en-US" sz="1600" dirty="0">
                <a:solidFill>
                  <a:schemeClr val="tx1"/>
                </a:solidFill>
                <a:effectLst/>
              </a:rPr>
              <a:t>会将下降到一个非常小的值，远低于消费者和生产者之间的</a:t>
            </a:r>
            <a:r>
              <a:rPr lang="en-US" altLang="zh-CN" sz="1600" dirty="0">
                <a:solidFill>
                  <a:schemeClr val="tx1"/>
                </a:solidFill>
                <a:effectLst/>
              </a:rPr>
              <a:t>RTT</a:t>
            </a:r>
            <a:r>
              <a:rPr lang="zh-CN" altLang="en-US" sz="1600" dirty="0">
                <a:solidFill>
                  <a:schemeClr val="tx1"/>
                </a:solidFill>
                <a:effectLst/>
              </a:rPr>
              <a:t>。</a:t>
            </a:r>
          </a:p>
          <a:p>
            <a:pPr>
              <a:lnSpc>
                <a:spcPct val="200000"/>
              </a:lnSpc>
            </a:pPr>
            <a:r>
              <a:rPr lang="zh-CN" altLang="en-US" sz="1600" dirty="0">
                <a:solidFill>
                  <a:schemeClr val="tx1"/>
                </a:solidFill>
              </a:rPr>
              <a:t>玩家会根据这个很小的</a:t>
            </a:r>
            <a:r>
              <a:rPr lang="en-US" altLang="zh-CN" sz="1600" dirty="0" err="1">
                <a:solidFill>
                  <a:schemeClr val="tx1"/>
                </a:solidFill>
              </a:rPr>
              <a:t>Ti</a:t>
            </a:r>
            <a:r>
              <a:rPr lang="zh-CN" altLang="en-US" sz="1600" dirty="0">
                <a:solidFill>
                  <a:schemeClr val="tx1"/>
                </a:solidFill>
              </a:rPr>
              <a:t>继续转发</a:t>
            </a:r>
            <a:r>
              <a:rPr lang="en-US" altLang="zh-CN" sz="1600" dirty="0">
                <a:solidFill>
                  <a:schemeClr val="tx1"/>
                </a:solidFill>
              </a:rPr>
              <a:t>Interest</a:t>
            </a:r>
            <a:r>
              <a:rPr lang="zh-CN" altLang="en-US" sz="1600" dirty="0">
                <a:solidFill>
                  <a:schemeClr val="tx1"/>
                </a:solidFill>
              </a:rPr>
              <a:t>。这将导致在短时间内重复的</a:t>
            </a:r>
            <a:r>
              <a:rPr lang="en-US" altLang="zh-CN" sz="1600" dirty="0">
                <a:solidFill>
                  <a:schemeClr val="tx1"/>
                </a:solidFill>
              </a:rPr>
              <a:t>Interest</a:t>
            </a:r>
            <a:r>
              <a:rPr lang="zh-CN" altLang="en-US" sz="1600" dirty="0">
                <a:solidFill>
                  <a:schemeClr val="tx1"/>
                </a:solidFill>
              </a:rPr>
              <a:t>包出现爆炸性增长。我们排除了公式</a:t>
            </a:r>
            <a:r>
              <a:rPr lang="en-US" altLang="zh-CN" sz="1600" dirty="0">
                <a:solidFill>
                  <a:schemeClr val="tx1"/>
                </a:solidFill>
              </a:rPr>
              <a:t>2</a:t>
            </a:r>
            <a:r>
              <a:rPr lang="zh-CN" altLang="en-US" sz="1600" dirty="0">
                <a:solidFill>
                  <a:schemeClr val="tx1"/>
                </a:solidFill>
              </a:rPr>
              <a:t>中由于局部</a:t>
            </a:r>
            <a:r>
              <a:rPr lang="en-US" altLang="zh-CN" sz="1600" dirty="0">
                <a:solidFill>
                  <a:schemeClr val="tx1"/>
                </a:solidFill>
              </a:rPr>
              <a:t>CS</a:t>
            </a:r>
            <a:r>
              <a:rPr lang="zh-CN" altLang="en-US" sz="1600" dirty="0">
                <a:solidFill>
                  <a:schemeClr val="tx1"/>
                </a:solidFill>
              </a:rPr>
              <a:t>导致的非常短的</a:t>
            </a:r>
            <a:r>
              <a:rPr lang="en-US" altLang="zh-CN" sz="1600" dirty="0">
                <a:solidFill>
                  <a:schemeClr val="tx1"/>
                </a:solidFill>
              </a:rPr>
              <a:t>RTT</a:t>
            </a:r>
            <a:r>
              <a:rPr lang="zh-CN" altLang="en-US" sz="1600" dirty="0">
                <a:solidFill>
                  <a:schemeClr val="tx1"/>
                </a:solidFill>
              </a:rPr>
              <a:t>值</a:t>
            </a:r>
            <a:r>
              <a:rPr lang="en-US" altLang="zh-CN" sz="1600" dirty="0">
                <a:solidFill>
                  <a:schemeClr val="tx1"/>
                </a:solidFill>
              </a:rPr>
              <a:t>(</a:t>
            </a:r>
            <a:r>
              <a:rPr lang="zh-CN" altLang="en-US" sz="1600" dirty="0">
                <a:solidFill>
                  <a:schemeClr val="tx1"/>
                </a:solidFill>
              </a:rPr>
              <a:t>实验中小于</a:t>
            </a:r>
            <a:r>
              <a:rPr lang="en-US" altLang="zh-CN" sz="1600" dirty="0">
                <a:solidFill>
                  <a:schemeClr val="tx1"/>
                </a:solidFill>
              </a:rPr>
              <a:t>10ms)</a:t>
            </a:r>
            <a:r>
              <a:rPr lang="zh-CN" altLang="en-US" sz="1600" dirty="0">
                <a:solidFill>
                  <a:schemeClr val="tx1"/>
                </a:solidFill>
              </a:rPr>
              <a:t>，使其能够反映实际的网络延迟。</a:t>
            </a:r>
            <a:endParaRPr lang="en-US" altLang="zh-CN" sz="1600" dirty="0">
              <a:solidFill>
                <a:schemeClr val="tx1"/>
              </a:solidFill>
            </a:endParaRPr>
          </a:p>
          <a:p>
            <a:pPr>
              <a:lnSpc>
                <a:spcPct val="200000"/>
              </a:lnSpc>
            </a:pPr>
            <a:r>
              <a:rPr lang="en-US" altLang="zh-CN" sz="1600" b="1" dirty="0">
                <a:solidFill>
                  <a:schemeClr val="tx1"/>
                </a:solidFill>
              </a:rPr>
              <a:t>NLB</a:t>
            </a:r>
            <a:r>
              <a:rPr lang="zh-CN" altLang="en-US" sz="1600" b="1" dirty="0">
                <a:solidFill>
                  <a:schemeClr val="tx1"/>
                </a:solidFill>
              </a:rPr>
              <a:t>的主要优化目标是抑制重复的</a:t>
            </a:r>
            <a:r>
              <a:rPr lang="en-US" altLang="zh-CN" sz="1600" b="1" dirty="0">
                <a:solidFill>
                  <a:schemeClr val="tx1"/>
                </a:solidFill>
              </a:rPr>
              <a:t>Interest</a:t>
            </a:r>
            <a:r>
              <a:rPr lang="zh-CN" altLang="en-US" sz="1600" b="1" dirty="0">
                <a:solidFill>
                  <a:schemeClr val="tx1"/>
                </a:solidFill>
              </a:rPr>
              <a:t>报文。因此，我们不调优用于计算</a:t>
            </a:r>
            <a:r>
              <a:rPr lang="en-US" altLang="zh-CN" sz="1600" b="1" dirty="0">
                <a:solidFill>
                  <a:schemeClr val="tx1"/>
                </a:solidFill>
              </a:rPr>
              <a:t>Interest</a:t>
            </a:r>
            <a:r>
              <a:rPr lang="zh-CN" altLang="en-US" sz="1600" b="1" dirty="0">
                <a:solidFill>
                  <a:schemeClr val="tx1"/>
                </a:solidFill>
              </a:rPr>
              <a:t>重传计时器的参数值，只使用保守方法排除非常短的</a:t>
            </a:r>
            <a:r>
              <a:rPr lang="en-US" altLang="zh-CN" sz="1600" b="1" dirty="0">
                <a:solidFill>
                  <a:schemeClr val="tx1"/>
                </a:solidFill>
              </a:rPr>
              <a:t>RTT</a:t>
            </a:r>
            <a:r>
              <a:rPr lang="zh-CN" altLang="en-US" sz="1600" b="1" dirty="0">
                <a:solidFill>
                  <a:schemeClr val="tx1"/>
                </a:solidFill>
              </a:rPr>
              <a:t>值。</a:t>
            </a:r>
          </a:p>
        </p:txBody>
      </p:sp>
      <p:pic>
        <p:nvPicPr>
          <p:cNvPr id="3" name="图片 2">
            <a:extLst>
              <a:ext uri="{FF2B5EF4-FFF2-40B4-BE49-F238E27FC236}">
                <a16:creationId xmlns:a16="http://schemas.microsoft.com/office/drawing/2014/main" id="{563E15C0-CD6D-4C07-9C83-D8DAF744983C}"/>
              </a:ext>
            </a:extLst>
          </p:cNvPr>
          <p:cNvPicPr>
            <a:picLocks noChangeAspect="1"/>
          </p:cNvPicPr>
          <p:nvPr/>
        </p:nvPicPr>
        <p:blipFill>
          <a:blip r:embed="rId2"/>
          <a:stretch>
            <a:fillRect/>
          </a:stretch>
        </p:blipFill>
        <p:spPr>
          <a:xfrm>
            <a:off x="3797763" y="2439937"/>
            <a:ext cx="4053383" cy="296589"/>
          </a:xfrm>
          <a:prstGeom prst="rect">
            <a:avLst/>
          </a:prstGeom>
        </p:spPr>
      </p:pic>
      <p:pic>
        <p:nvPicPr>
          <p:cNvPr id="5" name="图片 4">
            <a:extLst>
              <a:ext uri="{FF2B5EF4-FFF2-40B4-BE49-F238E27FC236}">
                <a16:creationId xmlns:a16="http://schemas.microsoft.com/office/drawing/2014/main" id="{7CD2611A-AE7B-4116-800D-BFFFC355EA8D}"/>
              </a:ext>
            </a:extLst>
          </p:cNvPr>
          <p:cNvPicPr>
            <a:picLocks noChangeAspect="1"/>
          </p:cNvPicPr>
          <p:nvPr/>
        </p:nvPicPr>
        <p:blipFill>
          <a:blip r:embed="rId3"/>
          <a:stretch>
            <a:fillRect/>
          </a:stretch>
        </p:blipFill>
        <p:spPr>
          <a:xfrm>
            <a:off x="3357286" y="2835250"/>
            <a:ext cx="2683398" cy="476274"/>
          </a:xfrm>
          <a:prstGeom prst="rect">
            <a:avLst/>
          </a:prstGeom>
        </p:spPr>
      </p:pic>
      <p:pic>
        <p:nvPicPr>
          <p:cNvPr id="7" name="图片 6">
            <a:extLst>
              <a:ext uri="{FF2B5EF4-FFF2-40B4-BE49-F238E27FC236}">
                <a16:creationId xmlns:a16="http://schemas.microsoft.com/office/drawing/2014/main" id="{267F3752-605E-4D10-91C3-37476CF8BD72}"/>
              </a:ext>
            </a:extLst>
          </p:cNvPr>
          <p:cNvPicPr>
            <a:picLocks noChangeAspect="1"/>
          </p:cNvPicPr>
          <p:nvPr/>
        </p:nvPicPr>
        <p:blipFill>
          <a:blip r:embed="rId4"/>
          <a:stretch>
            <a:fillRect/>
          </a:stretch>
        </p:blipFill>
        <p:spPr>
          <a:xfrm>
            <a:off x="2569528" y="3432623"/>
            <a:ext cx="3137920" cy="248233"/>
          </a:xfrm>
          <a:prstGeom prst="rect">
            <a:avLst/>
          </a:prstGeom>
        </p:spPr>
      </p:pic>
    </p:spTree>
    <p:extLst>
      <p:ext uri="{BB962C8B-B14F-4D97-AF65-F5344CB8AC3E}">
        <p14:creationId xmlns:p14="http://schemas.microsoft.com/office/powerpoint/2010/main" val="1849971759"/>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3631155" cy="369332"/>
          </a:xfrm>
          <a:prstGeom prst="rect">
            <a:avLst/>
          </a:prstGeom>
          <a:noFill/>
        </p:spPr>
        <p:txBody>
          <a:bodyPr wrap="square" rtlCol="0">
            <a:spAutoFit/>
          </a:bodyPr>
          <a:lstStyle/>
          <a:p>
            <a:r>
              <a:rPr lang="en-US" altLang="zh-CN" sz="1800" b="1" dirty="0">
                <a:effectLst/>
              </a:rPr>
              <a:t>NDN</a:t>
            </a:r>
            <a:r>
              <a:rPr lang="zh-CN" altLang="en-US" sz="1800" b="1" dirty="0">
                <a:effectLst/>
              </a:rPr>
              <a:t>层基于</a:t>
            </a:r>
            <a:r>
              <a:rPr lang="en-US" altLang="zh-CN" sz="1800" b="1" dirty="0">
                <a:effectLst/>
              </a:rPr>
              <a:t>leader</a:t>
            </a:r>
            <a:r>
              <a:rPr lang="zh-CN" altLang="en-US" sz="1800" b="1" dirty="0">
                <a:effectLst/>
              </a:rPr>
              <a:t>的</a:t>
            </a:r>
            <a:r>
              <a:rPr lang="en-US" altLang="zh-CN" sz="1800" b="1" dirty="0">
                <a:effectLst/>
              </a:rPr>
              <a:t>Interest</a:t>
            </a:r>
            <a:r>
              <a:rPr lang="zh-CN" altLang="en-US" sz="1800" b="1" dirty="0">
                <a:effectLst/>
              </a:rPr>
              <a:t>抑制</a:t>
            </a:r>
            <a:r>
              <a:rPr lang="zh-CN" altLang="en-US" sz="1600" dirty="0"/>
              <a:t> </a:t>
            </a:r>
            <a:endParaRPr lang="zh-CN" altLang="en-US" sz="1600" dirty="0">
              <a:cs typeface="+mn-ea"/>
              <a:sym typeface="+mn-lt"/>
            </a:endParaRPr>
          </a:p>
        </p:txBody>
      </p:sp>
      <p:sp>
        <p:nvSpPr>
          <p:cNvPr id="13" name="矩形 12">
            <a:extLst>
              <a:ext uri="{FF2B5EF4-FFF2-40B4-BE49-F238E27FC236}">
                <a16:creationId xmlns:a16="http://schemas.microsoft.com/office/drawing/2014/main" id="{D2CBD4B4-2488-4BFA-80BC-B2ACF01D28EF}"/>
              </a:ext>
            </a:extLst>
          </p:cNvPr>
          <p:cNvSpPr/>
          <p:nvPr/>
        </p:nvSpPr>
        <p:spPr>
          <a:xfrm>
            <a:off x="660399" y="620724"/>
            <a:ext cx="10858501" cy="597363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chemeClr val="tx1"/>
                </a:solidFill>
                <a:effectLst/>
              </a:rPr>
              <a:t>选择一个</a:t>
            </a:r>
            <a:r>
              <a:rPr lang="en-US" altLang="zh-CN" b="1" dirty="0">
                <a:solidFill>
                  <a:schemeClr val="tx1"/>
                </a:solidFill>
                <a:effectLst/>
              </a:rPr>
              <a:t>Leader</a:t>
            </a:r>
            <a:endParaRPr lang="en-US" altLang="zh-CN" dirty="0">
              <a:solidFill>
                <a:schemeClr val="tx1"/>
              </a:solidFill>
              <a:effectLst/>
            </a:endParaRPr>
          </a:p>
          <a:p>
            <a:pPr marL="342900" indent="-342900">
              <a:lnSpc>
                <a:spcPct val="150000"/>
              </a:lnSpc>
              <a:buFont typeface="+mj-lt"/>
              <a:buAutoNum type="arabicPeriod"/>
            </a:pPr>
            <a:r>
              <a:rPr lang="zh-CN" altLang="en-US" sz="1600" dirty="0">
                <a:solidFill>
                  <a:schemeClr val="tx1"/>
                </a:solidFill>
              </a:rPr>
              <a:t>当客户端第一次请求实时流时，它首先发送一个包含流名称的</a:t>
            </a:r>
            <a:r>
              <a:rPr lang="en-US" altLang="zh-CN" sz="1600" dirty="0">
                <a:solidFill>
                  <a:schemeClr val="tx1"/>
                </a:solidFill>
              </a:rPr>
              <a:t>Interest</a:t>
            </a:r>
            <a:r>
              <a:rPr lang="zh-CN" altLang="en-US" sz="1600" dirty="0">
                <a:solidFill>
                  <a:schemeClr val="tx1"/>
                </a:solidFill>
              </a:rPr>
              <a:t>。</a:t>
            </a:r>
            <a:r>
              <a:rPr lang="en-US" altLang="zh-CN" sz="1600" dirty="0">
                <a:solidFill>
                  <a:schemeClr val="tx1"/>
                </a:solidFill>
              </a:rPr>
              <a:t>AP</a:t>
            </a:r>
            <a:r>
              <a:rPr lang="zh-CN" altLang="en-US" sz="1600" dirty="0">
                <a:solidFill>
                  <a:schemeClr val="tx1"/>
                </a:solidFill>
              </a:rPr>
              <a:t>为这个客户端建立一个新接口并记录流名称。</a:t>
            </a:r>
            <a:endParaRPr lang="en-US" altLang="zh-CN" sz="1600" dirty="0">
              <a:solidFill>
                <a:schemeClr val="tx1"/>
              </a:solidFill>
            </a:endParaRPr>
          </a:p>
          <a:p>
            <a:pPr marL="342900" indent="-342900">
              <a:lnSpc>
                <a:spcPct val="150000"/>
              </a:lnSpc>
              <a:buFont typeface="+mj-lt"/>
              <a:buAutoNum type="arabicPeriod"/>
            </a:pPr>
            <a:r>
              <a:rPr lang="zh-CN" altLang="en-US" sz="1600" dirty="0">
                <a:solidFill>
                  <a:schemeClr val="tx1"/>
                </a:solidFill>
              </a:rPr>
              <a:t>如果其他客户端请求相同的流，</a:t>
            </a:r>
            <a:r>
              <a:rPr lang="en-US" altLang="zh-CN" sz="1600" dirty="0">
                <a:solidFill>
                  <a:schemeClr val="tx1"/>
                </a:solidFill>
              </a:rPr>
              <a:t>AP</a:t>
            </a:r>
            <a:r>
              <a:rPr lang="zh-CN" altLang="en-US" sz="1600" dirty="0">
                <a:solidFill>
                  <a:schemeClr val="tx1"/>
                </a:solidFill>
              </a:rPr>
              <a:t>将更新请求该特定流的客户端数量</a:t>
            </a:r>
            <a:r>
              <a:rPr lang="en-US" altLang="zh-CN" sz="1600" dirty="0">
                <a:solidFill>
                  <a:schemeClr val="tx1"/>
                </a:solidFill>
              </a:rPr>
              <a:t>N</a:t>
            </a:r>
            <a:r>
              <a:rPr lang="zh-CN" altLang="en-US" sz="1600" dirty="0">
                <a:solidFill>
                  <a:schemeClr val="tx1"/>
                </a:solidFill>
              </a:rPr>
              <a:t>。</a:t>
            </a:r>
            <a:endParaRPr lang="en-US" altLang="zh-CN" sz="1600" dirty="0">
              <a:solidFill>
                <a:schemeClr val="tx1"/>
              </a:solidFill>
            </a:endParaRPr>
          </a:p>
          <a:p>
            <a:pPr marL="342900" indent="-342900">
              <a:lnSpc>
                <a:spcPct val="150000"/>
              </a:lnSpc>
              <a:buFont typeface="+mj-lt"/>
              <a:buAutoNum type="arabicPeriod"/>
            </a:pPr>
            <a:r>
              <a:rPr lang="en-US" altLang="zh-CN" sz="1600" dirty="0">
                <a:solidFill>
                  <a:schemeClr val="tx1"/>
                </a:solidFill>
              </a:rPr>
              <a:t>AP</a:t>
            </a:r>
            <a:r>
              <a:rPr lang="zh-CN" altLang="en-US" sz="1600" dirty="0">
                <a:solidFill>
                  <a:schemeClr val="tx1"/>
                </a:solidFill>
              </a:rPr>
              <a:t>选择第一个请求直播流的客户端作为</a:t>
            </a:r>
            <a:r>
              <a:rPr lang="en-US" altLang="zh-CN" sz="1600" dirty="0">
                <a:solidFill>
                  <a:schemeClr val="tx1"/>
                </a:solidFill>
              </a:rPr>
              <a:t>Leader</a:t>
            </a:r>
            <a:r>
              <a:rPr lang="zh-CN" altLang="en-US" sz="1600" dirty="0">
                <a:solidFill>
                  <a:schemeClr val="tx1"/>
                </a:solidFill>
              </a:rPr>
              <a:t>，并对从</a:t>
            </a:r>
            <a:r>
              <a:rPr lang="en-US" altLang="zh-CN" sz="1600" dirty="0">
                <a:solidFill>
                  <a:schemeClr val="tx1"/>
                </a:solidFill>
              </a:rPr>
              <a:t>Leader</a:t>
            </a:r>
            <a:r>
              <a:rPr lang="zh-CN" altLang="en-US" sz="1600" dirty="0">
                <a:solidFill>
                  <a:schemeClr val="tx1"/>
                </a:solidFill>
              </a:rPr>
              <a:t>接收到的每个数据包回复一个</a:t>
            </a:r>
            <a:r>
              <a:rPr lang="en-US" altLang="zh-CN" sz="1600" dirty="0">
                <a:solidFill>
                  <a:schemeClr val="tx1"/>
                </a:solidFill>
              </a:rPr>
              <a:t>Interest ACK</a:t>
            </a:r>
            <a:r>
              <a:rPr lang="zh-CN" altLang="en-US" sz="1600" dirty="0">
                <a:solidFill>
                  <a:schemeClr val="tx1"/>
                </a:solidFill>
              </a:rPr>
              <a:t>。</a:t>
            </a:r>
            <a:r>
              <a:rPr lang="en-US" altLang="zh-CN" sz="1600" dirty="0">
                <a:solidFill>
                  <a:schemeClr val="tx1"/>
                </a:solidFill>
              </a:rPr>
              <a:t>Interest ACK</a:t>
            </a:r>
            <a:r>
              <a:rPr lang="zh-CN" altLang="en-US" sz="1600" dirty="0">
                <a:solidFill>
                  <a:schemeClr val="tx1"/>
                </a:solidFill>
              </a:rPr>
              <a:t>是一个特殊的数据包，它包含了相应的</a:t>
            </a:r>
            <a:r>
              <a:rPr lang="en-US" altLang="zh-CN" sz="1600" dirty="0">
                <a:solidFill>
                  <a:schemeClr val="tx1"/>
                </a:solidFill>
              </a:rPr>
              <a:t>Interest</a:t>
            </a:r>
            <a:r>
              <a:rPr lang="zh-CN" altLang="en-US" sz="1600" dirty="0">
                <a:solidFill>
                  <a:schemeClr val="tx1"/>
                </a:solidFill>
              </a:rPr>
              <a:t>和当前的客户端数</a:t>
            </a:r>
            <a:r>
              <a:rPr lang="en-US" altLang="zh-CN" sz="1600" dirty="0">
                <a:solidFill>
                  <a:schemeClr val="tx1"/>
                </a:solidFill>
              </a:rPr>
              <a:t>n</a:t>
            </a:r>
            <a:r>
              <a:rPr lang="zh-CN" altLang="en-US" sz="1600" dirty="0">
                <a:solidFill>
                  <a:schemeClr val="tx1"/>
                </a:solidFill>
              </a:rPr>
              <a:t>。</a:t>
            </a:r>
            <a:endParaRPr lang="en-US" altLang="zh-CN" sz="1600" dirty="0">
              <a:solidFill>
                <a:schemeClr val="tx1"/>
              </a:solidFill>
            </a:endParaRPr>
          </a:p>
          <a:p>
            <a:pPr marL="342900" indent="-342900">
              <a:lnSpc>
                <a:spcPct val="150000"/>
              </a:lnSpc>
              <a:buFont typeface="+mj-lt"/>
              <a:buAutoNum type="arabicPeriod"/>
            </a:pPr>
            <a:r>
              <a:rPr lang="zh-CN" altLang="en-US" sz="1600" dirty="0">
                <a:solidFill>
                  <a:schemeClr val="tx1"/>
                </a:solidFill>
              </a:rPr>
              <a:t>当客户端收到</a:t>
            </a:r>
            <a:r>
              <a:rPr lang="en-US" altLang="zh-CN" sz="1600" dirty="0">
                <a:solidFill>
                  <a:schemeClr val="tx1"/>
                </a:solidFill>
              </a:rPr>
              <a:t>Interest ACK</a:t>
            </a:r>
            <a:r>
              <a:rPr lang="zh-CN" altLang="en-US" sz="1600" dirty="0">
                <a:solidFill>
                  <a:schemeClr val="tx1"/>
                </a:solidFill>
              </a:rPr>
              <a:t>时，会检查它的</a:t>
            </a:r>
            <a:r>
              <a:rPr lang="en-US" altLang="zh-CN" sz="1600" dirty="0">
                <a:solidFill>
                  <a:schemeClr val="tx1"/>
                </a:solidFill>
              </a:rPr>
              <a:t>nonce</a:t>
            </a:r>
            <a:r>
              <a:rPr lang="zh-CN" altLang="en-US" sz="1600" dirty="0">
                <a:solidFill>
                  <a:schemeClr val="tx1"/>
                </a:solidFill>
              </a:rPr>
              <a:t>值。</a:t>
            </a:r>
          </a:p>
          <a:p>
            <a:pPr>
              <a:lnSpc>
                <a:spcPct val="150000"/>
              </a:lnSpc>
            </a:pPr>
            <a:r>
              <a:rPr lang="zh-CN" altLang="en-US" sz="1600" dirty="0">
                <a:solidFill>
                  <a:schemeClr val="tx1"/>
                </a:solidFill>
              </a:rPr>
              <a:t>如果</a:t>
            </a:r>
            <a:r>
              <a:rPr lang="en-US" altLang="zh-CN" sz="1600" dirty="0">
                <a:solidFill>
                  <a:schemeClr val="tx1"/>
                </a:solidFill>
              </a:rPr>
              <a:t>nonce</a:t>
            </a:r>
            <a:r>
              <a:rPr lang="zh-CN" altLang="en-US" sz="1600" dirty="0">
                <a:solidFill>
                  <a:schemeClr val="tx1"/>
                </a:solidFill>
              </a:rPr>
              <a:t>值与其</a:t>
            </a:r>
            <a:r>
              <a:rPr lang="en-US" altLang="zh-CN" sz="1600" dirty="0">
                <a:solidFill>
                  <a:schemeClr val="tx1"/>
                </a:solidFill>
              </a:rPr>
              <a:t>PIT</a:t>
            </a:r>
            <a:r>
              <a:rPr lang="zh-CN" altLang="en-US" sz="1600" dirty="0">
                <a:solidFill>
                  <a:schemeClr val="tx1"/>
                </a:solidFill>
              </a:rPr>
              <a:t>中的任何</a:t>
            </a:r>
            <a:r>
              <a:rPr lang="en-US" altLang="zh-CN" sz="1600" dirty="0">
                <a:solidFill>
                  <a:schemeClr val="tx1"/>
                </a:solidFill>
              </a:rPr>
              <a:t>Interest</a:t>
            </a:r>
            <a:r>
              <a:rPr lang="zh-CN" altLang="en-US" sz="1600" dirty="0">
                <a:solidFill>
                  <a:schemeClr val="tx1"/>
                </a:solidFill>
              </a:rPr>
              <a:t>相匹配，客户端将知道自己被</a:t>
            </a:r>
            <a:r>
              <a:rPr lang="en-US" altLang="zh-CN" sz="1600" dirty="0">
                <a:solidFill>
                  <a:schemeClr val="tx1"/>
                </a:solidFill>
              </a:rPr>
              <a:t>AP</a:t>
            </a:r>
            <a:r>
              <a:rPr lang="zh-CN" altLang="en-US" sz="1600" dirty="0">
                <a:solidFill>
                  <a:schemeClr val="tx1"/>
                </a:solidFill>
              </a:rPr>
              <a:t>选为</a:t>
            </a:r>
            <a:r>
              <a:rPr lang="en-US" altLang="zh-CN" sz="1600" dirty="0">
                <a:solidFill>
                  <a:schemeClr val="tx1"/>
                </a:solidFill>
              </a:rPr>
              <a:t>Leader</a:t>
            </a:r>
            <a:r>
              <a:rPr lang="zh-CN" altLang="en-US" sz="1600" dirty="0">
                <a:solidFill>
                  <a:schemeClr val="tx1"/>
                </a:solidFill>
              </a:rPr>
              <a:t>。否则，客户端将作为</a:t>
            </a:r>
            <a:r>
              <a:rPr lang="en-US" altLang="zh-CN" sz="1600" dirty="0">
                <a:solidFill>
                  <a:schemeClr val="tx1"/>
                </a:solidFill>
              </a:rPr>
              <a:t>Follower</a:t>
            </a:r>
            <a:r>
              <a:rPr lang="zh-CN" altLang="en-US" sz="1600" dirty="0">
                <a:solidFill>
                  <a:schemeClr val="tx1"/>
                </a:solidFill>
              </a:rPr>
              <a:t>运行。</a:t>
            </a:r>
            <a:endParaRPr lang="en-US" altLang="zh-CN" sz="1600" dirty="0">
              <a:solidFill>
                <a:schemeClr val="tx1"/>
              </a:solidFill>
            </a:endParaRPr>
          </a:p>
          <a:p>
            <a:pPr>
              <a:lnSpc>
                <a:spcPct val="150000"/>
              </a:lnSpc>
            </a:pPr>
            <a:endParaRPr lang="en-US" altLang="zh-CN" sz="1600" dirty="0">
              <a:solidFill>
                <a:schemeClr val="tx1"/>
              </a:solidFill>
            </a:endParaRPr>
          </a:p>
          <a:p>
            <a:pPr>
              <a:lnSpc>
                <a:spcPct val="150000"/>
              </a:lnSpc>
            </a:pPr>
            <a:r>
              <a:rPr lang="en-US" altLang="zh-CN" sz="1600" dirty="0">
                <a:solidFill>
                  <a:schemeClr val="tx1"/>
                </a:solidFill>
              </a:rPr>
              <a:t>Leader</a:t>
            </a:r>
            <a:r>
              <a:rPr lang="zh-CN" altLang="en-US" sz="1600" dirty="0">
                <a:solidFill>
                  <a:schemeClr val="tx1"/>
                </a:solidFill>
              </a:rPr>
              <a:t>：在</a:t>
            </a:r>
            <a:r>
              <a:rPr lang="en-US" altLang="zh-CN" sz="1600" dirty="0">
                <a:solidFill>
                  <a:schemeClr val="tx1"/>
                </a:solidFill>
              </a:rPr>
              <a:t>NDN</a:t>
            </a:r>
            <a:r>
              <a:rPr lang="zh-CN" altLang="en-US" sz="1600" dirty="0">
                <a:solidFill>
                  <a:schemeClr val="tx1"/>
                </a:solidFill>
              </a:rPr>
              <a:t>层以最大努力的方式转发从播放器收到的每一个新的</a:t>
            </a:r>
            <a:r>
              <a:rPr lang="en-US" altLang="zh-CN" sz="1600" dirty="0">
                <a:solidFill>
                  <a:schemeClr val="tx1"/>
                </a:solidFill>
              </a:rPr>
              <a:t>Interest</a:t>
            </a:r>
            <a:r>
              <a:rPr lang="zh-CN" altLang="en-US" sz="1600" dirty="0">
                <a:solidFill>
                  <a:schemeClr val="tx1"/>
                </a:solidFill>
              </a:rPr>
              <a:t>包。</a:t>
            </a:r>
          </a:p>
          <a:p>
            <a:pPr>
              <a:lnSpc>
                <a:spcPct val="150000"/>
              </a:lnSpc>
            </a:pPr>
            <a:r>
              <a:rPr lang="en-US" altLang="zh-CN" sz="1600" dirty="0">
                <a:solidFill>
                  <a:schemeClr val="tx1"/>
                </a:solidFill>
              </a:rPr>
              <a:t>Follower</a:t>
            </a:r>
            <a:r>
              <a:rPr lang="zh-CN" altLang="en-US" sz="1600" dirty="0">
                <a:solidFill>
                  <a:schemeClr val="tx1"/>
                </a:solidFill>
              </a:rPr>
              <a:t>：</a:t>
            </a:r>
            <a:r>
              <a:rPr lang="en-US" altLang="zh-CN" sz="1600" dirty="0" err="1">
                <a:solidFill>
                  <a:schemeClr val="tx1"/>
                </a:solidFill>
              </a:rPr>
              <a:t>ccnd</a:t>
            </a:r>
            <a:r>
              <a:rPr lang="zh-CN" altLang="en-US" sz="1600" dirty="0">
                <a:solidFill>
                  <a:schemeClr val="tx1"/>
                </a:solidFill>
              </a:rPr>
              <a:t>延迟（</a:t>
            </a:r>
            <a:r>
              <a:rPr lang="en-US" altLang="zh-CN" sz="1600" dirty="0">
                <a:solidFill>
                  <a:schemeClr val="tx1"/>
                </a:solidFill>
              </a:rPr>
              <a:t>Delayed Interest Table</a:t>
            </a:r>
            <a:r>
              <a:rPr lang="zh-CN" altLang="en-US" sz="1600" dirty="0">
                <a:solidFill>
                  <a:schemeClr val="tx1"/>
                </a:solidFill>
              </a:rPr>
              <a:t>）所有未在</a:t>
            </a:r>
            <a:r>
              <a:rPr lang="en-US" altLang="zh-CN" sz="1600" dirty="0">
                <a:solidFill>
                  <a:schemeClr val="tx1"/>
                </a:solidFill>
              </a:rPr>
              <a:t>CS</a:t>
            </a:r>
            <a:r>
              <a:rPr lang="zh-CN" altLang="en-US" sz="1600" dirty="0">
                <a:solidFill>
                  <a:schemeClr val="tx1"/>
                </a:solidFill>
              </a:rPr>
              <a:t>中匹配的</a:t>
            </a:r>
            <a:r>
              <a:rPr lang="en-US" altLang="zh-CN" sz="1600" dirty="0">
                <a:solidFill>
                  <a:schemeClr val="tx1"/>
                </a:solidFill>
              </a:rPr>
              <a:t>Interest</a:t>
            </a:r>
            <a:r>
              <a:rPr lang="zh-CN" altLang="en-US" sz="1600" dirty="0">
                <a:solidFill>
                  <a:schemeClr val="tx1"/>
                </a:solidFill>
              </a:rPr>
              <a:t>包，并等待匹配的</a:t>
            </a:r>
            <a:r>
              <a:rPr lang="en-US" altLang="zh-CN" sz="1600" dirty="0">
                <a:solidFill>
                  <a:schemeClr val="tx1"/>
                </a:solidFill>
              </a:rPr>
              <a:t>Data“</a:t>
            </a:r>
            <a:r>
              <a:rPr lang="zh-CN" altLang="en-US" sz="1600" dirty="0">
                <a:solidFill>
                  <a:schemeClr val="tx1"/>
                </a:solidFill>
              </a:rPr>
              <a:t>消费”</a:t>
            </a:r>
            <a:r>
              <a:rPr lang="en-US" altLang="zh-CN" sz="1600" dirty="0">
                <a:solidFill>
                  <a:schemeClr val="tx1"/>
                </a:solidFill>
              </a:rPr>
              <a:t>Interest</a:t>
            </a:r>
            <a:r>
              <a:rPr lang="zh-CN" altLang="en-US" sz="1600" dirty="0">
                <a:solidFill>
                  <a:schemeClr val="tx1"/>
                </a:solidFill>
              </a:rPr>
              <a:t>。</a:t>
            </a:r>
            <a:r>
              <a:rPr lang="en-US" altLang="zh-CN" sz="1600" dirty="0">
                <a:solidFill>
                  <a:schemeClr val="tx1"/>
                </a:solidFill>
              </a:rPr>
              <a:t>Follower</a:t>
            </a:r>
            <a:r>
              <a:rPr lang="zh-CN" altLang="en-US" sz="1600" dirty="0">
                <a:solidFill>
                  <a:schemeClr val="tx1"/>
                </a:solidFill>
              </a:rPr>
              <a:t>除了可以从</a:t>
            </a:r>
            <a:r>
              <a:rPr lang="en-US" altLang="zh-CN" sz="1600" dirty="0">
                <a:solidFill>
                  <a:schemeClr val="tx1"/>
                </a:solidFill>
              </a:rPr>
              <a:t>Interest ACK</a:t>
            </a:r>
            <a:r>
              <a:rPr lang="zh-CN" altLang="en-US" sz="1600" dirty="0">
                <a:solidFill>
                  <a:schemeClr val="tx1"/>
                </a:solidFill>
              </a:rPr>
              <a:t>中确定运行模式外，还可以从</a:t>
            </a:r>
            <a:r>
              <a:rPr lang="en-US" altLang="zh-CN" sz="1600" dirty="0">
                <a:solidFill>
                  <a:schemeClr val="tx1"/>
                </a:solidFill>
              </a:rPr>
              <a:t>Interest ACK</a:t>
            </a:r>
            <a:r>
              <a:rPr lang="zh-CN" altLang="en-US" sz="1600" dirty="0">
                <a:solidFill>
                  <a:schemeClr val="tx1"/>
                </a:solidFill>
              </a:rPr>
              <a:t>中了解</a:t>
            </a:r>
            <a:r>
              <a:rPr lang="en-US" altLang="zh-CN" sz="1600" dirty="0">
                <a:solidFill>
                  <a:schemeClr val="tx1"/>
                </a:solidFill>
              </a:rPr>
              <a:t>Leader</a:t>
            </a:r>
            <a:r>
              <a:rPr lang="zh-CN" altLang="en-US" sz="1600" dirty="0">
                <a:solidFill>
                  <a:schemeClr val="tx1"/>
                </a:solidFill>
              </a:rPr>
              <a:t>的</a:t>
            </a:r>
            <a:r>
              <a:rPr lang="en-US" altLang="zh-CN" sz="1600" dirty="0">
                <a:solidFill>
                  <a:schemeClr val="tx1"/>
                </a:solidFill>
              </a:rPr>
              <a:t>Interest</a:t>
            </a:r>
            <a:r>
              <a:rPr lang="zh-CN" altLang="en-US" sz="1600" dirty="0">
                <a:solidFill>
                  <a:schemeClr val="tx1"/>
                </a:solidFill>
              </a:rPr>
              <a:t>发送进度</a:t>
            </a:r>
            <a:r>
              <a:rPr lang="en-US" altLang="zh-CN" sz="1600" dirty="0">
                <a:solidFill>
                  <a:schemeClr val="tx1"/>
                </a:solidFill>
              </a:rPr>
              <a:t>(</a:t>
            </a:r>
            <a:r>
              <a:rPr lang="en-US" altLang="zh-CN" sz="1600" b="1" dirty="0" err="1">
                <a:solidFill>
                  <a:schemeClr val="tx1"/>
                </a:solidFill>
                <a:effectLst/>
              </a:rPr>
              <a:t>SNmax</a:t>
            </a:r>
            <a:r>
              <a:rPr lang="en-US" altLang="zh-CN" sz="1600" b="1" dirty="0">
                <a:solidFill>
                  <a:schemeClr val="tx1"/>
                </a:solidFill>
                <a:effectLst/>
              </a:rPr>
              <a:t>: Leader</a:t>
            </a:r>
            <a:r>
              <a:rPr lang="zh-CN" altLang="en-US" sz="1600" b="1" dirty="0">
                <a:solidFill>
                  <a:schemeClr val="tx1"/>
                </a:solidFill>
                <a:effectLst/>
              </a:rPr>
              <a:t>发送的</a:t>
            </a:r>
            <a:r>
              <a:rPr lang="en-US" altLang="zh-CN" sz="1600" b="1" dirty="0">
                <a:solidFill>
                  <a:schemeClr val="tx1"/>
                </a:solidFill>
                <a:effectLst/>
              </a:rPr>
              <a:t>Interest</a:t>
            </a:r>
            <a:r>
              <a:rPr lang="zh-CN" altLang="en-US" sz="1600" b="1" dirty="0">
                <a:solidFill>
                  <a:schemeClr val="tx1"/>
                </a:solidFill>
                <a:effectLst/>
              </a:rPr>
              <a:t>的最大段数</a:t>
            </a:r>
            <a:r>
              <a:rPr lang="en-US" altLang="zh-CN" sz="1600" dirty="0">
                <a:solidFill>
                  <a:schemeClr val="tx1"/>
                </a:solidFill>
              </a:rPr>
              <a:t>)</a:t>
            </a:r>
            <a:r>
              <a:rPr lang="zh-CN" altLang="en-US" sz="1600" dirty="0">
                <a:solidFill>
                  <a:schemeClr val="tx1"/>
                </a:solidFill>
              </a:rPr>
              <a:t>。</a:t>
            </a:r>
          </a:p>
          <a:p>
            <a:endParaRPr lang="zh-CN" altLang="en-US" dirty="0">
              <a:solidFill>
                <a:schemeClr val="tx1"/>
              </a:solidFill>
            </a:endParaRPr>
          </a:p>
        </p:txBody>
      </p:sp>
    </p:spTree>
    <p:extLst>
      <p:ext uri="{BB962C8B-B14F-4D97-AF65-F5344CB8AC3E}">
        <p14:creationId xmlns:p14="http://schemas.microsoft.com/office/powerpoint/2010/main" val="3631408689"/>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3631155" cy="369332"/>
          </a:xfrm>
          <a:prstGeom prst="rect">
            <a:avLst/>
          </a:prstGeom>
          <a:noFill/>
        </p:spPr>
        <p:txBody>
          <a:bodyPr wrap="square" rtlCol="0">
            <a:spAutoFit/>
          </a:bodyPr>
          <a:lstStyle/>
          <a:p>
            <a:r>
              <a:rPr lang="en-US" altLang="zh-CN" sz="1800" b="1" dirty="0">
                <a:effectLst/>
              </a:rPr>
              <a:t>NDN</a:t>
            </a:r>
            <a:r>
              <a:rPr lang="zh-CN" altLang="en-US" sz="1800" b="1" dirty="0">
                <a:effectLst/>
              </a:rPr>
              <a:t>层基于</a:t>
            </a:r>
            <a:r>
              <a:rPr lang="en-US" altLang="zh-CN" sz="1800" b="1" dirty="0">
                <a:effectLst/>
              </a:rPr>
              <a:t>leader</a:t>
            </a:r>
            <a:r>
              <a:rPr lang="zh-CN" altLang="en-US" sz="1800" b="1" dirty="0">
                <a:effectLst/>
              </a:rPr>
              <a:t>的</a:t>
            </a:r>
            <a:r>
              <a:rPr lang="en-US" altLang="zh-CN" sz="1800" b="1" dirty="0">
                <a:effectLst/>
              </a:rPr>
              <a:t>Interest</a:t>
            </a:r>
            <a:r>
              <a:rPr lang="zh-CN" altLang="en-US" sz="1800" b="1" dirty="0">
                <a:effectLst/>
              </a:rPr>
              <a:t>抑制</a:t>
            </a:r>
            <a:r>
              <a:rPr lang="zh-CN" altLang="en-US" sz="1600" dirty="0"/>
              <a:t> </a:t>
            </a:r>
            <a:endParaRPr lang="zh-CN" altLang="en-US" sz="1600" dirty="0">
              <a:cs typeface="+mn-ea"/>
              <a:sym typeface="+mn-lt"/>
            </a:endParaRPr>
          </a:p>
        </p:txBody>
      </p:sp>
      <p:sp>
        <p:nvSpPr>
          <p:cNvPr id="13" name="矩形 12">
            <a:extLst>
              <a:ext uri="{FF2B5EF4-FFF2-40B4-BE49-F238E27FC236}">
                <a16:creationId xmlns:a16="http://schemas.microsoft.com/office/drawing/2014/main" id="{D2CBD4B4-2488-4BFA-80BC-B2ACF01D28EF}"/>
              </a:ext>
            </a:extLst>
          </p:cNvPr>
          <p:cNvSpPr/>
          <p:nvPr/>
        </p:nvSpPr>
        <p:spPr>
          <a:xfrm>
            <a:off x="660399" y="620724"/>
            <a:ext cx="10858501" cy="597363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chemeClr val="tx1"/>
                </a:solidFill>
                <a:effectLst/>
              </a:rPr>
              <a:t>客户端离开</a:t>
            </a:r>
            <a:endParaRPr lang="zh-CN" altLang="en-US" dirty="0">
              <a:solidFill>
                <a:schemeClr val="tx1"/>
              </a:solidFill>
              <a:effectLst/>
            </a:endParaRPr>
          </a:p>
          <a:p>
            <a:pPr>
              <a:lnSpc>
                <a:spcPct val="150000"/>
              </a:lnSpc>
            </a:pPr>
            <a:r>
              <a:rPr lang="zh-CN" altLang="en-US" dirty="0">
                <a:solidFill>
                  <a:schemeClr val="tx1"/>
                </a:solidFill>
              </a:rPr>
              <a:t>对于流数据段的请求，客户端</a:t>
            </a:r>
            <a:r>
              <a:rPr lang="zh-CN" altLang="en-US" b="1" dirty="0">
                <a:solidFill>
                  <a:schemeClr val="tx1"/>
                </a:solidFill>
                <a:effectLst/>
              </a:rPr>
              <a:t>定期发送一个</a:t>
            </a:r>
            <a:r>
              <a:rPr lang="en-US" altLang="zh-CN" b="1" dirty="0">
                <a:solidFill>
                  <a:schemeClr val="tx1"/>
                </a:solidFill>
                <a:effectLst/>
              </a:rPr>
              <a:t>Interest</a:t>
            </a:r>
            <a:r>
              <a:rPr lang="zh-CN" altLang="en-US" b="1" dirty="0">
                <a:solidFill>
                  <a:schemeClr val="tx1"/>
                </a:solidFill>
                <a:effectLst/>
              </a:rPr>
              <a:t>来获取流的生产进度</a:t>
            </a:r>
            <a:r>
              <a:rPr lang="zh-CN" altLang="en-US" dirty="0">
                <a:solidFill>
                  <a:schemeClr val="tx1"/>
                </a:solidFill>
              </a:rPr>
              <a:t>，这个</a:t>
            </a:r>
            <a:r>
              <a:rPr lang="zh-CN" altLang="en-US" b="1" dirty="0">
                <a:solidFill>
                  <a:schemeClr val="tx1"/>
                </a:solidFill>
                <a:effectLst/>
              </a:rPr>
              <a:t>特殊的</a:t>
            </a:r>
            <a:r>
              <a:rPr lang="en-US" altLang="zh-CN" b="1" dirty="0">
                <a:solidFill>
                  <a:schemeClr val="tx1"/>
                </a:solidFill>
                <a:effectLst/>
              </a:rPr>
              <a:t>Interest</a:t>
            </a:r>
            <a:r>
              <a:rPr lang="zh-CN" altLang="en-US" b="1" dirty="0">
                <a:solidFill>
                  <a:schemeClr val="tx1"/>
                </a:solidFill>
                <a:effectLst/>
              </a:rPr>
              <a:t>不会被客户端延迟</a:t>
            </a:r>
            <a:r>
              <a:rPr lang="zh-CN" altLang="en-US" dirty="0">
                <a:solidFill>
                  <a:schemeClr val="tx1"/>
                </a:solidFill>
              </a:rPr>
              <a:t>。</a:t>
            </a:r>
            <a:r>
              <a:rPr lang="en-US" altLang="zh-CN" b="1" dirty="0">
                <a:solidFill>
                  <a:schemeClr val="tx1"/>
                </a:solidFill>
                <a:effectLst/>
              </a:rPr>
              <a:t>AP</a:t>
            </a:r>
            <a:r>
              <a:rPr lang="zh-CN" altLang="en-US" b="1" dirty="0">
                <a:solidFill>
                  <a:schemeClr val="tx1"/>
                </a:solidFill>
                <a:effectLst/>
              </a:rPr>
              <a:t>根据此</a:t>
            </a:r>
            <a:r>
              <a:rPr lang="en-US" altLang="zh-CN" b="1" dirty="0">
                <a:solidFill>
                  <a:schemeClr val="tx1"/>
                </a:solidFill>
                <a:effectLst/>
              </a:rPr>
              <a:t>Interest</a:t>
            </a:r>
            <a:r>
              <a:rPr lang="zh-CN" altLang="en-US" b="1" dirty="0">
                <a:solidFill>
                  <a:schemeClr val="tx1"/>
                </a:solidFill>
                <a:effectLst/>
              </a:rPr>
              <a:t>确定客户端是否仍处于活动状态。如果</a:t>
            </a:r>
            <a:r>
              <a:rPr lang="en-US" altLang="zh-CN" b="1" dirty="0">
                <a:solidFill>
                  <a:schemeClr val="tx1"/>
                </a:solidFill>
                <a:effectLst/>
              </a:rPr>
              <a:t>AP</a:t>
            </a:r>
            <a:r>
              <a:rPr lang="zh-CN" altLang="en-US" b="1" dirty="0">
                <a:solidFill>
                  <a:schemeClr val="tx1"/>
                </a:solidFill>
                <a:effectLst/>
              </a:rPr>
              <a:t>在一段时间内没有从客户端收到利息，它将声明该客户端已经离开</a:t>
            </a:r>
            <a:r>
              <a:rPr lang="zh-CN" altLang="en-US" dirty="0">
                <a:solidFill>
                  <a:schemeClr val="tx1"/>
                </a:solidFill>
              </a:rPr>
              <a:t>。</a:t>
            </a:r>
          </a:p>
          <a:p>
            <a:pPr>
              <a:lnSpc>
                <a:spcPct val="150000"/>
              </a:lnSpc>
            </a:pPr>
            <a:br>
              <a:rPr lang="zh-CN" altLang="en-US" dirty="0">
                <a:solidFill>
                  <a:schemeClr val="tx1"/>
                </a:solidFill>
              </a:rPr>
            </a:br>
            <a:endParaRPr lang="zh-CN" altLang="en-US" dirty="0">
              <a:solidFill>
                <a:schemeClr val="tx1"/>
              </a:solidFill>
            </a:endParaRPr>
          </a:p>
          <a:p>
            <a:pPr>
              <a:lnSpc>
                <a:spcPct val="150000"/>
              </a:lnSpc>
            </a:pPr>
            <a:r>
              <a:rPr lang="zh-CN" altLang="en-US" dirty="0">
                <a:solidFill>
                  <a:schemeClr val="tx1"/>
                </a:solidFill>
              </a:rPr>
              <a:t>如果离开的客户端是一个</a:t>
            </a:r>
            <a:r>
              <a:rPr lang="en-US" altLang="zh-CN" dirty="0">
                <a:solidFill>
                  <a:schemeClr val="tx1"/>
                </a:solidFill>
              </a:rPr>
              <a:t>Follower, AP</a:t>
            </a:r>
            <a:r>
              <a:rPr lang="zh-CN" altLang="en-US" dirty="0">
                <a:solidFill>
                  <a:schemeClr val="tx1"/>
                </a:solidFill>
              </a:rPr>
              <a:t>只会在下一个</a:t>
            </a:r>
            <a:r>
              <a:rPr lang="en-US" altLang="zh-CN" dirty="0">
                <a:solidFill>
                  <a:schemeClr val="tx1"/>
                </a:solidFill>
              </a:rPr>
              <a:t>Interest ACK</a:t>
            </a:r>
            <a:r>
              <a:rPr lang="zh-CN" altLang="en-US" dirty="0">
                <a:solidFill>
                  <a:schemeClr val="tx1"/>
                </a:solidFill>
              </a:rPr>
              <a:t>中更新客户端号</a:t>
            </a:r>
            <a:r>
              <a:rPr lang="en-US" altLang="zh-CN" dirty="0">
                <a:solidFill>
                  <a:schemeClr val="tx1"/>
                </a:solidFill>
              </a:rPr>
              <a:t>N</a:t>
            </a:r>
            <a:r>
              <a:rPr lang="zh-CN" altLang="en-US" dirty="0">
                <a:solidFill>
                  <a:schemeClr val="tx1"/>
                </a:solidFill>
              </a:rPr>
              <a:t>。</a:t>
            </a:r>
          </a:p>
          <a:p>
            <a:pPr>
              <a:lnSpc>
                <a:spcPct val="150000"/>
              </a:lnSpc>
            </a:pPr>
            <a:r>
              <a:rPr lang="zh-CN" altLang="en-US" dirty="0">
                <a:solidFill>
                  <a:schemeClr val="tx1"/>
                </a:solidFill>
              </a:rPr>
              <a:t>如果离开客户端是</a:t>
            </a:r>
            <a:r>
              <a:rPr lang="en-US" altLang="zh-CN" dirty="0">
                <a:solidFill>
                  <a:schemeClr val="tx1"/>
                </a:solidFill>
              </a:rPr>
              <a:t>Leader, AP</a:t>
            </a:r>
            <a:r>
              <a:rPr lang="zh-CN" altLang="en-US" dirty="0">
                <a:solidFill>
                  <a:schemeClr val="tx1"/>
                </a:solidFill>
              </a:rPr>
              <a:t>将选择前</a:t>
            </a:r>
            <a:r>
              <a:rPr lang="en-US" altLang="zh-CN" dirty="0">
                <a:solidFill>
                  <a:schemeClr val="tx1"/>
                </a:solidFill>
              </a:rPr>
              <a:t>Leader</a:t>
            </a:r>
            <a:r>
              <a:rPr lang="zh-CN" altLang="en-US" dirty="0">
                <a:solidFill>
                  <a:schemeClr val="tx1"/>
                </a:solidFill>
              </a:rPr>
              <a:t>离开后收到的</a:t>
            </a:r>
            <a:r>
              <a:rPr lang="en-US" altLang="zh-CN" dirty="0">
                <a:solidFill>
                  <a:schemeClr val="tx1"/>
                </a:solidFill>
              </a:rPr>
              <a:t>Interest</a:t>
            </a:r>
            <a:r>
              <a:rPr lang="zh-CN" altLang="en-US" dirty="0">
                <a:solidFill>
                  <a:schemeClr val="tx1"/>
                </a:solidFill>
              </a:rPr>
              <a:t>的发送方作为新的</a:t>
            </a:r>
            <a:r>
              <a:rPr lang="en-US" altLang="zh-CN" dirty="0">
                <a:solidFill>
                  <a:schemeClr val="tx1"/>
                </a:solidFill>
              </a:rPr>
              <a:t>Leader</a:t>
            </a:r>
            <a:r>
              <a:rPr lang="zh-CN" altLang="en-US" dirty="0">
                <a:solidFill>
                  <a:schemeClr val="tx1"/>
                </a:solidFill>
              </a:rPr>
              <a:t>。</a:t>
            </a:r>
          </a:p>
          <a:p>
            <a:pPr>
              <a:lnSpc>
                <a:spcPct val="150000"/>
              </a:lnSpc>
            </a:pPr>
            <a:br>
              <a:rPr lang="zh-CN" altLang="en-US" dirty="0">
                <a:solidFill>
                  <a:schemeClr val="tx1"/>
                </a:solidFill>
              </a:rPr>
            </a:br>
            <a:endParaRPr lang="zh-CN" altLang="en-US" dirty="0">
              <a:solidFill>
                <a:schemeClr val="tx1"/>
              </a:solidFill>
            </a:endParaRPr>
          </a:p>
          <a:p>
            <a:pPr>
              <a:lnSpc>
                <a:spcPct val="150000"/>
              </a:lnSpc>
            </a:pPr>
            <a:r>
              <a:rPr lang="zh-CN" altLang="en-US" dirty="0">
                <a:solidFill>
                  <a:schemeClr val="tx1"/>
                </a:solidFill>
              </a:rPr>
              <a:t>新的</a:t>
            </a:r>
            <a:r>
              <a:rPr lang="en-US" altLang="zh-CN" dirty="0">
                <a:solidFill>
                  <a:schemeClr val="tx1"/>
                </a:solidFill>
              </a:rPr>
              <a:t>Leader</a:t>
            </a:r>
            <a:r>
              <a:rPr lang="zh-CN" altLang="en-US" dirty="0">
                <a:solidFill>
                  <a:schemeClr val="tx1"/>
                </a:solidFill>
              </a:rPr>
              <a:t>将继续在</a:t>
            </a:r>
            <a:r>
              <a:rPr lang="en-US" altLang="zh-CN" dirty="0">
                <a:solidFill>
                  <a:schemeClr val="tx1"/>
                </a:solidFill>
              </a:rPr>
              <a:t>Follower</a:t>
            </a:r>
            <a:r>
              <a:rPr lang="zh-CN" altLang="en-US" dirty="0">
                <a:solidFill>
                  <a:schemeClr val="tx1"/>
                </a:solidFill>
              </a:rPr>
              <a:t>模式下运行，直到收到的</a:t>
            </a:r>
            <a:r>
              <a:rPr lang="en-US" altLang="zh-CN" dirty="0">
                <a:solidFill>
                  <a:schemeClr val="tx1"/>
                </a:solidFill>
              </a:rPr>
              <a:t>Interest</a:t>
            </a:r>
            <a:r>
              <a:rPr lang="zh-CN" altLang="en-US" dirty="0">
                <a:solidFill>
                  <a:schemeClr val="tx1"/>
                </a:solidFill>
              </a:rPr>
              <a:t>的</a:t>
            </a:r>
            <a:r>
              <a:rPr lang="en-US" altLang="zh-CN" dirty="0">
                <a:solidFill>
                  <a:schemeClr val="tx1"/>
                </a:solidFill>
              </a:rPr>
              <a:t>SN</a:t>
            </a:r>
            <a:r>
              <a:rPr lang="zh-CN" altLang="en-US" dirty="0">
                <a:solidFill>
                  <a:schemeClr val="tx1"/>
                </a:solidFill>
              </a:rPr>
              <a:t>大于</a:t>
            </a:r>
            <a:r>
              <a:rPr lang="en-US" altLang="zh-CN" dirty="0" err="1">
                <a:solidFill>
                  <a:schemeClr val="tx1"/>
                </a:solidFill>
              </a:rPr>
              <a:t>SNmax</a:t>
            </a:r>
            <a:r>
              <a:rPr lang="en-US" altLang="zh-CN" dirty="0">
                <a:solidFill>
                  <a:schemeClr val="tx1"/>
                </a:solidFill>
              </a:rPr>
              <a:t>, </a:t>
            </a:r>
            <a:r>
              <a:rPr lang="en-US" altLang="zh-CN" dirty="0" err="1">
                <a:solidFill>
                  <a:schemeClr val="tx1"/>
                </a:solidFill>
              </a:rPr>
              <a:t>SNmax</a:t>
            </a:r>
            <a:r>
              <a:rPr lang="zh-CN" altLang="en-US" dirty="0">
                <a:solidFill>
                  <a:schemeClr val="tx1"/>
                </a:solidFill>
              </a:rPr>
              <a:t>是</a:t>
            </a:r>
            <a:r>
              <a:rPr lang="en-US" altLang="zh-CN" dirty="0" err="1">
                <a:solidFill>
                  <a:schemeClr val="tx1"/>
                </a:solidFill>
              </a:rPr>
              <a:t>exLeader</a:t>
            </a:r>
            <a:r>
              <a:rPr lang="zh-CN" altLang="en-US" dirty="0">
                <a:solidFill>
                  <a:schemeClr val="tx1"/>
                </a:solidFill>
              </a:rPr>
              <a:t>已经发送的</a:t>
            </a:r>
            <a:r>
              <a:rPr lang="en-US" altLang="zh-CN" dirty="0">
                <a:solidFill>
                  <a:schemeClr val="tx1"/>
                </a:solidFill>
              </a:rPr>
              <a:t>Interest</a:t>
            </a:r>
            <a:r>
              <a:rPr lang="zh-CN" altLang="en-US" dirty="0">
                <a:solidFill>
                  <a:schemeClr val="tx1"/>
                </a:solidFill>
              </a:rPr>
              <a:t>的最大段数（以避免重新发送这些</a:t>
            </a:r>
            <a:r>
              <a:rPr lang="en-US" altLang="zh-CN" dirty="0">
                <a:solidFill>
                  <a:schemeClr val="tx1"/>
                </a:solidFill>
              </a:rPr>
              <a:t>Interest</a:t>
            </a:r>
            <a:r>
              <a:rPr lang="zh-CN" altLang="en-US" dirty="0">
                <a:solidFill>
                  <a:schemeClr val="tx1"/>
                </a:solidFill>
              </a:rPr>
              <a:t>），才切换成</a:t>
            </a:r>
            <a:r>
              <a:rPr lang="en-US" altLang="zh-CN" dirty="0">
                <a:solidFill>
                  <a:schemeClr val="tx1"/>
                </a:solidFill>
              </a:rPr>
              <a:t>Leader</a:t>
            </a:r>
            <a:r>
              <a:rPr lang="zh-CN" altLang="en-US" dirty="0">
                <a:solidFill>
                  <a:schemeClr val="tx1"/>
                </a:solidFill>
              </a:rPr>
              <a:t>模式</a:t>
            </a:r>
          </a:p>
          <a:p>
            <a:pPr>
              <a:lnSpc>
                <a:spcPct val="150000"/>
              </a:lnSpc>
            </a:pPr>
            <a:endParaRPr lang="zh-CN" altLang="en-US" dirty="0">
              <a:solidFill>
                <a:schemeClr val="tx1"/>
              </a:solidFill>
            </a:endParaRPr>
          </a:p>
        </p:txBody>
      </p:sp>
    </p:spTree>
    <p:extLst>
      <p:ext uri="{BB962C8B-B14F-4D97-AF65-F5344CB8AC3E}">
        <p14:creationId xmlns:p14="http://schemas.microsoft.com/office/powerpoint/2010/main" val="29686718"/>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3631155" cy="369332"/>
          </a:xfrm>
          <a:prstGeom prst="rect">
            <a:avLst/>
          </a:prstGeom>
          <a:noFill/>
        </p:spPr>
        <p:txBody>
          <a:bodyPr wrap="square" rtlCol="0">
            <a:spAutoFit/>
          </a:bodyPr>
          <a:lstStyle/>
          <a:p>
            <a:r>
              <a:rPr lang="en-US" altLang="zh-CN" sz="1800" b="1" dirty="0">
                <a:effectLst/>
              </a:rPr>
              <a:t>NDN</a:t>
            </a:r>
            <a:r>
              <a:rPr lang="zh-CN" altLang="en-US" sz="1800" b="1" dirty="0">
                <a:effectLst/>
              </a:rPr>
              <a:t>层基于</a:t>
            </a:r>
            <a:r>
              <a:rPr lang="en-US" altLang="zh-CN" sz="1800" b="1" dirty="0">
                <a:effectLst/>
              </a:rPr>
              <a:t>leader</a:t>
            </a:r>
            <a:r>
              <a:rPr lang="zh-CN" altLang="en-US" sz="1800" b="1" dirty="0">
                <a:effectLst/>
              </a:rPr>
              <a:t>的</a:t>
            </a:r>
            <a:r>
              <a:rPr lang="en-US" altLang="zh-CN" sz="1800" b="1" dirty="0">
                <a:effectLst/>
              </a:rPr>
              <a:t>Interest</a:t>
            </a:r>
            <a:r>
              <a:rPr lang="zh-CN" altLang="en-US" sz="1800" b="1" dirty="0">
                <a:effectLst/>
              </a:rPr>
              <a:t>抑制</a:t>
            </a:r>
            <a:r>
              <a:rPr lang="zh-CN" altLang="en-US" sz="1600" dirty="0"/>
              <a:t> </a:t>
            </a:r>
            <a:endParaRPr lang="zh-CN" altLang="en-US" sz="1600" dirty="0">
              <a:cs typeface="+mn-ea"/>
              <a:sym typeface="+mn-lt"/>
            </a:endParaRPr>
          </a:p>
        </p:txBody>
      </p:sp>
      <p:sp>
        <p:nvSpPr>
          <p:cNvPr id="13" name="矩形 12">
            <a:extLst>
              <a:ext uri="{FF2B5EF4-FFF2-40B4-BE49-F238E27FC236}">
                <a16:creationId xmlns:a16="http://schemas.microsoft.com/office/drawing/2014/main" id="{D2CBD4B4-2488-4BFA-80BC-B2ACF01D28EF}"/>
              </a:ext>
            </a:extLst>
          </p:cNvPr>
          <p:cNvSpPr/>
          <p:nvPr/>
        </p:nvSpPr>
        <p:spPr>
          <a:xfrm>
            <a:off x="10293" y="607375"/>
            <a:ext cx="6373045" cy="628065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sz="1600" b="1" dirty="0">
              <a:solidFill>
                <a:schemeClr val="tx1"/>
              </a:solidFill>
              <a:effectLst/>
            </a:endParaRPr>
          </a:p>
          <a:p>
            <a:pPr>
              <a:lnSpc>
                <a:spcPct val="150000"/>
              </a:lnSpc>
            </a:pPr>
            <a:r>
              <a:rPr lang="en-US" altLang="zh-CN" sz="1600" b="1" dirty="0">
                <a:solidFill>
                  <a:schemeClr val="tx1"/>
                </a:solidFill>
                <a:effectLst/>
              </a:rPr>
              <a:t>Interest</a:t>
            </a:r>
            <a:r>
              <a:rPr lang="zh-CN" altLang="en-US" sz="1600" b="1" dirty="0">
                <a:solidFill>
                  <a:schemeClr val="tx1"/>
                </a:solidFill>
                <a:effectLst/>
              </a:rPr>
              <a:t>抑制</a:t>
            </a:r>
            <a:endParaRPr lang="zh-CN" altLang="en-US" sz="1600" dirty="0">
              <a:solidFill>
                <a:schemeClr val="tx1"/>
              </a:solidFill>
              <a:effectLst/>
            </a:endParaRPr>
          </a:p>
          <a:p>
            <a:pPr>
              <a:lnSpc>
                <a:spcPct val="150000"/>
              </a:lnSpc>
            </a:pPr>
            <a:r>
              <a:rPr lang="zh-CN" altLang="en-US" sz="1600" dirty="0">
                <a:solidFill>
                  <a:schemeClr val="tx1"/>
                </a:solidFill>
              </a:rPr>
              <a:t>对于</a:t>
            </a:r>
            <a:r>
              <a:rPr lang="en-US" altLang="zh-CN" sz="1600" dirty="0">
                <a:solidFill>
                  <a:schemeClr val="tx1"/>
                </a:solidFill>
              </a:rPr>
              <a:t>Leader</a:t>
            </a:r>
            <a:r>
              <a:rPr lang="zh-CN" altLang="en-US" sz="1600" dirty="0">
                <a:solidFill>
                  <a:schemeClr val="tx1"/>
                </a:solidFill>
              </a:rPr>
              <a:t>，除了将所有新收到的</a:t>
            </a:r>
            <a:r>
              <a:rPr lang="en-US" altLang="zh-CN" sz="1600" dirty="0">
                <a:solidFill>
                  <a:schemeClr val="tx1"/>
                </a:solidFill>
              </a:rPr>
              <a:t>Interest</a:t>
            </a:r>
            <a:r>
              <a:rPr lang="zh-CN" altLang="en-US" sz="1600" dirty="0">
                <a:solidFill>
                  <a:schemeClr val="tx1"/>
                </a:solidFill>
              </a:rPr>
              <a:t>包转发给</a:t>
            </a:r>
            <a:r>
              <a:rPr lang="en-US" altLang="zh-CN" sz="1600" dirty="0">
                <a:solidFill>
                  <a:schemeClr val="tx1"/>
                </a:solidFill>
              </a:rPr>
              <a:t>AP</a:t>
            </a:r>
            <a:r>
              <a:rPr lang="zh-CN" altLang="en-US" sz="1600" dirty="0">
                <a:solidFill>
                  <a:schemeClr val="tx1"/>
                </a:solidFill>
              </a:rPr>
              <a:t>外，</a:t>
            </a:r>
            <a:r>
              <a:rPr lang="en-US" altLang="zh-CN" sz="1600" dirty="0" err="1">
                <a:solidFill>
                  <a:schemeClr val="tx1"/>
                </a:solidFill>
              </a:rPr>
              <a:t>ccnd</a:t>
            </a:r>
            <a:r>
              <a:rPr lang="zh-CN" altLang="en-US" sz="1600" dirty="0">
                <a:solidFill>
                  <a:schemeClr val="tx1"/>
                </a:solidFill>
              </a:rPr>
              <a:t>还维护一个</a:t>
            </a:r>
            <a:r>
              <a:rPr lang="en-US" altLang="zh-CN" sz="1600" dirty="0">
                <a:solidFill>
                  <a:schemeClr val="tx1"/>
                </a:solidFill>
              </a:rPr>
              <a:t>DIT (Delayed Interest Table)</a:t>
            </a:r>
            <a:r>
              <a:rPr lang="zh-CN" altLang="en-US" sz="1600" dirty="0">
                <a:solidFill>
                  <a:schemeClr val="tx1"/>
                </a:solidFill>
              </a:rPr>
              <a:t>来记录它们。当</a:t>
            </a:r>
            <a:r>
              <a:rPr lang="en-US" altLang="zh-CN" sz="1600" dirty="0">
                <a:solidFill>
                  <a:schemeClr val="tx1"/>
                </a:solidFill>
              </a:rPr>
              <a:t>Leader </a:t>
            </a:r>
            <a:r>
              <a:rPr lang="en-US" altLang="zh-CN" sz="1600" dirty="0" err="1">
                <a:solidFill>
                  <a:schemeClr val="tx1"/>
                </a:solidFill>
              </a:rPr>
              <a:t>ccnd</a:t>
            </a:r>
            <a:r>
              <a:rPr lang="zh-CN" altLang="en-US" sz="1600" dirty="0">
                <a:solidFill>
                  <a:schemeClr val="tx1"/>
                </a:solidFill>
              </a:rPr>
              <a:t>接收到</a:t>
            </a:r>
            <a:r>
              <a:rPr lang="en-US" altLang="zh-CN" sz="1600" dirty="0">
                <a:solidFill>
                  <a:schemeClr val="tx1"/>
                </a:solidFill>
              </a:rPr>
              <a:t>Data</a:t>
            </a:r>
            <a:r>
              <a:rPr lang="zh-CN" altLang="en-US" sz="1600" dirty="0">
                <a:solidFill>
                  <a:schemeClr val="tx1"/>
                </a:solidFill>
              </a:rPr>
              <a:t>时，</a:t>
            </a:r>
            <a:r>
              <a:rPr lang="zh-CN" altLang="en-US" sz="1600" b="1" dirty="0">
                <a:solidFill>
                  <a:srgbClr val="FF0000"/>
                </a:solidFill>
              </a:rPr>
              <a:t>如果</a:t>
            </a:r>
            <a:r>
              <a:rPr lang="en-US" altLang="zh-CN" sz="1600" b="1" dirty="0">
                <a:solidFill>
                  <a:srgbClr val="FF0000"/>
                </a:solidFill>
              </a:rPr>
              <a:t>Data</a:t>
            </a:r>
            <a:r>
              <a:rPr lang="zh-CN" altLang="en-US" sz="1600" b="1" dirty="0">
                <a:solidFill>
                  <a:srgbClr val="FF0000"/>
                </a:solidFill>
              </a:rPr>
              <a:t>在</a:t>
            </a:r>
            <a:r>
              <a:rPr lang="en-US" altLang="zh-CN" sz="1600" b="1" dirty="0">
                <a:solidFill>
                  <a:srgbClr val="FF0000"/>
                </a:solidFill>
              </a:rPr>
              <a:t>DIT</a:t>
            </a:r>
            <a:r>
              <a:rPr lang="zh-CN" altLang="en-US" sz="1600" b="1" dirty="0">
                <a:solidFill>
                  <a:srgbClr val="FF0000"/>
                </a:solidFill>
              </a:rPr>
              <a:t>中消费了匹配的</a:t>
            </a:r>
            <a:r>
              <a:rPr lang="en-US" altLang="zh-CN" sz="1600" b="1" dirty="0">
                <a:solidFill>
                  <a:srgbClr val="FF0000"/>
                </a:solidFill>
              </a:rPr>
              <a:t>Interest, </a:t>
            </a:r>
            <a:r>
              <a:rPr lang="en-US" altLang="zh-CN" sz="1600" b="1" dirty="0" err="1">
                <a:solidFill>
                  <a:srgbClr val="FF0000"/>
                </a:solidFill>
              </a:rPr>
              <a:t>ccnd</a:t>
            </a:r>
            <a:r>
              <a:rPr lang="zh-CN" altLang="en-US" sz="1600" b="1" dirty="0">
                <a:solidFill>
                  <a:srgbClr val="FF0000"/>
                </a:solidFill>
              </a:rPr>
              <a:t>记录这个</a:t>
            </a:r>
            <a:r>
              <a:rPr lang="en-US" altLang="zh-CN" sz="1600" b="1" dirty="0">
                <a:solidFill>
                  <a:srgbClr val="FF0000"/>
                </a:solidFill>
              </a:rPr>
              <a:t>Interest (</a:t>
            </a:r>
            <a:r>
              <a:rPr lang="en-US" altLang="zh-CN" sz="1600" b="1" dirty="0" err="1">
                <a:solidFill>
                  <a:srgbClr val="FF0000"/>
                </a:solidFill>
              </a:rPr>
              <a:t>SNi</a:t>
            </a:r>
            <a:r>
              <a:rPr lang="en-US" altLang="zh-CN" sz="1600" b="1" dirty="0">
                <a:solidFill>
                  <a:srgbClr val="FF0000"/>
                </a:solidFill>
              </a:rPr>
              <a:t>)</a:t>
            </a:r>
            <a:r>
              <a:rPr lang="zh-CN" altLang="en-US" sz="1600" b="1" dirty="0">
                <a:solidFill>
                  <a:srgbClr val="FF0000"/>
                </a:solidFill>
              </a:rPr>
              <a:t>的段号，</a:t>
            </a:r>
            <a:r>
              <a:rPr lang="zh-CN" altLang="en-US" sz="1600" b="1" dirty="0">
                <a:solidFill>
                  <a:srgbClr val="FF0000"/>
                </a:solidFill>
                <a:effectLst/>
              </a:rPr>
              <a:t>并从</a:t>
            </a:r>
            <a:r>
              <a:rPr lang="en-US" altLang="zh-CN" sz="1600" b="1" dirty="0">
                <a:solidFill>
                  <a:srgbClr val="FF0000"/>
                </a:solidFill>
                <a:effectLst/>
              </a:rPr>
              <a:t>DIT</a:t>
            </a:r>
            <a:r>
              <a:rPr lang="zh-CN" altLang="en-US" sz="1600" b="1" dirty="0">
                <a:solidFill>
                  <a:srgbClr val="FF0000"/>
                </a:solidFill>
                <a:effectLst/>
              </a:rPr>
              <a:t>中删除</a:t>
            </a:r>
            <a:r>
              <a:rPr lang="en-US" altLang="zh-CN" sz="1600" b="1" dirty="0">
                <a:solidFill>
                  <a:srgbClr val="FF0000"/>
                </a:solidFill>
                <a:effectLst/>
              </a:rPr>
              <a:t>SN</a:t>
            </a:r>
            <a:r>
              <a:rPr lang="zh-CN" altLang="en-US" sz="1600" b="1" dirty="0">
                <a:solidFill>
                  <a:srgbClr val="FF0000"/>
                </a:solidFill>
                <a:effectLst/>
              </a:rPr>
              <a:t>小于</a:t>
            </a:r>
            <a:r>
              <a:rPr lang="en-US" altLang="zh-CN" sz="1600" b="1" dirty="0">
                <a:solidFill>
                  <a:srgbClr val="FF0000"/>
                </a:solidFill>
                <a:effectLst/>
              </a:rPr>
              <a:t>SN</a:t>
            </a:r>
            <a:r>
              <a:rPr lang="zh-CN" altLang="en-US" sz="1600" b="1" dirty="0">
                <a:solidFill>
                  <a:srgbClr val="FF0000"/>
                </a:solidFill>
                <a:effectLst/>
              </a:rPr>
              <a:t>的任何</a:t>
            </a:r>
            <a:r>
              <a:rPr lang="en-US" altLang="zh-CN" sz="1600" b="1" dirty="0">
                <a:solidFill>
                  <a:srgbClr val="FF0000"/>
                </a:solidFill>
                <a:effectLst/>
              </a:rPr>
              <a:t>Interest</a:t>
            </a:r>
            <a:r>
              <a:rPr lang="zh-CN" altLang="en-US" sz="1600" b="1" dirty="0">
                <a:solidFill>
                  <a:srgbClr val="FF0000"/>
                </a:solidFill>
              </a:rPr>
              <a:t>。</a:t>
            </a:r>
            <a:r>
              <a:rPr lang="en-US" altLang="zh-CN" sz="1600" b="1" dirty="0">
                <a:solidFill>
                  <a:srgbClr val="FF0000"/>
                </a:solidFill>
              </a:rPr>
              <a:t>Leader </a:t>
            </a:r>
            <a:r>
              <a:rPr lang="en-US" altLang="zh-CN" sz="1600" b="1" dirty="0" err="1">
                <a:solidFill>
                  <a:srgbClr val="FF0000"/>
                </a:solidFill>
              </a:rPr>
              <a:t>ccnd</a:t>
            </a:r>
            <a:r>
              <a:rPr lang="zh-CN" altLang="en-US" sz="1600" b="1" dirty="0">
                <a:solidFill>
                  <a:srgbClr val="FF0000"/>
                </a:solidFill>
              </a:rPr>
              <a:t>延迟仍在</a:t>
            </a:r>
            <a:r>
              <a:rPr lang="en-US" altLang="zh-CN" sz="1600" b="1" dirty="0">
                <a:solidFill>
                  <a:srgbClr val="FF0000"/>
                </a:solidFill>
              </a:rPr>
              <a:t>DIT</a:t>
            </a:r>
            <a:r>
              <a:rPr lang="zh-CN" altLang="en-US" sz="1600" b="1" dirty="0">
                <a:solidFill>
                  <a:srgbClr val="FF0000"/>
                </a:solidFill>
              </a:rPr>
              <a:t>中的重传</a:t>
            </a:r>
            <a:r>
              <a:rPr lang="en-US" altLang="zh-CN" sz="1600" b="1" dirty="0">
                <a:solidFill>
                  <a:srgbClr val="FF0000"/>
                </a:solidFill>
              </a:rPr>
              <a:t>Interest</a:t>
            </a:r>
            <a:r>
              <a:rPr lang="zh-CN" altLang="en-US" sz="1600" b="1" dirty="0">
                <a:solidFill>
                  <a:srgbClr val="FF0000"/>
                </a:solidFill>
              </a:rPr>
              <a:t>。</a:t>
            </a:r>
          </a:p>
          <a:p>
            <a:pPr>
              <a:lnSpc>
                <a:spcPct val="150000"/>
              </a:lnSpc>
            </a:pPr>
            <a:r>
              <a:rPr lang="zh-CN" altLang="en-US" sz="1600" dirty="0">
                <a:solidFill>
                  <a:schemeClr val="tx1"/>
                </a:solidFill>
                <a:effectLst/>
              </a:rPr>
              <a:t>当</a:t>
            </a:r>
            <a:r>
              <a:rPr lang="en-US" altLang="zh-CN" sz="1600" dirty="0">
                <a:solidFill>
                  <a:schemeClr val="tx1"/>
                </a:solidFill>
                <a:effectLst/>
              </a:rPr>
              <a:t>Follower </a:t>
            </a:r>
            <a:r>
              <a:rPr lang="en-US" altLang="zh-CN" sz="1600" dirty="0" err="1">
                <a:solidFill>
                  <a:schemeClr val="tx1"/>
                </a:solidFill>
                <a:effectLst/>
              </a:rPr>
              <a:t>ccnd</a:t>
            </a:r>
            <a:r>
              <a:rPr lang="zh-CN" altLang="en-US" sz="1600" dirty="0">
                <a:solidFill>
                  <a:schemeClr val="tx1"/>
                </a:solidFill>
                <a:effectLst/>
              </a:rPr>
              <a:t>收到播放器的</a:t>
            </a:r>
            <a:r>
              <a:rPr lang="en-US" altLang="zh-CN" sz="1600" dirty="0">
                <a:solidFill>
                  <a:schemeClr val="tx1"/>
                </a:solidFill>
                <a:effectLst/>
              </a:rPr>
              <a:t>Interest</a:t>
            </a:r>
            <a:r>
              <a:rPr lang="zh-CN" altLang="en-US" sz="1600" dirty="0">
                <a:solidFill>
                  <a:schemeClr val="tx1"/>
                </a:solidFill>
                <a:effectLst/>
              </a:rPr>
              <a:t>时，如果在</a:t>
            </a:r>
            <a:r>
              <a:rPr lang="en-US" altLang="zh-CN" sz="1600" dirty="0">
                <a:solidFill>
                  <a:schemeClr val="tx1"/>
                </a:solidFill>
                <a:effectLst/>
              </a:rPr>
              <a:t>CS</a:t>
            </a:r>
            <a:r>
              <a:rPr lang="zh-CN" altLang="en-US" sz="1600" dirty="0">
                <a:solidFill>
                  <a:schemeClr val="tx1"/>
                </a:solidFill>
                <a:effectLst/>
              </a:rPr>
              <a:t>中没有匹配的数据，它将</a:t>
            </a:r>
            <a:r>
              <a:rPr lang="en-US" altLang="zh-CN" sz="1600" dirty="0">
                <a:solidFill>
                  <a:schemeClr val="tx1"/>
                </a:solidFill>
                <a:effectLst/>
              </a:rPr>
              <a:t>Interest</a:t>
            </a:r>
            <a:r>
              <a:rPr lang="zh-CN" altLang="en-US" sz="1600" dirty="0">
                <a:solidFill>
                  <a:schemeClr val="tx1"/>
                </a:solidFill>
                <a:effectLst/>
              </a:rPr>
              <a:t>添加到</a:t>
            </a:r>
            <a:r>
              <a:rPr lang="en-US" altLang="zh-CN" sz="1600" dirty="0">
                <a:solidFill>
                  <a:schemeClr val="tx1"/>
                </a:solidFill>
                <a:effectLst/>
              </a:rPr>
              <a:t>DIT</a:t>
            </a:r>
            <a:r>
              <a:rPr lang="zh-CN" altLang="en-US" sz="1600" dirty="0">
                <a:solidFill>
                  <a:schemeClr val="tx1"/>
                </a:solidFill>
                <a:effectLst/>
              </a:rPr>
              <a:t>中。有三个事件可以触发</a:t>
            </a:r>
            <a:r>
              <a:rPr lang="en-US" altLang="zh-CN" sz="1600" dirty="0">
                <a:solidFill>
                  <a:schemeClr val="tx1"/>
                </a:solidFill>
                <a:effectLst/>
              </a:rPr>
              <a:t>Follower </a:t>
            </a:r>
            <a:r>
              <a:rPr lang="en-US" altLang="zh-CN" sz="1600" dirty="0" err="1">
                <a:solidFill>
                  <a:schemeClr val="tx1"/>
                </a:solidFill>
                <a:effectLst/>
              </a:rPr>
              <a:t>ccnd</a:t>
            </a:r>
            <a:r>
              <a:rPr lang="zh-CN" altLang="en-US" sz="1600" dirty="0">
                <a:solidFill>
                  <a:schemeClr val="tx1"/>
                </a:solidFill>
                <a:effectLst/>
              </a:rPr>
              <a:t>更新</a:t>
            </a:r>
            <a:r>
              <a:rPr lang="en-US" altLang="zh-CN" sz="1600" dirty="0">
                <a:solidFill>
                  <a:schemeClr val="tx1"/>
                </a:solidFill>
                <a:effectLst/>
              </a:rPr>
              <a:t>DIT:</a:t>
            </a:r>
          </a:p>
          <a:p>
            <a:pPr>
              <a:lnSpc>
                <a:spcPct val="150000"/>
              </a:lnSpc>
            </a:pPr>
            <a:r>
              <a:rPr lang="zh-CN" altLang="en-US" sz="1600" dirty="0">
                <a:solidFill>
                  <a:schemeClr val="tx1"/>
                </a:solidFill>
              </a:rPr>
              <a:t>（</a:t>
            </a:r>
            <a:r>
              <a:rPr lang="en-US" altLang="zh-CN" sz="1600" dirty="0">
                <a:solidFill>
                  <a:schemeClr val="tx1"/>
                </a:solidFill>
              </a:rPr>
              <a:t>1</a:t>
            </a:r>
            <a:r>
              <a:rPr lang="zh-CN" altLang="en-US" sz="1600" dirty="0">
                <a:solidFill>
                  <a:schemeClr val="tx1"/>
                </a:solidFill>
              </a:rPr>
              <a:t>）当一个</a:t>
            </a:r>
            <a:r>
              <a:rPr lang="en-US" altLang="zh-CN" sz="1600" dirty="0">
                <a:solidFill>
                  <a:schemeClr val="tx1"/>
                </a:solidFill>
              </a:rPr>
              <a:t>Interest</a:t>
            </a:r>
            <a:r>
              <a:rPr lang="zh-CN" altLang="en-US" sz="1600" dirty="0">
                <a:solidFill>
                  <a:schemeClr val="tx1"/>
                </a:solidFill>
              </a:rPr>
              <a:t>在</a:t>
            </a:r>
            <a:r>
              <a:rPr lang="en-US" altLang="zh-CN" sz="1600" dirty="0">
                <a:solidFill>
                  <a:schemeClr val="tx1"/>
                </a:solidFill>
              </a:rPr>
              <a:t>CS</a:t>
            </a:r>
            <a:r>
              <a:rPr lang="zh-CN" altLang="en-US" sz="1600" dirty="0">
                <a:solidFill>
                  <a:schemeClr val="tx1"/>
                </a:solidFill>
              </a:rPr>
              <a:t>中命中一个匹配的</a:t>
            </a:r>
            <a:r>
              <a:rPr lang="en-US" altLang="zh-CN" sz="1600" dirty="0">
                <a:solidFill>
                  <a:schemeClr val="tx1"/>
                </a:solidFill>
              </a:rPr>
              <a:t>Data</a:t>
            </a:r>
            <a:r>
              <a:rPr lang="zh-CN" altLang="en-US" sz="1600" dirty="0">
                <a:solidFill>
                  <a:schemeClr val="tx1"/>
                </a:solidFill>
              </a:rPr>
              <a:t>。</a:t>
            </a:r>
          </a:p>
          <a:p>
            <a:pPr>
              <a:lnSpc>
                <a:spcPct val="150000"/>
              </a:lnSpc>
            </a:pPr>
            <a:r>
              <a:rPr lang="zh-CN" altLang="en-US" sz="1600" dirty="0">
                <a:solidFill>
                  <a:schemeClr val="tx1"/>
                </a:solidFill>
              </a:rPr>
              <a:t>（</a:t>
            </a:r>
            <a:r>
              <a:rPr lang="en-US" altLang="zh-CN" sz="1600" dirty="0">
                <a:solidFill>
                  <a:schemeClr val="tx1"/>
                </a:solidFill>
              </a:rPr>
              <a:t>2</a:t>
            </a:r>
            <a:r>
              <a:rPr lang="zh-CN" altLang="en-US" sz="1600" dirty="0">
                <a:solidFill>
                  <a:schemeClr val="tx1"/>
                </a:solidFill>
              </a:rPr>
              <a:t>）一个</a:t>
            </a:r>
            <a:r>
              <a:rPr lang="en-US" altLang="zh-CN" sz="1600" dirty="0">
                <a:solidFill>
                  <a:schemeClr val="tx1"/>
                </a:solidFill>
              </a:rPr>
              <a:t>received Data</a:t>
            </a:r>
            <a:r>
              <a:rPr lang="zh-CN" altLang="en-US" sz="1600" dirty="0">
                <a:solidFill>
                  <a:schemeClr val="tx1"/>
                </a:solidFill>
              </a:rPr>
              <a:t>在</a:t>
            </a:r>
            <a:r>
              <a:rPr lang="en-US" altLang="zh-CN" sz="1600" dirty="0">
                <a:solidFill>
                  <a:schemeClr val="tx1"/>
                </a:solidFill>
              </a:rPr>
              <a:t>DIT</a:t>
            </a:r>
            <a:r>
              <a:rPr lang="zh-CN" altLang="en-US" sz="1600" dirty="0">
                <a:solidFill>
                  <a:schemeClr val="tx1"/>
                </a:solidFill>
              </a:rPr>
              <a:t>中消耗一个匹配的</a:t>
            </a:r>
            <a:r>
              <a:rPr lang="en-US" altLang="zh-CN" sz="1600" dirty="0">
                <a:solidFill>
                  <a:schemeClr val="tx1"/>
                </a:solidFill>
              </a:rPr>
              <a:t>Interest, </a:t>
            </a:r>
            <a:r>
              <a:rPr lang="en-US" altLang="zh-CN" sz="1600" dirty="0" err="1">
                <a:solidFill>
                  <a:schemeClr val="tx1"/>
                </a:solidFill>
              </a:rPr>
              <a:t>ccnd</a:t>
            </a:r>
            <a:r>
              <a:rPr lang="zh-CN" altLang="en-US" sz="1600" dirty="0">
                <a:solidFill>
                  <a:schemeClr val="tx1"/>
                </a:solidFill>
              </a:rPr>
              <a:t>记录</a:t>
            </a:r>
            <a:r>
              <a:rPr lang="en-US" altLang="zh-CN" sz="1600" dirty="0">
                <a:solidFill>
                  <a:schemeClr val="tx1"/>
                </a:solidFill>
              </a:rPr>
              <a:t>Interest (</a:t>
            </a:r>
            <a:r>
              <a:rPr lang="en-US" altLang="zh-CN" sz="1600" dirty="0" err="1">
                <a:solidFill>
                  <a:schemeClr val="tx1"/>
                </a:solidFill>
              </a:rPr>
              <a:t>SNi</a:t>
            </a:r>
            <a:r>
              <a:rPr lang="en-US" altLang="zh-CN" sz="1600" dirty="0">
                <a:solidFill>
                  <a:schemeClr val="tx1"/>
                </a:solidFill>
              </a:rPr>
              <a:t>)</a:t>
            </a:r>
            <a:r>
              <a:rPr lang="zh-CN" altLang="en-US" sz="1600" dirty="0">
                <a:solidFill>
                  <a:schemeClr val="tx1"/>
                </a:solidFill>
              </a:rPr>
              <a:t>的段号。然后更新</a:t>
            </a:r>
            <a:r>
              <a:rPr lang="en-US" altLang="zh-CN" sz="1600" dirty="0">
                <a:solidFill>
                  <a:schemeClr val="tx1"/>
                </a:solidFill>
              </a:rPr>
              <a:t>DIT</a:t>
            </a:r>
            <a:r>
              <a:rPr lang="zh-CN" altLang="en-US" sz="1600" dirty="0">
                <a:solidFill>
                  <a:schemeClr val="tx1"/>
                </a:solidFill>
              </a:rPr>
              <a:t>，并</a:t>
            </a:r>
            <a:r>
              <a:rPr lang="zh-CN" altLang="en-US" sz="1600" b="1" dirty="0">
                <a:solidFill>
                  <a:schemeClr val="tx1"/>
                </a:solidFill>
                <a:effectLst/>
              </a:rPr>
              <a:t>以</a:t>
            </a:r>
            <a:r>
              <a:rPr lang="en-US" altLang="zh-CN" sz="1600" b="1" dirty="0">
                <a:solidFill>
                  <a:schemeClr val="tx1"/>
                </a:solidFill>
                <a:effectLst/>
              </a:rPr>
              <a:t>1/(N−R)</a:t>
            </a:r>
            <a:r>
              <a:rPr lang="zh-CN" altLang="en-US" sz="1600" b="1" dirty="0">
                <a:solidFill>
                  <a:schemeClr val="tx1"/>
                </a:solidFill>
                <a:effectLst/>
              </a:rPr>
              <a:t>的概率随机发送</a:t>
            </a:r>
            <a:r>
              <a:rPr lang="en-US" altLang="zh-CN" sz="1600" b="1" dirty="0">
                <a:solidFill>
                  <a:schemeClr val="tx1"/>
                </a:solidFill>
                <a:effectLst/>
              </a:rPr>
              <a:t>SN</a:t>
            </a:r>
            <a:r>
              <a:rPr lang="zh-CN" altLang="en-US" sz="1600" b="1" dirty="0">
                <a:solidFill>
                  <a:schemeClr val="tx1"/>
                </a:solidFill>
                <a:effectLst/>
              </a:rPr>
              <a:t>小于</a:t>
            </a:r>
            <a:r>
              <a:rPr lang="en-US" altLang="zh-CN" sz="1600" b="1" dirty="0" err="1">
                <a:solidFill>
                  <a:schemeClr val="tx1"/>
                </a:solidFill>
                <a:effectLst/>
              </a:rPr>
              <a:t>SNi</a:t>
            </a:r>
            <a:r>
              <a:rPr lang="zh-CN" altLang="en-US" sz="1600" b="1" dirty="0">
                <a:solidFill>
                  <a:schemeClr val="tx1"/>
                </a:solidFill>
                <a:effectLst/>
              </a:rPr>
              <a:t>的</a:t>
            </a:r>
            <a:r>
              <a:rPr lang="en-US" altLang="zh-CN" sz="1600" b="1" dirty="0">
                <a:solidFill>
                  <a:schemeClr val="tx1"/>
                </a:solidFill>
                <a:effectLst/>
              </a:rPr>
              <a:t>Interest</a:t>
            </a:r>
            <a:r>
              <a:rPr lang="en-US" altLang="zh-CN" sz="1600" dirty="0">
                <a:solidFill>
                  <a:schemeClr val="tx1"/>
                </a:solidFill>
              </a:rPr>
              <a:t>, N</a:t>
            </a:r>
            <a:r>
              <a:rPr lang="zh-CN" altLang="en-US" sz="1600" dirty="0">
                <a:solidFill>
                  <a:schemeClr val="tx1"/>
                </a:solidFill>
              </a:rPr>
              <a:t>为请求直播流的客户端数量。</a:t>
            </a:r>
            <a:r>
              <a:rPr lang="en-US" altLang="zh-CN" sz="1600" dirty="0">
                <a:solidFill>
                  <a:schemeClr val="tx1"/>
                </a:solidFill>
              </a:rPr>
              <a:t>R</a:t>
            </a:r>
            <a:r>
              <a:rPr lang="zh-CN" altLang="en-US" sz="1600" dirty="0">
                <a:solidFill>
                  <a:schemeClr val="tx1"/>
                </a:solidFill>
              </a:rPr>
              <a:t>是</a:t>
            </a:r>
            <a:r>
              <a:rPr lang="en-US" altLang="zh-CN" sz="1600" dirty="0" err="1">
                <a:solidFill>
                  <a:schemeClr val="tx1"/>
                </a:solidFill>
              </a:rPr>
              <a:t>ccnd</a:t>
            </a:r>
            <a:r>
              <a:rPr lang="zh-CN" altLang="en-US" sz="1600" dirty="0">
                <a:solidFill>
                  <a:schemeClr val="tx1"/>
                </a:solidFill>
              </a:rPr>
              <a:t>接收到从播放器重新发送的相同的兴趣的时间。如果</a:t>
            </a:r>
            <a:r>
              <a:rPr lang="en-US" altLang="zh-CN" sz="1600" dirty="0" err="1">
                <a:solidFill>
                  <a:schemeClr val="tx1"/>
                </a:solidFill>
              </a:rPr>
              <a:t>ccnd</a:t>
            </a:r>
            <a:r>
              <a:rPr lang="zh-CN" altLang="en-US" sz="1600" dirty="0">
                <a:solidFill>
                  <a:schemeClr val="tx1"/>
                </a:solidFill>
              </a:rPr>
              <a:t>成功地发送出</a:t>
            </a:r>
            <a:r>
              <a:rPr lang="en-US" altLang="zh-CN" sz="1600" dirty="0">
                <a:solidFill>
                  <a:schemeClr val="tx1"/>
                </a:solidFill>
              </a:rPr>
              <a:t>Interest</a:t>
            </a:r>
            <a:r>
              <a:rPr lang="zh-CN" altLang="en-US" sz="1600" dirty="0">
                <a:solidFill>
                  <a:schemeClr val="tx1"/>
                </a:solidFill>
              </a:rPr>
              <a:t>，它将从</a:t>
            </a:r>
            <a:r>
              <a:rPr lang="en-US" altLang="zh-CN" sz="1600" dirty="0">
                <a:solidFill>
                  <a:schemeClr val="tx1"/>
                </a:solidFill>
              </a:rPr>
              <a:t>DIT</a:t>
            </a:r>
            <a:r>
              <a:rPr lang="zh-CN" altLang="en-US" sz="1600" dirty="0">
                <a:solidFill>
                  <a:schemeClr val="tx1"/>
                </a:solidFill>
              </a:rPr>
              <a:t>中删除</a:t>
            </a:r>
            <a:r>
              <a:rPr lang="en-US" altLang="zh-CN" sz="1600" dirty="0">
                <a:solidFill>
                  <a:schemeClr val="tx1"/>
                </a:solidFill>
              </a:rPr>
              <a:t>Interest</a:t>
            </a:r>
            <a:r>
              <a:rPr lang="zh-CN" altLang="en-US" sz="1600" dirty="0">
                <a:solidFill>
                  <a:schemeClr val="tx1"/>
                </a:solidFill>
              </a:rPr>
              <a:t>条目。</a:t>
            </a:r>
          </a:p>
          <a:p>
            <a:pPr>
              <a:lnSpc>
                <a:spcPct val="150000"/>
              </a:lnSpc>
            </a:pPr>
            <a:r>
              <a:rPr lang="zh-CN" altLang="en-US" sz="1600" dirty="0">
                <a:solidFill>
                  <a:schemeClr val="tx1"/>
                </a:solidFill>
              </a:rPr>
              <a:t>（</a:t>
            </a:r>
            <a:r>
              <a:rPr lang="en-US" altLang="zh-CN" sz="1600" dirty="0">
                <a:solidFill>
                  <a:schemeClr val="tx1"/>
                </a:solidFill>
              </a:rPr>
              <a:t>3</a:t>
            </a:r>
            <a:r>
              <a:rPr lang="zh-CN" altLang="en-US" sz="1600" dirty="0">
                <a:solidFill>
                  <a:schemeClr val="tx1"/>
                </a:solidFill>
              </a:rPr>
              <a:t>）</a:t>
            </a:r>
            <a:r>
              <a:rPr lang="zh-CN" altLang="en-US" sz="1600" b="1" dirty="0">
                <a:solidFill>
                  <a:srgbClr val="FF0000"/>
                </a:solidFill>
              </a:rPr>
              <a:t>当</a:t>
            </a:r>
            <a:r>
              <a:rPr lang="en-US" altLang="zh-CN" sz="1600" b="1" dirty="0" err="1">
                <a:solidFill>
                  <a:srgbClr val="FF0000"/>
                </a:solidFill>
              </a:rPr>
              <a:t>ccnd</a:t>
            </a:r>
            <a:r>
              <a:rPr lang="zh-CN" altLang="en-US" sz="1600" b="1" dirty="0">
                <a:solidFill>
                  <a:srgbClr val="FF0000"/>
                </a:solidFill>
              </a:rPr>
              <a:t>收到玩家重新发送的</a:t>
            </a:r>
            <a:r>
              <a:rPr lang="en-US" altLang="zh-CN" sz="1600" b="1" dirty="0">
                <a:solidFill>
                  <a:srgbClr val="FF0000"/>
                </a:solidFill>
              </a:rPr>
              <a:t>Interest</a:t>
            </a:r>
            <a:r>
              <a:rPr lang="zh-CN" altLang="en-US" sz="1600" b="1" dirty="0">
                <a:solidFill>
                  <a:srgbClr val="FF0000"/>
                </a:solidFill>
              </a:rPr>
              <a:t>时，如果</a:t>
            </a:r>
            <a:r>
              <a:rPr lang="en-US" altLang="zh-CN" sz="1600" b="1" dirty="0">
                <a:solidFill>
                  <a:srgbClr val="FF0000"/>
                </a:solidFill>
              </a:rPr>
              <a:t>R &gt; N /2</a:t>
            </a:r>
            <a:r>
              <a:rPr lang="zh-CN" altLang="en-US" sz="1600" b="1" dirty="0">
                <a:solidFill>
                  <a:srgbClr val="FF0000"/>
                </a:solidFill>
              </a:rPr>
              <a:t>，延迟的</a:t>
            </a:r>
            <a:r>
              <a:rPr lang="en-US" altLang="zh-CN" sz="1600" b="1" dirty="0">
                <a:solidFill>
                  <a:srgbClr val="FF0000"/>
                </a:solidFill>
              </a:rPr>
              <a:t>Interest</a:t>
            </a:r>
            <a:r>
              <a:rPr lang="zh-CN" altLang="en-US" sz="1600" b="1" dirty="0">
                <a:solidFill>
                  <a:srgbClr val="FF0000"/>
                </a:solidFill>
              </a:rPr>
              <a:t>将无条件发送。</a:t>
            </a:r>
          </a:p>
          <a:p>
            <a:pPr>
              <a:lnSpc>
                <a:spcPct val="150000"/>
              </a:lnSpc>
            </a:pPr>
            <a:endParaRPr lang="zh-CN" altLang="en-US" sz="1600" dirty="0">
              <a:solidFill>
                <a:schemeClr val="tx1"/>
              </a:solidFill>
            </a:endParaRPr>
          </a:p>
        </p:txBody>
      </p:sp>
      <p:pic>
        <p:nvPicPr>
          <p:cNvPr id="5" name="图片 4">
            <a:extLst>
              <a:ext uri="{FF2B5EF4-FFF2-40B4-BE49-F238E27FC236}">
                <a16:creationId xmlns:a16="http://schemas.microsoft.com/office/drawing/2014/main" id="{EEB5110E-B461-4325-B2AE-3A2123F72EEF}"/>
              </a:ext>
            </a:extLst>
          </p:cNvPr>
          <p:cNvPicPr>
            <a:picLocks noChangeAspect="1"/>
          </p:cNvPicPr>
          <p:nvPr/>
        </p:nvPicPr>
        <p:blipFill>
          <a:blip r:embed="rId2"/>
          <a:stretch>
            <a:fillRect/>
          </a:stretch>
        </p:blipFill>
        <p:spPr>
          <a:xfrm>
            <a:off x="6504209" y="48948"/>
            <a:ext cx="5687793" cy="2347180"/>
          </a:xfrm>
          <a:prstGeom prst="rect">
            <a:avLst/>
          </a:prstGeom>
        </p:spPr>
      </p:pic>
      <p:sp>
        <p:nvSpPr>
          <p:cNvPr id="6" name="矩形 5">
            <a:extLst>
              <a:ext uri="{FF2B5EF4-FFF2-40B4-BE49-F238E27FC236}">
                <a16:creationId xmlns:a16="http://schemas.microsoft.com/office/drawing/2014/main" id="{51E5C3C7-14BD-4121-8454-7B65B9AA36C5}"/>
              </a:ext>
            </a:extLst>
          </p:cNvPr>
          <p:cNvSpPr/>
          <p:nvPr/>
        </p:nvSpPr>
        <p:spPr>
          <a:xfrm>
            <a:off x="6588706" y="2956784"/>
            <a:ext cx="5626935" cy="38277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b="1" dirty="0">
                <a:solidFill>
                  <a:schemeClr val="tx1"/>
                </a:solidFill>
                <a:effectLst/>
              </a:rPr>
              <a:t>NLB</a:t>
            </a:r>
            <a:r>
              <a:rPr lang="zh-CN" altLang="en-US" sz="1600" b="1" dirty="0">
                <a:solidFill>
                  <a:schemeClr val="tx1"/>
                </a:solidFill>
                <a:effectLst/>
              </a:rPr>
              <a:t>延迟</a:t>
            </a:r>
            <a:r>
              <a:rPr lang="en-US" altLang="zh-CN" sz="1600" b="1" dirty="0">
                <a:solidFill>
                  <a:schemeClr val="tx1"/>
                </a:solidFill>
                <a:effectLst/>
              </a:rPr>
              <a:t>NDN</a:t>
            </a:r>
            <a:r>
              <a:rPr lang="zh-CN" altLang="en-US" sz="1600" b="1" dirty="0">
                <a:solidFill>
                  <a:schemeClr val="tx1"/>
                </a:solidFill>
                <a:effectLst/>
              </a:rPr>
              <a:t>层的</a:t>
            </a:r>
            <a:r>
              <a:rPr lang="en-US" altLang="zh-CN" sz="1600" b="1" dirty="0">
                <a:solidFill>
                  <a:schemeClr val="tx1"/>
                </a:solidFill>
                <a:effectLst/>
              </a:rPr>
              <a:t>Interest</a:t>
            </a:r>
            <a:r>
              <a:rPr lang="zh-CN" altLang="en-US" sz="1600" b="1" dirty="0">
                <a:solidFill>
                  <a:schemeClr val="tx1"/>
                </a:solidFill>
                <a:effectLst/>
              </a:rPr>
              <a:t>发送</a:t>
            </a:r>
            <a:r>
              <a:rPr lang="zh-CN" altLang="en-US" sz="1600" dirty="0">
                <a:solidFill>
                  <a:schemeClr val="tx1"/>
                </a:solidFill>
              </a:rPr>
              <a:t>的原因</a:t>
            </a:r>
            <a:r>
              <a:rPr lang="zh-CN" altLang="en-US" sz="1600" b="1" dirty="0">
                <a:solidFill>
                  <a:schemeClr val="tx1"/>
                </a:solidFill>
              </a:rPr>
              <a:t>：</a:t>
            </a:r>
            <a:r>
              <a:rPr lang="zh-CN" altLang="en-US" sz="1600" dirty="0">
                <a:solidFill>
                  <a:schemeClr val="tx1"/>
                </a:solidFill>
                <a:effectLst/>
              </a:rPr>
              <a:t>由于无线信道的干扰，无线传输可能会出现突发时延抖动。应用层的</a:t>
            </a:r>
            <a:r>
              <a:rPr lang="en-US" altLang="zh-CN" sz="1600" dirty="0">
                <a:solidFill>
                  <a:schemeClr val="tx1"/>
                </a:solidFill>
              </a:rPr>
              <a:t>Interest</a:t>
            </a:r>
            <a:r>
              <a:rPr lang="zh-CN" altLang="en-US" sz="1600" dirty="0">
                <a:solidFill>
                  <a:schemeClr val="tx1"/>
                </a:solidFill>
                <a:effectLst/>
              </a:rPr>
              <a:t>重传定时器估计不能及时响应时延变化。因此，应用层的</a:t>
            </a:r>
            <a:r>
              <a:rPr lang="en-US" altLang="zh-CN" sz="1600" dirty="0">
                <a:solidFill>
                  <a:schemeClr val="tx1"/>
                </a:solidFill>
                <a:effectLst/>
              </a:rPr>
              <a:t>Interest</a:t>
            </a:r>
            <a:r>
              <a:rPr lang="zh-CN" altLang="en-US" sz="1600" dirty="0">
                <a:solidFill>
                  <a:schemeClr val="tx1"/>
                </a:solidFill>
                <a:effectLst/>
              </a:rPr>
              <a:t>重传机制不能准确判断报文是否真的丢失，可能会导致</a:t>
            </a:r>
            <a:r>
              <a:rPr lang="en-US" altLang="zh-CN" sz="1600" dirty="0">
                <a:solidFill>
                  <a:schemeClr val="tx1"/>
                </a:solidFill>
                <a:effectLst/>
              </a:rPr>
              <a:t>Interest</a:t>
            </a:r>
            <a:r>
              <a:rPr lang="zh-CN" altLang="en-US" sz="1600" dirty="0">
                <a:solidFill>
                  <a:schemeClr val="tx1"/>
                </a:solidFill>
                <a:effectLst/>
              </a:rPr>
              <a:t>和</a:t>
            </a:r>
            <a:r>
              <a:rPr lang="en-US" altLang="zh-CN" sz="1600" dirty="0">
                <a:solidFill>
                  <a:schemeClr val="tx1"/>
                </a:solidFill>
                <a:effectLst/>
              </a:rPr>
              <a:t>Data</a:t>
            </a:r>
            <a:r>
              <a:rPr lang="zh-CN" altLang="en-US" sz="1600" dirty="0">
                <a:solidFill>
                  <a:schemeClr val="tx1"/>
                </a:solidFill>
                <a:effectLst/>
              </a:rPr>
              <a:t>报文重复。</a:t>
            </a:r>
          </a:p>
          <a:p>
            <a:pPr>
              <a:lnSpc>
                <a:spcPct val="150000"/>
              </a:lnSpc>
            </a:pPr>
            <a:r>
              <a:rPr lang="zh-CN" altLang="en-US" sz="1600" b="1" dirty="0">
                <a:solidFill>
                  <a:srgbClr val="FF0000"/>
                </a:solidFill>
                <a:effectLst/>
              </a:rPr>
              <a:t>当</a:t>
            </a:r>
            <a:r>
              <a:rPr lang="en-US" altLang="zh-CN" sz="1600" b="1" dirty="0">
                <a:solidFill>
                  <a:srgbClr val="FF0000"/>
                </a:solidFill>
                <a:effectLst/>
              </a:rPr>
              <a:t>Interest </a:t>
            </a:r>
            <a:r>
              <a:rPr lang="en-US" altLang="zh-CN" sz="1600" b="1" dirty="0" err="1">
                <a:solidFill>
                  <a:srgbClr val="FF0000"/>
                </a:solidFill>
                <a:effectLst/>
              </a:rPr>
              <a:t>SNi</a:t>
            </a:r>
            <a:r>
              <a:rPr lang="zh-CN" altLang="en-US" sz="1600" b="1" dirty="0">
                <a:solidFill>
                  <a:srgbClr val="FF0000"/>
                </a:solidFill>
                <a:effectLst/>
              </a:rPr>
              <a:t>被</a:t>
            </a:r>
            <a:r>
              <a:rPr lang="en-US" altLang="zh-CN" sz="1600" b="1" dirty="0">
                <a:solidFill>
                  <a:srgbClr val="FF0000"/>
                </a:solidFill>
                <a:effectLst/>
              </a:rPr>
              <a:t>Data </a:t>
            </a:r>
            <a:r>
              <a:rPr lang="en-US" altLang="zh-CN" sz="1600" b="1" dirty="0" err="1">
                <a:solidFill>
                  <a:srgbClr val="FF0000"/>
                </a:solidFill>
                <a:effectLst/>
              </a:rPr>
              <a:t>SNi</a:t>
            </a:r>
            <a:r>
              <a:rPr lang="zh-CN" altLang="en-US" sz="1600" b="1" dirty="0">
                <a:solidFill>
                  <a:srgbClr val="FF0000"/>
                </a:solidFill>
                <a:effectLst/>
              </a:rPr>
              <a:t>消耗时，如果任何一个兴趣的</a:t>
            </a:r>
            <a:r>
              <a:rPr lang="en-US" altLang="zh-CN" sz="1600" b="1" dirty="0">
                <a:solidFill>
                  <a:srgbClr val="FF0000"/>
                </a:solidFill>
                <a:effectLst/>
              </a:rPr>
              <a:t>SN</a:t>
            </a:r>
            <a:r>
              <a:rPr lang="zh-CN" altLang="en-US" sz="1600" b="1" dirty="0">
                <a:solidFill>
                  <a:srgbClr val="FF0000"/>
                </a:solidFill>
                <a:effectLst/>
              </a:rPr>
              <a:t>小于</a:t>
            </a:r>
            <a:r>
              <a:rPr lang="en-US" altLang="zh-CN" sz="1600" b="1" dirty="0" err="1">
                <a:solidFill>
                  <a:srgbClr val="FF0000"/>
                </a:solidFill>
                <a:effectLst/>
              </a:rPr>
              <a:t>SNi</a:t>
            </a:r>
            <a:r>
              <a:rPr lang="zh-CN" altLang="en-US" sz="1600" b="1" dirty="0">
                <a:solidFill>
                  <a:srgbClr val="FF0000"/>
                </a:solidFill>
                <a:effectLst/>
              </a:rPr>
              <a:t>还没有被消耗，则可以确定兴趣本身或其相应的</a:t>
            </a:r>
            <a:r>
              <a:rPr lang="en-US" altLang="zh-CN" sz="1600" b="1" dirty="0">
                <a:solidFill>
                  <a:srgbClr val="FF0000"/>
                </a:solidFill>
                <a:effectLst/>
              </a:rPr>
              <a:t>Data</a:t>
            </a:r>
            <a:r>
              <a:rPr lang="zh-CN" altLang="en-US" sz="1600" b="1" dirty="0">
                <a:solidFill>
                  <a:srgbClr val="FF0000"/>
                </a:solidFill>
                <a:effectLst/>
              </a:rPr>
              <a:t>已经丢失</a:t>
            </a:r>
            <a:r>
              <a:rPr lang="zh-CN" altLang="en-US" sz="1600" dirty="0">
                <a:solidFill>
                  <a:srgbClr val="FF0000"/>
                </a:solidFill>
              </a:rPr>
              <a:t>。</a:t>
            </a:r>
            <a:r>
              <a:rPr lang="zh-CN" altLang="en-US" sz="1600" dirty="0">
                <a:solidFill>
                  <a:schemeClr val="tx1"/>
                </a:solidFill>
              </a:rPr>
              <a:t>对于</a:t>
            </a:r>
            <a:r>
              <a:rPr lang="en-US" altLang="zh-CN" sz="1600" b="1" dirty="0">
                <a:solidFill>
                  <a:schemeClr val="tx1"/>
                </a:solidFill>
              </a:rPr>
              <a:t>Follower</a:t>
            </a:r>
            <a:r>
              <a:rPr lang="zh-CN" altLang="en-US" sz="1600" dirty="0">
                <a:solidFill>
                  <a:schemeClr val="tx1"/>
                </a:solidFill>
              </a:rPr>
              <a:t>，为了避免多个</a:t>
            </a:r>
            <a:r>
              <a:rPr lang="en-US" altLang="zh-CN" sz="1600" b="1" dirty="0">
                <a:solidFill>
                  <a:schemeClr val="tx1"/>
                </a:solidFill>
              </a:rPr>
              <a:t>Follower</a:t>
            </a:r>
            <a:r>
              <a:rPr lang="zh-CN" altLang="en-US" sz="1600" dirty="0">
                <a:solidFill>
                  <a:schemeClr val="tx1"/>
                </a:solidFill>
              </a:rPr>
              <a:t>请求相同的丢失数据，并确保丢失的数据能够及时恢复，</a:t>
            </a:r>
            <a:r>
              <a:rPr lang="en-US" altLang="zh-CN" sz="1600" b="1" dirty="0" err="1">
                <a:solidFill>
                  <a:schemeClr val="tx1"/>
                </a:solidFill>
              </a:rPr>
              <a:t>ccnd</a:t>
            </a:r>
            <a:r>
              <a:rPr lang="zh-CN" altLang="en-US" sz="1600" dirty="0">
                <a:solidFill>
                  <a:schemeClr val="tx1"/>
                </a:solidFill>
              </a:rPr>
              <a:t>以由客户端编号和</a:t>
            </a:r>
            <a:r>
              <a:rPr lang="en-US" altLang="zh-CN" sz="1600" b="1" dirty="0">
                <a:solidFill>
                  <a:schemeClr val="tx1"/>
                </a:solidFill>
              </a:rPr>
              <a:t>Interest</a:t>
            </a:r>
            <a:r>
              <a:rPr lang="zh-CN" altLang="en-US" sz="1600" dirty="0">
                <a:solidFill>
                  <a:schemeClr val="tx1"/>
                </a:solidFill>
              </a:rPr>
              <a:t>重传时间决定的概率随机发送</a:t>
            </a:r>
            <a:r>
              <a:rPr lang="en-US" altLang="zh-CN" sz="1600" b="1" dirty="0">
                <a:solidFill>
                  <a:schemeClr val="tx1"/>
                </a:solidFill>
              </a:rPr>
              <a:t>Interest</a:t>
            </a:r>
            <a:r>
              <a:rPr lang="zh-CN" altLang="en-US" sz="1600" dirty="0">
                <a:solidFill>
                  <a:schemeClr val="tx1"/>
                </a:solidFill>
              </a:rPr>
              <a:t>。</a:t>
            </a:r>
          </a:p>
        </p:txBody>
      </p:sp>
    </p:spTree>
    <p:extLst>
      <p:ext uri="{BB962C8B-B14F-4D97-AF65-F5344CB8AC3E}">
        <p14:creationId xmlns:p14="http://schemas.microsoft.com/office/powerpoint/2010/main" val="3712765228"/>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7583226-1868-46F2-9203-533C66F9236B}"/>
              </a:ext>
            </a:extLst>
          </p:cNvPr>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FOUR</a:t>
            </a:r>
          </a:p>
        </p:txBody>
      </p:sp>
      <p:sp>
        <p:nvSpPr>
          <p:cNvPr id="6" name="文本框 5">
            <a:extLst>
              <a:ext uri="{FF2B5EF4-FFF2-40B4-BE49-F238E27FC236}">
                <a16:creationId xmlns:a16="http://schemas.microsoft.com/office/drawing/2014/main" id="{7A83FC09-3CCF-4366-B04D-AD3AD4830748}"/>
              </a:ext>
            </a:extLst>
          </p:cNvPr>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性能评估</a:t>
            </a:r>
          </a:p>
        </p:txBody>
      </p:sp>
      <p:sp>
        <p:nvSpPr>
          <p:cNvPr id="7" name="矩形 6">
            <a:extLst>
              <a:ext uri="{FF2B5EF4-FFF2-40B4-BE49-F238E27FC236}">
                <a16:creationId xmlns:a16="http://schemas.microsoft.com/office/drawing/2014/main" id="{A8B367B5-1B82-4A0E-AEE1-2E54047C4950}"/>
              </a:ext>
            </a:extLst>
          </p:cNvPr>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413179025"/>
      </p:ext>
    </p:extLst>
  </p:cSld>
  <p:clrMapOvr>
    <a:masterClrMapping/>
  </p:clrMapOvr>
  <p:transition spd="slow" advTm="4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015939" cy="338554"/>
          </a:xfrm>
          <a:prstGeom prst="rect">
            <a:avLst/>
          </a:prstGeom>
          <a:noFill/>
        </p:spPr>
        <p:txBody>
          <a:bodyPr wrap="square" rtlCol="0">
            <a:spAutoFit/>
          </a:bodyPr>
          <a:lstStyle/>
          <a:p>
            <a:r>
              <a:rPr lang="zh-CN" altLang="en-US" sz="1600" b="1" dirty="0">
                <a:cs typeface="+mn-ea"/>
                <a:sym typeface="+mn-lt"/>
              </a:rPr>
              <a:t>性能指标</a:t>
            </a:r>
            <a:endParaRPr lang="zh-CN" altLang="en-US" sz="1600" dirty="0">
              <a:cs typeface="+mn-ea"/>
              <a:sym typeface="+mn-lt"/>
            </a:endParaRPr>
          </a:p>
        </p:txBody>
      </p:sp>
      <p:sp>
        <p:nvSpPr>
          <p:cNvPr id="2" name="文本框 1">
            <a:extLst>
              <a:ext uri="{FF2B5EF4-FFF2-40B4-BE49-F238E27FC236}">
                <a16:creationId xmlns:a16="http://schemas.microsoft.com/office/drawing/2014/main" id="{459DFBD2-C1D9-400E-BCA3-11625964B749}"/>
              </a:ext>
            </a:extLst>
          </p:cNvPr>
          <p:cNvSpPr txBox="1"/>
          <p:nvPr/>
        </p:nvSpPr>
        <p:spPr>
          <a:xfrm>
            <a:off x="660400" y="884362"/>
            <a:ext cx="10812613" cy="5029197"/>
          </a:xfrm>
          <a:prstGeom prst="rect">
            <a:avLst/>
          </a:prstGeom>
          <a:noFill/>
        </p:spPr>
        <p:txBody>
          <a:bodyPr wrap="square" rtlCol="0">
            <a:spAutoFit/>
          </a:bodyPr>
          <a:lstStyle/>
          <a:p>
            <a:pPr>
              <a:lnSpc>
                <a:spcPct val="150000"/>
              </a:lnSpc>
            </a:pPr>
            <a:r>
              <a:rPr lang="zh-CN" altLang="en-US" b="1" dirty="0">
                <a:effectLst/>
              </a:rPr>
              <a:t>缓冲速率（</a:t>
            </a:r>
            <a:r>
              <a:rPr lang="en-US" altLang="zh-CN" b="1" dirty="0">
                <a:effectLst/>
              </a:rPr>
              <a:t>Buffer Rate</a:t>
            </a:r>
            <a:r>
              <a:rPr lang="zh-CN" altLang="en-US" b="1" dirty="0">
                <a:effectLst/>
              </a:rPr>
              <a:t>）：</a:t>
            </a:r>
            <a:r>
              <a:rPr lang="zh-CN" altLang="en-US" b="1" dirty="0"/>
              <a:t>在流会话期间发生的缓冲事件的数量</a:t>
            </a:r>
            <a:r>
              <a:rPr lang="zh-CN" altLang="en-US" b="1" dirty="0">
                <a:solidFill>
                  <a:srgbClr val="FF0000"/>
                </a:solidFill>
              </a:rPr>
              <a:t>除以</a:t>
            </a:r>
            <a:r>
              <a:rPr lang="zh-CN" altLang="en-US" b="1" dirty="0"/>
              <a:t>会话的持续时间</a:t>
            </a:r>
            <a:r>
              <a:rPr lang="zh-CN" altLang="en-US" dirty="0"/>
              <a:t>。</a:t>
            </a:r>
          </a:p>
          <a:p>
            <a:pPr>
              <a:lnSpc>
                <a:spcPct val="150000"/>
              </a:lnSpc>
            </a:pPr>
            <a:r>
              <a:rPr lang="zh-CN" altLang="en-US" b="1" dirty="0">
                <a:effectLst/>
              </a:rPr>
              <a:t>缓冲比（</a:t>
            </a:r>
            <a:r>
              <a:rPr lang="en-US" altLang="zh-CN" b="1" dirty="0">
                <a:effectLst/>
              </a:rPr>
              <a:t>Buffer Ratio</a:t>
            </a:r>
            <a:r>
              <a:rPr lang="zh-CN" altLang="en-US" b="1" dirty="0">
                <a:effectLst/>
              </a:rPr>
              <a:t>）：</a:t>
            </a:r>
            <a:r>
              <a:rPr lang="zh-CN" altLang="en-US" b="1" dirty="0"/>
              <a:t>花费在缓冲上的时间</a:t>
            </a:r>
            <a:r>
              <a:rPr lang="zh-CN" altLang="en-US" b="1" dirty="0">
                <a:solidFill>
                  <a:srgbClr val="FF0000"/>
                </a:solidFill>
              </a:rPr>
              <a:t>除以</a:t>
            </a:r>
            <a:r>
              <a:rPr lang="zh-CN" altLang="en-US" b="1" dirty="0"/>
              <a:t>缓冲和播放时间之和</a:t>
            </a:r>
            <a:r>
              <a:rPr lang="zh-CN" altLang="en-US" dirty="0"/>
              <a:t>。</a:t>
            </a:r>
          </a:p>
          <a:p>
            <a:pPr>
              <a:lnSpc>
                <a:spcPct val="150000"/>
              </a:lnSpc>
            </a:pPr>
            <a:br>
              <a:rPr lang="zh-CN" altLang="en-US" dirty="0"/>
            </a:br>
            <a:endParaRPr lang="zh-CN" altLang="en-US" dirty="0"/>
          </a:p>
          <a:p>
            <a:pPr>
              <a:lnSpc>
                <a:spcPct val="150000"/>
              </a:lnSpc>
            </a:pPr>
            <a:r>
              <a:rPr lang="en-US" altLang="zh-CN" dirty="0"/>
              <a:t>NLB</a:t>
            </a:r>
            <a:r>
              <a:rPr lang="zh-CN" altLang="en-US" dirty="0"/>
              <a:t>的可扩展性主要是通过</a:t>
            </a:r>
            <a:r>
              <a:rPr lang="zh-CN" altLang="en-US" b="1" dirty="0">
                <a:effectLst/>
              </a:rPr>
              <a:t>有效减少无线媒体中的重复</a:t>
            </a:r>
            <a:r>
              <a:rPr lang="en-US" altLang="zh-CN" b="1" dirty="0">
                <a:effectLst/>
              </a:rPr>
              <a:t>Interest</a:t>
            </a:r>
            <a:r>
              <a:rPr lang="zh-CN" altLang="en-US" b="1" dirty="0">
                <a:effectLst/>
              </a:rPr>
              <a:t>和</a:t>
            </a:r>
            <a:r>
              <a:rPr lang="en-US" altLang="zh-CN" b="1" dirty="0">
                <a:effectLst/>
              </a:rPr>
              <a:t>Data</a:t>
            </a:r>
            <a:r>
              <a:rPr lang="zh-CN" altLang="en-US" b="1" dirty="0">
                <a:effectLst/>
              </a:rPr>
              <a:t>包</a:t>
            </a:r>
            <a:r>
              <a:rPr lang="zh-CN" altLang="en-US" dirty="0"/>
              <a:t>来实现的。因此，为了更好地解释可伸缩性结果，我们进一步定义了两个指标来评估</a:t>
            </a:r>
            <a:r>
              <a:rPr lang="en-US" altLang="zh-CN" dirty="0"/>
              <a:t>WLAN</a:t>
            </a:r>
            <a:r>
              <a:rPr lang="zh-CN" altLang="en-US" dirty="0"/>
              <a:t>运行实时视频流中的</a:t>
            </a:r>
            <a:r>
              <a:rPr lang="zh-CN" altLang="en-US" b="1" dirty="0"/>
              <a:t>包冗余</a:t>
            </a:r>
            <a:r>
              <a:rPr lang="zh-CN" altLang="en-US" dirty="0"/>
              <a:t>：</a:t>
            </a:r>
          </a:p>
          <a:p>
            <a:pPr>
              <a:lnSpc>
                <a:spcPct val="150000"/>
              </a:lnSpc>
            </a:pPr>
            <a:r>
              <a:rPr lang="en-US" altLang="zh-CN" b="1" dirty="0">
                <a:effectLst/>
              </a:rPr>
              <a:t>Interest</a:t>
            </a:r>
            <a:r>
              <a:rPr lang="zh-CN" altLang="en-US" b="1" dirty="0">
                <a:effectLst/>
              </a:rPr>
              <a:t>冗余</a:t>
            </a:r>
            <a:r>
              <a:rPr lang="en-US" altLang="zh-CN" b="1" dirty="0">
                <a:effectLst/>
              </a:rPr>
              <a:t>(Interest Redundancy)</a:t>
            </a:r>
            <a:r>
              <a:rPr lang="zh-CN" altLang="en-US" dirty="0"/>
              <a:t>：</a:t>
            </a:r>
            <a:r>
              <a:rPr lang="zh-CN" altLang="en-US" b="1" dirty="0"/>
              <a:t>所有客户端</a:t>
            </a:r>
            <a:r>
              <a:rPr lang="en-US" altLang="zh-CN" b="1" dirty="0" err="1"/>
              <a:t>ccnd</a:t>
            </a:r>
            <a:r>
              <a:rPr lang="zh-CN" altLang="en-US" b="1" dirty="0"/>
              <a:t>发送的兴趣包总数</a:t>
            </a:r>
            <a:r>
              <a:rPr lang="zh-CN" altLang="en-US" dirty="0"/>
              <a:t>与</a:t>
            </a:r>
            <a:r>
              <a:rPr lang="zh-CN" altLang="en-US" b="1" dirty="0"/>
              <a:t>发送给玩家的平均数据包数</a:t>
            </a:r>
            <a:r>
              <a:rPr lang="zh-CN" altLang="en-US" b="1" dirty="0">
                <a:solidFill>
                  <a:srgbClr val="FF0000"/>
                </a:solidFill>
              </a:rPr>
              <a:t>之比</a:t>
            </a:r>
            <a:r>
              <a:rPr lang="zh-CN" altLang="en-US" dirty="0"/>
              <a:t>。</a:t>
            </a:r>
          </a:p>
          <a:p>
            <a:pPr>
              <a:lnSpc>
                <a:spcPct val="150000"/>
              </a:lnSpc>
            </a:pPr>
            <a:r>
              <a:rPr lang="zh-CN" altLang="en-US" b="1" dirty="0">
                <a:effectLst/>
              </a:rPr>
              <a:t>数据冗余</a:t>
            </a:r>
            <a:r>
              <a:rPr lang="en-US" altLang="zh-CN" b="1" dirty="0">
                <a:effectLst/>
              </a:rPr>
              <a:t>(Data Redundancy)</a:t>
            </a:r>
            <a:r>
              <a:rPr lang="zh-CN" altLang="en-US" dirty="0"/>
              <a:t>：</a:t>
            </a:r>
            <a:r>
              <a:rPr lang="en-US" altLang="zh-CN" b="1" dirty="0"/>
              <a:t>AP</a:t>
            </a:r>
            <a:r>
              <a:rPr lang="zh-CN" altLang="en-US" b="1" dirty="0"/>
              <a:t>发送的总数据包数</a:t>
            </a:r>
            <a:r>
              <a:rPr lang="zh-CN" altLang="en-US" dirty="0"/>
              <a:t>与</a:t>
            </a:r>
            <a:r>
              <a:rPr lang="zh-CN" altLang="en-US" b="1" dirty="0"/>
              <a:t>播放器发送的平均数据包数</a:t>
            </a:r>
            <a:r>
              <a:rPr lang="zh-CN" altLang="en-US" dirty="0"/>
              <a:t>的</a:t>
            </a:r>
            <a:r>
              <a:rPr lang="zh-CN" altLang="en-US" b="1" dirty="0">
                <a:solidFill>
                  <a:srgbClr val="FF0000"/>
                </a:solidFill>
              </a:rPr>
              <a:t>比值</a:t>
            </a:r>
            <a:r>
              <a:rPr lang="zh-CN" altLang="en-US" dirty="0"/>
              <a:t>。</a:t>
            </a:r>
          </a:p>
          <a:p>
            <a:pPr>
              <a:lnSpc>
                <a:spcPct val="150000"/>
              </a:lnSpc>
            </a:pPr>
            <a:br>
              <a:rPr lang="zh-CN" altLang="en-US" dirty="0"/>
            </a:br>
            <a:endParaRPr lang="zh-CN" altLang="en-US" dirty="0"/>
          </a:p>
          <a:p>
            <a:pPr>
              <a:lnSpc>
                <a:spcPct val="150000"/>
              </a:lnSpc>
            </a:pPr>
            <a:r>
              <a:rPr lang="zh-CN" altLang="en-US" dirty="0"/>
              <a:t>在没有丢包和重复包的理想情况下，</a:t>
            </a:r>
            <a:r>
              <a:rPr lang="en-US" altLang="zh-CN" dirty="0"/>
              <a:t>Interest/Data</a:t>
            </a:r>
            <a:r>
              <a:rPr lang="zh-CN" altLang="en-US" dirty="0"/>
              <a:t>冗余度为</a:t>
            </a:r>
            <a:r>
              <a:rPr lang="en-US" altLang="zh-CN" dirty="0"/>
              <a:t>100%</a:t>
            </a:r>
            <a:r>
              <a:rPr lang="zh-CN" altLang="en-US" dirty="0"/>
              <a:t>。</a:t>
            </a:r>
            <a:r>
              <a:rPr lang="en-US" altLang="zh-CN" dirty="0"/>
              <a:t>100%</a:t>
            </a:r>
            <a:r>
              <a:rPr lang="zh-CN" altLang="en-US" dirty="0"/>
              <a:t>冗余意味着每个发送给玩家的数据包都是由一个</a:t>
            </a:r>
            <a:r>
              <a:rPr lang="en-US" altLang="zh-CN" dirty="0"/>
              <a:t>Interest</a:t>
            </a:r>
            <a:r>
              <a:rPr lang="zh-CN" altLang="en-US" dirty="0"/>
              <a:t>数据包请求的，没有多余的</a:t>
            </a:r>
            <a:r>
              <a:rPr lang="en-US" altLang="zh-CN" dirty="0"/>
              <a:t>Interest/Data</a:t>
            </a:r>
            <a:r>
              <a:rPr lang="zh-CN" altLang="en-US" dirty="0"/>
              <a:t>数据包。</a:t>
            </a:r>
          </a:p>
        </p:txBody>
      </p:sp>
    </p:spTree>
    <p:extLst>
      <p:ext uri="{BB962C8B-B14F-4D97-AF65-F5344CB8AC3E}">
        <p14:creationId xmlns:p14="http://schemas.microsoft.com/office/powerpoint/2010/main" val="3511721228"/>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2015939" cy="338554"/>
          </a:xfrm>
          <a:prstGeom prst="rect">
            <a:avLst/>
          </a:prstGeom>
          <a:noFill/>
        </p:spPr>
        <p:txBody>
          <a:bodyPr wrap="square" rtlCol="0">
            <a:spAutoFit/>
          </a:bodyPr>
          <a:lstStyle/>
          <a:p>
            <a:r>
              <a:rPr lang="zh-CN" altLang="en-US" sz="1600" b="1" dirty="0">
                <a:cs typeface="+mn-ea"/>
                <a:sym typeface="+mn-lt"/>
              </a:rPr>
              <a:t>比较方法和实验设置</a:t>
            </a:r>
            <a:endParaRPr lang="zh-CN" altLang="en-US" sz="1600" dirty="0">
              <a:cs typeface="+mn-ea"/>
              <a:sym typeface="+mn-lt"/>
            </a:endParaRPr>
          </a:p>
        </p:txBody>
      </p:sp>
      <p:sp>
        <p:nvSpPr>
          <p:cNvPr id="2" name="文本框 1">
            <a:extLst>
              <a:ext uri="{FF2B5EF4-FFF2-40B4-BE49-F238E27FC236}">
                <a16:creationId xmlns:a16="http://schemas.microsoft.com/office/drawing/2014/main" id="{459DFBD2-C1D9-400E-BCA3-11625964B749}"/>
              </a:ext>
            </a:extLst>
          </p:cNvPr>
          <p:cNvSpPr txBox="1"/>
          <p:nvPr/>
        </p:nvSpPr>
        <p:spPr>
          <a:xfrm>
            <a:off x="64478" y="557313"/>
            <a:ext cx="12036304" cy="5958041"/>
          </a:xfrm>
          <a:prstGeom prst="rect">
            <a:avLst/>
          </a:prstGeom>
          <a:noFill/>
        </p:spPr>
        <p:txBody>
          <a:bodyPr wrap="square" rtlCol="0">
            <a:spAutoFit/>
          </a:bodyPr>
          <a:lstStyle/>
          <a:p>
            <a:pPr>
              <a:lnSpc>
                <a:spcPct val="150000"/>
              </a:lnSpc>
            </a:pPr>
            <a:r>
              <a:rPr lang="en-US" altLang="zh-CN" sz="1600" b="1" dirty="0" err="1"/>
              <a:t>UCast</a:t>
            </a:r>
            <a:r>
              <a:rPr lang="zh-CN" altLang="en-US" sz="1600" b="1" dirty="0"/>
              <a:t>：</a:t>
            </a:r>
            <a:r>
              <a:rPr lang="zh-CN" altLang="en-US" sz="1600" dirty="0"/>
              <a:t>运行</a:t>
            </a:r>
            <a:r>
              <a:rPr lang="en-US" altLang="zh-CN" sz="1600" dirty="0"/>
              <a:t>NLB</a:t>
            </a:r>
            <a:r>
              <a:rPr lang="zh-CN" altLang="en-US" sz="1600" dirty="0"/>
              <a:t>播放器的客户端。客户端和运行原始</a:t>
            </a:r>
            <a:r>
              <a:rPr lang="en-US" altLang="zh-CN" sz="1600" dirty="0" err="1"/>
              <a:t>ccnd</a:t>
            </a:r>
            <a:r>
              <a:rPr lang="zh-CN" altLang="en-US" sz="1600" dirty="0"/>
              <a:t>的</a:t>
            </a:r>
            <a:r>
              <a:rPr lang="en-US" altLang="zh-CN" sz="1600" dirty="0"/>
              <a:t>AP</a:t>
            </a:r>
            <a:r>
              <a:rPr lang="zh-CN" altLang="en-US" sz="1600" dirty="0"/>
              <a:t>通过</a:t>
            </a:r>
            <a:r>
              <a:rPr lang="en-US" altLang="zh-CN" sz="1600" dirty="0"/>
              <a:t>UDP</a:t>
            </a:r>
            <a:r>
              <a:rPr lang="zh-CN" altLang="en-US" sz="1600" dirty="0"/>
              <a:t>单播发送兴趣和数据。</a:t>
            </a:r>
          </a:p>
          <a:p>
            <a:pPr>
              <a:lnSpc>
                <a:spcPct val="150000"/>
              </a:lnSpc>
            </a:pPr>
            <a:r>
              <a:rPr lang="en-US" altLang="zh-CN" sz="1600" b="1" dirty="0" err="1"/>
              <a:t>BCast</a:t>
            </a:r>
            <a:r>
              <a:rPr lang="zh-CN" altLang="en-US" sz="1600" b="1" dirty="0"/>
              <a:t>：</a:t>
            </a:r>
            <a:r>
              <a:rPr lang="zh-CN" altLang="en-US" sz="1600" dirty="0"/>
              <a:t>运行</a:t>
            </a:r>
            <a:r>
              <a:rPr lang="en-US" altLang="zh-CN" sz="1600" dirty="0"/>
              <a:t>NLB</a:t>
            </a:r>
            <a:r>
              <a:rPr lang="zh-CN" altLang="en-US" sz="1600" dirty="0"/>
              <a:t>播放器的客户端和原来的</a:t>
            </a:r>
            <a:r>
              <a:rPr lang="en-US" altLang="zh-CN" sz="1600" dirty="0" err="1"/>
              <a:t>ccnd</a:t>
            </a:r>
            <a:r>
              <a:rPr lang="zh-CN" altLang="en-US" sz="1600" dirty="0"/>
              <a:t>通过</a:t>
            </a:r>
            <a:r>
              <a:rPr lang="en-US" altLang="zh-CN" sz="1600" dirty="0"/>
              <a:t>UDP</a:t>
            </a:r>
            <a:r>
              <a:rPr lang="zh-CN" altLang="en-US" sz="1600" dirty="0"/>
              <a:t>单播发送</a:t>
            </a:r>
            <a:r>
              <a:rPr lang="en-US" altLang="zh-CN" sz="1600" dirty="0"/>
              <a:t>Interest</a:t>
            </a:r>
            <a:r>
              <a:rPr lang="zh-CN" altLang="en-US" sz="1600" dirty="0"/>
              <a:t>。运行稍微修改过的</a:t>
            </a:r>
            <a:r>
              <a:rPr lang="en-US" altLang="zh-CN" sz="1600" dirty="0" err="1"/>
              <a:t>ccnd</a:t>
            </a:r>
            <a:r>
              <a:rPr lang="zh-CN" altLang="en-US" sz="1600" dirty="0"/>
              <a:t>的</a:t>
            </a:r>
            <a:r>
              <a:rPr lang="en-US" altLang="zh-CN" sz="1600" dirty="0"/>
              <a:t>AP</a:t>
            </a:r>
            <a:r>
              <a:rPr lang="zh-CN" altLang="en-US" sz="1600" dirty="0"/>
              <a:t>只向客户端广播每个流数据段。</a:t>
            </a:r>
          </a:p>
          <a:p>
            <a:pPr>
              <a:lnSpc>
                <a:spcPct val="150000"/>
              </a:lnSpc>
            </a:pPr>
            <a:endParaRPr lang="zh-CN" altLang="en-US" sz="1600" dirty="0"/>
          </a:p>
          <a:p>
            <a:pPr>
              <a:lnSpc>
                <a:spcPct val="150000"/>
              </a:lnSpc>
            </a:pPr>
            <a:r>
              <a:rPr lang="en-US" altLang="zh-CN" sz="1600" b="1" dirty="0">
                <a:effectLst/>
                <a:latin typeface="unset"/>
              </a:rPr>
              <a:t>720MHz CPU</a:t>
            </a:r>
            <a:r>
              <a:rPr lang="zh-CN" altLang="en-US" sz="1600" b="1" dirty="0">
                <a:effectLst/>
                <a:latin typeface="unset"/>
              </a:rPr>
              <a:t>的</a:t>
            </a:r>
            <a:r>
              <a:rPr lang="en-US" altLang="zh-CN" sz="1600" b="1" dirty="0">
                <a:effectLst/>
                <a:latin typeface="unset"/>
              </a:rPr>
              <a:t>Mercury MW4530R</a:t>
            </a:r>
            <a:r>
              <a:rPr lang="zh-CN" altLang="en-US" sz="1600" b="1" dirty="0">
                <a:effectLst/>
                <a:latin typeface="unset"/>
              </a:rPr>
              <a:t>路由器</a:t>
            </a:r>
            <a:r>
              <a:rPr lang="zh-CN" altLang="en-US" sz="1600" dirty="0">
                <a:effectLst/>
                <a:latin typeface="unset"/>
              </a:rPr>
              <a:t>上安装了</a:t>
            </a:r>
            <a:r>
              <a:rPr lang="en-US" altLang="zh-CN" sz="1600" b="1" dirty="0" err="1">
                <a:effectLst/>
                <a:latin typeface="unset"/>
              </a:rPr>
              <a:t>OpenWrt</a:t>
            </a:r>
            <a:r>
              <a:rPr lang="zh-CN" altLang="en-US" sz="1600" dirty="0">
                <a:effectLst/>
                <a:latin typeface="unset"/>
              </a:rPr>
              <a:t>和</a:t>
            </a:r>
            <a:r>
              <a:rPr lang="en-US" altLang="zh-CN" sz="1600" b="1" dirty="0">
                <a:effectLst/>
                <a:latin typeface="unset"/>
              </a:rPr>
              <a:t>AP </a:t>
            </a:r>
            <a:r>
              <a:rPr lang="en-US" altLang="zh-CN" sz="1600" b="1" dirty="0" err="1">
                <a:effectLst/>
                <a:latin typeface="unset"/>
              </a:rPr>
              <a:t>ccnd</a:t>
            </a:r>
            <a:endParaRPr lang="en-US" altLang="zh-CN" sz="1600" b="1" dirty="0">
              <a:effectLst/>
              <a:latin typeface="unset"/>
            </a:endParaRPr>
          </a:p>
          <a:p>
            <a:pPr>
              <a:lnSpc>
                <a:spcPct val="150000"/>
              </a:lnSpc>
            </a:pPr>
            <a:r>
              <a:rPr lang="zh-CN" altLang="en-US" sz="1600" dirty="0">
                <a:effectLst/>
                <a:latin typeface="unset"/>
              </a:rPr>
              <a:t>为了避免不可预知的后台流量干扰影响我们的测量结果，我们使用路由器的</a:t>
            </a:r>
            <a:r>
              <a:rPr lang="en-US" altLang="zh-CN" sz="1600" b="1" dirty="0">
                <a:effectLst/>
                <a:latin typeface="unset"/>
              </a:rPr>
              <a:t>802.11ac 5GHz</a:t>
            </a:r>
            <a:r>
              <a:rPr lang="zh-CN" altLang="en-US" sz="1600" b="1" dirty="0">
                <a:effectLst/>
                <a:latin typeface="unset"/>
              </a:rPr>
              <a:t>信道</a:t>
            </a:r>
            <a:r>
              <a:rPr lang="en-US" altLang="zh-CN" sz="1600" dirty="0">
                <a:effectLst/>
                <a:latin typeface="unset"/>
              </a:rPr>
              <a:t>(</a:t>
            </a:r>
            <a:r>
              <a:rPr lang="zh-CN" altLang="en-US" sz="1600" dirty="0">
                <a:effectLst/>
                <a:latin typeface="unset"/>
              </a:rPr>
              <a:t>比</a:t>
            </a:r>
            <a:r>
              <a:rPr lang="en-US" altLang="zh-CN" sz="1600" dirty="0">
                <a:effectLst/>
                <a:latin typeface="unset"/>
              </a:rPr>
              <a:t>2.4GHz</a:t>
            </a:r>
            <a:r>
              <a:rPr lang="zh-CN" altLang="en-US" sz="1600" dirty="0">
                <a:effectLst/>
                <a:latin typeface="unset"/>
              </a:rPr>
              <a:t>信道拥挤程度低</a:t>
            </a:r>
            <a:r>
              <a:rPr lang="en-US" altLang="zh-CN" sz="1600" dirty="0">
                <a:effectLst/>
                <a:latin typeface="unset"/>
              </a:rPr>
              <a:t>)</a:t>
            </a:r>
            <a:endParaRPr lang="en-US" altLang="zh-CN" sz="1600" dirty="0">
              <a:latin typeface="unset"/>
            </a:endParaRPr>
          </a:p>
          <a:p>
            <a:pPr>
              <a:lnSpc>
                <a:spcPct val="150000"/>
              </a:lnSpc>
            </a:pPr>
            <a:r>
              <a:rPr lang="zh-CN" altLang="en-US" sz="1600" b="1" dirty="0">
                <a:effectLst/>
                <a:latin typeface="unset"/>
              </a:rPr>
              <a:t>接收和发送单播组合带宽是</a:t>
            </a:r>
            <a:r>
              <a:rPr lang="en-US" altLang="zh-CN" sz="1600" b="1" dirty="0">
                <a:effectLst/>
                <a:latin typeface="unset"/>
              </a:rPr>
              <a:t>750Mbps</a:t>
            </a:r>
            <a:r>
              <a:rPr lang="zh-CN" altLang="en-US" sz="1600" dirty="0">
                <a:effectLst/>
                <a:latin typeface="unset"/>
              </a:rPr>
              <a:t>，但</a:t>
            </a:r>
            <a:r>
              <a:rPr lang="zh-CN" altLang="en-US" sz="1600" b="1" dirty="0">
                <a:effectLst/>
                <a:latin typeface="unset"/>
              </a:rPr>
              <a:t>广播带宽被</a:t>
            </a:r>
            <a:r>
              <a:rPr lang="en-US" altLang="zh-CN" sz="1600" b="1" dirty="0">
                <a:effectLst/>
                <a:latin typeface="unset"/>
              </a:rPr>
              <a:t>802.11ac</a:t>
            </a:r>
            <a:r>
              <a:rPr lang="zh-CN" altLang="en-US" sz="1600" b="1" dirty="0">
                <a:effectLst/>
                <a:latin typeface="unset"/>
              </a:rPr>
              <a:t>标准限制在</a:t>
            </a:r>
            <a:r>
              <a:rPr lang="en-US" altLang="zh-CN" sz="1600" b="1" dirty="0">
                <a:effectLst/>
                <a:latin typeface="unset"/>
              </a:rPr>
              <a:t>6Mbps</a:t>
            </a:r>
            <a:endParaRPr lang="zh-CN" altLang="en-US" sz="1600" dirty="0"/>
          </a:p>
          <a:p>
            <a:pPr>
              <a:lnSpc>
                <a:spcPct val="150000"/>
              </a:lnSpc>
            </a:pPr>
            <a:endParaRPr lang="zh-CN" altLang="en-US" sz="1600" dirty="0"/>
          </a:p>
          <a:p>
            <a:pPr>
              <a:lnSpc>
                <a:spcPct val="150000"/>
              </a:lnSpc>
            </a:pPr>
            <a:r>
              <a:rPr lang="en-US" altLang="zh-CN" sz="1600" dirty="0" err="1"/>
              <a:t>NDNVideo</a:t>
            </a:r>
            <a:r>
              <a:rPr lang="zh-CN" altLang="en-US" sz="1600" dirty="0"/>
              <a:t>发布者安装在</a:t>
            </a:r>
            <a:r>
              <a:rPr lang="en-US" altLang="zh-CN" sz="1600" dirty="0"/>
              <a:t>Ubuntu</a:t>
            </a:r>
            <a:r>
              <a:rPr lang="zh-CN" altLang="en-US" sz="1600" dirty="0"/>
              <a:t>服务器上</a:t>
            </a:r>
            <a:endParaRPr lang="en-US" altLang="zh-CN" sz="1600" dirty="0"/>
          </a:p>
          <a:p>
            <a:pPr>
              <a:lnSpc>
                <a:spcPct val="150000"/>
              </a:lnSpc>
            </a:pPr>
            <a:r>
              <a:rPr lang="zh-CN" altLang="en-US" sz="1600" dirty="0"/>
              <a:t>在</a:t>
            </a:r>
            <a:r>
              <a:rPr lang="en-US" altLang="zh-CN" sz="1600" dirty="0"/>
              <a:t>pc</a:t>
            </a:r>
            <a:r>
              <a:rPr lang="zh-CN" altLang="en-US" sz="1600" dirty="0"/>
              <a:t>上运行的</a:t>
            </a:r>
            <a:r>
              <a:rPr lang="en-US" altLang="zh-CN" sz="1600" dirty="0"/>
              <a:t>Linux</a:t>
            </a:r>
            <a:r>
              <a:rPr lang="zh-CN" altLang="en-US" sz="1600" dirty="0"/>
              <a:t>虚拟机上安装</a:t>
            </a:r>
            <a:r>
              <a:rPr lang="en-US" altLang="zh-CN" sz="1600" dirty="0" err="1"/>
              <a:t>NDNVideo</a:t>
            </a:r>
            <a:r>
              <a:rPr lang="zh-CN" altLang="en-US" sz="1600" dirty="0"/>
              <a:t>播放器和客户端</a:t>
            </a:r>
            <a:r>
              <a:rPr lang="en-US" altLang="zh-CN" sz="1600" dirty="0" err="1"/>
              <a:t>ccnd</a:t>
            </a:r>
            <a:endParaRPr lang="en-US" altLang="zh-CN" sz="1600" dirty="0"/>
          </a:p>
          <a:p>
            <a:pPr>
              <a:lnSpc>
                <a:spcPct val="150000"/>
              </a:lnSpc>
            </a:pPr>
            <a:r>
              <a:rPr lang="zh-CN" altLang="en-US" sz="1600" dirty="0"/>
              <a:t>每个</a:t>
            </a:r>
            <a:r>
              <a:rPr lang="en-US" altLang="zh-CN" sz="1600" dirty="0"/>
              <a:t>VM</a:t>
            </a:r>
            <a:r>
              <a:rPr lang="zh-CN" altLang="en-US" sz="1600" dirty="0"/>
              <a:t>运行一个客户端，组合一个独立的无线网卡。我们有多达</a:t>
            </a:r>
            <a:r>
              <a:rPr lang="en-US" altLang="zh-CN" sz="1600" b="1" dirty="0">
                <a:effectLst/>
              </a:rPr>
              <a:t>20</a:t>
            </a:r>
            <a:r>
              <a:rPr lang="zh-CN" altLang="en-US" sz="1600" b="1" dirty="0">
                <a:effectLst/>
              </a:rPr>
              <a:t>个客户端</a:t>
            </a:r>
            <a:r>
              <a:rPr lang="zh-CN" altLang="en-US" sz="1600" dirty="0"/>
              <a:t>通过</a:t>
            </a:r>
            <a:r>
              <a:rPr lang="en-US" altLang="zh-CN" sz="1600" dirty="0"/>
              <a:t>WLAN</a:t>
            </a:r>
            <a:r>
              <a:rPr lang="zh-CN" altLang="en-US" sz="1600" dirty="0"/>
              <a:t>连接到</a:t>
            </a:r>
            <a:r>
              <a:rPr lang="en-US" altLang="zh-CN" sz="1600" b="1" dirty="0">
                <a:effectLst/>
                <a:latin typeface="unset"/>
              </a:rPr>
              <a:t>Mercury </a:t>
            </a:r>
            <a:r>
              <a:rPr lang="en-US" altLang="zh-CN" sz="1600" dirty="0"/>
              <a:t>AP</a:t>
            </a:r>
            <a:endParaRPr lang="zh-CN" altLang="en-US" sz="1600" dirty="0"/>
          </a:p>
          <a:p>
            <a:pPr>
              <a:lnSpc>
                <a:spcPct val="150000"/>
              </a:lnSpc>
            </a:pPr>
            <a:endParaRPr lang="zh-CN" altLang="en-US" sz="1600" dirty="0"/>
          </a:p>
          <a:p>
            <a:pPr>
              <a:lnSpc>
                <a:spcPct val="150000"/>
              </a:lnSpc>
            </a:pPr>
            <a:r>
              <a:rPr lang="zh-CN" altLang="en-US" sz="1600" dirty="0"/>
              <a:t>实验：</a:t>
            </a:r>
            <a:r>
              <a:rPr lang="zh-CN" altLang="en-US" sz="1600" b="1" dirty="0">
                <a:effectLst/>
              </a:rPr>
              <a:t>基准的移动日历视频剪辑</a:t>
            </a:r>
            <a:r>
              <a:rPr lang="zh-CN" altLang="en-US" sz="1600" dirty="0"/>
              <a:t>。</a:t>
            </a:r>
            <a:r>
              <a:rPr lang="en-US" altLang="zh-CN" sz="1600" b="1" dirty="0" err="1">
                <a:effectLst/>
              </a:rPr>
              <a:t>FFmpeg</a:t>
            </a:r>
            <a:r>
              <a:rPr lang="zh-CN" altLang="en-US" sz="1600" dirty="0"/>
              <a:t>工具和</a:t>
            </a:r>
            <a:r>
              <a:rPr lang="en-US" altLang="zh-CN" sz="1600" b="1" dirty="0">
                <a:effectLst/>
              </a:rPr>
              <a:t>H.264</a:t>
            </a:r>
            <a:r>
              <a:rPr lang="zh-CN" altLang="en-US" sz="1600" b="1" dirty="0">
                <a:effectLst/>
              </a:rPr>
              <a:t>编解码器</a:t>
            </a:r>
            <a:r>
              <a:rPr lang="zh-CN" altLang="en-US" sz="1600" dirty="0"/>
              <a:t>以</a:t>
            </a:r>
            <a:r>
              <a:rPr lang="en-US" altLang="zh-CN" sz="1600" b="1" dirty="0">
                <a:effectLst/>
              </a:rPr>
              <a:t>1Mbps</a:t>
            </a:r>
            <a:r>
              <a:rPr lang="zh-CN" altLang="en-US" sz="1600" b="1" dirty="0">
                <a:effectLst/>
              </a:rPr>
              <a:t>的速率编码视频</a:t>
            </a:r>
            <a:r>
              <a:rPr lang="zh-CN" altLang="en-US" sz="1600" dirty="0"/>
              <a:t>。我们重复了</a:t>
            </a:r>
            <a:r>
              <a:rPr lang="zh-CN" altLang="en-US" sz="1600" b="1" dirty="0">
                <a:effectLst/>
              </a:rPr>
              <a:t>每个</a:t>
            </a:r>
            <a:r>
              <a:rPr lang="en-US" altLang="zh-CN" sz="1600" b="1" dirty="0">
                <a:effectLst/>
              </a:rPr>
              <a:t>300</a:t>
            </a:r>
            <a:r>
              <a:rPr lang="zh-CN" altLang="en-US" sz="1600" b="1" dirty="0">
                <a:effectLst/>
              </a:rPr>
              <a:t>秒持续</a:t>
            </a:r>
            <a:r>
              <a:rPr lang="en-US" altLang="zh-CN" sz="1600" b="1" dirty="0">
                <a:effectLst/>
              </a:rPr>
              <a:t>5</a:t>
            </a:r>
            <a:r>
              <a:rPr lang="zh-CN" altLang="en-US" sz="1600" b="1" dirty="0">
                <a:effectLst/>
              </a:rPr>
              <a:t>次的实验</a:t>
            </a:r>
            <a:r>
              <a:rPr lang="zh-CN" altLang="en-US" sz="1600" dirty="0"/>
              <a:t>。在我们的实验中，对于所有比较的方法，</a:t>
            </a:r>
            <a:r>
              <a:rPr lang="zh-CN" altLang="en-US" sz="1600" b="1" dirty="0">
                <a:effectLst/>
              </a:rPr>
              <a:t>播放延迟</a:t>
            </a:r>
            <a:r>
              <a:rPr lang="en-US" altLang="zh-CN" sz="1600" b="1" dirty="0" err="1">
                <a:effectLst/>
              </a:rPr>
              <a:t>Tpd</a:t>
            </a:r>
            <a:r>
              <a:rPr lang="zh-CN" altLang="en-US" sz="1600" b="1" dirty="0">
                <a:effectLst/>
              </a:rPr>
              <a:t>设置为</a:t>
            </a:r>
            <a:r>
              <a:rPr lang="en-US" altLang="zh-CN" sz="1600" b="1" dirty="0">
                <a:effectLst/>
              </a:rPr>
              <a:t>5</a:t>
            </a:r>
            <a:r>
              <a:rPr lang="zh-CN" altLang="en-US" sz="1600" b="1" dirty="0">
                <a:effectLst/>
              </a:rPr>
              <a:t>秒</a:t>
            </a:r>
            <a:r>
              <a:rPr lang="zh-CN" altLang="en-US" sz="1600" dirty="0"/>
              <a:t>，这个持续时间包含在缓冲时间中。</a:t>
            </a:r>
            <a:r>
              <a:rPr lang="zh-CN" altLang="en-US" sz="1600" b="1" dirty="0">
                <a:effectLst/>
              </a:rPr>
              <a:t>播放器请求最新数据的时间间隔</a:t>
            </a:r>
            <a:r>
              <a:rPr lang="en-US" altLang="zh-CN" sz="1600" b="1" dirty="0" err="1">
                <a:effectLst/>
              </a:rPr>
              <a:t>Tsof</a:t>
            </a:r>
            <a:r>
              <a:rPr lang="zh-CN" altLang="en-US" sz="1600" b="1" dirty="0">
                <a:effectLst/>
              </a:rPr>
              <a:t>也是</a:t>
            </a:r>
            <a:r>
              <a:rPr lang="en-US" altLang="zh-CN" sz="1600" b="1" dirty="0">
                <a:effectLst/>
              </a:rPr>
              <a:t>5</a:t>
            </a:r>
            <a:r>
              <a:rPr lang="zh-CN" altLang="en-US" sz="1600" b="1" dirty="0">
                <a:effectLst/>
              </a:rPr>
              <a:t>秒</a:t>
            </a:r>
            <a:r>
              <a:rPr lang="zh-CN" altLang="en-US" sz="1600" dirty="0"/>
              <a:t>。这里，我们不评估更改这些设置的影响。如下面的结果所示，</a:t>
            </a:r>
            <a:r>
              <a:rPr lang="en-US" altLang="zh-CN" sz="1600" dirty="0"/>
              <a:t>5</a:t>
            </a:r>
            <a:r>
              <a:rPr lang="zh-CN" altLang="en-US" sz="1600" dirty="0"/>
              <a:t>秒对于三种比较方法来说都是足够且公平的值。</a:t>
            </a:r>
          </a:p>
          <a:p>
            <a:pPr>
              <a:lnSpc>
                <a:spcPct val="150000"/>
              </a:lnSpc>
            </a:pPr>
            <a:r>
              <a:rPr lang="zh-CN" altLang="en-US" sz="1600" dirty="0"/>
              <a:t>对于</a:t>
            </a:r>
            <a:r>
              <a:rPr lang="en-US" altLang="zh-CN" sz="1600" dirty="0"/>
              <a:t>NLB</a:t>
            </a:r>
            <a:r>
              <a:rPr lang="zh-CN" altLang="en-US" sz="1600" dirty="0"/>
              <a:t>方式，</a:t>
            </a:r>
            <a:r>
              <a:rPr lang="zh-CN" altLang="en-US" sz="1600" b="1" dirty="0">
                <a:effectLst/>
              </a:rPr>
              <a:t>每收到</a:t>
            </a:r>
            <a:r>
              <a:rPr lang="en-US" altLang="zh-CN" sz="1600" b="1" dirty="0">
                <a:effectLst/>
              </a:rPr>
              <a:t>Leader</a:t>
            </a:r>
            <a:r>
              <a:rPr lang="zh-CN" altLang="en-US" sz="1600" b="1" dirty="0">
                <a:effectLst/>
              </a:rPr>
              <a:t>发送的</a:t>
            </a:r>
            <a:r>
              <a:rPr lang="en-US" altLang="zh-CN" sz="1600" b="1" dirty="0">
                <a:effectLst/>
              </a:rPr>
              <a:t>30</a:t>
            </a:r>
            <a:r>
              <a:rPr lang="zh-CN" altLang="en-US" sz="1600" b="1" dirty="0">
                <a:effectLst/>
              </a:rPr>
              <a:t>个</a:t>
            </a:r>
            <a:r>
              <a:rPr lang="en-US" altLang="zh-CN" sz="1600" b="1" dirty="0">
                <a:effectLst/>
              </a:rPr>
              <a:t>Interest</a:t>
            </a:r>
            <a:r>
              <a:rPr lang="zh-CN" altLang="en-US" sz="1600" b="1" dirty="0">
                <a:effectLst/>
              </a:rPr>
              <a:t>包，</a:t>
            </a:r>
            <a:r>
              <a:rPr lang="en-US" altLang="zh-CN" sz="1600" b="1" dirty="0">
                <a:effectLst/>
              </a:rPr>
              <a:t>AP</a:t>
            </a:r>
            <a:r>
              <a:rPr lang="zh-CN" altLang="en-US" sz="1600" b="1" dirty="0">
                <a:effectLst/>
              </a:rPr>
              <a:t>回复</a:t>
            </a:r>
            <a:r>
              <a:rPr lang="en-US" altLang="zh-CN" sz="1600" b="1" dirty="0">
                <a:effectLst/>
              </a:rPr>
              <a:t>Interest ACK</a:t>
            </a:r>
            <a:r>
              <a:rPr lang="zh-CN" altLang="en-US" sz="1600" b="1" dirty="0">
                <a:effectLst/>
              </a:rPr>
              <a:t>的周期为</a:t>
            </a:r>
            <a:r>
              <a:rPr lang="en-US" altLang="zh-CN" sz="1600" b="1" dirty="0">
                <a:effectLst/>
              </a:rPr>
              <a:t>pack</a:t>
            </a:r>
            <a:r>
              <a:rPr lang="zh-CN" altLang="en-US" sz="1600" dirty="0"/>
              <a:t>。这个值足以让</a:t>
            </a:r>
            <a:r>
              <a:rPr lang="en-US" altLang="zh-CN" sz="1600" dirty="0"/>
              <a:t>follower</a:t>
            </a:r>
            <a:r>
              <a:rPr lang="zh-CN" altLang="en-US" sz="1600" dirty="0"/>
              <a:t>跟踪</a:t>
            </a:r>
            <a:r>
              <a:rPr lang="en-US" altLang="zh-CN" sz="1600" dirty="0"/>
              <a:t>Leader</a:t>
            </a:r>
            <a:r>
              <a:rPr lang="zh-CN" altLang="en-US" sz="1600" dirty="0"/>
              <a:t>的进程，并且</a:t>
            </a:r>
            <a:r>
              <a:rPr lang="en-US" altLang="zh-CN" sz="1600" dirty="0"/>
              <a:t>Interest ACK</a:t>
            </a:r>
            <a:r>
              <a:rPr lang="zh-CN" altLang="en-US" sz="1600" dirty="0"/>
              <a:t>引入的开销不会对</a:t>
            </a:r>
            <a:r>
              <a:rPr lang="en-US" altLang="zh-CN" sz="1600" dirty="0"/>
              <a:t>NLB</a:t>
            </a:r>
            <a:r>
              <a:rPr lang="zh-CN" altLang="en-US" sz="1600" dirty="0"/>
              <a:t>的性能产生显著影响。</a:t>
            </a:r>
          </a:p>
        </p:txBody>
      </p:sp>
    </p:spTree>
    <p:extLst>
      <p:ext uri="{BB962C8B-B14F-4D97-AF65-F5344CB8AC3E}">
        <p14:creationId xmlns:p14="http://schemas.microsoft.com/office/powerpoint/2010/main" val="1686864386"/>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3244039" cy="338554"/>
          </a:xfrm>
          <a:prstGeom prst="rect">
            <a:avLst/>
          </a:prstGeom>
          <a:noFill/>
        </p:spPr>
        <p:txBody>
          <a:bodyPr wrap="square" rtlCol="0">
            <a:spAutoFit/>
          </a:bodyPr>
          <a:lstStyle/>
          <a:p>
            <a:r>
              <a:rPr lang="zh-CN" altLang="en-US" sz="1600" b="1" dirty="0">
                <a:cs typeface="+mn-ea"/>
                <a:sym typeface="+mn-lt"/>
              </a:rPr>
              <a:t>性能结果：客户端数量的可伸缩性</a:t>
            </a:r>
            <a:endParaRPr lang="zh-CN" altLang="en-US" sz="1600" dirty="0">
              <a:cs typeface="+mn-ea"/>
              <a:sym typeface="+mn-lt"/>
            </a:endParaRPr>
          </a:p>
        </p:txBody>
      </p:sp>
      <p:pic>
        <p:nvPicPr>
          <p:cNvPr id="4" name="图片 3">
            <a:extLst>
              <a:ext uri="{FF2B5EF4-FFF2-40B4-BE49-F238E27FC236}">
                <a16:creationId xmlns:a16="http://schemas.microsoft.com/office/drawing/2014/main" id="{5ABAF822-868F-44BF-9B08-3500D04A3C50}"/>
              </a:ext>
            </a:extLst>
          </p:cNvPr>
          <p:cNvPicPr>
            <a:picLocks noChangeAspect="1"/>
          </p:cNvPicPr>
          <p:nvPr/>
        </p:nvPicPr>
        <p:blipFill>
          <a:blip r:embed="rId3"/>
          <a:stretch>
            <a:fillRect/>
          </a:stretch>
        </p:blipFill>
        <p:spPr>
          <a:xfrm>
            <a:off x="347069" y="818808"/>
            <a:ext cx="2901119" cy="2345933"/>
          </a:xfrm>
          <a:prstGeom prst="rect">
            <a:avLst/>
          </a:prstGeom>
        </p:spPr>
      </p:pic>
      <p:pic>
        <p:nvPicPr>
          <p:cNvPr id="6" name="图片 5">
            <a:extLst>
              <a:ext uri="{FF2B5EF4-FFF2-40B4-BE49-F238E27FC236}">
                <a16:creationId xmlns:a16="http://schemas.microsoft.com/office/drawing/2014/main" id="{70758D3D-CF58-4F9A-A038-A4CE73329828}"/>
              </a:ext>
            </a:extLst>
          </p:cNvPr>
          <p:cNvPicPr>
            <a:picLocks noChangeAspect="1"/>
          </p:cNvPicPr>
          <p:nvPr/>
        </p:nvPicPr>
        <p:blipFill>
          <a:blip r:embed="rId4"/>
          <a:stretch>
            <a:fillRect/>
          </a:stretch>
        </p:blipFill>
        <p:spPr>
          <a:xfrm>
            <a:off x="360416" y="3380770"/>
            <a:ext cx="2922891" cy="2340490"/>
          </a:xfrm>
          <a:prstGeom prst="rect">
            <a:avLst/>
          </a:prstGeom>
        </p:spPr>
      </p:pic>
      <p:sp>
        <p:nvSpPr>
          <p:cNvPr id="10" name="文本框 9">
            <a:extLst>
              <a:ext uri="{FF2B5EF4-FFF2-40B4-BE49-F238E27FC236}">
                <a16:creationId xmlns:a16="http://schemas.microsoft.com/office/drawing/2014/main" id="{DDC44E26-FBEA-4690-B647-00432DB5F5B2}"/>
              </a:ext>
            </a:extLst>
          </p:cNvPr>
          <p:cNvSpPr txBox="1"/>
          <p:nvPr/>
        </p:nvSpPr>
        <p:spPr>
          <a:xfrm>
            <a:off x="4358417" y="68675"/>
            <a:ext cx="7454807" cy="6419706"/>
          </a:xfrm>
          <a:prstGeom prst="rect">
            <a:avLst/>
          </a:prstGeom>
          <a:noFill/>
        </p:spPr>
        <p:txBody>
          <a:bodyPr wrap="square">
            <a:spAutoFit/>
          </a:bodyPr>
          <a:lstStyle/>
          <a:p>
            <a:pPr>
              <a:lnSpc>
                <a:spcPct val="150000"/>
              </a:lnSpc>
            </a:pPr>
            <a:r>
              <a:rPr lang="zh-CN" altLang="en-US" b="1" dirty="0">
                <a:solidFill>
                  <a:srgbClr val="FF0000"/>
                </a:solidFill>
                <a:effectLst/>
              </a:rPr>
              <a:t>客户端数量的可伸缩性</a:t>
            </a:r>
            <a:endParaRPr lang="en-US" altLang="zh-CN" b="1" dirty="0">
              <a:solidFill>
                <a:srgbClr val="FF0000"/>
              </a:solidFill>
              <a:effectLst/>
            </a:endParaRPr>
          </a:p>
          <a:p>
            <a:pPr>
              <a:lnSpc>
                <a:spcPct val="150000"/>
              </a:lnSpc>
            </a:pPr>
            <a:r>
              <a:rPr lang="zh-CN" altLang="en-US" sz="1400" b="1" dirty="0">
                <a:effectLst/>
              </a:rPr>
              <a:t>缓冲速率（</a:t>
            </a:r>
            <a:r>
              <a:rPr lang="en-US" altLang="zh-CN" sz="1400" b="1" dirty="0">
                <a:effectLst/>
              </a:rPr>
              <a:t>Buffer Rate</a:t>
            </a:r>
            <a:r>
              <a:rPr lang="zh-CN" altLang="en-US" sz="1400" b="1" dirty="0">
                <a:effectLst/>
              </a:rPr>
              <a:t>）：</a:t>
            </a:r>
            <a:r>
              <a:rPr lang="zh-CN" altLang="en-US" sz="1400" b="1" dirty="0"/>
              <a:t>在流会话期间发生的缓冲事件的数量</a:t>
            </a:r>
            <a:r>
              <a:rPr lang="zh-CN" altLang="en-US" sz="1400" b="1" dirty="0">
                <a:solidFill>
                  <a:srgbClr val="FF0000"/>
                </a:solidFill>
              </a:rPr>
              <a:t>除以</a:t>
            </a:r>
            <a:r>
              <a:rPr lang="zh-CN" altLang="en-US" sz="1400" b="1" dirty="0"/>
              <a:t>会话的持续时间</a:t>
            </a:r>
            <a:r>
              <a:rPr lang="zh-CN" altLang="en-US" sz="1400" dirty="0"/>
              <a:t>。</a:t>
            </a:r>
          </a:p>
          <a:p>
            <a:pPr>
              <a:lnSpc>
                <a:spcPct val="150000"/>
              </a:lnSpc>
            </a:pPr>
            <a:r>
              <a:rPr lang="zh-CN" altLang="en-US" sz="1400" b="1" dirty="0">
                <a:effectLst/>
              </a:rPr>
              <a:t>缓冲比（</a:t>
            </a:r>
            <a:r>
              <a:rPr lang="en-US" altLang="zh-CN" sz="1400" b="1" dirty="0">
                <a:effectLst/>
              </a:rPr>
              <a:t>Buffer Ratio</a:t>
            </a:r>
            <a:r>
              <a:rPr lang="zh-CN" altLang="en-US" sz="1400" b="1" dirty="0">
                <a:effectLst/>
              </a:rPr>
              <a:t>）：</a:t>
            </a:r>
            <a:r>
              <a:rPr lang="zh-CN" altLang="en-US" sz="1400" b="1" dirty="0"/>
              <a:t>花费在缓冲上的时间</a:t>
            </a:r>
            <a:r>
              <a:rPr lang="zh-CN" altLang="en-US" sz="1400" b="1" dirty="0">
                <a:solidFill>
                  <a:srgbClr val="FF0000"/>
                </a:solidFill>
              </a:rPr>
              <a:t>除以</a:t>
            </a:r>
            <a:r>
              <a:rPr lang="zh-CN" altLang="en-US" sz="1400" b="1" dirty="0"/>
              <a:t>缓冲和播放时间之和</a:t>
            </a:r>
            <a:r>
              <a:rPr lang="zh-CN" altLang="en-US" dirty="0"/>
              <a:t>。</a:t>
            </a:r>
            <a:endParaRPr lang="en-US" altLang="zh-CN" dirty="0"/>
          </a:p>
          <a:p>
            <a:pPr>
              <a:lnSpc>
                <a:spcPct val="150000"/>
              </a:lnSpc>
            </a:pPr>
            <a:endParaRPr lang="zh-CN" altLang="en-US" dirty="0">
              <a:solidFill>
                <a:srgbClr val="FF0000"/>
              </a:solidFill>
              <a:effectLst/>
            </a:endParaRPr>
          </a:p>
          <a:p>
            <a:pPr>
              <a:lnSpc>
                <a:spcPct val="150000"/>
              </a:lnSpc>
            </a:pPr>
            <a:r>
              <a:rPr lang="zh-CN" altLang="en-US" sz="1600" b="1" dirty="0">
                <a:effectLst/>
              </a:rPr>
              <a:t>（会话持续时间</a:t>
            </a:r>
            <a:r>
              <a:rPr lang="en-US" altLang="zh-CN" sz="1600" b="1" dirty="0">
                <a:effectLst/>
              </a:rPr>
              <a:t>300s</a:t>
            </a:r>
            <a:r>
              <a:rPr lang="zh-CN" altLang="en-US" sz="1600" b="1" dirty="0">
                <a:effectLst/>
              </a:rPr>
              <a:t>）</a:t>
            </a:r>
            <a:endParaRPr lang="zh-CN" altLang="en-US" sz="1600" dirty="0"/>
          </a:p>
          <a:p>
            <a:pPr>
              <a:lnSpc>
                <a:spcPct val="150000"/>
              </a:lnSpc>
            </a:pPr>
            <a:r>
              <a:rPr lang="zh-CN" altLang="en-US" sz="1600" dirty="0"/>
              <a:t>我们的目标是在保证可靠传输的前提下，比较不同方法在客户端数量上的可伸缩性。因此，我们设置了一个无限的</a:t>
            </a:r>
            <a:r>
              <a:rPr lang="en-US" altLang="zh-CN" sz="1600" dirty="0" err="1"/>
              <a:t>rmax</a:t>
            </a:r>
            <a:r>
              <a:rPr lang="zh-CN" altLang="en-US" sz="1600" dirty="0"/>
              <a:t>来保证应用层的数据不丢失。</a:t>
            </a:r>
            <a:endParaRPr lang="en-US" altLang="zh-CN" sz="1600" dirty="0"/>
          </a:p>
          <a:p>
            <a:pPr>
              <a:lnSpc>
                <a:spcPct val="150000"/>
              </a:lnSpc>
            </a:pPr>
            <a:endParaRPr lang="en-US" altLang="zh-CN" sz="1600" dirty="0"/>
          </a:p>
          <a:p>
            <a:pPr marL="285750" indent="-285750">
              <a:lnSpc>
                <a:spcPct val="150000"/>
              </a:lnSpc>
              <a:buFont typeface="Wingdings" panose="05000000000000000000" pitchFamily="2" charset="2"/>
              <a:buChar char="Ø"/>
            </a:pPr>
            <a:r>
              <a:rPr lang="en-US" altLang="zh-CN" sz="1600" dirty="0"/>
              <a:t>NLB</a:t>
            </a:r>
            <a:r>
              <a:rPr lang="zh-CN" altLang="en-US" sz="1600" dirty="0"/>
              <a:t>：在</a:t>
            </a:r>
            <a:r>
              <a:rPr lang="en-US" altLang="zh-CN" sz="1600" b="1" dirty="0">
                <a:effectLst/>
              </a:rPr>
              <a:t>300</a:t>
            </a:r>
            <a:r>
              <a:rPr lang="zh-CN" altLang="en-US" sz="1600" b="1" dirty="0">
                <a:effectLst/>
              </a:rPr>
              <a:t>秒</a:t>
            </a:r>
            <a:r>
              <a:rPr lang="zh-CN" altLang="en-US" sz="1600" dirty="0"/>
              <a:t>内，</a:t>
            </a:r>
            <a:r>
              <a:rPr lang="zh-CN" altLang="en-US" sz="1600" b="1" dirty="0">
                <a:effectLst/>
              </a:rPr>
              <a:t>每个客户端发生的平均缓冲事件数不超过</a:t>
            </a:r>
            <a:r>
              <a:rPr lang="en-US" altLang="zh-CN" sz="1600" b="1" dirty="0">
                <a:effectLst/>
              </a:rPr>
              <a:t>2</a:t>
            </a:r>
            <a:r>
              <a:rPr lang="zh-CN" altLang="en-US" sz="1600" b="1" dirty="0">
                <a:effectLst/>
              </a:rPr>
              <a:t>个</a:t>
            </a:r>
            <a:r>
              <a:rPr lang="zh-CN" altLang="en-US" sz="1600" dirty="0"/>
              <a:t>，</a:t>
            </a:r>
            <a:r>
              <a:rPr lang="zh-CN" altLang="en-US" sz="1600" b="1" dirty="0">
                <a:effectLst/>
              </a:rPr>
              <a:t>平均缓冲时间最长不超过</a:t>
            </a:r>
            <a:r>
              <a:rPr lang="en-US" altLang="zh-CN" sz="1600" b="1" dirty="0">
                <a:effectLst/>
              </a:rPr>
              <a:t>1</a:t>
            </a:r>
            <a:r>
              <a:rPr lang="zh-CN" altLang="en-US" sz="1600" b="1" dirty="0">
                <a:effectLst/>
              </a:rPr>
              <a:t>秒</a:t>
            </a:r>
            <a:r>
              <a:rPr lang="en-US" altLang="zh-CN" sz="1600" b="1" dirty="0">
                <a:effectLst/>
              </a:rPr>
              <a:t>(</a:t>
            </a:r>
            <a:r>
              <a:rPr lang="zh-CN" altLang="en-US" sz="1600" b="1" dirty="0">
                <a:effectLst/>
              </a:rPr>
              <a:t>不包括初始缓冲时间</a:t>
            </a:r>
            <a:r>
              <a:rPr lang="en-US" altLang="zh-CN" sz="1600" b="1" dirty="0">
                <a:effectLst/>
              </a:rPr>
              <a:t>)</a:t>
            </a:r>
            <a:r>
              <a:rPr lang="zh-CN" altLang="en-US" sz="1600" dirty="0"/>
              <a:t>。这两个值说明</a:t>
            </a:r>
            <a:r>
              <a:rPr lang="en-US" altLang="zh-CN" sz="1600" dirty="0"/>
              <a:t>NLB</a:t>
            </a:r>
            <a:r>
              <a:rPr lang="zh-CN" altLang="en-US" sz="1600" dirty="0"/>
              <a:t>可以支持</a:t>
            </a:r>
            <a:r>
              <a:rPr lang="en-US" altLang="zh-CN" sz="1600" dirty="0"/>
              <a:t>20</a:t>
            </a:r>
            <a:r>
              <a:rPr lang="zh-CN" altLang="en-US" sz="1600" dirty="0"/>
              <a:t>个客户端流畅播放</a:t>
            </a:r>
            <a:r>
              <a:rPr lang="en-US" altLang="zh-CN" sz="1600" dirty="0"/>
              <a:t>1Mbps</a:t>
            </a:r>
            <a:r>
              <a:rPr lang="zh-CN" altLang="en-US" sz="1600" dirty="0"/>
              <a:t>的视频。在</a:t>
            </a:r>
            <a:r>
              <a:rPr lang="en-US" altLang="zh-CN" sz="1600" dirty="0"/>
              <a:t>20</a:t>
            </a:r>
            <a:r>
              <a:rPr lang="zh-CN" altLang="en-US" sz="1600" dirty="0"/>
              <a:t>个客户端之前，</a:t>
            </a:r>
            <a:r>
              <a:rPr lang="en-US" altLang="zh-CN" sz="1600" dirty="0"/>
              <a:t>NLB</a:t>
            </a:r>
            <a:r>
              <a:rPr lang="zh-CN" altLang="en-US" sz="1600" dirty="0"/>
              <a:t>的曲线并没有显示出明显的转折点，尽管在我们进行实验的时候，由于物流上很难获得更多的客户端机器，结果被限制在</a:t>
            </a:r>
            <a:r>
              <a:rPr lang="en-US" altLang="zh-CN" sz="1600" dirty="0"/>
              <a:t>20</a:t>
            </a:r>
            <a:r>
              <a:rPr lang="zh-CN" altLang="en-US" sz="1600" dirty="0"/>
              <a:t>个客户端。</a:t>
            </a:r>
            <a:endParaRPr lang="en-US" altLang="zh-CN" sz="1600" dirty="0"/>
          </a:p>
          <a:p>
            <a:pPr marL="285750" indent="-285750">
              <a:lnSpc>
                <a:spcPct val="150000"/>
              </a:lnSpc>
              <a:buFont typeface="Wingdings" panose="05000000000000000000" pitchFamily="2" charset="2"/>
              <a:buChar char="Ø"/>
            </a:pPr>
            <a:r>
              <a:rPr lang="en-US" altLang="zh-CN" sz="1600" dirty="0" err="1"/>
              <a:t>BCast</a:t>
            </a:r>
            <a:r>
              <a:rPr lang="zh-CN" altLang="en-US" sz="1600" dirty="0"/>
              <a:t>、</a:t>
            </a:r>
            <a:r>
              <a:rPr lang="en-US" altLang="zh-CN" sz="1600" dirty="0" err="1"/>
              <a:t>UCast</a:t>
            </a:r>
            <a:r>
              <a:rPr lang="zh-CN" altLang="en-US" sz="1600" dirty="0"/>
              <a:t>：当客户端数大于</a:t>
            </a:r>
            <a:r>
              <a:rPr lang="en-US" altLang="zh-CN" sz="1600" dirty="0"/>
              <a:t>4</a:t>
            </a:r>
            <a:r>
              <a:rPr lang="zh-CN" altLang="en-US" sz="1600" dirty="0"/>
              <a:t>时，</a:t>
            </a:r>
            <a:r>
              <a:rPr lang="en-US" altLang="zh-CN" sz="1600" dirty="0" err="1"/>
              <a:t>BCast</a:t>
            </a:r>
            <a:r>
              <a:rPr lang="zh-CN" altLang="en-US" sz="1600" dirty="0"/>
              <a:t>性能急剧下降。而</a:t>
            </a:r>
            <a:r>
              <a:rPr lang="en-US" altLang="zh-CN" sz="1600" dirty="0" err="1"/>
              <a:t>UCast</a:t>
            </a:r>
            <a:r>
              <a:rPr lang="zh-CN" altLang="en-US" sz="1600" dirty="0"/>
              <a:t>最多只能支持</a:t>
            </a:r>
            <a:r>
              <a:rPr lang="en-US" altLang="zh-CN" sz="1600" dirty="0"/>
              <a:t>7</a:t>
            </a:r>
            <a:r>
              <a:rPr lang="zh-CN" altLang="en-US" sz="1600" dirty="0"/>
              <a:t>个客户端才能流畅地回放视频。</a:t>
            </a:r>
            <a:endParaRPr lang="en-US" altLang="zh-CN" sz="1600" dirty="0"/>
          </a:p>
          <a:p>
            <a:pPr>
              <a:lnSpc>
                <a:spcPct val="150000"/>
              </a:lnSpc>
            </a:pPr>
            <a:endParaRPr lang="en-US" altLang="zh-CN" sz="1600" dirty="0"/>
          </a:p>
          <a:p>
            <a:pPr>
              <a:lnSpc>
                <a:spcPct val="150000"/>
              </a:lnSpc>
            </a:pPr>
            <a:r>
              <a:rPr lang="zh-CN" altLang="en-US" sz="1600" dirty="0"/>
              <a:t>在客户端的可扩展性方面，</a:t>
            </a:r>
            <a:r>
              <a:rPr lang="en-US" altLang="zh-CN" sz="1600" dirty="0"/>
              <a:t>NLB</a:t>
            </a:r>
            <a:r>
              <a:rPr lang="zh-CN" altLang="en-US" sz="1600" dirty="0"/>
              <a:t>的性能至少是</a:t>
            </a:r>
            <a:r>
              <a:rPr lang="en-US" altLang="zh-CN" sz="1600" dirty="0" err="1"/>
              <a:t>UCast</a:t>
            </a:r>
            <a:r>
              <a:rPr lang="zh-CN" altLang="en-US" sz="1600" dirty="0"/>
              <a:t>的</a:t>
            </a:r>
            <a:r>
              <a:rPr lang="en-US" altLang="zh-CN" sz="1600" dirty="0"/>
              <a:t>3</a:t>
            </a:r>
            <a:r>
              <a:rPr lang="zh-CN" altLang="en-US" sz="1600" dirty="0"/>
              <a:t>倍，</a:t>
            </a:r>
            <a:r>
              <a:rPr lang="en-US" altLang="zh-CN" sz="1600" dirty="0" err="1"/>
              <a:t>BCast</a:t>
            </a:r>
            <a:r>
              <a:rPr lang="zh-CN" altLang="en-US" sz="1600" dirty="0"/>
              <a:t>的</a:t>
            </a:r>
            <a:r>
              <a:rPr lang="en-US" altLang="zh-CN" sz="1600" dirty="0"/>
              <a:t>5</a:t>
            </a:r>
            <a:r>
              <a:rPr lang="zh-CN" altLang="en-US" sz="1600" dirty="0"/>
              <a:t>倍。</a:t>
            </a:r>
          </a:p>
        </p:txBody>
      </p:sp>
    </p:spTree>
    <p:extLst>
      <p:ext uri="{BB962C8B-B14F-4D97-AF65-F5344CB8AC3E}">
        <p14:creationId xmlns:p14="http://schemas.microsoft.com/office/powerpoint/2010/main" val="991580406"/>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5544793-9BC7-48A8-BB45-40B433B7F00A}"/>
              </a:ext>
            </a:extLst>
          </p:cNvPr>
          <p:cNvSpPr/>
          <p:nvPr/>
        </p:nvSpPr>
        <p:spPr>
          <a:xfrm>
            <a:off x="5234224" y="1199536"/>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6" name="文本框 5">
            <a:extLst>
              <a:ext uri="{FF2B5EF4-FFF2-40B4-BE49-F238E27FC236}">
                <a16:creationId xmlns:a16="http://schemas.microsoft.com/office/drawing/2014/main" id="{4AF3F473-3ED7-4136-A3DB-C9B023597094}"/>
              </a:ext>
            </a:extLst>
          </p:cNvPr>
          <p:cNvSpPr txBox="1"/>
          <p:nvPr/>
        </p:nvSpPr>
        <p:spPr>
          <a:xfrm>
            <a:off x="1365972" y="3384295"/>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7" name="文本框 6">
            <a:extLst>
              <a:ext uri="{FF2B5EF4-FFF2-40B4-BE49-F238E27FC236}">
                <a16:creationId xmlns:a16="http://schemas.microsoft.com/office/drawing/2014/main" id="{0CE15F13-1293-4460-A1D1-52202B3734F1}"/>
              </a:ext>
            </a:extLst>
          </p:cNvPr>
          <p:cNvSpPr txBox="1"/>
          <p:nvPr/>
        </p:nvSpPr>
        <p:spPr>
          <a:xfrm>
            <a:off x="4032242" y="3384295"/>
            <a:ext cx="1587032"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9" name="文本框 8">
            <a:extLst>
              <a:ext uri="{FF2B5EF4-FFF2-40B4-BE49-F238E27FC236}">
                <a16:creationId xmlns:a16="http://schemas.microsoft.com/office/drawing/2014/main" id="{8F2FE20F-D480-462A-9634-5531F0456FC7}"/>
              </a:ext>
            </a:extLst>
          </p:cNvPr>
          <p:cNvSpPr txBox="1"/>
          <p:nvPr/>
        </p:nvSpPr>
        <p:spPr>
          <a:xfrm>
            <a:off x="6837200" y="3384295"/>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10" name="文本框 9">
            <a:extLst>
              <a:ext uri="{FF2B5EF4-FFF2-40B4-BE49-F238E27FC236}">
                <a16:creationId xmlns:a16="http://schemas.microsoft.com/office/drawing/2014/main" id="{4F137E5D-C4F1-481F-A08E-5258642F0376}"/>
              </a:ext>
            </a:extLst>
          </p:cNvPr>
          <p:cNvSpPr txBox="1"/>
          <p:nvPr/>
        </p:nvSpPr>
        <p:spPr>
          <a:xfrm>
            <a:off x="9566404" y="3384295"/>
            <a:ext cx="140510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kumimoji="1" lang="zh-CN" altLang="en-US" dirty="0">
              <a:latin typeface="+mj-lt"/>
              <a:ea typeface="微软雅黑" charset="0"/>
            </a:endParaRPr>
          </a:p>
        </p:txBody>
      </p:sp>
      <p:sp>
        <p:nvSpPr>
          <p:cNvPr id="13" name="文本框 12">
            <a:extLst>
              <a:ext uri="{FF2B5EF4-FFF2-40B4-BE49-F238E27FC236}">
                <a16:creationId xmlns:a16="http://schemas.microsoft.com/office/drawing/2014/main" id="{0B26434E-1506-4DDF-8F8A-BE7498D73404}"/>
              </a:ext>
            </a:extLst>
          </p:cNvPr>
          <p:cNvSpPr txBox="1"/>
          <p:nvPr/>
        </p:nvSpPr>
        <p:spPr>
          <a:xfrm>
            <a:off x="1220672" y="2919538"/>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介绍</a:t>
            </a:r>
          </a:p>
        </p:txBody>
      </p:sp>
      <p:sp>
        <p:nvSpPr>
          <p:cNvPr id="14" name="文本框 13">
            <a:extLst>
              <a:ext uri="{FF2B5EF4-FFF2-40B4-BE49-F238E27FC236}">
                <a16:creationId xmlns:a16="http://schemas.microsoft.com/office/drawing/2014/main" id="{AC663C8F-B096-4F89-96BC-1E1D097C6515}"/>
              </a:ext>
            </a:extLst>
          </p:cNvPr>
          <p:cNvSpPr txBox="1"/>
          <p:nvPr/>
        </p:nvSpPr>
        <p:spPr>
          <a:xfrm>
            <a:off x="3035389" y="2919538"/>
            <a:ext cx="3413406" cy="597664"/>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背景和问题设置</a:t>
            </a:r>
          </a:p>
        </p:txBody>
      </p:sp>
      <p:sp>
        <p:nvSpPr>
          <p:cNvPr id="15" name="文本框 14">
            <a:extLst>
              <a:ext uri="{FF2B5EF4-FFF2-40B4-BE49-F238E27FC236}">
                <a16:creationId xmlns:a16="http://schemas.microsoft.com/office/drawing/2014/main" id="{795B8314-356E-488F-ABE5-FB92D75E073E}"/>
              </a:ext>
            </a:extLst>
          </p:cNvPr>
          <p:cNvSpPr txBox="1"/>
          <p:nvPr/>
        </p:nvSpPr>
        <p:spPr>
          <a:xfrm>
            <a:off x="6095999" y="2919538"/>
            <a:ext cx="3132251" cy="597664"/>
          </a:xfrm>
          <a:prstGeom prst="rect">
            <a:avLst/>
          </a:prstGeom>
          <a:noFill/>
        </p:spPr>
        <p:txBody>
          <a:bodyPr wrap="square" rtlCol="0">
            <a:spAutoFit/>
          </a:bodyPr>
          <a:lstStyle/>
          <a:p>
            <a:pPr algn="ctr" defTabSz="609585">
              <a:lnSpc>
                <a:spcPct val="130000"/>
              </a:lnSpc>
            </a:pPr>
            <a:r>
              <a:rPr lang="en-US" altLang="zh-CN" sz="2800" b="1" dirty="0">
                <a:latin typeface="+mj-lt"/>
                <a:ea typeface="微软雅黑" charset="0"/>
              </a:rPr>
              <a:t>NLB</a:t>
            </a:r>
            <a:r>
              <a:rPr lang="zh-CN" altLang="en-US" sz="2800" b="1" dirty="0">
                <a:latin typeface="+mj-lt"/>
                <a:ea typeface="微软雅黑" charset="0"/>
              </a:rPr>
              <a:t>的设计与实现</a:t>
            </a:r>
          </a:p>
        </p:txBody>
      </p:sp>
      <p:sp>
        <p:nvSpPr>
          <p:cNvPr id="16" name="文本框 15">
            <a:extLst>
              <a:ext uri="{FF2B5EF4-FFF2-40B4-BE49-F238E27FC236}">
                <a16:creationId xmlns:a16="http://schemas.microsoft.com/office/drawing/2014/main" id="{7CA8FF92-BEF2-4FAF-BCA2-0FD1567F307C}"/>
              </a:ext>
            </a:extLst>
          </p:cNvPr>
          <p:cNvSpPr txBox="1"/>
          <p:nvPr/>
        </p:nvSpPr>
        <p:spPr>
          <a:xfrm>
            <a:off x="9355063" y="2919538"/>
            <a:ext cx="1751798" cy="597664"/>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性能评估</a:t>
            </a:r>
            <a:endParaRPr kumimoji="1" lang="zh-CN" altLang="en-US" sz="2800" b="1" dirty="0">
              <a:latin typeface="+mj-lt"/>
              <a:ea typeface="微软雅黑" charset="0"/>
            </a:endParaRPr>
          </a:p>
        </p:txBody>
      </p:sp>
      <p:sp>
        <p:nvSpPr>
          <p:cNvPr id="20" name="矩形 19">
            <a:extLst>
              <a:ext uri="{FF2B5EF4-FFF2-40B4-BE49-F238E27FC236}">
                <a16:creationId xmlns:a16="http://schemas.microsoft.com/office/drawing/2014/main" id="{D85A8419-E1B7-40BA-9A0E-27FC2094C7C6}"/>
              </a:ext>
            </a:extLst>
          </p:cNvPr>
          <p:cNvSpPr/>
          <p:nvPr/>
        </p:nvSpPr>
        <p:spPr>
          <a:xfrm>
            <a:off x="1301083" y="3859579"/>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a:extLst>
              <a:ext uri="{FF2B5EF4-FFF2-40B4-BE49-F238E27FC236}">
                <a16:creationId xmlns:a16="http://schemas.microsoft.com/office/drawing/2014/main" id="{DF830926-5C86-4110-A3CF-41BB8D38BE94}"/>
              </a:ext>
            </a:extLst>
          </p:cNvPr>
          <p:cNvSpPr/>
          <p:nvPr/>
        </p:nvSpPr>
        <p:spPr>
          <a:xfrm>
            <a:off x="4069359" y="3859579"/>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矩形 21">
            <a:extLst>
              <a:ext uri="{FF2B5EF4-FFF2-40B4-BE49-F238E27FC236}">
                <a16:creationId xmlns:a16="http://schemas.microsoft.com/office/drawing/2014/main" id="{E288934F-19AE-4BD7-8026-33778F71D45B}"/>
              </a:ext>
            </a:extLst>
          </p:cNvPr>
          <p:cNvSpPr/>
          <p:nvPr/>
        </p:nvSpPr>
        <p:spPr>
          <a:xfrm>
            <a:off x="6911061" y="3859579"/>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CDD8215D-51F6-444B-8D44-8379AE3240A8}"/>
              </a:ext>
            </a:extLst>
          </p:cNvPr>
          <p:cNvSpPr/>
          <p:nvPr/>
        </p:nvSpPr>
        <p:spPr>
          <a:xfrm>
            <a:off x="9468561" y="3859579"/>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93190521"/>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1869101" cy="338554"/>
          </a:xfrm>
          <a:prstGeom prst="rect">
            <a:avLst/>
          </a:prstGeom>
          <a:noFill/>
        </p:spPr>
        <p:txBody>
          <a:bodyPr wrap="square" rtlCol="0">
            <a:spAutoFit/>
          </a:bodyPr>
          <a:lstStyle/>
          <a:p>
            <a:r>
              <a:rPr lang="zh-CN" altLang="en-US" sz="1600" b="1" dirty="0">
                <a:cs typeface="+mn-ea"/>
                <a:sym typeface="+mn-lt"/>
              </a:rPr>
              <a:t>性能结果：包冗余</a:t>
            </a:r>
            <a:endParaRPr lang="zh-CN" altLang="en-US" sz="1600" dirty="0">
              <a:cs typeface="+mn-ea"/>
              <a:sym typeface="+mn-lt"/>
            </a:endParaRPr>
          </a:p>
        </p:txBody>
      </p:sp>
      <p:sp>
        <p:nvSpPr>
          <p:cNvPr id="10" name="文本框 9">
            <a:extLst>
              <a:ext uri="{FF2B5EF4-FFF2-40B4-BE49-F238E27FC236}">
                <a16:creationId xmlns:a16="http://schemas.microsoft.com/office/drawing/2014/main" id="{DDC44E26-FBEA-4690-B647-00432DB5F5B2}"/>
              </a:ext>
            </a:extLst>
          </p:cNvPr>
          <p:cNvSpPr txBox="1"/>
          <p:nvPr/>
        </p:nvSpPr>
        <p:spPr>
          <a:xfrm>
            <a:off x="3737694" y="215508"/>
            <a:ext cx="8389828" cy="6604372"/>
          </a:xfrm>
          <a:prstGeom prst="rect">
            <a:avLst/>
          </a:prstGeom>
          <a:noFill/>
        </p:spPr>
        <p:txBody>
          <a:bodyPr wrap="square">
            <a:spAutoFit/>
          </a:bodyPr>
          <a:lstStyle/>
          <a:p>
            <a:pPr>
              <a:lnSpc>
                <a:spcPct val="150000"/>
              </a:lnSpc>
            </a:pPr>
            <a:r>
              <a:rPr lang="zh-CN" altLang="en-US" b="1" dirty="0">
                <a:solidFill>
                  <a:srgbClr val="FF0000"/>
                </a:solidFill>
              </a:rPr>
              <a:t>包冗余</a:t>
            </a:r>
            <a:endParaRPr lang="en-US" altLang="zh-CN" b="1" dirty="0">
              <a:solidFill>
                <a:srgbClr val="FF0000"/>
              </a:solidFill>
            </a:endParaRPr>
          </a:p>
          <a:p>
            <a:pPr>
              <a:lnSpc>
                <a:spcPct val="150000"/>
              </a:lnSpc>
            </a:pPr>
            <a:r>
              <a:rPr lang="en-US" altLang="zh-CN" sz="1400" b="1" dirty="0"/>
              <a:t>Interest</a:t>
            </a:r>
            <a:r>
              <a:rPr lang="zh-CN" altLang="en-US" sz="1400" b="1" dirty="0"/>
              <a:t>冗余</a:t>
            </a:r>
            <a:r>
              <a:rPr lang="en-US" altLang="zh-CN" sz="1400" b="1" dirty="0"/>
              <a:t>(Interest Redundancy)</a:t>
            </a:r>
            <a:r>
              <a:rPr lang="zh-CN" altLang="en-US" sz="1400" b="1" dirty="0"/>
              <a:t>：所有客户端</a:t>
            </a:r>
            <a:r>
              <a:rPr lang="en-US" altLang="zh-CN" sz="1400" b="1" dirty="0" err="1"/>
              <a:t>ccnd</a:t>
            </a:r>
            <a:r>
              <a:rPr lang="zh-CN" altLang="en-US" sz="1400" b="1" dirty="0"/>
              <a:t>发送的兴趣包总数与发送给玩家的平均数据包数</a:t>
            </a:r>
            <a:r>
              <a:rPr lang="zh-CN" altLang="en-US" sz="1400" b="1" dirty="0">
                <a:solidFill>
                  <a:srgbClr val="FF0000"/>
                </a:solidFill>
              </a:rPr>
              <a:t>之比</a:t>
            </a:r>
            <a:r>
              <a:rPr lang="zh-CN" altLang="en-US" sz="1400" b="1" dirty="0"/>
              <a:t>。</a:t>
            </a:r>
          </a:p>
          <a:p>
            <a:pPr>
              <a:lnSpc>
                <a:spcPct val="150000"/>
              </a:lnSpc>
            </a:pPr>
            <a:r>
              <a:rPr lang="zh-CN" altLang="en-US" sz="1400" b="1" dirty="0"/>
              <a:t>数据冗余</a:t>
            </a:r>
            <a:r>
              <a:rPr lang="en-US" altLang="zh-CN" sz="1400" b="1" dirty="0"/>
              <a:t>(Data Redundancy)</a:t>
            </a:r>
            <a:r>
              <a:rPr lang="zh-CN" altLang="en-US" sz="1400" b="1" dirty="0"/>
              <a:t>：</a:t>
            </a:r>
            <a:r>
              <a:rPr lang="en-US" altLang="zh-CN" sz="1400" b="1" dirty="0"/>
              <a:t>AP</a:t>
            </a:r>
            <a:r>
              <a:rPr lang="zh-CN" altLang="en-US" sz="1400" b="1" dirty="0"/>
              <a:t>发送的总数据包数与播放器发送的平均数据包数的</a:t>
            </a:r>
            <a:r>
              <a:rPr lang="zh-CN" altLang="en-US" sz="1400" b="1" dirty="0">
                <a:solidFill>
                  <a:srgbClr val="FF0000"/>
                </a:solidFill>
              </a:rPr>
              <a:t>比值</a:t>
            </a:r>
            <a:r>
              <a:rPr lang="zh-CN" altLang="en-US" sz="1400" b="1" dirty="0"/>
              <a:t>。</a:t>
            </a:r>
          </a:p>
          <a:p>
            <a:pPr>
              <a:lnSpc>
                <a:spcPct val="150000"/>
              </a:lnSpc>
            </a:pPr>
            <a:endParaRPr lang="en-US" altLang="zh-CN" sz="1400" b="1" dirty="0"/>
          </a:p>
          <a:p>
            <a:pPr marL="285750" indent="-285750">
              <a:lnSpc>
                <a:spcPct val="150000"/>
              </a:lnSpc>
              <a:buFont typeface="Wingdings" panose="05000000000000000000" pitchFamily="2" charset="2"/>
              <a:buChar char="Ø"/>
            </a:pPr>
            <a:r>
              <a:rPr lang="en-US" altLang="zh-CN" sz="1600" dirty="0">
                <a:effectLst/>
              </a:rPr>
              <a:t>NLB</a:t>
            </a:r>
            <a:r>
              <a:rPr lang="zh-CN" altLang="en-US" sz="1600" dirty="0">
                <a:effectLst/>
              </a:rPr>
              <a:t>：随着客户端数量的增加，</a:t>
            </a:r>
            <a:r>
              <a:rPr lang="en-US" altLang="zh-CN" sz="1600" dirty="0">
                <a:effectLst/>
              </a:rPr>
              <a:t>NLB</a:t>
            </a:r>
            <a:r>
              <a:rPr lang="zh-CN" altLang="en-US" sz="1600" dirty="0">
                <a:effectLst/>
              </a:rPr>
              <a:t>中的</a:t>
            </a:r>
            <a:r>
              <a:rPr lang="en-US" altLang="zh-CN" sz="1600" dirty="0">
                <a:effectLst/>
              </a:rPr>
              <a:t>Interest</a:t>
            </a:r>
            <a:r>
              <a:rPr lang="zh-CN" altLang="en-US" sz="1600" dirty="0">
                <a:effectLst/>
              </a:rPr>
              <a:t>和</a:t>
            </a:r>
            <a:r>
              <a:rPr lang="en-US" altLang="zh-CN" sz="1600" dirty="0">
                <a:effectLst/>
              </a:rPr>
              <a:t>Data</a:t>
            </a:r>
            <a:r>
              <a:rPr lang="zh-CN" altLang="en-US" sz="1600" dirty="0">
                <a:effectLst/>
              </a:rPr>
              <a:t>冗余的增长非常缓慢。在</a:t>
            </a:r>
            <a:r>
              <a:rPr lang="en-US" altLang="zh-CN" sz="1600" dirty="0">
                <a:effectLst/>
              </a:rPr>
              <a:t>NLB</a:t>
            </a:r>
            <a:r>
              <a:rPr lang="zh-CN" altLang="en-US" sz="1600" dirty="0">
                <a:effectLst/>
              </a:rPr>
              <a:t>中，即使有</a:t>
            </a:r>
            <a:r>
              <a:rPr lang="en-US" altLang="zh-CN" sz="1600" dirty="0">
                <a:effectLst/>
              </a:rPr>
              <a:t>20</a:t>
            </a:r>
            <a:r>
              <a:rPr lang="zh-CN" altLang="en-US" sz="1600" dirty="0">
                <a:effectLst/>
              </a:rPr>
              <a:t>个客户端，报文冗余率也仅为</a:t>
            </a:r>
            <a:r>
              <a:rPr lang="en-US" altLang="zh-CN" sz="1600" dirty="0">
                <a:effectLst/>
              </a:rPr>
              <a:t>120%</a:t>
            </a:r>
            <a:r>
              <a:rPr lang="zh-CN" altLang="en-US" sz="1600" dirty="0">
                <a:effectLst/>
              </a:rPr>
              <a:t>左右，即一个客户端引入的额外报文冗余率约为</a:t>
            </a:r>
            <a:r>
              <a:rPr lang="en-US" altLang="zh-CN" sz="1600" dirty="0">
                <a:effectLst/>
              </a:rPr>
              <a:t>1%</a:t>
            </a:r>
            <a:r>
              <a:rPr lang="zh-CN" altLang="en-US" sz="1600" dirty="0">
                <a:effectLst/>
              </a:rPr>
              <a:t>。这一结果表明，</a:t>
            </a:r>
            <a:r>
              <a:rPr lang="en-US" altLang="zh-CN" sz="1600" b="1" dirty="0">
                <a:effectLst/>
              </a:rPr>
              <a:t>NLB</a:t>
            </a:r>
            <a:r>
              <a:rPr lang="zh-CN" altLang="en-US" sz="1600" b="1" dirty="0">
                <a:effectLst/>
              </a:rPr>
              <a:t>有潜力支持更多客户端同时播放</a:t>
            </a:r>
            <a:r>
              <a:rPr lang="en-US" altLang="zh-CN" sz="1600" b="1" dirty="0">
                <a:effectLst/>
              </a:rPr>
              <a:t>1Mbps</a:t>
            </a:r>
            <a:r>
              <a:rPr lang="zh-CN" altLang="en-US" sz="1600" b="1" dirty="0">
                <a:effectLst/>
              </a:rPr>
              <a:t>的视频。</a:t>
            </a:r>
            <a:endParaRPr lang="en-US" altLang="zh-CN" sz="1600" b="1" dirty="0">
              <a:effectLst/>
            </a:endParaRPr>
          </a:p>
          <a:p>
            <a:pPr>
              <a:lnSpc>
                <a:spcPct val="150000"/>
              </a:lnSpc>
            </a:pPr>
            <a:endParaRPr lang="zh-CN" altLang="en-US" sz="1600" b="1" dirty="0">
              <a:effectLst/>
            </a:endParaRPr>
          </a:p>
          <a:p>
            <a:pPr marL="285750" indent="-285750">
              <a:lnSpc>
                <a:spcPct val="150000"/>
              </a:lnSpc>
              <a:buFont typeface="Wingdings" panose="05000000000000000000" pitchFamily="2" charset="2"/>
              <a:buChar char="Ø"/>
            </a:pPr>
            <a:r>
              <a:rPr lang="en-US" altLang="zh-CN" sz="1600" dirty="0" err="1"/>
              <a:t>UCast</a:t>
            </a:r>
            <a:r>
              <a:rPr lang="zh-CN" altLang="en-US" sz="1600" dirty="0"/>
              <a:t>：黑色实心曲线代表理想的</a:t>
            </a:r>
            <a:r>
              <a:rPr lang="en-US" altLang="zh-CN" sz="1600" dirty="0" err="1"/>
              <a:t>UCast</a:t>
            </a:r>
            <a:r>
              <a:rPr lang="zh-CN" altLang="en-US" sz="1600" dirty="0"/>
              <a:t>情况，在无线媒体上没有</a:t>
            </a:r>
            <a:r>
              <a:rPr lang="en-US" altLang="zh-CN" sz="1600" dirty="0"/>
              <a:t>Interest</a:t>
            </a:r>
            <a:r>
              <a:rPr lang="zh-CN" altLang="en-US" sz="1600" dirty="0"/>
              <a:t>或</a:t>
            </a:r>
            <a:r>
              <a:rPr lang="en-US" altLang="zh-CN" sz="1600" dirty="0"/>
              <a:t>Data</a:t>
            </a:r>
            <a:r>
              <a:rPr lang="zh-CN" altLang="en-US" sz="1600" dirty="0"/>
              <a:t>丢失。由于无线介质丢包率随着客户数量的增加而增加，</a:t>
            </a:r>
            <a:r>
              <a:rPr lang="en-US" altLang="zh-CN" sz="1600" dirty="0" err="1"/>
              <a:t>UCast</a:t>
            </a:r>
            <a:r>
              <a:rPr lang="zh-CN" altLang="en-US" sz="1600" dirty="0"/>
              <a:t>的两条曲线逐渐偏离黑实曲线向上。（</a:t>
            </a:r>
            <a:r>
              <a:rPr lang="en-US" altLang="zh-CN" sz="1600" b="1" dirty="0" err="1"/>
              <a:t>UCast</a:t>
            </a:r>
            <a:r>
              <a:rPr lang="zh-CN" altLang="en-US" sz="1600" b="1" dirty="0"/>
              <a:t>：运行</a:t>
            </a:r>
            <a:r>
              <a:rPr lang="en-US" altLang="zh-CN" sz="1600" b="1" dirty="0"/>
              <a:t>NLB</a:t>
            </a:r>
            <a:r>
              <a:rPr lang="zh-CN" altLang="en-US" sz="1600" b="1" dirty="0"/>
              <a:t>播放器的客户端。客户端和运行原始</a:t>
            </a:r>
            <a:r>
              <a:rPr lang="en-US" altLang="zh-CN" sz="1600" b="1" dirty="0" err="1"/>
              <a:t>ccnd</a:t>
            </a:r>
            <a:r>
              <a:rPr lang="zh-CN" altLang="en-US" sz="1600" b="1" dirty="0"/>
              <a:t>的</a:t>
            </a:r>
            <a:r>
              <a:rPr lang="en-US" altLang="zh-CN" sz="1600" b="1" dirty="0"/>
              <a:t>AP</a:t>
            </a:r>
            <a:r>
              <a:rPr lang="zh-CN" altLang="en-US" sz="1600" b="1" dirty="0"/>
              <a:t>通过</a:t>
            </a:r>
            <a:r>
              <a:rPr lang="en-US" altLang="zh-CN" sz="1600" b="1" dirty="0"/>
              <a:t>UDP</a:t>
            </a:r>
            <a:r>
              <a:rPr lang="zh-CN" altLang="en-US" sz="1600" b="1" dirty="0"/>
              <a:t>单播发送兴趣和数据</a:t>
            </a:r>
            <a:r>
              <a:rPr lang="zh-CN" altLang="en-US" sz="1600" dirty="0"/>
              <a:t>）</a:t>
            </a:r>
            <a:endParaRPr lang="en-US" altLang="zh-CN" sz="1600" dirty="0"/>
          </a:p>
          <a:p>
            <a:pPr marL="285750" indent="-285750">
              <a:lnSpc>
                <a:spcPct val="150000"/>
              </a:lnSpc>
              <a:buFont typeface="Wingdings" panose="05000000000000000000" pitchFamily="2" charset="2"/>
              <a:buChar char="Ø"/>
            </a:pPr>
            <a:endParaRPr lang="en-US" altLang="zh-CN" sz="1600" dirty="0"/>
          </a:p>
          <a:p>
            <a:pPr marL="285750" indent="-285750">
              <a:lnSpc>
                <a:spcPct val="150000"/>
              </a:lnSpc>
              <a:buFont typeface="Wingdings" panose="05000000000000000000" pitchFamily="2" charset="2"/>
              <a:buChar char="Ø"/>
            </a:pPr>
            <a:r>
              <a:rPr lang="en-US" altLang="zh-CN" sz="1600" dirty="0" err="1"/>
              <a:t>BCast</a:t>
            </a:r>
            <a:r>
              <a:rPr lang="zh-CN" altLang="en-US" sz="1600" dirty="0"/>
              <a:t>：如果多个客户端同时通过单播向</a:t>
            </a:r>
            <a:r>
              <a:rPr lang="en-US" altLang="zh-CN" sz="1600" dirty="0"/>
              <a:t>AP</a:t>
            </a:r>
            <a:r>
              <a:rPr lang="zh-CN" altLang="en-US" sz="1600" dirty="0"/>
              <a:t>发送</a:t>
            </a:r>
            <a:r>
              <a:rPr lang="en-US" altLang="zh-CN" sz="1600" dirty="0"/>
              <a:t>Interest</a:t>
            </a:r>
            <a:r>
              <a:rPr lang="zh-CN" altLang="en-US" sz="1600" dirty="0"/>
              <a:t>，那么它们很可能在接收到相应的</a:t>
            </a:r>
            <a:r>
              <a:rPr lang="en-US" altLang="zh-CN" sz="1600" dirty="0"/>
              <a:t>Data</a:t>
            </a:r>
            <a:r>
              <a:rPr lang="zh-CN" altLang="en-US" sz="1600" dirty="0"/>
              <a:t>之前发送重复的</a:t>
            </a:r>
            <a:r>
              <a:rPr lang="en-US" altLang="zh-CN" sz="1600" dirty="0"/>
              <a:t>Interest</a:t>
            </a:r>
            <a:r>
              <a:rPr lang="zh-CN" altLang="en-US" sz="1600" dirty="0"/>
              <a:t>包。因此，</a:t>
            </a:r>
            <a:r>
              <a:rPr lang="en-US" altLang="zh-CN" sz="1600" dirty="0" err="1"/>
              <a:t>BCast</a:t>
            </a:r>
            <a:r>
              <a:rPr lang="zh-CN" altLang="en-US" sz="1600" dirty="0"/>
              <a:t>的</a:t>
            </a:r>
            <a:r>
              <a:rPr lang="en-US" altLang="zh-CN" sz="1600" dirty="0"/>
              <a:t>Interest</a:t>
            </a:r>
            <a:r>
              <a:rPr lang="zh-CN" altLang="en-US" sz="1600" dirty="0"/>
              <a:t>冗余曲线非常接近黑实体曲线（</a:t>
            </a:r>
            <a:r>
              <a:rPr lang="en-US" altLang="zh-CN" sz="1600" b="1" dirty="0" err="1"/>
              <a:t>Bcast</a:t>
            </a:r>
            <a:r>
              <a:rPr lang="zh-CN" altLang="en-US" sz="1600" b="1" dirty="0"/>
              <a:t>：运行</a:t>
            </a:r>
            <a:r>
              <a:rPr lang="en-US" altLang="zh-CN" sz="1600" b="1" dirty="0"/>
              <a:t>NLB</a:t>
            </a:r>
            <a:r>
              <a:rPr lang="zh-CN" altLang="en-US" sz="1600" b="1" dirty="0"/>
              <a:t>播放器的客户端和原来的</a:t>
            </a:r>
            <a:r>
              <a:rPr lang="en-US" altLang="zh-CN" sz="1600" b="1" dirty="0" err="1"/>
              <a:t>ccnd</a:t>
            </a:r>
            <a:r>
              <a:rPr lang="zh-CN" altLang="en-US" sz="1600" b="1" dirty="0"/>
              <a:t>通过</a:t>
            </a:r>
            <a:r>
              <a:rPr lang="en-US" altLang="zh-CN" sz="1600" b="1" dirty="0"/>
              <a:t>UDP</a:t>
            </a:r>
            <a:r>
              <a:rPr lang="zh-CN" altLang="en-US" sz="1600" b="1" dirty="0"/>
              <a:t>单播发送</a:t>
            </a:r>
            <a:r>
              <a:rPr lang="en-US" altLang="zh-CN" sz="1600" b="1" dirty="0"/>
              <a:t>Interest </a:t>
            </a:r>
            <a:r>
              <a:rPr lang="zh-CN" altLang="en-US" sz="1600" dirty="0"/>
              <a:t>）。</a:t>
            </a:r>
            <a:endParaRPr lang="en-US" altLang="zh-CN" sz="1600" dirty="0"/>
          </a:p>
          <a:p>
            <a:pPr marL="285750" indent="-285750">
              <a:lnSpc>
                <a:spcPct val="150000"/>
              </a:lnSpc>
              <a:buFont typeface="Wingdings" panose="05000000000000000000" pitchFamily="2" charset="2"/>
              <a:buChar char="Ø"/>
            </a:pPr>
            <a:endParaRPr lang="en-US" altLang="zh-CN" sz="1600" dirty="0"/>
          </a:p>
          <a:p>
            <a:pPr>
              <a:lnSpc>
                <a:spcPct val="150000"/>
              </a:lnSpc>
            </a:pPr>
            <a:r>
              <a:rPr lang="zh-CN" altLang="en-US" sz="1600" dirty="0"/>
              <a:t>由于数据广播，</a:t>
            </a:r>
            <a:r>
              <a:rPr lang="en-US" altLang="zh-CN" sz="1600" dirty="0" err="1"/>
              <a:t>BCast</a:t>
            </a:r>
            <a:r>
              <a:rPr lang="zh-CN" altLang="en-US" sz="1600" dirty="0"/>
              <a:t>的数据冗余度明显优于</a:t>
            </a:r>
            <a:r>
              <a:rPr lang="en-US" altLang="zh-CN" sz="1600" dirty="0" err="1"/>
              <a:t>UCast</a:t>
            </a:r>
            <a:r>
              <a:rPr lang="zh-CN" altLang="en-US" sz="1600" dirty="0"/>
              <a:t>，但仍远低于</a:t>
            </a:r>
            <a:r>
              <a:rPr lang="en-US" altLang="zh-CN" sz="1600" dirty="0"/>
              <a:t>NLB</a:t>
            </a:r>
            <a:r>
              <a:rPr lang="zh-CN" altLang="en-US" sz="1600" dirty="0"/>
              <a:t>。</a:t>
            </a:r>
          </a:p>
        </p:txBody>
      </p:sp>
      <p:pic>
        <p:nvPicPr>
          <p:cNvPr id="3" name="图片 2">
            <a:extLst>
              <a:ext uri="{FF2B5EF4-FFF2-40B4-BE49-F238E27FC236}">
                <a16:creationId xmlns:a16="http://schemas.microsoft.com/office/drawing/2014/main" id="{C46C9342-602F-4D9D-89C4-578F46A58588}"/>
              </a:ext>
            </a:extLst>
          </p:cNvPr>
          <p:cNvPicPr>
            <a:picLocks noChangeAspect="1"/>
          </p:cNvPicPr>
          <p:nvPr/>
        </p:nvPicPr>
        <p:blipFill>
          <a:blip r:embed="rId3"/>
          <a:stretch>
            <a:fillRect/>
          </a:stretch>
        </p:blipFill>
        <p:spPr>
          <a:xfrm>
            <a:off x="392760" y="943888"/>
            <a:ext cx="3004536" cy="2340490"/>
          </a:xfrm>
          <a:prstGeom prst="rect">
            <a:avLst/>
          </a:prstGeom>
        </p:spPr>
      </p:pic>
      <p:pic>
        <p:nvPicPr>
          <p:cNvPr id="7" name="图片 6">
            <a:extLst>
              <a:ext uri="{FF2B5EF4-FFF2-40B4-BE49-F238E27FC236}">
                <a16:creationId xmlns:a16="http://schemas.microsoft.com/office/drawing/2014/main" id="{90104414-1223-483E-90C9-82A8CD9CF355}"/>
              </a:ext>
            </a:extLst>
          </p:cNvPr>
          <p:cNvPicPr>
            <a:picLocks noChangeAspect="1"/>
          </p:cNvPicPr>
          <p:nvPr/>
        </p:nvPicPr>
        <p:blipFill>
          <a:blip r:embed="rId4"/>
          <a:stretch>
            <a:fillRect/>
          </a:stretch>
        </p:blipFill>
        <p:spPr>
          <a:xfrm>
            <a:off x="392760" y="3429000"/>
            <a:ext cx="2928334" cy="2367705"/>
          </a:xfrm>
          <a:prstGeom prst="rect">
            <a:avLst/>
          </a:prstGeom>
        </p:spPr>
      </p:pic>
    </p:spTree>
    <p:extLst>
      <p:ext uri="{BB962C8B-B14F-4D97-AF65-F5344CB8AC3E}">
        <p14:creationId xmlns:p14="http://schemas.microsoft.com/office/powerpoint/2010/main" val="803009304"/>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1869101" cy="338554"/>
          </a:xfrm>
          <a:prstGeom prst="rect">
            <a:avLst/>
          </a:prstGeom>
          <a:noFill/>
        </p:spPr>
        <p:txBody>
          <a:bodyPr wrap="square" rtlCol="0">
            <a:spAutoFit/>
          </a:bodyPr>
          <a:lstStyle/>
          <a:p>
            <a:r>
              <a:rPr lang="zh-CN" altLang="en-US" sz="1600" b="1" dirty="0">
                <a:cs typeface="+mn-ea"/>
                <a:sym typeface="+mn-lt"/>
              </a:rPr>
              <a:t>性能结果：包冗余</a:t>
            </a:r>
            <a:endParaRPr lang="zh-CN" altLang="en-US" sz="1600" dirty="0">
              <a:cs typeface="+mn-ea"/>
              <a:sym typeface="+mn-lt"/>
            </a:endParaRPr>
          </a:p>
        </p:txBody>
      </p:sp>
      <p:sp>
        <p:nvSpPr>
          <p:cNvPr id="10" name="文本框 9">
            <a:extLst>
              <a:ext uri="{FF2B5EF4-FFF2-40B4-BE49-F238E27FC236}">
                <a16:creationId xmlns:a16="http://schemas.microsoft.com/office/drawing/2014/main" id="{DDC44E26-FBEA-4690-B647-00432DB5F5B2}"/>
              </a:ext>
            </a:extLst>
          </p:cNvPr>
          <p:cNvSpPr txBox="1"/>
          <p:nvPr/>
        </p:nvSpPr>
        <p:spPr>
          <a:xfrm>
            <a:off x="4358417" y="175462"/>
            <a:ext cx="7454807" cy="6691191"/>
          </a:xfrm>
          <a:prstGeom prst="rect">
            <a:avLst/>
          </a:prstGeom>
          <a:noFill/>
        </p:spPr>
        <p:txBody>
          <a:bodyPr wrap="square">
            <a:spAutoFit/>
          </a:bodyPr>
          <a:lstStyle/>
          <a:p>
            <a:pPr>
              <a:lnSpc>
                <a:spcPct val="150000"/>
              </a:lnSpc>
            </a:pPr>
            <a:r>
              <a:rPr lang="en-US" altLang="zh-CN" sz="1800" b="1" dirty="0">
                <a:solidFill>
                  <a:srgbClr val="FF0000"/>
                </a:solidFill>
                <a:effectLst/>
              </a:rPr>
              <a:t>CPU</a:t>
            </a:r>
            <a:r>
              <a:rPr lang="zh-CN" altLang="en-US" sz="1800" b="1" dirty="0">
                <a:solidFill>
                  <a:srgbClr val="FF0000"/>
                </a:solidFill>
                <a:effectLst/>
              </a:rPr>
              <a:t>使用率</a:t>
            </a:r>
            <a:endParaRPr lang="en-US" altLang="zh-CN" sz="1800" dirty="0">
              <a:solidFill>
                <a:srgbClr val="FF0000"/>
              </a:solidFill>
            </a:endParaRPr>
          </a:p>
          <a:p>
            <a:pPr>
              <a:lnSpc>
                <a:spcPct val="150000"/>
              </a:lnSpc>
            </a:pPr>
            <a:r>
              <a:rPr lang="en-US" altLang="zh-CN" b="1" dirty="0">
                <a:effectLst/>
              </a:rPr>
              <a:t>CPU</a:t>
            </a:r>
            <a:r>
              <a:rPr lang="zh-CN" altLang="en-US" b="1" dirty="0">
                <a:effectLst/>
              </a:rPr>
              <a:t>使用率可以反映</a:t>
            </a:r>
            <a:r>
              <a:rPr lang="en-US" altLang="zh-CN" b="1" dirty="0" err="1">
                <a:effectLst/>
              </a:rPr>
              <a:t>ccnd</a:t>
            </a:r>
            <a:r>
              <a:rPr lang="zh-CN" altLang="en-US" b="1" dirty="0">
                <a:effectLst/>
              </a:rPr>
              <a:t>在单位时间内处理的数据包数量</a:t>
            </a:r>
            <a:r>
              <a:rPr lang="zh-CN" altLang="en-US" dirty="0"/>
              <a:t>。</a:t>
            </a:r>
            <a:endParaRPr lang="en-US" altLang="zh-CN" dirty="0"/>
          </a:p>
          <a:p>
            <a:pPr>
              <a:lnSpc>
                <a:spcPct val="150000"/>
              </a:lnSpc>
            </a:pPr>
            <a:endParaRPr lang="zh-CN" altLang="en-US" dirty="0"/>
          </a:p>
          <a:p>
            <a:pPr marL="285750" indent="-285750">
              <a:lnSpc>
                <a:spcPct val="150000"/>
              </a:lnSpc>
              <a:buFont typeface="Wingdings" panose="05000000000000000000" pitchFamily="2" charset="2"/>
              <a:buChar char="Ø"/>
            </a:pPr>
            <a:r>
              <a:rPr lang="en-US" altLang="zh-CN" dirty="0" err="1"/>
              <a:t>UCast</a:t>
            </a:r>
            <a:r>
              <a:rPr lang="zh-CN" altLang="en-US" dirty="0"/>
              <a:t>：客户端数大于</a:t>
            </a:r>
            <a:r>
              <a:rPr lang="en-US" altLang="zh-CN" dirty="0"/>
              <a:t>7</a:t>
            </a:r>
            <a:r>
              <a:rPr lang="zh-CN" altLang="en-US" dirty="0"/>
              <a:t>时，</a:t>
            </a:r>
            <a:r>
              <a:rPr lang="en-US" altLang="zh-CN" dirty="0" err="1"/>
              <a:t>ccnd</a:t>
            </a:r>
            <a:r>
              <a:rPr lang="zh-CN" altLang="en-US" dirty="0"/>
              <a:t>的</a:t>
            </a:r>
            <a:r>
              <a:rPr lang="en-US" altLang="zh-CN" dirty="0"/>
              <a:t>CPU</a:t>
            </a:r>
            <a:r>
              <a:rPr lang="zh-CN" altLang="en-US" dirty="0"/>
              <a:t>占用率大于</a:t>
            </a:r>
            <a:r>
              <a:rPr lang="en-US" altLang="zh-CN" dirty="0"/>
              <a:t>90%</a:t>
            </a:r>
            <a:r>
              <a:rPr lang="zh-CN" altLang="en-US" dirty="0"/>
              <a:t>。在低端</a:t>
            </a:r>
            <a:r>
              <a:rPr lang="en-US" altLang="zh-CN" dirty="0"/>
              <a:t>CPU (720MHz)</a:t>
            </a:r>
            <a:r>
              <a:rPr lang="zh-CN" altLang="en-US" dirty="0"/>
              <a:t>上如此高的</a:t>
            </a:r>
            <a:r>
              <a:rPr lang="en-US" altLang="zh-CN" dirty="0"/>
              <a:t>CPU</a:t>
            </a:r>
            <a:r>
              <a:rPr lang="zh-CN" altLang="en-US" dirty="0"/>
              <a:t>利用率显然是导致</a:t>
            </a:r>
            <a:r>
              <a:rPr lang="en-US" altLang="zh-CN" dirty="0" err="1"/>
              <a:t>UCast</a:t>
            </a:r>
            <a:r>
              <a:rPr lang="zh-CN" altLang="en-US" dirty="0"/>
              <a:t>性能急剧下降的主要原因。</a:t>
            </a:r>
            <a:endParaRPr lang="en-US" altLang="zh-CN" dirty="0"/>
          </a:p>
          <a:p>
            <a:pPr>
              <a:lnSpc>
                <a:spcPct val="150000"/>
              </a:lnSpc>
            </a:pPr>
            <a:endParaRPr lang="zh-CN" altLang="en-US" dirty="0"/>
          </a:p>
          <a:p>
            <a:pPr marL="285750" indent="-285750">
              <a:lnSpc>
                <a:spcPct val="150000"/>
              </a:lnSpc>
              <a:buFont typeface="Wingdings" panose="05000000000000000000" pitchFamily="2" charset="2"/>
              <a:buChar char="Ø"/>
            </a:pPr>
            <a:r>
              <a:rPr lang="en-US" altLang="zh-CN" dirty="0" err="1"/>
              <a:t>BCast</a:t>
            </a:r>
            <a:r>
              <a:rPr lang="zh-CN" altLang="en-US" dirty="0"/>
              <a:t>：当客户端数大于</a:t>
            </a:r>
            <a:r>
              <a:rPr lang="en-US" altLang="zh-CN" dirty="0"/>
              <a:t>4</a:t>
            </a:r>
            <a:r>
              <a:rPr lang="zh-CN" altLang="en-US" dirty="0"/>
              <a:t>时，</a:t>
            </a:r>
            <a:r>
              <a:rPr lang="en-US" altLang="zh-CN" dirty="0" err="1"/>
              <a:t>ccnd</a:t>
            </a:r>
            <a:r>
              <a:rPr lang="zh-CN" altLang="en-US" dirty="0"/>
              <a:t>的</a:t>
            </a:r>
            <a:r>
              <a:rPr lang="en-US" altLang="zh-CN" dirty="0"/>
              <a:t>CPU</a:t>
            </a:r>
            <a:r>
              <a:rPr lang="zh-CN" altLang="en-US" dirty="0"/>
              <a:t>占用率保持在</a:t>
            </a:r>
            <a:r>
              <a:rPr lang="en-US" altLang="zh-CN" dirty="0"/>
              <a:t>60%</a:t>
            </a:r>
            <a:r>
              <a:rPr lang="zh-CN" altLang="en-US" dirty="0"/>
              <a:t>左右。我们可以推断，当客户端数大于</a:t>
            </a:r>
            <a:r>
              <a:rPr lang="en-US" altLang="zh-CN" dirty="0"/>
              <a:t>4</a:t>
            </a:r>
            <a:r>
              <a:rPr lang="zh-CN" altLang="en-US" dirty="0"/>
              <a:t>时，</a:t>
            </a:r>
            <a:r>
              <a:rPr lang="en-US" altLang="zh-CN" dirty="0" err="1"/>
              <a:t>BCast</a:t>
            </a:r>
            <a:r>
              <a:rPr lang="zh-CN" altLang="en-US" dirty="0"/>
              <a:t>的性能受到</a:t>
            </a:r>
            <a:r>
              <a:rPr lang="en-US" altLang="zh-CN" dirty="0"/>
              <a:t>AP</a:t>
            </a:r>
            <a:r>
              <a:rPr lang="zh-CN" altLang="en-US" dirty="0"/>
              <a:t>的</a:t>
            </a:r>
            <a:r>
              <a:rPr lang="en-US" altLang="zh-CN" dirty="0"/>
              <a:t>6Mpbs</a:t>
            </a:r>
            <a:r>
              <a:rPr lang="zh-CN" altLang="en-US" dirty="0"/>
              <a:t>广播带宽的限制。</a:t>
            </a:r>
          </a:p>
          <a:p>
            <a:pPr marL="285750" indent="-285750">
              <a:lnSpc>
                <a:spcPct val="150000"/>
              </a:lnSpc>
              <a:buFont typeface="Wingdings" panose="05000000000000000000" pitchFamily="2" charset="2"/>
              <a:buChar char="Ø"/>
            </a:pPr>
            <a:endParaRPr lang="zh-CN" altLang="en-US" dirty="0"/>
          </a:p>
          <a:p>
            <a:pPr marL="285750" indent="-285750">
              <a:lnSpc>
                <a:spcPct val="150000"/>
              </a:lnSpc>
              <a:buFont typeface="Wingdings" panose="05000000000000000000" pitchFamily="2" charset="2"/>
              <a:buChar char="Ø"/>
            </a:pPr>
            <a:r>
              <a:rPr lang="en-US" altLang="zh-CN" dirty="0"/>
              <a:t>NLB</a:t>
            </a:r>
            <a:r>
              <a:rPr lang="zh-CN" altLang="en-US" dirty="0"/>
              <a:t>：</a:t>
            </a:r>
            <a:r>
              <a:rPr lang="en-US" altLang="zh-CN" dirty="0" err="1"/>
              <a:t>ccnd</a:t>
            </a:r>
            <a:r>
              <a:rPr lang="zh-CN" altLang="en-US" dirty="0"/>
              <a:t>的</a:t>
            </a:r>
            <a:r>
              <a:rPr lang="en-US" altLang="zh-CN" dirty="0"/>
              <a:t>CPU</a:t>
            </a:r>
            <a:r>
              <a:rPr lang="zh-CN" altLang="en-US" dirty="0"/>
              <a:t>占用始终保持在</a:t>
            </a:r>
            <a:r>
              <a:rPr lang="en-US" altLang="zh-CN" dirty="0"/>
              <a:t>30%</a:t>
            </a:r>
            <a:r>
              <a:rPr lang="zh-CN" altLang="en-US" dirty="0"/>
              <a:t>左右，这意味着通过无线媒体传输的包总量随着客户机数量的增加而增长非常缓慢。</a:t>
            </a:r>
            <a:endParaRPr lang="en-US" altLang="zh-CN" dirty="0"/>
          </a:p>
          <a:p>
            <a:pPr marL="285750" indent="-285750">
              <a:lnSpc>
                <a:spcPct val="150000"/>
              </a:lnSpc>
              <a:buFont typeface="Wingdings" panose="05000000000000000000" pitchFamily="2" charset="2"/>
              <a:buChar char="Ø"/>
            </a:pPr>
            <a:endParaRPr lang="zh-CN" altLang="en-US" dirty="0"/>
          </a:p>
          <a:p>
            <a:pPr>
              <a:lnSpc>
                <a:spcPct val="150000"/>
              </a:lnSpc>
            </a:pPr>
            <a:r>
              <a:rPr lang="zh-CN" altLang="en-US" dirty="0"/>
              <a:t>综上所述，</a:t>
            </a:r>
            <a:r>
              <a:rPr lang="zh-CN" altLang="en-US" b="1" dirty="0"/>
              <a:t>通过有效抑制重复无用的</a:t>
            </a:r>
            <a:r>
              <a:rPr lang="en-US" altLang="zh-CN" b="1" dirty="0"/>
              <a:t>Interest</a:t>
            </a:r>
            <a:r>
              <a:rPr lang="zh-CN" altLang="en-US" b="1" dirty="0"/>
              <a:t>报文，节省带宽传输有用的</a:t>
            </a:r>
            <a:r>
              <a:rPr lang="en-US" altLang="zh-CN" b="1" dirty="0"/>
              <a:t>Data</a:t>
            </a:r>
            <a:r>
              <a:rPr lang="zh-CN" altLang="en-US" b="1" dirty="0"/>
              <a:t>报文，</a:t>
            </a:r>
            <a:r>
              <a:rPr lang="en-US" altLang="zh-CN" b="1" dirty="0"/>
              <a:t>NLB</a:t>
            </a:r>
            <a:r>
              <a:rPr lang="zh-CN" altLang="en-US" b="1" dirty="0"/>
              <a:t>的性能随着客户端数量的增加具有高度的可扩展性。</a:t>
            </a:r>
          </a:p>
        </p:txBody>
      </p:sp>
      <p:pic>
        <p:nvPicPr>
          <p:cNvPr id="4" name="图片 3">
            <a:extLst>
              <a:ext uri="{FF2B5EF4-FFF2-40B4-BE49-F238E27FC236}">
                <a16:creationId xmlns:a16="http://schemas.microsoft.com/office/drawing/2014/main" id="{B25386C2-B7DE-43F5-BBC2-F2EF1EAA48ED}"/>
              </a:ext>
            </a:extLst>
          </p:cNvPr>
          <p:cNvPicPr>
            <a:picLocks noChangeAspect="1"/>
          </p:cNvPicPr>
          <p:nvPr/>
        </p:nvPicPr>
        <p:blipFill>
          <a:blip r:embed="rId3"/>
          <a:stretch>
            <a:fillRect/>
          </a:stretch>
        </p:blipFill>
        <p:spPr>
          <a:xfrm>
            <a:off x="204641" y="1228156"/>
            <a:ext cx="3909468" cy="3036819"/>
          </a:xfrm>
          <a:prstGeom prst="rect">
            <a:avLst/>
          </a:prstGeom>
        </p:spPr>
      </p:pic>
    </p:spTree>
    <p:extLst>
      <p:ext uri="{BB962C8B-B14F-4D97-AF65-F5344CB8AC3E}">
        <p14:creationId xmlns:p14="http://schemas.microsoft.com/office/powerpoint/2010/main" val="4290462393"/>
      </p:ext>
    </p:extLst>
  </p:cSld>
  <p:clrMapOvr>
    <a:masterClrMapping/>
  </p:clrMapOvr>
  <mc:AlternateContent xmlns:mc="http://schemas.openxmlformats.org/markup-compatibility/2006" xmlns:p14="http://schemas.microsoft.com/office/powerpoint/2010/main">
    <mc:Choice Requires="p14">
      <p:transition spd="med" p14:dur="700" advTm="528">
        <p:fade/>
      </p:transition>
    </mc:Choice>
    <mc:Fallback xmlns="">
      <p:transition spd="med" advTm="528">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bars-graphic-of-comparison_59567">
            <a:extLst>
              <a:ext uri="{FF2B5EF4-FFF2-40B4-BE49-F238E27FC236}">
                <a16:creationId xmlns:a16="http://schemas.microsoft.com/office/drawing/2014/main" id="{604EED3F-8141-4733-A3D2-B79F26469FF4}"/>
              </a:ext>
            </a:extLst>
          </p:cNvPr>
          <p:cNvSpPr/>
          <p:nvPr/>
        </p:nvSpPr>
        <p:spPr>
          <a:xfrm>
            <a:off x="64478" y="164197"/>
            <a:ext cx="430002" cy="257972"/>
          </a:xfrm>
          <a:custGeom>
            <a:avLst/>
            <a:gdLst>
              <a:gd name="connsiteX0" fmla="*/ 12421 w 602023"/>
              <a:gd name="connsiteY0" fmla="*/ 328295 h 361174"/>
              <a:gd name="connsiteX1" fmla="*/ 11952 w 602023"/>
              <a:gd name="connsiteY1" fmla="*/ 346807 h 361174"/>
              <a:gd name="connsiteX2" fmla="*/ 29553 w 602023"/>
              <a:gd name="connsiteY2" fmla="*/ 346807 h 361174"/>
              <a:gd name="connsiteX3" fmla="*/ 26972 w 602023"/>
              <a:gd name="connsiteY3" fmla="*/ 343995 h 361174"/>
              <a:gd name="connsiteX4" fmla="*/ 12421 w 602023"/>
              <a:gd name="connsiteY4" fmla="*/ 328295 h 361174"/>
              <a:gd name="connsiteX5" fmla="*/ 89632 w 602023"/>
              <a:gd name="connsiteY5" fmla="*/ 310955 h 361174"/>
              <a:gd name="connsiteX6" fmla="*/ 112865 w 602023"/>
              <a:gd name="connsiteY6" fmla="*/ 334388 h 361174"/>
              <a:gd name="connsiteX7" fmla="*/ 124834 w 602023"/>
              <a:gd name="connsiteY7" fmla="*/ 345401 h 361174"/>
              <a:gd name="connsiteX8" fmla="*/ 130701 w 602023"/>
              <a:gd name="connsiteY8" fmla="*/ 345167 h 361174"/>
              <a:gd name="connsiteX9" fmla="*/ 126711 w 602023"/>
              <a:gd name="connsiteY9" fmla="*/ 341183 h 361174"/>
              <a:gd name="connsiteX10" fmla="*/ 102304 w 602023"/>
              <a:gd name="connsiteY10" fmla="*/ 312361 h 361174"/>
              <a:gd name="connsiteX11" fmla="*/ 101835 w 602023"/>
              <a:gd name="connsiteY11" fmla="*/ 310955 h 361174"/>
              <a:gd name="connsiteX12" fmla="*/ 89632 w 602023"/>
              <a:gd name="connsiteY12" fmla="*/ 310955 h 361174"/>
              <a:gd name="connsiteX13" fmla="*/ 64755 w 602023"/>
              <a:gd name="connsiteY13" fmla="*/ 310955 h 361174"/>
              <a:gd name="connsiteX14" fmla="*/ 69449 w 602023"/>
              <a:gd name="connsiteY14" fmla="*/ 314938 h 361174"/>
              <a:gd name="connsiteX15" fmla="*/ 84703 w 602023"/>
              <a:gd name="connsiteY15" fmla="*/ 328295 h 361174"/>
              <a:gd name="connsiteX16" fmla="*/ 101366 w 602023"/>
              <a:gd name="connsiteY16" fmla="*/ 341886 h 361174"/>
              <a:gd name="connsiteX17" fmla="*/ 106763 w 602023"/>
              <a:gd name="connsiteY17" fmla="*/ 345635 h 361174"/>
              <a:gd name="connsiteX18" fmla="*/ 112630 w 602023"/>
              <a:gd name="connsiteY18" fmla="*/ 345635 h 361174"/>
              <a:gd name="connsiteX19" fmla="*/ 109110 w 602023"/>
              <a:gd name="connsiteY19" fmla="*/ 341417 h 361174"/>
              <a:gd name="connsiteX20" fmla="*/ 82826 w 602023"/>
              <a:gd name="connsiteY20" fmla="*/ 310955 h 361174"/>
              <a:gd name="connsiteX21" fmla="*/ 64755 w 602023"/>
              <a:gd name="connsiteY21" fmla="*/ 310955 h 361174"/>
              <a:gd name="connsiteX22" fmla="*/ 43165 w 602023"/>
              <a:gd name="connsiteY22" fmla="*/ 310955 h 361174"/>
              <a:gd name="connsiteX23" fmla="*/ 59358 w 602023"/>
              <a:gd name="connsiteY23" fmla="*/ 328529 h 361174"/>
              <a:gd name="connsiteX24" fmla="*/ 72969 w 602023"/>
              <a:gd name="connsiteY24" fmla="*/ 342823 h 361174"/>
              <a:gd name="connsiteX25" fmla="*/ 76724 w 602023"/>
              <a:gd name="connsiteY25" fmla="*/ 346338 h 361174"/>
              <a:gd name="connsiteX26" fmla="*/ 93621 w 602023"/>
              <a:gd name="connsiteY26" fmla="*/ 345870 h 361174"/>
              <a:gd name="connsiteX27" fmla="*/ 79540 w 602023"/>
              <a:gd name="connsiteY27" fmla="*/ 333216 h 361174"/>
              <a:gd name="connsiteX28" fmla="*/ 59592 w 602023"/>
              <a:gd name="connsiteY28" fmla="*/ 310955 h 361174"/>
              <a:gd name="connsiteX29" fmla="*/ 46685 w 602023"/>
              <a:gd name="connsiteY29" fmla="*/ 310955 h 361174"/>
              <a:gd name="connsiteX30" fmla="*/ 43165 w 602023"/>
              <a:gd name="connsiteY30" fmla="*/ 310955 h 361174"/>
              <a:gd name="connsiteX31" fmla="*/ 125772 w 602023"/>
              <a:gd name="connsiteY31" fmla="*/ 310720 h 361174"/>
              <a:gd name="connsiteX32" fmla="*/ 107467 w 602023"/>
              <a:gd name="connsiteY32" fmla="*/ 310955 h 361174"/>
              <a:gd name="connsiteX33" fmla="*/ 125068 w 602023"/>
              <a:gd name="connsiteY33" fmla="*/ 329935 h 361174"/>
              <a:gd name="connsiteX34" fmla="*/ 141965 w 602023"/>
              <a:gd name="connsiteY34" fmla="*/ 343058 h 361174"/>
              <a:gd name="connsiteX35" fmla="*/ 146190 w 602023"/>
              <a:gd name="connsiteY35" fmla="*/ 344698 h 361174"/>
              <a:gd name="connsiteX36" fmla="*/ 150883 w 602023"/>
              <a:gd name="connsiteY36" fmla="*/ 344698 h 361174"/>
              <a:gd name="connsiteX37" fmla="*/ 136098 w 602023"/>
              <a:gd name="connsiteY37" fmla="*/ 328529 h 361174"/>
              <a:gd name="connsiteX38" fmla="*/ 125772 w 602023"/>
              <a:gd name="connsiteY38" fmla="*/ 310720 h 361174"/>
              <a:gd name="connsiteX39" fmla="*/ 146190 w 602023"/>
              <a:gd name="connsiteY39" fmla="*/ 310486 h 361174"/>
              <a:gd name="connsiteX40" fmla="*/ 130935 w 602023"/>
              <a:gd name="connsiteY40" fmla="*/ 310720 h 361174"/>
              <a:gd name="connsiteX41" fmla="*/ 144547 w 602023"/>
              <a:gd name="connsiteY41" fmla="*/ 327826 h 361174"/>
              <a:gd name="connsiteX42" fmla="*/ 162852 w 602023"/>
              <a:gd name="connsiteY42" fmla="*/ 343995 h 361174"/>
              <a:gd name="connsiteX43" fmla="*/ 163087 w 602023"/>
              <a:gd name="connsiteY43" fmla="*/ 344229 h 361174"/>
              <a:gd name="connsiteX44" fmla="*/ 173647 w 602023"/>
              <a:gd name="connsiteY44" fmla="*/ 343995 h 361174"/>
              <a:gd name="connsiteX45" fmla="*/ 162383 w 602023"/>
              <a:gd name="connsiteY45" fmla="*/ 332513 h 361174"/>
              <a:gd name="connsiteX46" fmla="*/ 146190 w 602023"/>
              <a:gd name="connsiteY46" fmla="*/ 310486 h 361174"/>
              <a:gd name="connsiteX47" fmla="*/ 22982 w 602023"/>
              <a:gd name="connsiteY47" fmla="*/ 310486 h 361174"/>
              <a:gd name="connsiteX48" fmla="*/ 39175 w 602023"/>
              <a:gd name="connsiteY48" fmla="*/ 330170 h 361174"/>
              <a:gd name="connsiteX49" fmla="*/ 51613 w 602023"/>
              <a:gd name="connsiteY49" fmla="*/ 342120 h 361174"/>
              <a:gd name="connsiteX50" fmla="*/ 57715 w 602023"/>
              <a:gd name="connsiteY50" fmla="*/ 346573 h 361174"/>
              <a:gd name="connsiteX51" fmla="*/ 64990 w 602023"/>
              <a:gd name="connsiteY51" fmla="*/ 346338 h 361174"/>
              <a:gd name="connsiteX52" fmla="*/ 59123 w 602023"/>
              <a:gd name="connsiteY52" fmla="*/ 339309 h 361174"/>
              <a:gd name="connsiteX53" fmla="*/ 38002 w 602023"/>
              <a:gd name="connsiteY53" fmla="*/ 310955 h 361174"/>
              <a:gd name="connsiteX54" fmla="*/ 22982 w 602023"/>
              <a:gd name="connsiteY54" fmla="*/ 310486 h 361174"/>
              <a:gd name="connsiteX55" fmla="*/ 167546 w 602023"/>
              <a:gd name="connsiteY55" fmla="*/ 310017 h 361174"/>
              <a:gd name="connsiteX56" fmla="*/ 151353 w 602023"/>
              <a:gd name="connsiteY56" fmla="*/ 310486 h 361174"/>
              <a:gd name="connsiteX57" fmla="*/ 156516 w 602023"/>
              <a:gd name="connsiteY57" fmla="*/ 315876 h 361174"/>
              <a:gd name="connsiteX58" fmla="*/ 168719 w 602023"/>
              <a:gd name="connsiteY58" fmla="*/ 328529 h 361174"/>
              <a:gd name="connsiteX59" fmla="*/ 180923 w 602023"/>
              <a:gd name="connsiteY59" fmla="*/ 340246 h 361174"/>
              <a:gd name="connsiteX60" fmla="*/ 184912 w 602023"/>
              <a:gd name="connsiteY60" fmla="*/ 343761 h 361174"/>
              <a:gd name="connsiteX61" fmla="*/ 195707 w 602023"/>
              <a:gd name="connsiteY61" fmla="*/ 343292 h 361174"/>
              <a:gd name="connsiteX62" fmla="*/ 183269 w 602023"/>
              <a:gd name="connsiteY62" fmla="*/ 331576 h 361174"/>
              <a:gd name="connsiteX63" fmla="*/ 167546 w 602023"/>
              <a:gd name="connsiteY63" fmla="*/ 310017 h 361174"/>
              <a:gd name="connsiteX64" fmla="*/ 187259 w 602023"/>
              <a:gd name="connsiteY64" fmla="*/ 309549 h 361174"/>
              <a:gd name="connsiteX65" fmla="*/ 172943 w 602023"/>
              <a:gd name="connsiteY65" fmla="*/ 310017 h 361174"/>
              <a:gd name="connsiteX66" fmla="*/ 185616 w 602023"/>
              <a:gd name="connsiteY66" fmla="*/ 324546 h 361174"/>
              <a:gd name="connsiteX67" fmla="*/ 195707 w 602023"/>
              <a:gd name="connsiteY67" fmla="*/ 333919 h 361174"/>
              <a:gd name="connsiteX68" fmla="*/ 202983 w 602023"/>
              <a:gd name="connsiteY68" fmla="*/ 338371 h 361174"/>
              <a:gd name="connsiteX69" fmla="*/ 205329 w 602023"/>
              <a:gd name="connsiteY69" fmla="*/ 343058 h 361174"/>
              <a:gd name="connsiteX70" fmla="*/ 216359 w 602023"/>
              <a:gd name="connsiteY70" fmla="*/ 342589 h 361174"/>
              <a:gd name="connsiteX71" fmla="*/ 204860 w 602023"/>
              <a:gd name="connsiteY71" fmla="*/ 329467 h 361174"/>
              <a:gd name="connsiteX72" fmla="*/ 187259 w 602023"/>
              <a:gd name="connsiteY72" fmla="*/ 309549 h 361174"/>
              <a:gd name="connsiteX73" fmla="*/ 210023 w 602023"/>
              <a:gd name="connsiteY73" fmla="*/ 308846 h 361174"/>
              <a:gd name="connsiteX74" fmla="*/ 193830 w 602023"/>
              <a:gd name="connsiteY74" fmla="*/ 309314 h 361174"/>
              <a:gd name="connsiteX75" fmla="*/ 209554 w 602023"/>
              <a:gd name="connsiteY75" fmla="*/ 324780 h 361174"/>
              <a:gd name="connsiteX76" fmla="*/ 225043 w 602023"/>
              <a:gd name="connsiteY76" fmla="*/ 342120 h 361174"/>
              <a:gd name="connsiteX77" fmla="*/ 225043 w 602023"/>
              <a:gd name="connsiteY77" fmla="*/ 342355 h 361174"/>
              <a:gd name="connsiteX78" fmla="*/ 236777 w 602023"/>
              <a:gd name="connsiteY78" fmla="*/ 342120 h 361174"/>
              <a:gd name="connsiteX79" fmla="*/ 229032 w 602023"/>
              <a:gd name="connsiteY79" fmla="*/ 333450 h 361174"/>
              <a:gd name="connsiteX80" fmla="*/ 210023 w 602023"/>
              <a:gd name="connsiteY80" fmla="*/ 308846 h 361174"/>
              <a:gd name="connsiteX81" fmla="*/ 13360 w 602023"/>
              <a:gd name="connsiteY81" fmla="*/ 308611 h 361174"/>
              <a:gd name="connsiteX82" fmla="*/ 12421 w 602023"/>
              <a:gd name="connsiteY82" fmla="*/ 321968 h 361174"/>
              <a:gd name="connsiteX83" fmla="*/ 28614 w 602023"/>
              <a:gd name="connsiteY83" fmla="*/ 337434 h 361174"/>
              <a:gd name="connsiteX84" fmla="*/ 39644 w 602023"/>
              <a:gd name="connsiteY84" fmla="*/ 346807 h 361174"/>
              <a:gd name="connsiteX85" fmla="*/ 43634 w 602023"/>
              <a:gd name="connsiteY85" fmla="*/ 346807 h 361174"/>
              <a:gd name="connsiteX86" fmla="*/ 35420 w 602023"/>
              <a:gd name="connsiteY86" fmla="*/ 337200 h 361174"/>
              <a:gd name="connsiteX87" fmla="*/ 14768 w 602023"/>
              <a:gd name="connsiteY87" fmla="*/ 308846 h 361174"/>
              <a:gd name="connsiteX88" fmla="*/ 13360 w 602023"/>
              <a:gd name="connsiteY88" fmla="*/ 308611 h 361174"/>
              <a:gd name="connsiteX89" fmla="*/ 254143 w 602023"/>
              <a:gd name="connsiteY89" fmla="*/ 307205 h 361174"/>
              <a:gd name="connsiteX90" fmla="*/ 224808 w 602023"/>
              <a:gd name="connsiteY90" fmla="*/ 308377 h 361174"/>
              <a:gd name="connsiteX91" fmla="*/ 216594 w 602023"/>
              <a:gd name="connsiteY91" fmla="*/ 308611 h 361174"/>
              <a:gd name="connsiteX92" fmla="*/ 232552 w 602023"/>
              <a:gd name="connsiteY92" fmla="*/ 326655 h 361174"/>
              <a:gd name="connsiteX93" fmla="*/ 248745 w 602023"/>
              <a:gd name="connsiteY93" fmla="*/ 341652 h 361174"/>
              <a:gd name="connsiteX94" fmla="*/ 259306 w 602023"/>
              <a:gd name="connsiteY94" fmla="*/ 341183 h 361174"/>
              <a:gd name="connsiteX95" fmla="*/ 254143 w 602023"/>
              <a:gd name="connsiteY95" fmla="*/ 333919 h 361174"/>
              <a:gd name="connsiteX96" fmla="*/ 237011 w 602023"/>
              <a:gd name="connsiteY96" fmla="*/ 311892 h 361174"/>
              <a:gd name="connsiteX97" fmla="*/ 234665 w 602023"/>
              <a:gd name="connsiteY97" fmla="*/ 309549 h 361174"/>
              <a:gd name="connsiteX98" fmla="*/ 253204 w 602023"/>
              <a:gd name="connsiteY98" fmla="*/ 322905 h 361174"/>
              <a:gd name="connsiteX99" fmla="*/ 267520 w 602023"/>
              <a:gd name="connsiteY99" fmla="*/ 339309 h 361174"/>
              <a:gd name="connsiteX100" fmla="*/ 269397 w 602023"/>
              <a:gd name="connsiteY100" fmla="*/ 340949 h 361174"/>
              <a:gd name="connsiteX101" fmla="*/ 283948 w 602023"/>
              <a:gd name="connsiteY101" fmla="*/ 340480 h 361174"/>
              <a:gd name="connsiteX102" fmla="*/ 275734 w 602023"/>
              <a:gd name="connsiteY102" fmla="*/ 331810 h 361174"/>
              <a:gd name="connsiteX103" fmla="*/ 254143 w 602023"/>
              <a:gd name="connsiteY103" fmla="*/ 307205 h 361174"/>
              <a:gd name="connsiteX104" fmla="*/ 275734 w 602023"/>
              <a:gd name="connsiteY104" fmla="*/ 306502 h 361174"/>
              <a:gd name="connsiteX105" fmla="*/ 259775 w 602023"/>
              <a:gd name="connsiteY105" fmla="*/ 306971 h 361174"/>
              <a:gd name="connsiteX106" fmla="*/ 278081 w 602023"/>
              <a:gd name="connsiteY106" fmla="*/ 323843 h 361174"/>
              <a:gd name="connsiteX107" fmla="*/ 292161 w 602023"/>
              <a:gd name="connsiteY107" fmla="*/ 336497 h 361174"/>
              <a:gd name="connsiteX108" fmla="*/ 296151 w 602023"/>
              <a:gd name="connsiteY108" fmla="*/ 340012 h 361174"/>
              <a:gd name="connsiteX109" fmla="*/ 308824 w 602023"/>
              <a:gd name="connsiteY109" fmla="*/ 339777 h 361174"/>
              <a:gd name="connsiteX110" fmla="*/ 302018 w 602023"/>
              <a:gd name="connsiteY110" fmla="*/ 331810 h 361174"/>
              <a:gd name="connsiteX111" fmla="*/ 276438 w 602023"/>
              <a:gd name="connsiteY111" fmla="*/ 307674 h 361174"/>
              <a:gd name="connsiteX112" fmla="*/ 275734 w 602023"/>
              <a:gd name="connsiteY112" fmla="*/ 306502 h 361174"/>
              <a:gd name="connsiteX113" fmla="*/ 294039 w 602023"/>
              <a:gd name="connsiteY113" fmla="*/ 305799 h 361174"/>
              <a:gd name="connsiteX114" fmla="*/ 280897 w 602023"/>
              <a:gd name="connsiteY114" fmla="*/ 306268 h 361174"/>
              <a:gd name="connsiteX115" fmla="*/ 306242 w 602023"/>
              <a:gd name="connsiteY115" fmla="*/ 327592 h 361174"/>
              <a:gd name="connsiteX116" fmla="*/ 320323 w 602023"/>
              <a:gd name="connsiteY116" fmla="*/ 339309 h 361174"/>
              <a:gd name="connsiteX117" fmla="*/ 326660 w 602023"/>
              <a:gd name="connsiteY117" fmla="*/ 339074 h 361174"/>
              <a:gd name="connsiteX118" fmla="*/ 321497 w 602023"/>
              <a:gd name="connsiteY118" fmla="*/ 334622 h 361174"/>
              <a:gd name="connsiteX119" fmla="*/ 294039 w 602023"/>
              <a:gd name="connsiteY119" fmla="*/ 305799 h 361174"/>
              <a:gd name="connsiteX120" fmla="*/ 321497 w 602023"/>
              <a:gd name="connsiteY120" fmla="*/ 304862 h 361174"/>
              <a:gd name="connsiteX121" fmla="*/ 299437 w 602023"/>
              <a:gd name="connsiteY121" fmla="*/ 305565 h 361174"/>
              <a:gd name="connsiteX122" fmla="*/ 318680 w 602023"/>
              <a:gd name="connsiteY122" fmla="*/ 324077 h 361174"/>
              <a:gd name="connsiteX123" fmla="*/ 342853 w 602023"/>
              <a:gd name="connsiteY123" fmla="*/ 338371 h 361174"/>
              <a:gd name="connsiteX124" fmla="*/ 344965 w 602023"/>
              <a:gd name="connsiteY124" fmla="*/ 338606 h 361174"/>
              <a:gd name="connsiteX125" fmla="*/ 355056 w 602023"/>
              <a:gd name="connsiteY125" fmla="*/ 338371 h 361174"/>
              <a:gd name="connsiteX126" fmla="*/ 348485 w 602023"/>
              <a:gd name="connsiteY126" fmla="*/ 333919 h 361174"/>
              <a:gd name="connsiteX127" fmla="*/ 334404 w 602023"/>
              <a:gd name="connsiteY127" fmla="*/ 322905 h 361174"/>
              <a:gd name="connsiteX128" fmla="*/ 321497 w 602023"/>
              <a:gd name="connsiteY128" fmla="*/ 304862 h 361174"/>
              <a:gd name="connsiteX129" fmla="*/ 339567 w 602023"/>
              <a:gd name="connsiteY129" fmla="*/ 304159 h 361174"/>
              <a:gd name="connsiteX130" fmla="*/ 326425 w 602023"/>
              <a:gd name="connsiteY130" fmla="*/ 304628 h 361174"/>
              <a:gd name="connsiteX131" fmla="*/ 343087 w 602023"/>
              <a:gd name="connsiteY131" fmla="*/ 322203 h 361174"/>
              <a:gd name="connsiteX132" fmla="*/ 355525 w 602023"/>
              <a:gd name="connsiteY132" fmla="*/ 329701 h 361174"/>
              <a:gd name="connsiteX133" fmla="*/ 363739 w 602023"/>
              <a:gd name="connsiteY133" fmla="*/ 335559 h 361174"/>
              <a:gd name="connsiteX134" fmla="*/ 363974 w 602023"/>
              <a:gd name="connsiteY134" fmla="*/ 338137 h 361174"/>
              <a:gd name="connsiteX135" fmla="*/ 369606 w 602023"/>
              <a:gd name="connsiteY135" fmla="*/ 337903 h 361174"/>
              <a:gd name="connsiteX136" fmla="*/ 367964 w 602023"/>
              <a:gd name="connsiteY136" fmla="*/ 336028 h 361174"/>
              <a:gd name="connsiteX137" fmla="*/ 355056 w 602023"/>
              <a:gd name="connsiteY137" fmla="*/ 322437 h 361174"/>
              <a:gd name="connsiteX138" fmla="*/ 340036 w 602023"/>
              <a:gd name="connsiteY138" fmla="*/ 305565 h 361174"/>
              <a:gd name="connsiteX139" fmla="*/ 339567 w 602023"/>
              <a:gd name="connsiteY139" fmla="*/ 304159 h 361174"/>
              <a:gd name="connsiteX140" fmla="*/ 359515 w 602023"/>
              <a:gd name="connsiteY140" fmla="*/ 303456 h 361174"/>
              <a:gd name="connsiteX141" fmla="*/ 344026 w 602023"/>
              <a:gd name="connsiteY141" fmla="*/ 303925 h 361174"/>
              <a:gd name="connsiteX142" fmla="*/ 360923 w 602023"/>
              <a:gd name="connsiteY142" fmla="*/ 318922 h 361174"/>
              <a:gd name="connsiteX143" fmla="*/ 374535 w 602023"/>
              <a:gd name="connsiteY143" fmla="*/ 331810 h 361174"/>
              <a:gd name="connsiteX144" fmla="*/ 380402 w 602023"/>
              <a:gd name="connsiteY144" fmla="*/ 337668 h 361174"/>
              <a:gd name="connsiteX145" fmla="*/ 393778 w 602023"/>
              <a:gd name="connsiteY145" fmla="*/ 337200 h 361174"/>
              <a:gd name="connsiteX146" fmla="*/ 382514 w 602023"/>
              <a:gd name="connsiteY146" fmla="*/ 326186 h 361174"/>
              <a:gd name="connsiteX147" fmla="*/ 359750 w 602023"/>
              <a:gd name="connsiteY147" fmla="*/ 305565 h 361174"/>
              <a:gd name="connsiteX148" fmla="*/ 359515 w 602023"/>
              <a:gd name="connsiteY148" fmla="*/ 303456 h 361174"/>
              <a:gd name="connsiteX149" fmla="*/ 383922 w 602023"/>
              <a:gd name="connsiteY149" fmla="*/ 302285 h 361174"/>
              <a:gd name="connsiteX150" fmla="*/ 363505 w 602023"/>
              <a:gd name="connsiteY150" fmla="*/ 303222 h 361174"/>
              <a:gd name="connsiteX151" fmla="*/ 384861 w 602023"/>
              <a:gd name="connsiteY151" fmla="*/ 320562 h 361174"/>
              <a:gd name="connsiteX152" fmla="*/ 404808 w 602023"/>
              <a:gd name="connsiteY152" fmla="*/ 336965 h 361174"/>
              <a:gd name="connsiteX153" fmla="*/ 416777 w 602023"/>
              <a:gd name="connsiteY153" fmla="*/ 336731 h 361174"/>
              <a:gd name="connsiteX154" fmla="*/ 401758 w 602023"/>
              <a:gd name="connsiteY154" fmla="*/ 318922 h 361174"/>
              <a:gd name="connsiteX155" fmla="*/ 383922 w 602023"/>
              <a:gd name="connsiteY155" fmla="*/ 302285 h 361174"/>
              <a:gd name="connsiteX156" fmla="*/ 409502 w 602023"/>
              <a:gd name="connsiteY156" fmla="*/ 301113 h 361174"/>
              <a:gd name="connsiteX157" fmla="*/ 390728 w 602023"/>
              <a:gd name="connsiteY157" fmla="*/ 302050 h 361174"/>
              <a:gd name="connsiteX158" fmla="*/ 403635 w 602023"/>
              <a:gd name="connsiteY158" fmla="*/ 313064 h 361174"/>
              <a:gd name="connsiteX159" fmla="*/ 426399 w 602023"/>
              <a:gd name="connsiteY159" fmla="*/ 336497 h 361174"/>
              <a:gd name="connsiteX160" fmla="*/ 440715 w 602023"/>
              <a:gd name="connsiteY160" fmla="*/ 336262 h 361174"/>
              <a:gd name="connsiteX161" fmla="*/ 430623 w 602023"/>
              <a:gd name="connsiteY161" fmla="*/ 326420 h 361174"/>
              <a:gd name="connsiteX162" fmla="*/ 409502 w 602023"/>
              <a:gd name="connsiteY162" fmla="*/ 301113 h 361174"/>
              <a:gd name="connsiteX163" fmla="*/ 482253 w 602023"/>
              <a:gd name="connsiteY163" fmla="*/ 295020 h 361174"/>
              <a:gd name="connsiteX164" fmla="*/ 449163 w 602023"/>
              <a:gd name="connsiteY164" fmla="*/ 299004 h 361174"/>
              <a:gd name="connsiteX165" fmla="*/ 414196 w 602023"/>
              <a:gd name="connsiteY165" fmla="*/ 300879 h 361174"/>
              <a:gd name="connsiteX166" fmla="*/ 432736 w 602023"/>
              <a:gd name="connsiteY166" fmla="*/ 320562 h 361174"/>
              <a:gd name="connsiteX167" fmla="*/ 453153 w 602023"/>
              <a:gd name="connsiteY167" fmla="*/ 336262 h 361174"/>
              <a:gd name="connsiteX168" fmla="*/ 470989 w 602023"/>
              <a:gd name="connsiteY168" fmla="*/ 336028 h 361174"/>
              <a:gd name="connsiteX169" fmla="*/ 460663 w 602023"/>
              <a:gd name="connsiteY169" fmla="*/ 325952 h 361174"/>
              <a:gd name="connsiteX170" fmla="*/ 436725 w 602023"/>
              <a:gd name="connsiteY170" fmla="*/ 303456 h 361174"/>
              <a:gd name="connsiteX171" fmla="*/ 439307 w 602023"/>
              <a:gd name="connsiteY171" fmla="*/ 300176 h 361174"/>
              <a:gd name="connsiteX172" fmla="*/ 463009 w 602023"/>
              <a:gd name="connsiteY172" fmla="*/ 320094 h 361174"/>
              <a:gd name="connsiteX173" fmla="*/ 482253 w 602023"/>
              <a:gd name="connsiteY173" fmla="*/ 335794 h 361174"/>
              <a:gd name="connsiteX174" fmla="*/ 492345 w 602023"/>
              <a:gd name="connsiteY174" fmla="*/ 335794 h 361174"/>
              <a:gd name="connsiteX175" fmla="*/ 482488 w 602023"/>
              <a:gd name="connsiteY175" fmla="*/ 325014 h 361174"/>
              <a:gd name="connsiteX176" fmla="*/ 457377 w 602023"/>
              <a:gd name="connsiteY176" fmla="*/ 300410 h 361174"/>
              <a:gd name="connsiteX177" fmla="*/ 458316 w 602023"/>
              <a:gd name="connsiteY177" fmla="*/ 299004 h 361174"/>
              <a:gd name="connsiteX178" fmla="*/ 483427 w 602023"/>
              <a:gd name="connsiteY178" fmla="*/ 317750 h 361174"/>
              <a:gd name="connsiteX179" fmla="*/ 504079 w 602023"/>
              <a:gd name="connsiteY179" fmla="*/ 335794 h 361174"/>
              <a:gd name="connsiteX180" fmla="*/ 520741 w 602023"/>
              <a:gd name="connsiteY180" fmla="*/ 335559 h 361174"/>
              <a:gd name="connsiteX181" fmla="*/ 507599 w 602023"/>
              <a:gd name="connsiteY181" fmla="*/ 323843 h 361174"/>
              <a:gd name="connsiteX182" fmla="*/ 482253 w 602023"/>
              <a:gd name="connsiteY182" fmla="*/ 295020 h 361174"/>
              <a:gd name="connsiteX183" fmla="*/ 504079 w 602023"/>
              <a:gd name="connsiteY183" fmla="*/ 292208 h 361174"/>
              <a:gd name="connsiteX184" fmla="*/ 487651 w 602023"/>
              <a:gd name="connsiteY184" fmla="*/ 294317 h 361174"/>
              <a:gd name="connsiteX185" fmla="*/ 510415 w 602023"/>
              <a:gd name="connsiteY185" fmla="*/ 317516 h 361174"/>
              <a:gd name="connsiteX186" fmla="*/ 536699 w 602023"/>
              <a:gd name="connsiteY186" fmla="*/ 335559 h 361174"/>
              <a:gd name="connsiteX187" fmla="*/ 548434 w 602023"/>
              <a:gd name="connsiteY187" fmla="*/ 335559 h 361174"/>
              <a:gd name="connsiteX188" fmla="*/ 531771 w 602023"/>
              <a:gd name="connsiteY188" fmla="*/ 321500 h 361174"/>
              <a:gd name="connsiteX189" fmla="*/ 504548 w 602023"/>
              <a:gd name="connsiteY189" fmla="*/ 295020 h 361174"/>
              <a:gd name="connsiteX190" fmla="*/ 504079 w 602023"/>
              <a:gd name="connsiteY190" fmla="*/ 292208 h 361174"/>
              <a:gd name="connsiteX191" fmla="*/ 521680 w 602023"/>
              <a:gd name="connsiteY191" fmla="*/ 290099 h 361174"/>
              <a:gd name="connsiteX192" fmla="*/ 508538 w 602023"/>
              <a:gd name="connsiteY192" fmla="*/ 291505 h 361174"/>
              <a:gd name="connsiteX193" fmla="*/ 532006 w 602023"/>
              <a:gd name="connsiteY193" fmla="*/ 312126 h 361174"/>
              <a:gd name="connsiteX194" fmla="*/ 560872 w 602023"/>
              <a:gd name="connsiteY194" fmla="*/ 334388 h 361174"/>
              <a:gd name="connsiteX195" fmla="*/ 561810 w 602023"/>
              <a:gd name="connsiteY195" fmla="*/ 335794 h 361174"/>
              <a:gd name="connsiteX196" fmla="*/ 570494 w 602023"/>
              <a:gd name="connsiteY196" fmla="*/ 335794 h 361174"/>
              <a:gd name="connsiteX197" fmla="*/ 555005 w 602023"/>
              <a:gd name="connsiteY197" fmla="*/ 321031 h 361174"/>
              <a:gd name="connsiteX198" fmla="*/ 522619 w 602023"/>
              <a:gd name="connsiteY198" fmla="*/ 293380 h 361174"/>
              <a:gd name="connsiteX199" fmla="*/ 521680 w 602023"/>
              <a:gd name="connsiteY199" fmla="*/ 290099 h 361174"/>
              <a:gd name="connsiteX200" fmla="*/ 541862 w 602023"/>
              <a:gd name="connsiteY200" fmla="*/ 287990 h 361174"/>
              <a:gd name="connsiteX201" fmla="*/ 526843 w 602023"/>
              <a:gd name="connsiteY201" fmla="*/ 289396 h 361174"/>
              <a:gd name="connsiteX202" fmla="*/ 556647 w 602023"/>
              <a:gd name="connsiteY202" fmla="*/ 313532 h 361174"/>
              <a:gd name="connsiteX203" fmla="*/ 583401 w 602023"/>
              <a:gd name="connsiteY203" fmla="*/ 335794 h 361174"/>
              <a:gd name="connsiteX204" fmla="*/ 585983 w 602023"/>
              <a:gd name="connsiteY204" fmla="*/ 336028 h 361174"/>
              <a:gd name="connsiteX205" fmla="*/ 585983 w 602023"/>
              <a:gd name="connsiteY205" fmla="*/ 332982 h 361174"/>
              <a:gd name="connsiteX206" fmla="*/ 586217 w 602023"/>
              <a:gd name="connsiteY206" fmla="*/ 330404 h 361174"/>
              <a:gd name="connsiteX207" fmla="*/ 567912 w 602023"/>
              <a:gd name="connsiteY207" fmla="*/ 315173 h 361174"/>
              <a:gd name="connsiteX208" fmla="*/ 542332 w 602023"/>
              <a:gd name="connsiteY208" fmla="*/ 290334 h 361174"/>
              <a:gd name="connsiteX209" fmla="*/ 541862 w 602023"/>
              <a:gd name="connsiteY209" fmla="*/ 287990 h 361174"/>
              <a:gd name="connsiteX210" fmla="*/ 562045 w 602023"/>
              <a:gd name="connsiteY210" fmla="*/ 286350 h 361174"/>
              <a:gd name="connsiteX211" fmla="*/ 545852 w 602023"/>
              <a:gd name="connsiteY211" fmla="*/ 287522 h 361174"/>
              <a:gd name="connsiteX212" fmla="*/ 570963 w 602023"/>
              <a:gd name="connsiteY212" fmla="*/ 308611 h 361174"/>
              <a:gd name="connsiteX213" fmla="*/ 586921 w 602023"/>
              <a:gd name="connsiteY213" fmla="*/ 321031 h 361174"/>
              <a:gd name="connsiteX214" fmla="*/ 587391 w 602023"/>
              <a:gd name="connsiteY214" fmla="*/ 314470 h 361174"/>
              <a:gd name="connsiteX215" fmla="*/ 587625 w 602023"/>
              <a:gd name="connsiteY215" fmla="*/ 310955 h 361174"/>
              <a:gd name="connsiteX216" fmla="*/ 575657 w 602023"/>
              <a:gd name="connsiteY216" fmla="*/ 298770 h 361174"/>
              <a:gd name="connsiteX217" fmla="*/ 562045 w 602023"/>
              <a:gd name="connsiteY217" fmla="*/ 286350 h 361174"/>
              <a:gd name="connsiteX218" fmla="*/ 571198 w 602023"/>
              <a:gd name="connsiteY218" fmla="*/ 285882 h 361174"/>
              <a:gd name="connsiteX219" fmla="*/ 580820 w 602023"/>
              <a:gd name="connsiteY219" fmla="*/ 293614 h 361174"/>
              <a:gd name="connsiteX220" fmla="*/ 588564 w 602023"/>
              <a:gd name="connsiteY220" fmla="*/ 300410 h 361174"/>
              <a:gd name="connsiteX221" fmla="*/ 589737 w 602023"/>
              <a:gd name="connsiteY221" fmla="*/ 287287 h 361174"/>
              <a:gd name="connsiteX222" fmla="*/ 571198 w 602023"/>
              <a:gd name="connsiteY222" fmla="*/ 285882 h 361174"/>
              <a:gd name="connsiteX223" fmla="*/ 229267 w 602023"/>
              <a:gd name="connsiteY223" fmla="*/ 285647 h 361174"/>
              <a:gd name="connsiteX224" fmla="*/ 229502 w 602023"/>
              <a:gd name="connsiteY224" fmla="*/ 296661 h 361174"/>
              <a:gd name="connsiteX225" fmla="*/ 239593 w 602023"/>
              <a:gd name="connsiteY225" fmla="*/ 296426 h 361174"/>
              <a:gd name="connsiteX226" fmla="*/ 237715 w 602023"/>
              <a:gd name="connsiteY226" fmla="*/ 295020 h 361174"/>
              <a:gd name="connsiteX227" fmla="*/ 229267 w 602023"/>
              <a:gd name="connsiteY227" fmla="*/ 285647 h 361174"/>
              <a:gd name="connsiteX228" fmla="*/ 28380 w 602023"/>
              <a:gd name="connsiteY228" fmla="*/ 279086 h 361174"/>
              <a:gd name="connsiteX229" fmla="*/ 26502 w 602023"/>
              <a:gd name="connsiteY229" fmla="*/ 297598 h 361174"/>
              <a:gd name="connsiteX230" fmla="*/ 26268 w 602023"/>
              <a:gd name="connsiteY230" fmla="*/ 298067 h 361174"/>
              <a:gd name="connsiteX231" fmla="*/ 50440 w 602023"/>
              <a:gd name="connsiteY231" fmla="*/ 300176 h 361174"/>
              <a:gd name="connsiteX232" fmla="*/ 28380 w 602023"/>
              <a:gd name="connsiteY232" fmla="*/ 279086 h 361174"/>
              <a:gd name="connsiteX233" fmla="*/ 228798 w 602023"/>
              <a:gd name="connsiteY233" fmla="*/ 265026 h 361174"/>
              <a:gd name="connsiteX234" fmla="*/ 229267 w 602023"/>
              <a:gd name="connsiteY234" fmla="*/ 278383 h 361174"/>
              <a:gd name="connsiteX235" fmla="*/ 249215 w 602023"/>
              <a:gd name="connsiteY235" fmla="*/ 293380 h 361174"/>
              <a:gd name="connsiteX236" fmla="*/ 253908 w 602023"/>
              <a:gd name="connsiteY236" fmla="*/ 296192 h 361174"/>
              <a:gd name="connsiteX237" fmla="*/ 267051 w 602023"/>
              <a:gd name="connsiteY237" fmla="*/ 295958 h 361174"/>
              <a:gd name="connsiteX238" fmla="*/ 248980 w 602023"/>
              <a:gd name="connsiteY238" fmla="*/ 282835 h 361174"/>
              <a:gd name="connsiteX239" fmla="*/ 228798 w 602023"/>
              <a:gd name="connsiteY239" fmla="*/ 265026 h 361174"/>
              <a:gd name="connsiteX240" fmla="*/ 415134 w 602023"/>
              <a:gd name="connsiteY240" fmla="*/ 247217 h 361174"/>
              <a:gd name="connsiteX241" fmla="*/ 414430 w 602023"/>
              <a:gd name="connsiteY241" fmla="*/ 265026 h 361174"/>
              <a:gd name="connsiteX242" fmla="*/ 428042 w 602023"/>
              <a:gd name="connsiteY242" fmla="*/ 273462 h 361174"/>
              <a:gd name="connsiteX243" fmla="*/ 441653 w 602023"/>
              <a:gd name="connsiteY243" fmla="*/ 280023 h 361174"/>
              <a:gd name="connsiteX244" fmla="*/ 441653 w 602023"/>
              <a:gd name="connsiteY244" fmla="*/ 284241 h 361174"/>
              <a:gd name="connsiteX245" fmla="*/ 426634 w 602023"/>
              <a:gd name="connsiteY245" fmla="*/ 279086 h 361174"/>
              <a:gd name="connsiteX246" fmla="*/ 413961 w 602023"/>
              <a:gd name="connsiteY246" fmla="*/ 270650 h 361174"/>
              <a:gd name="connsiteX247" fmla="*/ 413022 w 602023"/>
              <a:gd name="connsiteY247" fmla="*/ 290568 h 361174"/>
              <a:gd name="connsiteX248" fmla="*/ 449163 w 602023"/>
              <a:gd name="connsiteY248" fmla="*/ 287287 h 361174"/>
              <a:gd name="connsiteX249" fmla="*/ 460428 w 602023"/>
              <a:gd name="connsiteY249" fmla="*/ 285647 h 361174"/>
              <a:gd name="connsiteX250" fmla="*/ 415134 w 602023"/>
              <a:gd name="connsiteY250" fmla="*/ 247217 h 361174"/>
              <a:gd name="connsiteX251" fmla="*/ 228328 w 602023"/>
              <a:gd name="connsiteY251" fmla="*/ 243234 h 361174"/>
              <a:gd name="connsiteX252" fmla="*/ 228798 w 602023"/>
              <a:gd name="connsiteY252" fmla="*/ 258231 h 361174"/>
              <a:gd name="connsiteX253" fmla="*/ 274560 w 602023"/>
              <a:gd name="connsiteY253" fmla="*/ 293146 h 361174"/>
              <a:gd name="connsiteX254" fmla="*/ 275734 w 602023"/>
              <a:gd name="connsiteY254" fmla="*/ 295723 h 361174"/>
              <a:gd name="connsiteX255" fmla="*/ 279958 w 602023"/>
              <a:gd name="connsiteY255" fmla="*/ 295489 h 361174"/>
              <a:gd name="connsiteX256" fmla="*/ 278081 w 602023"/>
              <a:gd name="connsiteY256" fmla="*/ 286819 h 361174"/>
              <a:gd name="connsiteX257" fmla="*/ 263765 w 602023"/>
              <a:gd name="connsiteY257" fmla="*/ 274165 h 361174"/>
              <a:gd name="connsiteX258" fmla="*/ 228328 w 602023"/>
              <a:gd name="connsiteY258" fmla="*/ 243234 h 361174"/>
              <a:gd name="connsiteX259" fmla="*/ 416073 w 602023"/>
              <a:gd name="connsiteY259" fmla="*/ 230111 h 361174"/>
              <a:gd name="connsiteX260" fmla="*/ 415369 w 602023"/>
              <a:gd name="connsiteY260" fmla="*/ 242296 h 361174"/>
              <a:gd name="connsiteX261" fmla="*/ 459959 w 602023"/>
              <a:gd name="connsiteY261" fmla="*/ 277680 h 361174"/>
              <a:gd name="connsiteX262" fmla="*/ 461836 w 602023"/>
              <a:gd name="connsiteY262" fmla="*/ 278149 h 361174"/>
              <a:gd name="connsiteX263" fmla="*/ 466060 w 602023"/>
              <a:gd name="connsiteY263" fmla="*/ 281664 h 361174"/>
              <a:gd name="connsiteX264" fmla="*/ 467703 w 602023"/>
              <a:gd name="connsiteY264" fmla="*/ 272993 h 361174"/>
              <a:gd name="connsiteX265" fmla="*/ 446347 w 602023"/>
              <a:gd name="connsiteY265" fmla="*/ 255887 h 361174"/>
              <a:gd name="connsiteX266" fmla="*/ 423114 w 602023"/>
              <a:gd name="connsiteY266" fmla="*/ 236438 h 361174"/>
              <a:gd name="connsiteX267" fmla="*/ 416073 w 602023"/>
              <a:gd name="connsiteY267" fmla="*/ 230111 h 361174"/>
              <a:gd name="connsiteX268" fmla="*/ 228563 w 602023"/>
              <a:gd name="connsiteY268" fmla="*/ 225659 h 361174"/>
              <a:gd name="connsiteX269" fmla="*/ 228328 w 602023"/>
              <a:gd name="connsiteY269" fmla="*/ 235735 h 361174"/>
              <a:gd name="connsiteX270" fmla="*/ 255786 w 602023"/>
              <a:gd name="connsiteY270" fmla="*/ 258465 h 361174"/>
              <a:gd name="connsiteX271" fmla="*/ 270571 w 602023"/>
              <a:gd name="connsiteY271" fmla="*/ 271119 h 361174"/>
              <a:gd name="connsiteX272" fmla="*/ 275734 w 602023"/>
              <a:gd name="connsiteY272" fmla="*/ 275571 h 361174"/>
              <a:gd name="connsiteX273" fmla="*/ 273856 w 602023"/>
              <a:gd name="connsiteY273" fmla="*/ 262917 h 361174"/>
              <a:gd name="connsiteX274" fmla="*/ 228563 w 602023"/>
              <a:gd name="connsiteY274" fmla="*/ 225659 h 361174"/>
              <a:gd name="connsiteX275" fmla="*/ 33073 w 602023"/>
              <a:gd name="connsiteY275" fmla="*/ 220738 h 361174"/>
              <a:gd name="connsiteX276" fmla="*/ 31665 w 602023"/>
              <a:gd name="connsiteY276" fmla="*/ 238547 h 361174"/>
              <a:gd name="connsiteX277" fmla="*/ 77193 w 602023"/>
              <a:gd name="connsiteY277" fmla="*/ 275805 h 361174"/>
              <a:gd name="connsiteX278" fmla="*/ 74612 w 602023"/>
              <a:gd name="connsiteY278" fmla="*/ 280492 h 361174"/>
              <a:gd name="connsiteX279" fmla="*/ 49970 w 602023"/>
              <a:gd name="connsiteY279" fmla="*/ 260574 h 361174"/>
              <a:gd name="connsiteX280" fmla="*/ 31431 w 602023"/>
              <a:gd name="connsiteY280" fmla="*/ 242531 h 361174"/>
              <a:gd name="connsiteX281" fmla="*/ 30727 w 602023"/>
              <a:gd name="connsiteY281" fmla="*/ 251670 h 361174"/>
              <a:gd name="connsiteX282" fmla="*/ 51613 w 602023"/>
              <a:gd name="connsiteY282" fmla="*/ 272525 h 361174"/>
              <a:gd name="connsiteX283" fmla="*/ 65459 w 602023"/>
              <a:gd name="connsiteY283" fmla="*/ 286116 h 361174"/>
              <a:gd name="connsiteX284" fmla="*/ 71561 w 602023"/>
              <a:gd name="connsiteY284" fmla="*/ 291037 h 361174"/>
              <a:gd name="connsiteX285" fmla="*/ 73204 w 602023"/>
              <a:gd name="connsiteY285" fmla="*/ 292677 h 361174"/>
              <a:gd name="connsiteX286" fmla="*/ 76020 w 602023"/>
              <a:gd name="connsiteY286" fmla="*/ 295255 h 361174"/>
              <a:gd name="connsiteX287" fmla="*/ 68980 w 602023"/>
              <a:gd name="connsiteY287" fmla="*/ 298301 h 361174"/>
              <a:gd name="connsiteX288" fmla="*/ 54429 w 602023"/>
              <a:gd name="connsiteY288" fmla="*/ 285413 h 361174"/>
              <a:gd name="connsiteX289" fmla="*/ 30023 w 602023"/>
              <a:gd name="connsiteY289" fmla="*/ 259168 h 361174"/>
              <a:gd name="connsiteX290" fmla="*/ 28849 w 602023"/>
              <a:gd name="connsiteY290" fmla="*/ 272759 h 361174"/>
              <a:gd name="connsiteX291" fmla="*/ 57011 w 602023"/>
              <a:gd name="connsiteY291" fmla="*/ 296895 h 361174"/>
              <a:gd name="connsiteX292" fmla="*/ 58184 w 602023"/>
              <a:gd name="connsiteY292" fmla="*/ 300644 h 361174"/>
              <a:gd name="connsiteX293" fmla="*/ 80714 w 602023"/>
              <a:gd name="connsiteY293" fmla="*/ 301347 h 361174"/>
              <a:gd name="connsiteX294" fmla="*/ 80948 w 602023"/>
              <a:gd name="connsiteY294" fmla="*/ 260105 h 361174"/>
              <a:gd name="connsiteX295" fmla="*/ 79071 w 602023"/>
              <a:gd name="connsiteY295" fmla="*/ 260574 h 361174"/>
              <a:gd name="connsiteX296" fmla="*/ 55603 w 602023"/>
              <a:gd name="connsiteY296" fmla="*/ 241593 h 361174"/>
              <a:gd name="connsiteX297" fmla="*/ 33073 w 602023"/>
              <a:gd name="connsiteY297" fmla="*/ 220738 h 361174"/>
              <a:gd name="connsiteX298" fmla="*/ 417247 w 602023"/>
              <a:gd name="connsiteY298" fmla="*/ 209725 h 361174"/>
              <a:gd name="connsiteX299" fmla="*/ 416308 w 602023"/>
              <a:gd name="connsiteY299" fmla="*/ 224253 h 361174"/>
              <a:gd name="connsiteX300" fmla="*/ 439776 w 602023"/>
              <a:gd name="connsiteY300" fmla="*/ 243234 h 361174"/>
              <a:gd name="connsiteX301" fmla="*/ 466999 w 602023"/>
              <a:gd name="connsiteY301" fmla="*/ 265026 h 361174"/>
              <a:gd name="connsiteX302" fmla="*/ 469346 w 602023"/>
              <a:gd name="connsiteY302" fmla="*/ 264323 h 361174"/>
              <a:gd name="connsiteX303" fmla="*/ 470285 w 602023"/>
              <a:gd name="connsiteY303" fmla="*/ 253310 h 361174"/>
              <a:gd name="connsiteX304" fmla="*/ 450806 w 602023"/>
              <a:gd name="connsiteY304" fmla="*/ 237610 h 361174"/>
              <a:gd name="connsiteX305" fmla="*/ 424991 w 602023"/>
              <a:gd name="connsiteY305" fmla="*/ 215583 h 361174"/>
              <a:gd name="connsiteX306" fmla="*/ 417247 w 602023"/>
              <a:gd name="connsiteY306" fmla="*/ 209725 h 361174"/>
              <a:gd name="connsiteX307" fmla="*/ 34716 w 602023"/>
              <a:gd name="connsiteY307" fmla="*/ 199414 h 361174"/>
              <a:gd name="connsiteX308" fmla="*/ 33543 w 602023"/>
              <a:gd name="connsiteY308" fmla="*/ 215349 h 361174"/>
              <a:gd name="connsiteX309" fmla="*/ 59358 w 602023"/>
              <a:gd name="connsiteY309" fmla="*/ 237844 h 361174"/>
              <a:gd name="connsiteX310" fmla="*/ 80948 w 602023"/>
              <a:gd name="connsiteY310" fmla="*/ 255653 h 361174"/>
              <a:gd name="connsiteX311" fmla="*/ 79540 w 602023"/>
              <a:gd name="connsiteY311" fmla="*/ 234798 h 361174"/>
              <a:gd name="connsiteX312" fmla="*/ 55837 w 602023"/>
              <a:gd name="connsiteY312" fmla="*/ 218160 h 361174"/>
              <a:gd name="connsiteX313" fmla="*/ 34716 w 602023"/>
              <a:gd name="connsiteY313" fmla="*/ 199414 h 361174"/>
              <a:gd name="connsiteX314" fmla="*/ 419124 w 602023"/>
              <a:gd name="connsiteY314" fmla="*/ 188166 h 361174"/>
              <a:gd name="connsiteX315" fmla="*/ 417481 w 602023"/>
              <a:gd name="connsiteY315" fmla="*/ 205507 h 361174"/>
              <a:gd name="connsiteX316" fmla="*/ 425226 w 602023"/>
              <a:gd name="connsiteY316" fmla="*/ 210428 h 361174"/>
              <a:gd name="connsiteX317" fmla="*/ 439307 w 602023"/>
              <a:gd name="connsiteY317" fmla="*/ 219566 h 361174"/>
              <a:gd name="connsiteX318" fmla="*/ 470989 w 602023"/>
              <a:gd name="connsiteY318" fmla="*/ 246046 h 361174"/>
              <a:gd name="connsiteX319" fmla="*/ 471458 w 602023"/>
              <a:gd name="connsiteY319" fmla="*/ 231752 h 361174"/>
              <a:gd name="connsiteX320" fmla="*/ 445643 w 602023"/>
              <a:gd name="connsiteY320" fmla="*/ 210428 h 361174"/>
              <a:gd name="connsiteX321" fmla="*/ 428277 w 602023"/>
              <a:gd name="connsiteY321" fmla="*/ 195665 h 361174"/>
              <a:gd name="connsiteX322" fmla="*/ 419124 w 602023"/>
              <a:gd name="connsiteY322" fmla="*/ 188166 h 361174"/>
              <a:gd name="connsiteX323" fmla="*/ 230910 w 602023"/>
              <a:gd name="connsiteY323" fmla="*/ 181371 h 361174"/>
              <a:gd name="connsiteX324" fmla="*/ 228798 w 602023"/>
              <a:gd name="connsiteY324" fmla="*/ 208553 h 361174"/>
              <a:gd name="connsiteX325" fmla="*/ 228563 w 602023"/>
              <a:gd name="connsiteY325" fmla="*/ 219801 h 361174"/>
              <a:gd name="connsiteX326" fmla="*/ 248980 w 602023"/>
              <a:gd name="connsiteY326" fmla="*/ 238313 h 361174"/>
              <a:gd name="connsiteX327" fmla="*/ 272918 w 602023"/>
              <a:gd name="connsiteY327" fmla="*/ 255887 h 361174"/>
              <a:gd name="connsiteX328" fmla="*/ 271275 w 602023"/>
              <a:gd name="connsiteY328" fmla="*/ 239016 h 361174"/>
              <a:gd name="connsiteX329" fmla="*/ 268928 w 602023"/>
              <a:gd name="connsiteY329" fmla="*/ 237375 h 361174"/>
              <a:gd name="connsiteX330" fmla="*/ 251562 w 602023"/>
              <a:gd name="connsiteY330" fmla="*/ 224487 h 361174"/>
              <a:gd name="connsiteX331" fmla="*/ 230675 w 602023"/>
              <a:gd name="connsiteY331" fmla="*/ 201054 h 361174"/>
              <a:gd name="connsiteX332" fmla="*/ 232083 w 602023"/>
              <a:gd name="connsiteY332" fmla="*/ 200351 h 361174"/>
              <a:gd name="connsiteX333" fmla="*/ 251562 w 602023"/>
              <a:gd name="connsiteY333" fmla="*/ 216989 h 361174"/>
              <a:gd name="connsiteX334" fmla="*/ 267989 w 602023"/>
              <a:gd name="connsiteY334" fmla="*/ 229174 h 361174"/>
              <a:gd name="connsiteX335" fmla="*/ 270805 w 602023"/>
              <a:gd name="connsiteY335" fmla="*/ 231049 h 361174"/>
              <a:gd name="connsiteX336" fmla="*/ 270101 w 602023"/>
              <a:gd name="connsiteY336" fmla="*/ 210428 h 361174"/>
              <a:gd name="connsiteX337" fmla="*/ 256490 w 602023"/>
              <a:gd name="connsiteY337" fmla="*/ 201289 h 361174"/>
              <a:gd name="connsiteX338" fmla="*/ 230910 w 602023"/>
              <a:gd name="connsiteY338" fmla="*/ 181371 h 361174"/>
              <a:gd name="connsiteX339" fmla="*/ 36124 w 602023"/>
              <a:gd name="connsiteY339" fmla="*/ 175981 h 361174"/>
              <a:gd name="connsiteX340" fmla="*/ 35186 w 602023"/>
              <a:gd name="connsiteY340" fmla="*/ 194025 h 361174"/>
              <a:gd name="connsiteX341" fmla="*/ 59358 w 602023"/>
              <a:gd name="connsiteY341" fmla="*/ 213708 h 361174"/>
              <a:gd name="connsiteX342" fmla="*/ 79071 w 602023"/>
              <a:gd name="connsiteY342" fmla="*/ 227065 h 361174"/>
              <a:gd name="connsiteX343" fmla="*/ 78132 w 602023"/>
              <a:gd name="connsiteY343" fmla="*/ 202460 h 361174"/>
              <a:gd name="connsiteX344" fmla="*/ 76020 w 602023"/>
              <a:gd name="connsiteY344" fmla="*/ 203163 h 361174"/>
              <a:gd name="connsiteX345" fmla="*/ 61000 w 602023"/>
              <a:gd name="connsiteY345" fmla="*/ 195665 h 361174"/>
              <a:gd name="connsiteX346" fmla="*/ 41287 w 602023"/>
              <a:gd name="connsiteY346" fmla="*/ 180434 h 361174"/>
              <a:gd name="connsiteX347" fmla="*/ 36124 w 602023"/>
              <a:gd name="connsiteY347" fmla="*/ 175981 h 361174"/>
              <a:gd name="connsiteX348" fmla="*/ 420767 w 602023"/>
              <a:gd name="connsiteY348" fmla="*/ 172935 h 361174"/>
              <a:gd name="connsiteX349" fmla="*/ 419359 w 602023"/>
              <a:gd name="connsiteY349" fmla="*/ 184886 h 361174"/>
              <a:gd name="connsiteX350" fmla="*/ 442357 w 602023"/>
              <a:gd name="connsiteY350" fmla="*/ 200820 h 361174"/>
              <a:gd name="connsiteX351" fmla="*/ 467703 w 602023"/>
              <a:gd name="connsiteY351" fmla="*/ 220972 h 361174"/>
              <a:gd name="connsiteX352" fmla="*/ 470285 w 602023"/>
              <a:gd name="connsiteY352" fmla="*/ 220738 h 361174"/>
              <a:gd name="connsiteX353" fmla="*/ 471458 w 602023"/>
              <a:gd name="connsiteY353" fmla="*/ 221910 h 361174"/>
              <a:gd name="connsiteX354" fmla="*/ 471223 w 602023"/>
              <a:gd name="connsiteY354" fmla="*/ 216754 h 361174"/>
              <a:gd name="connsiteX355" fmla="*/ 460897 w 602023"/>
              <a:gd name="connsiteY355" fmla="*/ 208084 h 361174"/>
              <a:gd name="connsiteX356" fmla="*/ 439776 w 602023"/>
              <a:gd name="connsiteY356" fmla="*/ 189572 h 361174"/>
              <a:gd name="connsiteX357" fmla="*/ 420767 w 602023"/>
              <a:gd name="connsiteY357" fmla="*/ 172935 h 361174"/>
              <a:gd name="connsiteX358" fmla="*/ 232787 w 602023"/>
              <a:gd name="connsiteY358" fmla="*/ 159578 h 361174"/>
              <a:gd name="connsiteX359" fmla="*/ 231144 w 602023"/>
              <a:gd name="connsiteY359" fmla="*/ 177387 h 361174"/>
              <a:gd name="connsiteX360" fmla="*/ 269867 w 602023"/>
              <a:gd name="connsiteY360" fmla="*/ 204569 h 361174"/>
              <a:gd name="connsiteX361" fmla="*/ 269867 w 602023"/>
              <a:gd name="connsiteY361" fmla="*/ 185823 h 361174"/>
              <a:gd name="connsiteX362" fmla="*/ 247103 w 602023"/>
              <a:gd name="connsiteY362" fmla="*/ 170123 h 361174"/>
              <a:gd name="connsiteX363" fmla="*/ 232787 w 602023"/>
              <a:gd name="connsiteY363" fmla="*/ 159578 h 361174"/>
              <a:gd name="connsiteX364" fmla="*/ 37298 w 602023"/>
              <a:gd name="connsiteY364" fmla="*/ 150205 h 361174"/>
              <a:gd name="connsiteX365" fmla="*/ 36359 w 602023"/>
              <a:gd name="connsiteY365" fmla="*/ 169420 h 361174"/>
              <a:gd name="connsiteX366" fmla="*/ 51613 w 602023"/>
              <a:gd name="connsiteY366" fmla="*/ 181136 h 361174"/>
              <a:gd name="connsiteX367" fmla="*/ 67102 w 602023"/>
              <a:gd name="connsiteY367" fmla="*/ 191681 h 361174"/>
              <a:gd name="connsiteX368" fmla="*/ 73908 w 602023"/>
              <a:gd name="connsiteY368" fmla="*/ 195431 h 361174"/>
              <a:gd name="connsiteX369" fmla="*/ 74847 w 602023"/>
              <a:gd name="connsiteY369" fmla="*/ 195899 h 361174"/>
              <a:gd name="connsiteX370" fmla="*/ 78132 w 602023"/>
              <a:gd name="connsiteY370" fmla="*/ 194259 h 361174"/>
              <a:gd name="connsiteX371" fmla="*/ 78367 w 602023"/>
              <a:gd name="connsiteY371" fmla="*/ 180199 h 361174"/>
              <a:gd name="connsiteX372" fmla="*/ 78602 w 602023"/>
              <a:gd name="connsiteY372" fmla="*/ 177153 h 361174"/>
              <a:gd name="connsiteX373" fmla="*/ 57246 w 602023"/>
              <a:gd name="connsiteY373" fmla="*/ 167311 h 361174"/>
              <a:gd name="connsiteX374" fmla="*/ 37298 w 602023"/>
              <a:gd name="connsiteY374" fmla="*/ 150205 h 361174"/>
              <a:gd name="connsiteX375" fmla="*/ 448224 w 602023"/>
              <a:gd name="connsiteY375" fmla="*/ 149736 h 361174"/>
              <a:gd name="connsiteX376" fmla="*/ 461132 w 602023"/>
              <a:gd name="connsiteY376" fmla="*/ 158875 h 361174"/>
              <a:gd name="connsiteX377" fmla="*/ 467703 w 602023"/>
              <a:gd name="connsiteY377" fmla="*/ 162859 h 361174"/>
              <a:gd name="connsiteX378" fmla="*/ 467468 w 602023"/>
              <a:gd name="connsiteY378" fmla="*/ 151142 h 361174"/>
              <a:gd name="connsiteX379" fmla="*/ 465356 w 602023"/>
              <a:gd name="connsiteY379" fmla="*/ 151611 h 361174"/>
              <a:gd name="connsiteX380" fmla="*/ 448224 w 602023"/>
              <a:gd name="connsiteY380" fmla="*/ 149736 h 361174"/>
              <a:gd name="connsiteX381" fmla="*/ 424052 w 602023"/>
              <a:gd name="connsiteY381" fmla="*/ 148565 h 361174"/>
              <a:gd name="connsiteX382" fmla="*/ 424052 w 602023"/>
              <a:gd name="connsiteY382" fmla="*/ 149736 h 361174"/>
              <a:gd name="connsiteX383" fmla="*/ 421471 w 602023"/>
              <a:gd name="connsiteY383" fmla="*/ 166608 h 361174"/>
              <a:gd name="connsiteX384" fmla="*/ 442123 w 602023"/>
              <a:gd name="connsiteY384" fmla="*/ 183480 h 361174"/>
              <a:gd name="connsiteX385" fmla="*/ 461836 w 602023"/>
              <a:gd name="connsiteY385" fmla="*/ 199648 h 361174"/>
              <a:gd name="connsiteX386" fmla="*/ 470050 w 602023"/>
              <a:gd name="connsiteY386" fmla="*/ 207147 h 361174"/>
              <a:gd name="connsiteX387" fmla="*/ 470989 w 602023"/>
              <a:gd name="connsiteY387" fmla="*/ 206913 h 361174"/>
              <a:gd name="connsiteX388" fmla="*/ 470989 w 602023"/>
              <a:gd name="connsiteY388" fmla="*/ 203398 h 361174"/>
              <a:gd name="connsiteX389" fmla="*/ 470050 w 602023"/>
              <a:gd name="connsiteY389" fmla="*/ 191447 h 361174"/>
              <a:gd name="connsiteX390" fmla="*/ 457846 w 602023"/>
              <a:gd name="connsiteY390" fmla="*/ 183714 h 361174"/>
              <a:gd name="connsiteX391" fmla="*/ 424522 w 602023"/>
              <a:gd name="connsiteY391" fmla="*/ 158407 h 361174"/>
              <a:gd name="connsiteX392" fmla="*/ 425460 w 602023"/>
              <a:gd name="connsiteY392" fmla="*/ 155360 h 361174"/>
              <a:gd name="connsiteX393" fmla="*/ 451041 w 602023"/>
              <a:gd name="connsiteY393" fmla="*/ 171763 h 361174"/>
              <a:gd name="connsiteX394" fmla="*/ 469346 w 602023"/>
              <a:gd name="connsiteY394" fmla="*/ 185354 h 361174"/>
              <a:gd name="connsiteX395" fmla="*/ 468172 w 602023"/>
              <a:gd name="connsiteY395" fmla="*/ 172466 h 361174"/>
              <a:gd name="connsiteX396" fmla="*/ 457377 w 602023"/>
              <a:gd name="connsiteY396" fmla="*/ 163562 h 361174"/>
              <a:gd name="connsiteX397" fmla="*/ 438837 w 602023"/>
              <a:gd name="connsiteY397" fmla="*/ 148799 h 361174"/>
              <a:gd name="connsiteX398" fmla="*/ 424052 w 602023"/>
              <a:gd name="connsiteY398" fmla="*/ 148565 h 361174"/>
              <a:gd name="connsiteX399" fmla="*/ 234430 w 602023"/>
              <a:gd name="connsiteY399" fmla="*/ 136380 h 361174"/>
              <a:gd name="connsiteX400" fmla="*/ 233491 w 602023"/>
              <a:gd name="connsiteY400" fmla="*/ 153017 h 361174"/>
              <a:gd name="connsiteX401" fmla="*/ 254378 w 602023"/>
              <a:gd name="connsiteY401" fmla="*/ 168248 h 361174"/>
              <a:gd name="connsiteX402" fmla="*/ 269867 w 602023"/>
              <a:gd name="connsiteY402" fmla="*/ 177153 h 361174"/>
              <a:gd name="connsiteX403" fmla="*/ 270336 w 602023"/>
              <a:gd name="connsiteY403" fmla="*/ 164265 h 361174"/>
              <a:gd name="connsiteX404" fmla="*/ 257898 w 602023"/>
              <a:gd name="connsiteY404" fmla="*/ 158407 h 361174"/>
              <a:gd name="connsiteX405" fmla="*/ 234430 w 602023"/>
              <a:gd name="connsiteY405" fmla="*/ 136380 h 361174"/>
              <a:gd name="connsiteX406" fmla="*/ 38002 w 602023"/>
              <a:gd name="connsiteY406" fmla="*/ 127475 h 361174"/>
              <a:gd name="connsiteX407" fmla="*/ 37532 w 602023"/>
              <a:gd name="connsiteY407" fmla="*/ 144581 h 361174"/>
              <a:gd name="connsiteX408" fmla="*/ 53491 w 602023"/>
              <a:gd name="connsiteY408" fmla="*/ 156532 h 361174"/>
              <a:gd name="connsiteX409" fmla="*/ 78367 w 602023"/>
              <a:gd name="connsiteY409" fmla="*/ 171763 h 361174"/>
              <a:gd name="connsiteX410" fmla="*/ 79071 w 602023"/>
              <a:gd name="connsiteY410" fmla="*/ 172232 h 361174"/>
              <a:gd name="connsiteX411" fmla="*/ 80479 w 602023"/>
              <a:gd name="connsiteY411" fmla="*/ 156063 h 361174"/>
              <a:gd name="connsiteX412" fmla="*/ 55837 w 602023"/>
              <a:gd name="connsiteY412" fmla="*/ 142238 h 361174"/>
              <a:gd name="connsiteX413" fmla="*/ 38002 w 602023"/>
              <a:gd name="connsiteY413" fmla="*/ 127475 h 361174"/>
              <a:gd name="connsiteX414" fmla="*/ 234430 w 602023"/>
              <a:gd name="connsiteY414" fmla="*/ 118336 h 361174"/>
              <a:gd name="connsiteX415" fmla="*/ 234665 w 602023"/>
              <a:gd name="connsiteY415" fmla="*/ 130756 h 361174"/>
              <a:gd name="connsiteX416" fmla="*/ 251327 w 602023"/>
              <a:gd name="connsiteY416" fmla="*/ 146456 h 361174"/>
              <a:gd name="connsiteX417" fmla="*/ 263530 w 602023"/>
              <a:gd name="connsiteY417" fmla="*/ 155829 h 361174"/>
              <a:gd name="connsiteX418" fmla="*/ 268459 w 602023"/>
              <a:gd name="connsiteY418" fmla="*/ 158875 h 361174"/>
              <a:gd name="connsiteX419" fmla="*/ 268693 w 602023"/>
              <a:gd name="connsiteY419" fmla="*/ 159110 h 361174"/>
              <a:gd name="connsiteX420" fmla="*/ 270336 w 602023"/>
              <a:gd name="connsiteY420" fmla="*/ 157001 h 361174"/>
              <a:gd name="connsiteX421" fmla="*/ 270805 w 602023"/>
              <a:gd name="connsiteY421" fmla="*/ 143878 h 361174"/>
              <a:gd name="connsiteX422" fmla="*/ 252266 w 602023"/>
              <a:gd name="connsiteY422" fmla="*/ 132865 h 361174"/>
              <a:gd name="connsiteX423" fmla="*/ 234430 w 602023"/>
              <a:gd name="connsiteY423" fmla="*/ 118336 h 361174"/>
              <a:gd name="connsiteX424" fmla="*/ 234430 w 602023"/>
              <a:gd name="connsiteY424" fmla="*/ 108963 h 361174"/>
              <a:gd name="connsiteX425" fmla="*/ 234430 w 602023"/>
              <a:gd name="connsiteY425" fmla="*/ 112478 h 361174"/>
              <a:gd name="connsiteX426" fmla="*/ 255082 w 602023"/>
              <a:gd name="connsiteY426" fmla="*/ 127944 h 361174"/>
              <a:gd name="connsiteX427" fmla="*/ 271040 w 602023"/>
              <a:gd name="connsiteY427" fmla="*/ 137786 h 361174"/>
              <a:gd name="connsiteX428" fmla="*/ 271040 w 602023"/>
              <a:gd name="connsiteY428" fmla="*/ 129115 h 361174"/>
              <a:gd name="connsiteX429" fmla="*/ 261184 w 602023"/>
              <a:gd name="connsiteY429" fmla="*/ 120914 h 361174"/>
              <a:gd name="connsiteX430" fmla="*/ 247807 w 602023"/>
              <a:gd name="connsiteY430" fmla="*/ 112947 h 361174"/>
              <a:gd name="connsiteX431" fmla="*/ 247337 w 602023"/>
              <a:gd name="connsiteY431" fmla="*/ 109666 h 361174"/>
              <a:gd name="connsiteX432" fmla="*/ 236307 w 602023"/>
              <a:gd name="connsiteY432" fmla="*/ 109666 h 361174"/>
              <a:gd name="connsiteX433" fmla="*/ 234430 w 602023"/>
              <a:gd name="connsiteY433" fmla="*/ 108963 h 361174"/>
              <a:gd name="connsiteX434" fmla="*/ 271744 w 602023"/>
              <a:gd name="connsiteY434" fmla="*/ 108495 h 361174"/>
              <a:gd name="connsiteX435" fmla="*/ 256959 w 602023"/>
              <a:gd name="connsiteY435" fmla="*/ 109432 h 361174"/>
              <a:gd name="connsiteX436" fmla="*/ 251562 w 602023"/>
              <a:gd name="connsiteY436" fmla="*/ 109432 h 361174"/>
              <a:gd name="connsiteX437" fmla="*/ 271275 w 602023"/>
              <a:gd name="connsiteY437" fmla="*/ 120680 h 361174"/>
              <a:gd name="connsiteX438" fmla="*/ 271744 w 602023"/>
              <a:gd name="connsiteY438" fmla="*/ 108495 h 361174"/>
              <a:gd name="connsiteX439" fmla="*/ 61470 w 602023"/>
              <a:gd name="connsiteY439" fmla="*/ 101465 h 361174"/>
              <a:gd name="connsiteX440" fmla="*/ 77193 w 602023"/>
              <a:gd name="connsiteY440" fmla="*/ 117399 h 361174"/>
              <a:gd name="connsiteX441" fmla="*/ 82356 w 602023"/>
              <a:gd name="connsiteY441" fmla="*/ 120680 h 361174"/>
              <a:gd name="connsiteX442" fmla="*/ 81418 w 602023"/>
              <a:gd name="connsiteY442" fmla="*/ 103339 h 361174"/>
              <a:gd name="connsiteX443" fmla="*/ 80244 w 602023"/>
              <a:gd name="connsiteY443" fmla="*/ 103339 h 361174"/>
              <a:gd name="connsiteX444" fmla="*/ 61470 w 602023"/>
              <a:gd name="connsiteY444" fmla="*/ 101465 h 361174"/>
              <a:gd name="connsiteX445" fmla="*/ 44338 w 602023"/>
              <a:gd name="connsiteY445" fmla="*/ 101230 h 361174"/>
              <a:gd name="connsiteX446" fmla="*/ 64990 w 602023"/>
              <a:gd name="connsiteY446" fmla="*/ 118336 h 361174"/>
              <a:gd name="connsiteX447" fmla="*/ 80244 w 602023"/>
              <a:gd name="connsiteY447" fmla="*/ 128881 h 361174"/>
              <a:gd name="connsiteX448" fmla="*/ 82122 w 602023"/>
              <a:gd name="connsiteY448" fmla="*/ 129818 h 361174"/>
              <a:gd name="connsiteX449" fmla="*/ 82356 w 602023"/>
              <a:gd name="connsiteY449" fmla="*/ 128412 h 361174"/>
              <a:gd name="connsiteX450" fmla="*/ 70857 w 602023"/>
              <a:gd name="connsiteY450" fmla="*/ 118571 h 361174"/>
              <a:gd name="connsiteX451" fmla="*/ 58419 w 602023"/>
              <a:gd name="connsiteY451" fmla="*/ 102871 h 361174"/>
              <a:gd name="connsiteX452" fmla="*/ 58419 w 602023"/>
              <a:gd name="connsiteY452" fmla="*/ 101465 h 361174"/>
              <a:gd name="connsiteX453" fmla="*/ 44338 w 602023"/>
              <a:gd name="connsiteY453" fmla="*/ 101230 h 361174"/>
              <a:gd name="connsiteX454" fmla="*/ 38236 w 602023"/>
              <a:gd name="connsiteY454" fmla="*/ 100996 h 361174"/>
              <a:gd name="connsiteX455" fmla="*/ 38236 w 602023"/>
              <a:gd name="connsiteY455" fmla="*/ 120211 h 361174"/>
              <a:gd name="connsiteX456" fmla="*/ 54429 w 602023"/>
              <a:gd name="connsiteY456" fmla="*/ 133099 h 361174"/>
              <a:gd name="connsiteX457" fmla="*/ 70153 w 602023"/>
              <a:gd name="connsiteY457" fmla="*/ 144347 h 361174"/>
              <a:gd name="connsiteX458" fmla="*/ 80948 w 602023"/>
              <a:gd name="connsiteY458" fmla="*/ 149971 h 361174"/>
              <a:gd name="connsiteX459" fmla="*/ 81887 w 602023"/>
              <a:gd name="connsiteY459" fmla="*/ 137317 h 361174"/>
              <a:gd name="connsiteX460" fmla="*/ 64990 w 602023"/>
              <a:gd name="connsiteY460" fmla="*/ 125835 h 361174"/>
              <a:gd name="connsiteX461" fmla="*/ 38706 w 602023"/>
              <a:gd name="connsiteY461" fmla="*/ 100996 h 361174"/>
              <a:gd name="connsiteX462" fmla="*/ 38236 w 602023"/>
              <a:gd name="connsiteY462" fmla="*/ 100996 h 361174"/>
              <a:gd name="connsiteX463" fmla="*/ 521768 w 602023"/>
              <a:gd name="connsiteY463" fmla="*/ 49244 h 361174"/>
              <a:gd name="connsiteX464" fmla="*/ 524526 w 602023"/>
              <a:gd name="connsiteY464" fmla="*/ 55103 h 361174"/>
              <a:gd name="connsiteX465" fmla="*/ 523118 w 602023"/>
              <a:gd name="connsiteY465" fmla="*/ 196641 h 361174"/>
              <a:gd name="connsiteX466" fmla="*/ 516311 w 602023"/>
              <a:gd name="connsiteY466" fmla="*/ 274440 h 361174"/>
              <a:gd name="connsiteX467" fmla="*/ 515137 w 602023"/>
              <a:gd name="connsiteY467" fmla="*/ 277252 h 361174"/>
              <a:gd name="connsiteX468" fmla="*/ 515137 w 602023"/>
              <a:gd name="connsiteY468" fmla="*/ 51119 h 361174"/>
              <a:gd name="connsiteX469" fmla="*/ 521768 w 602023"/>
              <a:gd name="connsiteY469" fmla="*/ 49244 h 361174"/>
              <a:gd name="connsiteX470" fmla="*/ 316099 w 602023"/>
              <a:gd name="connsiteY470" fmla="*/ 36555 h 361174"/>
              <a:gd name="connsiteX471" fmla="*/ 318680 w 602023"/>
              <a:gd name="connsiteY471" fmla="*/ 190978 h 361174"/>
              <a:gd name="connsiteX472" fmla="*/ 313987 w 602023"/>
              <a:gd name="connsiteY472" fmla="*/ 294786 h 361174"/>
              <a:gd name="connsiteX473" fmla="*/ 367964 w 602023"/>
              <a:gd name="connsiteY473" fmla="*/ 293146 h 361174"/>
              <a:gd name="connsiteX474" fmla="*/ 368198 w 602023"/>
              <a:gd name="connsiteY474" fmla="*/ 37492 h 361174"/>
              <a:gd name="connsiteX475" fmla="*/ 316334 w 602023"/>
              <a:gd name="connsiteY475" fmla="*/ 36555 h 361174"/>
              <a:gd name="connsiteX476" fmla="*/ 316099 w 602023"/>
              <a:gd name="connsiteY476" fmla="*/ 36555 h 361174"/>
              <a:gd name="connsiteX477" fmla="*/ 129762 w 602023"/>
              <a:gd name="connsiteY477" fmla="*/ 9373 h 361174"/>
              <a:gd name="connsiteX478" fmla="*/ 126007 w 602023"/>
              <a:gd name="connsiteY478" fmla="*/ 300879 h 361174"/>
              <a:gd name="connsiteX479" fmla="*/ 182096 w 602023"/>
              <a:gd name="connsiteY479" fmla="*/ 298770 h 361174"/>
              <a:gd name="connsiteX480" fmla="*/ 175056 w 602023"/>
              <a:gd name="connsiteY480" fmla="*/ 14762 h 361174"/>
              <a:gd name="connsiteX481" fmla="*/ 149475 w 602023"/>
              <a:gd name="connsiteY481" fmla="*/ 11716 h 361174"/>
              <a:gd name="connsiteX482" fmla="*/ 134690 w 602023"/>
              <a:gd name="connsiteY482" fmla="*/ 11013 h 361174"/>
              <a:gd name="connsiteX483" fmla="*/ 129997 w 602023"/>
              <a:gd name="connsiteY483" fmla="*/ 9842 h 361174"/>
              <a:gd name="connsiteX484" fmla="*/ 129762 w 602023"/>
              <a:gd name="connsiteY484" fmla="*/ 9373 h 361174"/>
              <a:gd name="connsiteX485" fmla="*/ 137507 w 602023"/>
              <a:gd name="connsiteY485" fmla="*/ 0 h 361174"/>
              <a:gd name="connsiteX486" fmla="*/ 153465 w 602023"/>
              <a:gd name="connsiteY486" fmla="*/ 468 h 361174"/>
              <a:gd name="connsiteX487" fmla="*/ 180219 w 602023"/>
              <a:gd name="connsiteY487" fmla="*/ 4218 h 361174"/>
              <a:gd name="connsiteX488" fmla="*/ 186790 w 602023"/>
              <a:gd name="connsiteY488" fmla="*/ 9842 h 361174"/>
              <a:gd name="connsiteX489" fmla="*/ 189136 w 602023"/>
              <a:gd name="connsiteY489" fmla="*/ 171295 h 361174"/>
              <a:gd name="connsiteX490" fmla="*/ 188667 w 602023"/>
              <a:gd name="connsiteY490" fmla="*/ 298301 h 361174"/>
              <a:gd name="connsiteX491" fmla="*/ 201575 w 602023"/>
              <a:gd name="connsiteY491" fmla="*/ 297832 h 361174"/>
              <a:gd name="connsiteX492" fmla="*/ 221992 w 602023"/>
              <a:gd name="connsiteY492" fmla="*/ 296895 h 361174"/>
              <a:gd name="connsiteX493" fmla="*/ 217063 w 602023"/>
              <a:gd name="connsiteY493" fmla="*/ 208553 h 361174"/>
              <a:gd name="connsiteX494" fmla="*/ 224573 w 602023"/>
              <a:gd name="connsiteY494" fmla="*/ 102168 h 361174"/>
              <a:gd name="connsiteX495" fmla="*/ 233961 w 602023"/>
              <a:gd name="connsiteY495" fmla="*/ 101933 h 361174"/>
              <a:gd name="connsiteX496" fmla="*/ 235134 w 602023"/>
              <a:gd name="connsiteY496" fmla="*/ 100996 h 361174"/>
              <a:gd name="connsiteX497" fmla="*/ 256959 w 602023"/>
              <a:gd name="connsiteY497" fmla="*/ 98184 h 361174"/>
              <a:gd name="connsiteX498" fmla="*/ 275030 w 602023"/>
              <a:gd name="connsiteY498" fmla="*/ 97012 h 361174"/>
              <a:gd name="connsiteX499" fmla="*/ 283478 w 602023"/>
              <a:gd name="connsiteY499" fmla="*/ 102168 h 361174"/>
              <a:gd name="connsiteX500" fmla="*/ 283713 w 602023"/>
              <a:gd name="connsiteY500" fmla="*/ 238078 h 361174"/>
              <a:gd name="connsiteX501" fmla="*/ 284652 w 602023"/>
              <a:gd name="connsiteY501" fmla="*/ 238547 h 361174"/>
              <a:gd name="connsiteX502" fmla="*/ 283948 w 602023"/>
              <a:gd name="connsiteY502" fmla="*/ 243702 h 361174"/>
              <a:gd name="connsiteX503" fmla="*/ 286529 w 602023"/>
              <a:gd name="connsiteY503" fmla="*/ 281195 h 361174"/>
              <a:gd name="connsiteX504" fmla="*/ 286764 w 602023"/>
              <a:gd name="connsiteY504" fmla="*/ 281429 h 361174"/>
              <a:gd name="connsiteX505" fmla="*/ 286764 w 602023"/>
              <a:gd name="connsiteY505" fmla="*/ 285179 h 361174"/>
              <a:gd name="connsiteX506" fmla="*/ 287937 w 602023"/>
              <a:gd name="connsiteY506" fmla="*/ 295255 h 361174"/>
              <a:gd name="connsiteX507" fmla="*/ 312344 w 602023"/>
              <a:gd name="connsiteY507" fmla="*/ 294786 h 361174"/>
              <a:gd name="connsiteX508" fmla="*/ 305304 w 602023"/>
              <a:gd name="connsiteY508" fmla="*/ 31868 h 361174"/>
              <a:gd name="connsiteX509" fmla="*/ 313048 w 602023"/>
              <a:gd name="connsiteY509" fmla="*/ 27182 h 361174"/>
              <a:gd name="connsiteX510" fmla="*/ 313752 w 602023"/>
              <a:gd name="connsiteY510" fmla="*/ 26948 h 361174"/>
              <a:gd name="connsiteX511" fmla="*/ 368902 w 602023"/>
              <a:gd name="connsiteY511" fmla="*/ 25776 h 361174"/>
              <a:gd name="connsiteX512" fmla="*/ 380402 w 602023"/>
              <a:gd name="connsiteY512" fmla="*/ 27416 h 361174"/>
              <a:gd name="connsiteX513" fmla="*/ 376412 w 602023"/>
              <a:gd name="connsiteY513" fmla="*/ 292677 h 361174"/>
              <a:gd name="connsiteX514" fmla="*/ 405982 w 602023"/>
              <a:gd name="connsiteY514" fmla="*/ 291037 h 361174"/>
              <a:gd name="connsiteX515" fmla="*/ 412788 w 602023"/>
              <a:gd name="connsiteY515" fmla="*/ 146690 h 361174"/>
              <a:gd name="connsiteX516" fmla="*/ 422644 w 602023"/>
              <a:gd name="connsiteY516" fmla="*/ 144581 h 361174"/>
              <a:gd name="connsiteX517" fmla="*/ 434848 w 602023"/>
              <a:gd name="connsiteY517" fmla="*/ 139192 h 361174"/>
              <a:gd name="connsiteX518" fmla="*/ 466764 w 602023"/>
              <a:gd name="connsiteY518" fmla="*/ 140129 h 361174"/>
              <a:gd name="connsiteX519" fmla="*/ 468642 w 602023"/>
              <a:gd name="connsiteY519" fmla="*/ 141066 h 361174"/>
              <a:gd name="connsiteX520" fmla="*/ 468876 w 602023"/>
              <a:gd name="connsiteY520" fmla="*/ 140363 h 361174"/>
              <a:gd name="connsiteX521" fmla="*/ 478029 w 602023"/>
              <a:gd name="connsiteY521" fmla="*/ 140363 h 361174"/>
              <a:gd name="connsiteX522" fmla="*/ 482957 w 602023"/>
              <a:gd name="connsiteY522" fmla="*/ 219801 h 361174"/>
              <a:gd name="connsiteX523" fmla="*/ 482723 w 602023"/>
              <a:gd name="connsiteY523" fmla="*/ 231517 h 361174"/>
              <a:gd name="connsiteX524" fmla="*/ 482488 w 602023"/>
              <a:gd name="connsiteY524" fmla="*/ 236204 h 361174"/>
              <a:gd name="connsiteX525" fmla="*/ 474274 w 602023"/>
              <a:gd name="connsiteY525" fmla="*/ 283304 h 361174"/>
              <a:gd name="connsiteX526" fmla="*/ 568147 w 602023"/>
              <a:gd name="connsiteY526" fmla="*/ 274868 h 361174"/>
              <a:gd name="connsiteX527" fmla="*/ 570024 w 602023"/>
              <a:gd name="connsiteY527" fmla="*/ 55068 h 361174"/>
              <a:gd name="connsiteX528" fmla="*/ 528251 w 602023"/>
              <a:gd name="connsiteY528" fmla="*/ 54130 h 361174"/>
              <a:gd name="connsiteX529" fmla="*/ 527078 w 602023"/>
              <a:gd name="connsiteY529" fmla="*/ 44991 h 361174"/>
              <a:gd name="connsiteX530" fmla="*/ 570494 w 602023"/>
              <a:gd name="connsiteY530" fmla="*/ 43585 h 361174"/>
              <a:gd name="connsiteX531" fmla="*/ 580350 w 602023"/>
              <a:gd name="connsiteY531" fmla="*/ 45694 h 361174"/>
              <a:gd name="connsiteX532" fmla="*/ 577534 w 602023"/>
              <a:gd name="connsiteY532" fmla="*/ 275337 h 361174"/>
              <a:gd name="connsiteX533" fmla="*/ 601002 w 602023"/>
              <a:gd name="connsiteY533" fmla="*/ 292208 h 361174"/>
              <a:gd name="connsiteX534" fmla="*/ 598890 w 602023"/>
              <a:gd name="connsiteY534" fmla="*/ 314470 h 361174"/>
              <a:gd name="connsiteX535" fmla="*/ 595839 w 602023"/>
              <a:gd name="connsiteY535" fmla="*/ 334388 h 361174"/>
              <a:gd name="connsiteX536" fmla="*/ 594666 w 602023"/>
              <a:gd name="connsiteY536" fmla="*/ 339074 h 361174"/>
              <a:gd name="connsiteX537" fmla="*/ 589972 w 602023"/>
              <a:gd name="connsiteY537" fmla="*/ 347041 h 361174"/>
              <a:gd name="connsiteX538" fmla="*/ 325017 w 602023"/>
              <a:gd name="connsiteY538" fmla="*/ 350791 h 361174"/>
              <a:gd name="connsiteX539" fmla="*/ 322905 w 602023"/>
              <a:gd name="connsiteY539" fmla="*/ 351025 h 361174"/>
              <a:gd name="connsiteX540" fmla="*/ 322435 w 602023"/>
              <a:gd name="connsiteY540" fmla="*/ 350791 h 361174"/>
              <a:gd name="connsiteX541" fmla="*/ 275499 w 602023"/>
              <a:gd name="connsiteY541" fmla="*/ 351728 h 361174"/>
              <a:gd name="connsiteX542" fmla="*/ 273152 w 602023"/>
              <a:gd name="connsiteY542" fmla="*/ 353134 h 361174"/>
              <a:gd name="connsiteX543" fmla="*/ 269163 w 602023"/>
              <a:gd name="connsiteY543" fmla="*/ 351962 h 361174"/>
              <a:gd name="connsiteX544" fmla="*/ 173413 w 602023"/>
              <a:gd name="connsiteY544" fmla="*/ 354774 h 361174"/>
              <a:gd name="connsiteX545" fmla="*/ 6320 w 602023"/>
              <a:gd name="connsiteY545" fmla="*/ 348916 h 361174"/>
              <a:gd name="connsiteX546" fmla="*/ 922 w 602023"/>
              <a:gd name="connsiteY546" fmla="*/ 326655 h 361174"/>
              <a:gd name="connsiteX547" fmla="*/ 2095 w 602023"/>
              <a:gd name="connsiteY547" fmla="*/ 300879 h 361174"/>
              <a:gd name="connsiteX548" fmla="*/ 453 w 602023"/>
              <a:gd name="connsiteY548" fmla="*/ 299004 h 361174"/>
              <a:gd name="connsiteX549" fmla="*/ 3504 w 602023"/>
              <a:gd name="connsiteY549" fmla="*/ 295020 h 361174"/>
              <a:gd name="connsiteX550" fmla="*/ 18288 w 602023"/>
              <a:gd name="connsiteY550" fmla="*/ 297129 h 361174"/>
              <a:gd name="connsiteX551" fmla="*/ 28849 w 602023"/>
              <a:gd name="connsiteY551" fmla="*/ 94200 h 361174"/>
              <a:gd name="connsiteX552" fmla="*/ 35186 w 602023"/>
              <a:gd name="connsiteY552" fmla="*/ 91154 h 361174"/>
              <a:gd name="connsiteX553" fmla="*/ 40114 w 602023"/>
              <a:gd name="connsiteY553" fmla="*/ 87874 h 361174"/>
              <a:gd name="connsiteX554" fmla="*/ 79775 w 602023"/>
              <a:gd name="connsiteY554" fmla="*/ 87874 h 361174"/>
              <a:gd name="connsiteX555" fmla="*/ 80479 w 602023"/>
              <a:gd name="connsiteY555" fmla="*/ 88108 h 361174"/>
              <a:gd name="connsiteX556" fmla="*/ 88223 w 602023"/>
              <a:gd name="connsiteY556" fmla="*/ 88577 h 361174"/>
              <a:gd name="connsiteX557" fmla="*/ 90805 w 602023"/>
              <a:gd name="connsiteY557" fmla="*/ 171295 h 361174"/>
              <a:gd name="connsiteX558" fmla="*/ 88458 w 602023"/>
              <a:gd name="connsiteY558" fmla="*/ 301582 h 361174"/>
              <a:gd name="connsiteX559" fmla="*/ 117324 w 602023"/>
              <a:gd name="connsiteY559" fmla="*/ 301113 h 361174"/>
              <a:gd name="connsiteX560" fmla="*/ 114038 w 602023"/>
              <a:gd name="connsiteY560" fmla="*/ 117868 h 361174"/>
              <a:gd name="connsiteX561" fmla="*/ 122018 w 602023"/>
              <a:gd name="connsiteY561" fmla="*/ 3046 h 361174"/>
              <a:gd name="connsiteX562" fmla="*/ 129058 w 602023"/>
              <a:gd name="connsiteY562" fmla="*/ 2109 h 361174"/>
              <a:gd name="connsiteX563" fmla="*/ 131170 w 602023"/>
              <a:gd name="connsiteY563" fmla="*/ 703 h 361174"/>
              <a:gd name="connsiteX564" fmla="*/ 137507 w 602023"/>
              <a:gd name="connsiteY564" fmla="*/ 0 h 36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Lst>
            <a:rect l="l" t="t" r="r" b="b"/>
            <a:pathLst>
              <a:path w="602023" h="361174">
                <a:moveTo>
                  <a:pt x="12421" y="328295"/>
                </a:moveTo>
                <a:cubicBezTo>
                  <a:pt x="12891" y="334153"/>
                  <a:pt x="13830" y="341886"/>
                  <a:pt x="11952" y="346807"/>
                </a:cubicBezTo>
                <a:cubicBezTo>
                  <a:pt x="17819" y="346807"/>
                  <a:pt x="23686" y="346807"/>
                  <a:pt x="29553" y="346807"/>
                </a:cubicBezTo>
                <a:cubicBezTo>
                  <a:pt x="28614" y="345870"/>
                  <a:pt x="27910" y="344932"/>
                  <a:pt x="26972" y="343995"/>
                </a:cubicBezTo>
                <a:cubicBezTo>
                  <a:pt x="22043" y="338840"/>
                  <a:pt x="17115" y="333685"/>
                  <a:pt x="12421" y="328295"/>
                </a:cubicBezTo>
                <a:close/>
                <a:moveTo>
                  <a:pt x="89632" y="310955"/>
                </a:moveTo>
                <a:cubicBezTo>
                  <a:pt x="97141" y="318922"/>
                  <a:pt x="104886" y="326889"/>
                  <a:pt x="112865" y="334388"/>
                </a:cubicBezTo>
                <a:cubicBezTo>
                  <a:pt x="116620" y="338137"/>
                  <a:pt x="120844" y="341886"/>
                  <a:pt x="124834" y="345401"/>
                </a:cubicBezTo>
                <a:cubicBezTo>
                  <a:pt x="126946" y="345401"/>
                  <a:pt x="128823" y="345167"/>
                  <a:pt x="130701" y="345167"/>
                </a:cubicBezTo>
                <a:cubicBezTo>
                  <a:pt x="129293" y="343761"/>
                  <a:pt x="127885" y="342355"/>
                  <a:pt x="126711" y="341183"/>
                </a:cubicBezTo>
                <a:cubicBezTo>
                  <a:pt x="118263" y="332044"/>
                  <a:pt x="110049" y="322203"/>
                  <a:pt x="102304" y="312361"/>
                </a:cubicBezTo>
                <a:cubicBezTo>
                  <a:pt x="101835" y="311892"/>
                  <a:pt x="101835" y="311423"/>
                  <a:pt x="101835" y="310955"/>
                </a:cubicBezTo>
                <a:cubicBezTo>
                  <a:pt x="97611" y="310955"/>
                  <a:pt x="93621" y="310955"/>
                  <a:pt x="89632" y="310955"/>
                </a:cubicBezTo>
                <a:close/>
                <a:moveTo>
                  <a:pt x="64755" y="310955"/>
                </a:moveTo>
                <a:cubicBezTo>
                  <a:pt x="66398" y="312361"/>
                  <a:pt x="68041" y="313532"/>
                  <a:pt x="69449" y="314938"/>
                </a:cubicBezTo>
                <a:cubicBezTo>
                  <a:pt x="74377" y="319391"/>
                  <a:pt x="79540" y="323843"/>
                  <a:pt x="84703" y="328295"/>
                </a:cubicBezTo>
                <a:cubicBezTo>
                  <a:pt x="90101" y="332982"/>
                  <a:pt x="95499" y="337668"/>
                  <a:pt x="101366" y="341886"/>
                </a:cubicBezTo>
                <a:cubicBezTo>
                  <a:pt x="103008" y="343058"/>
                  <a:pt x="105121" y="344229"/>
                  <a:pt x="106763" y="345635"/>
                </a:cubicBezTo>
                <a:cubicBezTo>
                  <a:pt x="108641" y="345635"/>
                  <a:pt x="110753" y="345635"/>
                  <a:pt x="112630" y="345635"/>
                </a:cubicBezTo>
                <a:cubicBezTo>
                  <a:pt x="111222" y="343761"/>
                  <a:pt x="109814" y="342120"/>
                  <a:pt x="109110" y="341417"/>
                </a:cubicBezTo>
                <a:cubicBezTo>
                  <a:pt x="99958" y="331576"/>
                  <a:pt x="91040" y="321500"/>
                  <a:pt x="82826" y="310955"/>
                </a:cubicBezTo>
                <a:cubicBezTo>
                  <a:pt x="76724" y="310955"/>
                  <a:pt x="70622" y="311189"/>
                  <a:pt x="64755" y="310955"/>
                </a:cubicBezTo>
                <a:close/>
                <a:moveTo>
                  <a:pt x="43165" y="310955"/>
                </a:moveTo>
                <a:cubicBezTo>
                  <a:pt x="49266" y="315876"/>
                  <a:pt x="54195" y="322671"/>
                  <a:pt x="59358" y="328529"/>
                </a:cubicBezTo>
                <a:cubicBezTo>
                  <a:pt x="63817" y="333216"/>
                  <a:pt x="68276" y="338371"/>
                  <a:pt x="72969" y="342823"/>
                </a:cubicBezTo>
                <a:cubicBezTo>
                  <a:pt x="73673" y="343292"/>
                  <a:pt x="75316" y="344932"/>
                  <a:pt x="76724" y="346338"/>
                </a:cubicBezTo>
                <a:cubicBezTo>
                  <a:pt x="82356" y="346104"/>
                  <a:pt x="87989" y="346104"/>
                  <a:pt x="93621" y="345870"/>
                </a:cubicBezTo>
                <a:cubicBezTo>
                  <a:pt x="88928" y="341886"/>
                  <a:pt x="84234" y="337668"/>
                  <a:pt x="79540" y="333216"/>
                </a:cubicBezTo>
                <a:cubicBezTo>
                  <a:pt x="72500" y="326655"/>
                  <a:pt x="64521" y="319625"/>
                  <a:pt x="59592" y="310955"/>
                </a:cubicBezTo>
                <a:cubicBezTo>
                  <a:pt x="55368" y="310955"/>
                  <a:pt x="51144" y="310955"/>
                  <a:pt x="46685" y="310955"/>
                </a:cubicBezTo>
                <a:cubicBezTo>
                  <a:pt x="45746" y="310720"/>
                  <a:pt x="44338" y="310955"/>
                  <a:pt x="43165" y="310955"/>
                </a:cubicBezTo>
                <a:close/>
                <a:moveTo>
                  <a:pt x="125772" y="310720"/>
                </a:moveTo>
                <a:cubicBezTo>
                  <a:pt x="119671" y="310720"/>
                  <a:pt x="113569" y="310955"/>
                  <a:pt x="107467" y="310955"/>
                </a:cubicBezTo>
                <a:cubicBezTo>
                  <a:pt x="113804" y="316579"/>
                  <a:pt x="119201" y="323608"/>
                  <a:pt x="125068" y="329935"/>
                </a:cubicBezTo>
                <a:cubicBezTo>
                  <a:pt x="126946" y="332044"/>
                  <a:pt x="138445" y="345167"/>
                  <a:pt x="141965" y="343058"/>
                </a:cubicBezTo>
                <a:cubicBezTo>
                  <a:pt x="143843" y="341886"/>
                  <a:pt x="145486" y="343058"/>
                  <a:pt x="146190" y="344698"/>
                </a:cubicBezTo>
                <a:cubicBezTo>
                  <a:pt x="147833" y="344698"/>
                  <a:pt x="149241" y="344698"/>
                  <a:pt x="150883" y="344698"/>
                </a:cubicBezTo>
                <a:cubicBezTo>
                  <a:pt x="144782" y="340246"/>
                  <a:pt x="139619" y="332747"/>
                  <a:pt x="136098" y="328529"/>
                </a:cubicBezTo>
                <a:cubicBezTo>
                  <a:pt x="132344" y="323843"/>
                  <a:pt x="126946" y="317282"/>
                  <a:pt x="125772" y="310720"/>
                </a:cubicBezTo>
                <a:close/>
                <a:moveTo>
                  <a:pt x="146190" y="310486"/>
                </a:moveTo>
                <a:cubicBezTo>
                  <a:pt x="141027" y="310486"/>
                  <a:pt x="136098" y="310720"/>
                  <a:pt x="130935" y="310720"/>
                </a:cubicBezTo>
                <a:cubicBezTo>
                  <a:pt x="133986" y="317047"/>
                  <a:pt x="141731" y="324780"/>
                  <a:pt x="144547" y="327826"/>
                </a:cubicBezTo>
                <a:cubicBezTo>
                  <a:pt x="150414" y="333685"/>
                  <a:pt x="156985" y="338371"/>
                  <a:pt x="162852" y="343995"/>
                </a:cubicBezTo>
                <a:cubicBezTo>
                  <a:pt x="163087" y="343995"/>
                  <a:pt x="163087" y="344229"/>
                  <a:pt x="163087" y="344229"/>
                </a:cubicBezTo>
                <a:cubicBezTo>
                  <a:pt x="166607" y="344229"/>
                  <a:pt x="170127" y="343995"/>
                  <a:pt x="173647" y="343995"/>
                </a:cubicBezTo>
                <a:cubicBezTo>
                  <a:pt x="169893" y="340246"/>
                  <a:pt x="165903" y="336497"/>
                  <a:pt x="162383" y="332513"/>
                </a:cubicBezTo>
                <a:cubicBezTo>
                  <a:pt x="157220" y="326655"/>
                  <a:pt x="148067" y="318688"/>
                  <a:pt x="146190" y="310486"/>
                </a:cubicBezTo>
                <a:close/>
                <a:moveTo>
                  <a:pt x="22982" y="310486"/>
                </a:moveTo>
                <a:cubicBezTo>
                  <a:pt x="28145" y="317282"/>
                  <a:pt x="33308" y="323843"/>
                  <a:pt x="39175" y="330170"/>
                </a:cubicBezTo>
                <a:cubicBezTo>
                  <a:pt x="43165" y="334388"/>
                  <a:pt x="47154" y="338606"/>
                  <a:pt x="51613" y="342120"/>
                </a:cubicBezTo>
                <a:cubicBezTo>
                  <a:pt x="53491" y="343761"/>
                  <a:pt x="55837" y="344932"/>
                  <a:pt x="57715" y="346573"/>
                </a:cubicBezTo>
                <a:cubicBezTo>
                  <a:pt x="60062" y="346573"/>
                  <a:pt x="62643" y="346573"/>
                  <a:pt x="64990" y="346338"/>
                </a:cubicBezTo>
                <a:cubicBezTo>
                  <a:pt x="62409" y="343526"/>
                  <a:pt x="60296" y="340949"/>
                  <a:pt x="59123" y="339309"/>
                </a:cubicBezTo>
                <a:cubicBezTo>
                  <a:pt x="51379" y="330404"/>
                  <a:pt x="43399" y="320797"/>
                  <a:pt x="38002" y="310955"/>
                </a:cubicBezTo>
                <a:cubicBezTo>
                  <a:pt x="32839" y="310955"/>
                  <a:pt x="27910" y="310955"/>
                  <a:pt x="22982" y="310486"/>
                </a:cubicBezTo>
                <a:close/>
                <a:moveTo>
                  <a:pt x="167546" y="310017"/>
                </a:moveTo>
                <a:cubicBezTo>
                  <a:pt x="162148" y="310252"/>
                  <a:pt x="156750" y="310252"/>
                  <a:pt x="151353" y="310486"/>
                </a:cubicBezTo>
                <a:cubicBezTo>
                  <a:pt x="152996" y="312361"/>
                  <a:pt x="155577" y="314704"/>
                  <a:pt x="156516" y="315876"/>
                </a:cubicBezTo>
                <a:cubicBezTo>
                  <a:pt x="160505" y="320328"/>
                  <a:pt x="164495" y="324546"/>
                  <a:pt x="168719" y="328529"/>
                </a:cubicBezTo>
                <a:cubicBezTo>
                  <a:pt x="172474" y="332513"/>
                  <a:pt x="176698" y="336497"/>
                  <a:pt x="180923" y="340246"/>
                </a:cubicBezTo>
                <a:cubicBezTo>
                  <a:pt x="182096" y="341183"/>
                  <a:pt x="183504" y="342589"/>
                  <a:pt x="184912" y="343761"/>
                </a:cubicBezTo>
                <a:cubicBezTo>
                  <a:pt x="188432" y="343526"/>
                  <a:pt x="192187" y="343526"/>
                  <a:pt x="195707" y="343292"/>
                </a:cubicBezTo>
                <a:cubicBezTo>
                  <a:pt x="190545" y="340480"/>
                  <a:pt x="185851" y="334622"/>
                  <a:pt x="183269" y="331576"/>
                </a:cubicBezTo>
                <a:cubicBezTo>
                  <a:pt x="177872" y="325717"/>
                  <a:pt x="170362" y="317985"/>
                  <a:pt x="167546" y="310017"/>
                </a:cubicBezTo>
                <a:close/>
                <a:moveTo>
                  <a:pt x="187259" y="309549"/>
                </a:moveTo>
                <a:cubicBezTo>
                  <a:pt x="182565" y="309783"/>
                  <a:pt x="177637" y="310017"/>
                  <a:pt x="172943" y="310017"/>
                </a:cubicBezTo>
                <a:cubicBezTo>
                  <a:pt x="177168" y="314938"/>
                  <a:pt x="181157" y="319859"/>
                  <a:pt x="185616" y="324546"/>
                </a:cubicBezTo>
                <a:cubicBezTo>
                  <a:pt x="188902" y="327826"/>
                  <a:pt x="192187" y="331107"/>
                  <a:pt x="195707" y="333919"/>
                </a:cubicBezTo>
                <a:cubicBezTo>
                  <a:pt x="197350" y="335091"/>
                  <a:pt x="200870" y="338371"/>
                  <a:pt x="202983" y="338371"/>
                </a:cubicBezTo>
                <a:cubicBezTo>
                  <a:pt x="205095" y="338606"/>
                  <a:pt x="206503" y="341183"/>
                  <a:pt x="205329" y="343058"/>
                </a:cubicBezTo>
                <a:cubicBezTo>
                  <a:pt x="208850" y="342823"/>
                  <a:pt x="212605" y="342823"/>
                  <a:pt x="216359" y="342589"/>
                </a:cubicBezTo>
                <a:cubicBezTo>
                  <a:pt x="211900" y="338840"/>
                  <a:pt x="208380" y="333450"/>
                  <a:pt x="204860" y="329467"/>
                </a:cubicBezTo>
                <a:cubicBezTo>
                  <a:pt x="198993" y="322905"/>
                  <a:pt x="193126" y="316110"/>
                  <a:pt x="187259" y="309549"/>
                </a:cubicBezTo>
                <a:close/>
                <a:moveTo>
                  <a:pt x="210023" y="308846"/>
                </a:moveTo>
                <a:cubicBezTo>
                  <a:pt x="204625" y="309080"/>
                  <a:pt x="199228" y="309314"/>
                  <a:pt x="193830" y="309314"/>
                </a:cubicBezTo>
                <a:cubicBezTo>
                  <a:pt x="198993" y="314470"/>
                  <a:pt x="204391" y="319625"/>
                  <a:pt x="209554" y="324780"/>
                </a:cubicBezTo>
                <a:cubicBezTo>
                  <a:pt x="214717" y="330170"/>
                  <a:pt x="221992" y="335325"/>
                  <a:pt x="225043" y="342120"/>
                </a:cubicBezTo>
                <a:cubicBezTo>
                  <a:pt x="225043" y="342355"/>
                  <a:pt x="225043" y="342355"/>
                  <a:pt x="225043" y="342355"/>
                </a:cubicBezTo>
                <a:cubicBezTo>
                  <a:pt x="229032" y="342355"/>
                  <a:pt x="233022" y="342120"/>
                  <a:pt x="236777" y="342120"/>
                </a:cubicBezTo>
                <a:cubicBezTo>
                  <a:pt x="233961" y="339309"/>
                  <a:pt x="231379" y="336262"/>
                  <a:pt x="229032" y="333450"/>
                </a:cubicBezTo>
                <a:cubicBezTo>
                  <a:pt x="222461" y="325483"/>
                  <a:pt x="216359" y="317047"/>
                  <a:pt x="210023" y="308846"/>
                </a:cubicBezTo>
                <a:close/>
                <a:moveTo>
                  <a:pt x="13360" y="308611"/>
                </a:moveTo>
                <a:cubicBezTo>
                  <a:pt x="13360" y="313298"/>
                  <a:pt x="12656" y="318219"/>
                  <a:pt x="12421" y="321968"/>
                </a:cubicBezTo>
                <a:cubicBezTo>
                  <a:pt x="18054" y="326889"/>
                  <a:pt x="22982" y="332279"/>
                  <a:pt x="28614" y="337434"/>
                </a:cubicBezTo>
                <a:cubicBezTo>
                  <a:pt x="31431" y="340246"/>
                  <a:pt x="35655" y="344932"/>
                  <a:pt x="39644" y="346807"/>
                </a:cubicBezTo>
                <a:cubicBezTo>
                  <a:pt x="40818" y="346807"/>
                  <a:pt x="42226" y="346807"/>
                  <a:pt x="43634" y="346807"/>
                </a:cubicBezTo>
                <a:cubicBezTo>
                  <a:pt x="40114" y="343058"/>
                  <a:pt x="37063" y="339074"/>
                  <a:pt x="35420" y="337200"/>
                </a:cubicBezTo>
                <a:cubicBezTo>
                  <a:pt x="28145" y="328529"/>
                  <a:pt x="20401" y="319156"/>
                  <a:pt x="14768" y="308846"/>
                </a:cubicBezTo>
                <a:cubicBezTo>
                  <a:pt x="14299" y="308846"/>
                  <a:pt x="13830" y="308846"/>
                  <a:pt x="13360" y="308611"/>
                </a:cubicBezTo>
                <a:close/>
                <a:moveTo>
                  <a:pt x="254143" y="307205"/>
                </a:moveTo>
                <a:cubicBezTo>
                  <a:pt x="244521" y="307674"/>
                  <a:pt x="234665" y="307908"/>
                  <a:pt x="224808" y="308377"/>
                </a:cubicBezTo>
                <a:cubicBezTo>
                  <a:pt x="222226" y="308611"/>
                  <a:pt x="219410" y="308611"/>
                  <a:pt x="216594" y="308611"/>
                </a:cubicBezTo>
                <a:cubicBezTo>
                  <a:pt x="221992" y="314704"/>
                  <a:pt x="227155" y="320797"/>
                  <a:pt x="232552" y="326655"/>
                </a:cubicBezTo>
                <a:cubicBezTo>
                  <a:pt x="237715" y="332279"/>
                  <a:pt x="243348" y="336731"/>
                  <a:pt x="248745" y="341652"/>
                </a:cubicBezTo>
                <a:cubicBezTo>
                  <a:pt x="252266" y="341417"/>
                  <a:pt x="255786" y="341417"/>
                  <a:pt x="259306" y="341183"/>
                </a:cubicBezTo>
                <a:cubicBezTo>
                  <a:pt x="257194" y="338371"/>
                  <a:pt x="255317" y="335559"/>
                  <a:pt x="254143" y="333919"/>
                </a:cubicBezTo>
                <a:cubicBezTo>
                  <a:pt x="252500" y="331810"/>
                  <a:pt x="236073" y="313064"/>
                  <a:pt x="237011" y="311892"/>
                </a:cubicBezTo>
                <a:cubicBezTo>
                  <a:pt x="235603" y="313532"/>
                  <a:pt x="233491" y="311189"/>
                  <a:pt x="234665" y="309549"/>
                </a:cubicBezTo>
                <a:cubicBezTo>
                  <a:pt x="238654" y="304628"/>
                  <a:pt x="251327" y="321031"/>
                  <a:pt x="253204" y="322905"/>
                </a:cubicBezTo>
                <a:cubicBezTo>
                  <a:pt x="257898" y="328295"/>
                  <a:pt x="262592" y="333919"/>
                  <a:pt x="267520" y="339309"/>
                </a:cubicBezTo>
                <a:cubicBezTo>
                  <a:pt x="267989" y="339777"/>
                  <a:pt x="268693" y="340480"/>
                  <a:pt x="269397" y="340949"/>
                </a:cubicBezTo>
                <a:cubicBezTo>
                  <a:pt x="274091" y="340714"/>
                  <a:pt x="279019" y="340714"/>
                  <a:pt x="283948" y="340480"/>
                </a:cubicBezTo>
                <a:cubicBezTo>
                  <a:pt x="280662" y="337434"/>
                  <a:pt x="277846" y="334153"/>
                  <a:pt x="275734" y="331810"/>
                </a:cubicBezTo>
                <a:cubicBezTo>
                  <a:pt x="268224" y="324311"/>
                  <a:pt x="259541" y="316579"/>
                  <a:pt x="254143" y="307205"/>
                </a:cubicBezTo>
                <a:close/>
                <a:moveTo>
                  <a:pt x="275734" y="306502"/>
                </a:moveTo>
                <a:cubicBezTo>
                  <a:pt x="270571" y="306737"/>
                  <a:pt x="265173" y="306971"/>
                  <a:pt x="259775" y="306971"/>
                </a:cubicBezTo>
                <a:cubicBezTo>
                  <a:pt x="266347" y="311892"/>
                  <a:pt x="271979" y="318453"/>
                  <a:pt x="278081" y="323843"/>
                </a:cubicBezTo>
                <a:cubicBezTo>
                  <a:pt x="282774" y="328295"/>
                  <a:pt x="287233" y="332513"/>
                  <a:pt x="292161" y="336497"/>
                </a:cubicBezTo>
                <a:cubicBezTo>
                  <a:pt x="293335" y="337434"/>
                  <a:pt x="294743" y="338840"/>
                  <a:pt x="296151" y="340012"/>
                </a:cubicBezTo>
                <a:cubicBezTo>
                  <a:pt x="300375" y="340012"/>
                  <a:pt x="304600" y="339777"/>
                  <a:pt x="308824" y="339777"/>
                </a:cubicBezTo>
                <a:cubicBezTo>
                  <a:pt x="306242" y="336731"/>
                  <a:pt x="304130" y="333919"/>
                  <a:pt x="302018" y="331810"/>
                </a:cubicBezTo>
                <a:cubicBezTo>
                  <a:pt x="293804" y="323608"/>
                  <a:pt x="285121" y="315641"/>
                  <a:pt x="276438" y="307674"/>
                </a:cubicBezTo>
                <a:cubicBezTo>
                  <a:pt x="275968" y="307205"/>
                  <a:pt x="275734" y="306971"/>
                  <a:pt x="275734" y="306502"/>
                </a:cubicBezTo>
                <a:close/>
                <a:moveTo>
                  <a:pt x="294039" y="305799"/>
                </a:moveTo>
                <a:cubicBezTo>
                  <a:pt x="289815" y="306034"/>
                  <a:pt x="285356" y="306268"/>
                  <a:pt x="280897" y="306268"/>
                </a:cubicBezTo>
                <a:cubicBezTo>
                  <a:pt x="290284" y="312126"/>
                  <a:pt x="298263" y="320094"/>
                  <a:pt x="306242" y="327592"/>
                </a:cubicBezTo>
                <a:cubicBezTo>
                  <a:pt x="310232" y="331341"/>
                  <a:pt x="315864" y="335091"/>
                  <a:pt x="320323" y="339309"/>
                </a:cubicBezTo>
                <a:cubicBezTo>
                  <a:pt x="322435" y="339309"/>
                  <a:pt x="324547" y="339074"/>
                  <a:pt x="326660" y="339074"/>
                </a:cubicBezTo>
                <a:cubicBezTo>
                  <a:pt x="324782" y="337668"/>
                  <a:pt x="323139" y="336028"/>
                  <a:pt x="321497" y="334622"/>
                </a:cubicBezTo>
                <a:cubicBezTo>
                  <a:pt x="311640" y="325952"/>
                  <a:pt x="302487" y="316110"/>
                  <a:pt x="294039" y="305799"/>
                </a:cubicBezTo>
                <a:close/>
                <a:moveTo>
                  <a:pt x="321497" y="304862"/>
                </a:moveTo>
                <a:cubicBezTo>
                  <a:pt x="314222" y="305096"/>
                  <a:pt x="306712" y="305331"/>
                  <a:pt x="299437" y="305565"/>
                </a:cubicBezTo>
                <a:cubicBezTo>
                  <a:pt x="305538" y="312126"/>
                  <a:pt x="311875" y="318453"/>
                  <a:pt x="318680" y="324077"/>
                </a:cubicBezTo>
                <a:cubicBezTo>
                  <a:pt x="323139" y="327826"/>
                  <a:pt x="336047" y="340012"/>
                  <a:pt x="342853" y="338371"/>
                </a:cubicBezTo>
                <a:cubicBezTo>
                  <a:pt x="343557" y="338137"/>
                  <a:pt x="344261" y="338137"/>
                  <a:pt x="344965" y="338606"/>
                </a:cubicBezTo>
                <a:cubicBezTo>
                  <a:pt x="348485" y="338371"/>
                  <a:pt x="351771" y="338371"/>
                  <a:pt x="355056" y="338371"/>
                </a:cubicBezTo>
                <a:cubicBezTo>
                  <a:pt x="352709" y="336965"/>
                  <a:pt x="350362" y="335325"/>
                  <a:pt x="348485" y="333919"/>
                </a:cubicBezTo>
                <a:cubicBezTo>
                  <a:pt x="343557" y="330638"/>
                  <a:pt x="338628" y="326889"/>
                  <a:pt x="334404" y="322905"/>
                </a:cubicBezTo>
                <a:cubicBezTo>
                  <a:pt x="328772" y="317516"/>
                  <a:pt x="324078" y="311658"/>
                  <a:pt x="321497" y="304862"/>
                </a:cubicBezTo>
                <a:close/>
                <a:moveTo>
                  <a:pt x="339567" y="304159"/>
                </a:moveTo>
                <a:cubicBezTo>
                  <a:pt x="335108" y="304394"/>
                  <a:pt x="330884" y="304394"/>
                  <a:pt x="326425" y="304628"/>
                </a:cubicBezTo>
                <a:cubicBezTo>
                  <a:pt x="330180" y="311658"/>
                  <a:pt x="336751" y="317516"/>
                  <a:pt x="343087" y="322203"/>
                </a:cubicBezTo>
                <a:cubicBezTo>
                  <a:pt x="347077" y="324780"/>
                  <a:pt x="351066" y="327592"/>
                  <a:pt x="355525" y="329701"/>
                </a:cubicBezTo>
                <a:cubicBezTo>
                  <a:pt x="358576" y="331576"/>
                  <a:pt x="361862" y="332513"/>
                  <a:pt x="363739" y="335559"/>
                </a:cubicBezTo>
                <a:cubicBezTo>
                  <a:pt x="364443" y="336497"/>
                  <a:pt x="364443" y="337200"/>
                  <a:pt x="363974" y="338137"/>
                </a:cubicBezTo>
                <a:cubicBezTo>
                  <a:pt x="365851" y="337903"/>
                  <a:pt x="367729" y="337903"/>
                  <a:pt x="369606" y="337903"/>
                </a:cubicBezTo>
                <a:cubicBezTo>
                  <a:pt x="369137" y="337200"/>
                  <a:pt x="368433" y="336497"/>
                  <a:pt x="367964" y="336028"/>
                </a:cubicBezTo>
                <a:cubicBezTo>
                  <a:pt x="363739" y="331576"/>
                  <a:pt x="359280" y="326889"/>
                  <a:pt x="355056" y="322437"/>
                </a:cubicBezTo>
                <a:cubicBezTo>
                  <a:pt x="349893" y="316813"/>
                  <a:pt x="344730" y="311423"/>
                  <a:pt x="340036" y="305565"/>
                </a:cubicBezTo>
                <a:cubicBezTo>
                  <a:pt x="339802" y="305096"/>
                  <a:pt x="339567" y="304628"/>
                  <a:pt x="339567" y="304159"/>
                </a:cubicBezTo>
                <a:close/>
                <a:moveTo>
                  <a:pt x="359515" y="303456"/>
                </a:moveTo>
                <a:cubicBezTo>
                  <a:pt x="354352" y="303456"/>
                  <a:pt x="349189" y="303691"/>
                  <a:pt x="344026" y="303925"/>
                </a:cubicBezTo>
                <a:cubicBezTo>
                  <a:pt x="349893" y="308611"/>
                  <a:pt x="355525" y="313767"/>
                  <a:pt x="360923" y="318922"/>
                </a:cubicBezTo>
                <a:cubicBezTo>
                  <a:pt x="365617" y="323140"/>
                  <a:pt x="370076" y="327592"/>
                  <a:pt x="374535" y="331810"/>
                </a:cubicBezTo>
                <a:cubicBezTo>
                  <a:pt x="376177" y="333216"/>
                  <a:pt x="378759" y="335325"/>
                  <a:pt x="380402" y="337668"/>
                </a:cubicBezTo>
                <a:cubicBezTo>
                  <a:pt x="384861" y="337434"/>
                  <a:pt x="389320" y="337434"/>
                  <a:pt x="393778" y="337200"/>
                </a:cubicBezTo>
                <a:cubicBezTo>
                  <a:pt x="389554" y="333919"/>
                  <a:pt x="385799" y="329232"/>
                  <a:pt x="382514" y="326186"/>
                </a:cubicBezTo>
                <a:cubicBezTo>
                  <a:pt x="375239" y="319156"/>
                  <a:pt x="367494" y="312361"/>
                  <a:pt x="359750" y="305565"/>
                </a:cubicBezTo>
                <a:cubicBezTo>
                  <a:pt x="359046" y="304862"/>
                  <a:pt x="359046" y="304159"/>
                  <a:pt x="359515" y="303456"/>
                </a:cubicBezTo>
                <a:close/>
                <a:moveTo>
                  <a:pt x="383922" y="302285"/>
                </a:moveTo>
                <a:cubicBezTo>
                  <a:pt x="377116" y="302519"/>
                  <a:pt x="370310" y="302988"/>
                  <a:pt x="363505" y="303222"/>
                </a:cubicBezTo>
                <a:cubicBezTo>
                  <a:pt x="371484" y="307908"/>
                  <a:pt x="378289" y="314470"/>
                  <a:pt x="384861" y="320562"/>
                </a:cubicBezTo>
                <a:cubicBezTo>
                  <a:pt x="391197" y="326186"/>
                  <a:pt x="398941" y="330873"/>
                  <a:pt x="404808" y="336965"/>
                </a:cubicBezTo>
                <a:cubicBezTo>
                  <a:pt x="408798" y="336965"/>
                  <a:pt x="412788" y="336965"/>
                  <a:pt x="416777" y="336731"/>
                </a:cubicBezTo>
                <a:cubicBezTo>
                  <a:pt x="411145" y="331576"/>
                  <a:pt x="406451" y="324311"/>
                  <a:pt x="401758" y="318922"/>
                </a:cubicBezTo>
                <a:cubicBezTo>
                  <a:pt x="396360" y="312829"/>
                  <a:pt x="390728" y="306971"/>
                  <a:pt x="383922" y="302285"/>
                </a:cubicBezTo>
                <a:close/>
                <a:moveTo>
                  <a:pt x="409502" y="301113"/>
                </a:moveTo>
                <a:cubicBezTo>
                  <a:pt x="403166" y="301347"/>
                  <a:pt x="397064" y="301816"/>
                  <a:pt x="390728" y="302050"/>
                </a:cubicBezTo>
                <a:cubicBezTo>
                  <a:pt x="395421" y="305096"/>
                  <a:pt x="399645" y="308846"/>
                  <a:pt x="403635" y="313064"/>
                </a:cubicBezTo>
                <a:cubicBezTo>
                  <a:pt x="411145" y="320328"/>
                  <a:pt x="420297" y="328061"/>
                  <a:pt x="426399" y="336497"/>
                </a:cubicBezTo>
                <a:cubicBezTo>
                  <a:pt x="431093" y="336497"/>
                  <a:pt x="435786" y="336497"/>
                  <a:pt x="440715" y="336262"/>
                </a:cubicBezTo>
                <a:cubicBezTo>
                  <a:pt x="436960" y="333216"/>
                  <a:pt x="433674" y="329701"/>
                  <a:pt x="430623" y="326420"/>
                </a:cubicBezTo>
                <a:cubicBezTo>
                  <a:pt x="423114" y="318688"/>
                  <a:pt x="415604" y="310252"/>
                  <a:pt x="409502" y="301113"/>
                </a:cubicBezTo>
                <a:close/>
                <a:moveTo>
                  <a:pt x="482253" y="295020"/>
                </a:moveTo>
                <a:cubicBezTo>
                  <a:pt x="466295" y="297129"/>
                  <a:pt x="453387" y="298770"/>
                  <a:pt x="449163" y="299004"/>
                </a:cubicBezTo>
                <a:cubicBezTo>
                  <a:pt x="437429" y="299707"/>
                  <a:pt x="425930" y="300176"/>
                  <a:pt x="414196" y="300879"/>
                </a:cubicBezTo>
                <a:cubicBezTo>
                  <a:pt x="420063" y="307674"/>
                  <a:pt x="426164" y="314235"/>
                  <a:pt x="432736" y="320562"/>
                </a:cubicBezTo>
                <a:cubicBezTo>
                  <a:pt x="439307" y="326420"/>
                  <a:pt x="446112" y="331341"/>
                  <a:pt x="453153" y="336262"/>
                </a:cubicBezTo>
                <a:cubicBezTo>
                  <a:pt x="459020" y="336028"/>
                  <a:pt x="465122" y="336028"/>
                  <a:pt x="470989" y="336028"/>
                </a:cubicBezTo>
                <a:cubicBezTo>
                  <a:pt x="467234" y="332747"/>
                  <a:pt x="463713" y="328998"/>
                  <a:pt x="460663" y="325952"/>
                </a:cubicBezTo>
                <a:cubicBezTo>
                  <a:pt x="452683" y="318453"/>
                  <a:pt x="444470" y="311189"/>
                  <a:pt x="436725" y="303456"/>
                </a:cubicBezTo>
                <a:cubicBezTo>
                  <a:pt x="435317" y="301816"/>
                  <a:pt x="437429" y="298770"/>
                  <a:pt x="439307" y="300176"/>
                </a:cubicBezTo>
                <a:cubicBezTo>
                  <a:pt x="447755" y="306268"/>
                  <a:pt x="455265" y="313532"/>
                  <a:pt x="463009" y="320094"/>
                </a:cubicBezTo>
                <a:cubicBezTo>
                  <a:pt x="469346" y="325483"/>
                  <a:pt x="476386" y="330170"/>
                  <a:pt x="482253" y="335794"/>
                </a:cubicBezTo>
                <a:cubicBezTo>
                  <a:pt x="485539" y="335794"/>
                  <a:pt x="489059" y="335794"/>
                  <a:pt x="492345" y="335794"/>
                </a:cubicBezTo>
                <a:cubicBezTo>
                  <a:pt x="488590" y="332044"/>
                  <a:pt x="485304" y="327826"/>
                  <a:pt x="482488" y="325014"/>
                </a:cubicBezTo>
                <a:cubicBezTo>
                  <a:pt x="474274" y="316813"/>
                  <a:pt x="466295" y="307674"/>
                  <a:pt x="457377" y="300410"/>
                </a:cubicBezTo>
                <a:cubicBezTo>
                  <a:pt x="456673" y="299707"/>
                  <a:pt x="457377" y="298535"/>
                  <a:pt x="458316" y="299004"/>
                </a:cubicBezTo>
                <a:cubicBezTo>
                  <a:pt x="467703" y="302050"/>
                  <a:pt x="476152" y="311189"/>
                  <a:pt x="483427" y="317750"/>
                </a:cubicBezTo>
                <a:cubicBezTo>
                  <a:pt x="490232" y="323843"/>
                  <a:pt x="497038" y="330170"/>
                  <a:pt x="504079" y="335794"/>
                </a:cubicBezTo>
                <a:cubicBezTo>
                  <a:pt x="509711" y="335559"/>
                  <a:pt x="515109" y="335559"/>
                  <a:pt x="520741" y="335559"/>
                </a:cubicBezTo>
                <a:cubicBezTo>
                  <a:pt x="515343" y="331341"/>
                  <a:pt x="510415" y="326420"/>
                  <a:pt x="507599" y="323843"/>
                </a:cubicBezTo>
                <a:cubicBezTo>
                  <a:pt x="498916" y="316110"/>
                  <a:pt x="487651" y="306268"/>
                  <a:pt x="482253" y="295020"/>
                </a:cubicBezTo>
                <a:close/>
                <a:moveTo>
                  <a:pt x="504079" y="292208"/>
                </a:moveTo>
                <a:cubicBezTo>
                  <a:pt x="498446" y="292911"/>
                  <a:pt x="493049" y="293614"/>
                  <a:pt x="487651" y="294317"/>
                </a:cubicBezTo>
                <a:cubicBezTo>
                  <a:pt x="493518" y="303222"/>
                  <a:pt x="502671" y="310955"/>
                  <a:pt x="510415" y="317516"/>
                </a:cubicBezTo>
                <a:cubicBezTo>
                  <a:pt x="518864" y="324546"/>
                  <a:pt x="527547" y="329935"/>
                  <a:pt x="536699" y="335559"/>
                </a:cubicBezTo>
                <a:cubicBezTo>
                  <a:pt x="540689" y="335559"/>
                  <a:pt x="544679" y="335559"/>
                  <a:pt x="548434" y="335559"/>
                </a:cubicBezTo>
                <a:cubicBezTo>
                  <a:pt x="542332" y="331576"/>
                  <a:pt x="536699" y="326186"/>
                  <a:pt x="531771" y="321500"/>
                </a:cubicBezTo>
                <a:cubicBezTo>
                  <a:pt x="522853" y="312595"/>
                  <a:pt x="514170" y="303456"/>
                  <a:pt x="504548" y="295020"/>
                </a:cubicBezTo>
                <a:cubicBezTo>
                  <a:pt x="503609" y="294317"/>
                  <a:pt x="503609" y="293146"/>
                  <a:pt x="504079" y="292208"/>
                </a:cubicBezTo>
                <a:close/>
                <a:moveTo>
                  <a:pt x="521680" y="290099"/>
                </a:moveTo>
                <a:cubicBezTo>
                  <a:pt x="517221" y="290568"/>
                  <a:pt x="512997" y="291037"/>
                  <a:pt x="508538" y="291505"/>
                </a:cubicBezTo>
                <a:cubicBezTo>
                  <a:pt x="517221" y="297598"/>
                  <a:pt x="524496" y="305096"/>
                  <a:pt x="532006" y="312126"/>
                </a:cubicBezTo>
                <a:cubicBezTo>
                  <a:pt x="541158" y="320562"/>
                  <a:pt x="551015" y="326889"/>
                  <a:pt x="560872" y="334388"/>
                </a:cubicBezTo>
                <a:cubicBezTo>
                  <a:pt x="561341" y="334622"/>
                  <a:pt x="561576" y="335325"/>
                  <a:pt x="561810" y="335794"/>
                </a:cubicBezTo>
                <a:cubicBezTo>
                  <a:pt x="564627" y="335794"/>
                  <a:pt x="567677" y="335794"/>
                  <a:pt x="570494" y="335794"/>
                </a:cubicBezTo>
                <a:cubicBezTo>
                  <a:pt x="565096" y="331107"/>
                  <a:pt x="559933" y="325717"/>
                  <a:pt x="555005" y="321031"/>
                </a:cubicBezTo>
                <a:cubicBezTo>
                  <a:pt x="544679" y="311189"/>
                  <a:pt x="534587" y="301347"/>
                  <a:pt x="522619" y="293380"/>
                </a:cubicBezTo>
                <a:cubicBezTo>
                  <a:pt x="521445" y="292443"/>
                  <a:pt x="521211" y="291037"/>
                  <a:pt x="521680" y="290099"/>
                </a:cubicBezTo>
                <a:close/>
                <a:moveTo>
                  <a:pt x="541862" y="287990"/>
                </a:moveTo>
                <a:cubicBezTo>
                  <a:pt x="536934" y="288459"/>
                  <a:pt x="532006" y="288928"/>
                  <a:pt x="526843" y="289396"/>
                </a:cubicBezTo>
                <a:cubicBezTo>
                  <a:pt x="537638" y="296192"/>
                  <a:pt x="547260" y="304862"/>
                  <a:pt x="556647" y="313532"/>
                </a:cubicBezTo>
                <a:cubicBezTo>
                  <a:pt x="565331" y="321500"/>
                  <a:pt x="574248" y="328764"/>
                  <a:pt x="583401" y="335794"/>
                </a:cubicBezTo>
                <a:cubicBezTo>
                  <a:pt x="584105" y="336028"/>
                  <a:pt x="585044" y="335794"/>
                  <a:pt x="585983" y="336028"/>
                </a:cubicBezTo>
                <a:cubicBezTo>
                  <a:pt x="585983" y="335091"/>
                  <a:pt x="585983" y="333919"/>
                  <a:pt x="585983" y="332982"/>
                </a:cubicBezTo>
                <a:cubicBezTo>
                  <a:pt x="585983" y="332279"/>
                  <a:pt x="586217" y="331341"/>
                  <a:pt x="586217" y="330404"/>
                </a:cubicBezTo>
                <a:cubicBezTo>
                  <a:pt x="579177" y="327826"/>
                  <a:pt x="572840" y="319859"/>
                  <a:pt x="567912" y="315173"/>
                </a:cubicBezTo>
                <a:cubicBezTo>
                  <a:pt x="559229" y="306971"/>
                  <a:pt x="550546" y="298770"/>
                  <a:pt x="542332" y="290334"/>
                </a:cubicBezTo>
                <a:cubicBezTo>
                  <a:pt x="541628" y="289631"/>
                  <a:pt x="541628" y="288693"/>
                  <a:pt x="541862" y="287990"/>
                </a:cubicBezTo>
                <a:close/>
                <a:moveTo>
                  <a:pt x="562045" y="286350"/>
                </a:moveTo>
                <a:cubicBezTo>
                  <a:pt x="556882" y="286585"/>
                  <a:pt x="551484" y="287053"/>
                  <a:pt x="545852" y="287522"/>
                </a:cubicBezTo>
                <a:cubicBezTo>
                  <a:pt x="554770" y="293849"/>
                  <a:pt x="562749" y="301582"/>
                  <a:pt x="570963" y="308611"/>
                </a:cubicBezTo>
                <a:cubicBezTo>
                  <a:pt x="575891" y="312829"/>
                  <a:pt x="581758" y="316579"/>
                  <a:pt x="586921" y="321031"/>
                </a:cubicBezTo>
                <a:cubicBezTo>
                  <a:pt x="587156" y="318922"/>
                  <a:pt x="587156" y="316579"/>
                  <a:pt x="587391" y="314470"/>
                </a:cubicBezTo>
                <a:cubicBezTo>
                  <a:pt x="587391" y="313298"/>
                  <a:pt x="587625" y="312126"/>
                  <a:pt x="587625" y="310955"/>
                </a:cubicBezTo>
                <a:cubicBezTo>
                  <a:pt x="583166" y="307908"/>
                  <a:pt x="579646" y="302285"/>
                  <a:pt x="575657" y="298770"/>
                </a:cubicBezTo>
                <a:cubicBezTo>
                  <a:pt x="571198" y="294552"/>
                  <a:pt x="566739" y="290334"/>
                  <a:pt x="562045" y="286350"/>
                </a:cubicBezTo>
                <a:close/>
                <a:moveTo>
                  <a:pt x="571198" y="285882"/>
                </a:moveTo>
                <a:cubicBezTo>
                  <a:pt x="574483" y="288459"/>
                  <a:pt x="577534" y="291037"/>
                  <a:pt x="580820" y="293614"/>
                </a:cubicBezTo>
                <a:cubicBezTo>
                  <a:pt x="583166" y="295723"/>
                  <a:pt x="585983" y="297832"/>
                  <a:pt x="588564" y="300410"/>
                </a:cubicBezTo>
                <a:cubicBezTo>
                  <a:pt x="588799" y="295958"/>
                  <a:pt x="589268" y="291505"/>
                  <a:pt x="589737" y="287287"/>
                </a:cubicBezTo>
                <a:cubicBezTo>
                  <a:pt x="586452" y="286116"/>
                  <a:pt x="579881" y="285647"/>
                  <a:pt x="571198" y="285882"/>
                </a:cubicBezTo>
                <a:close/>
                <a:moveTo>
                  <a:pt x="229267" y="285647"/>
                </a:moveTo>
                <a:cubicBezTo>
                  <a:pt x="229267" y="289396"/>
                  <a:pt x="229502" y="292911"/>
                  <a:pt x="229502" y="296661"/>
                </a:cubicBezTo>
                <a:cubicBezTo>
                  <a:pt x="232787" y="296661"/>
                  <a:pt x="236073" y="296661"/>
                  <a:pt x="239593" y="296426"/>
                </a:cubicBezTo>
                <a:cubicBezTo>
                  <a:pt x="238889" y="295958"/>
                  <a:pt x="238419" y="295489"/>
                  <a:pt x="237715" y="295020"/>
                </a:cubicBezTo>
                <a:cubicBezTo>
                  <a:pt x="234899" y="291974"/>
                  <a:pt x="232083" y="288693"/>
                  <a:pt x="229267" y="285647"/>
                </a:cubicBezTo>
                <a:close/>
                <a:moveTo>
                  <a:pt x="28380" y="279086"/>
                </a:moveTo>
                <a:cubicBezTo>
                  <a:pt x="27676" y="285179"/>
                  <a:pt x="27206" y="291505"/>
                  <a:pt x="26502" y="297598"/>
                </a:cubicBezTo>
                <a:cubicBezTo>
                  <a:pt x="26502" y="297832"/>
                  <a:pt x="26268" y="297832"/>
                  <a:pt x="26268" y="298067"/>
                </a:cubicBezTo>
                <a:cubicBezTo>
                  <a:pt x="34247" y="299004"/>
                  <a:pt x="42226" y="299707"/>
                  <a:pt x="50440" y="300176"/>
                </a:cubicBezTo>
                <a:cubicBezTo>
                  <a:pt x="41991" y="294786"/>
                  <a:pt x="34481" y="287053"/>
                  <a:pt x="28380" y="279086"/>
                </a:cubicBezTo>
                <a:close/>
                <a:moveTo>
                  <a:pt x="228798" y="265026"/>
                </a:moveTo>
                <a:cubicBezTo>
                  <a:pt x="229032" y="269478"/>
                  <a:pt x="229032" y="273931"/>
                  <a:pt x="229267" y="278383"/>
                </a:cubicBezTo>
                <a:cubicBezTo>
                  <a:pt x="236542" y="283773"/>
                  <a:pt x="245695" y="296895"/>
                  <a:pt x="249215" y="293380"/>
                </a:cubicBezTo>
                <a:cubicBezTo>
                  <a:pt x="251092" y="291505"/>
                  <a:pt x="255082" y="293380"/>
                  <a:pt x="253908" y="296192"/>
                </a:cubicBezTo>
                <a:cubicBezTo>
                  <a:pt x="258367" y="295958"/>
                  <a:pt x="262592" y="295958"/>
                  <a:pt x="267051" y="295958"/>
                </a:cubicBezTo>
                <a:cubicBezTo>
                  <a:pt x="260245" y="292677"/>
                  <a:pt x="254378" y="287287"/>
                  <a:pt x="248980" y="282835"/>
                </a:cubicBezTo>
                <a:cubicBezTo>
                  <a:pt x="241940" y="276977"/>
                  <a:pt x="235369" y="271119"/>
                  <a:pt x="228798" y="265026"/>
                </a:cubicBezTo>
                <a:close/>
                <a:moveTo>
                  <a:pt x="415134" y="247217"/>
                </a:moveTo>
                <a:cubicBezTo>
                  <a:pt x="414900" y="253310"/>
                  <a:pt x="414665" y="259168"/>
                  <a:pt x="414430" y="265026"/>
                </a:cubicBezTo>
                <a:cubicBezTo>
                  <a:pt x="418889" y="268073"/>
                  <a:pt x="423348" y="270884"/>
                  <a:pt x="428042" y="273462"/>
                </a:cubicBezTo>
                <a:cubicBezTo>
                  <a:pt x="432501" y="275805"/>
                  <a:pt x="437664" y="277211"/>
                  <a:pt x="441653" y="280023"/>
                </a:cubicBezTo>
                <a:cubicBezTo>
                  <a:pt x="443062" y="280961"/>
                  <a:pt x="443531" y="283538"/>
                  <a:pt x="441653" y="284241"/>
                </a:cubicBezTo>
                <a:cubicBezTo>
                  <a:pt x="436725" y="286585"/>
                  <a:pt x="430623" y="281664"/>
                  <a:pt x="426634" y="279086"/>
                </a:cubicBezTo>
                <a:cubicBezTo>
                  <a:pt x="422410" y="276508"/>
                  <a:pt x="418185" y="273696"/>
                  <a:pt x="413961" y="270650"/>
                </a:cubicBezTo>
                <a:cubicBezTo>
                  <a:pt x="413726" y="277211"/>
                  <a:pt x="413492" y="284007"/>
                  <a:pt x="413022" y="290568"/>
                </a:cubicBezTo>
                <a:cubicBezTo>
                  <a:pt x="425226" y="289631"/>
                  <a:pt x="437194" y="288693"/>
                  <a:pt x="449163" y="287287"/>
                </a:cubicBezTo>
                <a:cubicBezTo>
                  <a:pt x="450806" y="287053"/>
                  <a:pt x="454796" y="286585"/>
                  <a:pt x="460428" y="285647"/>
                </a:cubicBezTo>
                <a:cubicBezTo>
                  <a:pt x="444704" y="273462"/>
                  <a:pt x="430623" y="259402"/>
                  <a:pt x="415134" y="247217"/>
                </a:cubicBezTo>
                <a:close/>
                <a:moveTo>
                  <a:pt x="228328" y="243234"/>
                </a:moveTo>
                <a:cubicBezTo>
                  <a:pt x="228563" y="248155"/>
                  <a:pt x="228563" y="253075"/>
                  <a:pt x="228798" y="258231"/>
                </a:cubicBezTo>
                <a:cubicBezTo>
                  <a:pt x="243113" y="271119"/>
                  <a:pt x="258602" y="282132"/>
                  <a:pt x="274560" y="293146"/>
                </a:cubicBezTo>
                <a:cubicBezTo>
                  <a:pt x="275499" y="293849"/>
                  <a:pt x="275734" y="294786"/>
                  <a:pt x="275734" y="295723"/>
                </a:cubicBezTo>
                <a:cubicBezTo>
                  <a:pt x="277142" y="295489"/>
                  <a:pt x="278550" y="295489"/>
                  <a:pt x="279958" y="295489"/>
                </a:cubicBezTo>
                <a:cubicBezTo>
                  <a:pt x="279254" y="292677"/>
                  <a:pt x="278785" y="289631"/>
                  <a:pt x="278081" y="286819"/>
                </a:cubicBezTo>
                <a:cubicBezTo>
                  <a:pt x="272683" y="284007"/>
                  <a:pt x="267520" y="277680"/>
                  <a:pt x="263765" y="274165"/>
                </a:cubicBezTo>
                <a:cubicBezTo>
                  <a:pt x="252266" y="263386"/>
                  <a:pt x="240062" y="253544"/>
                  <a:pt x="228328" y="243234"/>
                </a:cubicBezTo>
                <a:close/>
                <a:moveTo>
                  <a:pt x="416073" y="230111"/>
                </a:moveTo>
                <a:cubicBezTo>
                  <a:pt x="415838" y="234095"/>
                  <a:pt x="415604" y="238078"/>
                  <a:pt x="415369" y="242296"/>
                </a:cubicBezTo>
                <a:cubicBezTo>
                  <a:pt x="430858" y="253310"/>
                  <a:pt x="444704" y="266432"/>
                  <a:pt x="459959" y="277680"/>
                </a:cubicBezTo>
                <a:cubicBezTo>
                  <a:pt x="460663" y="277680"/>
                  <a:pt x="461367" y="277680"/>
                  <a:pt x="461836" y="278149"/>
                </a:cubicBezTo>
                <a:cubicBezTo>
                  <a:pt x="463479" y="279320"/>
                  <a:pt x="464652" y="280492"/>
                  <a:pt x="466060" y="281664"/>
                </a:cubicBezTo>
                <a:cubicBezTo>
                  <a:pt x="466764" y="278852"/>
                  <a:pt x="467234" y="276040"/>
                  <a:pt x="467703" y="272993"/>
                </a:cubicBezTo>
                <a:cubicBezTo>
                  <a:pt x="459724" y="269244"/>
                  <a:pt x="449867" y="258699"/>
                  <a:pt x="446347" y="255887"/>
                </a:cubicBezTo>
                <a:cubicBezTo>
                  <a:pt x="438603" y="249561"/>
                  <a:pt x="430623" y="243234"/>
                  <a:pt x="423114" y="236438"/>
                </a:cubicBezTo>
                <a:cubicBezTo>
                  <a:pt x="420767" y="234329"/>
                  <a:pt x="418185" y="232455"/>
                  <a:pt x="416073" y="230111"/>
                </a:cubicBezTo>
                <a:close/>
                <a:moveTo>
                  <a:pt x="228563" y="225659"/>
                </a:moveTo>
                <a:cubicBezTo>
                  <a:pt x="228328" y="228940"/>
                  <a:pt x="228328" y="232220"/>
                  <a:pt x="228328" y="235735"/>
                </a:cubicBezTo>
                <a:cubicBezTo>
                  <a:pt x="238185" y="241593"/>
                  <a:pt x="247337" y="252138"/>
                  <a:pt x="255786" y="258465"/>
                </a:cubicBezTo>
                <a:cubicBezTo>
                  <a:pt x="260949" y="262214"/>
                  <a:pt x="265642" y="266667"/>
                  <a:pt x="270571" y="271119"/>
                </a:cubicBezTo>
                <a:cubicBezTo>
                  <a:pt x="272214" y="272525"/>
                  <a:pt x="274091" y="273931"/>
                  <a:pt x="275734" y="275571"/>
                </a:cubicBezTo>
                <a:cubicBezTo>
                  <a:pt x="275030" y="271353"/>
                  <a:pt x="274560" y="267135"/>
                  <a:pt x="273856" y="262917"/>
                </a:cubicBezTo>
                <a:cubicBezTo>
                  <a:pt x="260949" y="257996"/>
                  <a:pt x="240532" y="238313"/>
                  <a:pt x="228563" y="225659"/>
                </a:cubicBezTo>
                <a:close/>
                <a:moveTo>
                  <a:pt x="33073" y="220738"/>
                </a:moveTo>
                <a:cubicBezTo>
                  <a:pt x="32604" y="226596"/>
                  <a:pt x="32369" y="232455"/>
                  <a:pt x="31665" y="238547"/>
                </a:cubicBezTo>
                <a:cubicBezTo>
                  <a:pt x="47154" y="250498"/>
                  <a:pt x="61939" y="263620"/>
                  <a:pt x="77193" y="275805"/>
                </a:cubicBezTo>
                <a:cubicBezTo>
                  <a:pt x="79540" y="277446"/>
                  <a:pt x="77193" y="281429"/>
                  <a:pt x="74612" y="280492"/>
                </a:cubicBezTo>
                <a:cubicBezTo>
                  <a:pt x="65225" y="276977"/>
                  <a:pt x="57246" y="267135"/>
                  <a:pt x="49970" y="260574"/>
                </a:cubicBezTo>
                <a:cubicBezTo>
                  <a:pt x="43634" y="254716"/>
                  <a:pt x="37532" y="248858"/>
                  <a:pt x="31431" y="242531"/>
                </a:cubicBezTo>
                <a:cubicBezTo>
                  <a:pt x="31196" y="245577"/>
                  <a:pt x="30961" y="248623"/>
                  <a:pt x="30727" y="251670"/>
                </a:cubicBezTo>
                <a:cubicBezTo>
                  <a:pt x="38236" y="257762"/>
                  <a:pt x="44807" y="265964"/>
                  <a:pt x="51613" y="272525"/>
                </a:cubicBezTo>
                <a:cubicBezTo>
                  <a:pt x="56072" y="277211"/>
                  <a:pt x="60766" y="281898"/>
                  <a:pt x="65459" y="286116"/>
                </a:cubicBezTo>
                <a:cubicBezTo>
                  <a:pt x="67337" y="287990"/>
                  <a:pt x="69449" y="289631"/>
                  <a:pt x="71561" y="291037"/>
                </a:cubicBezTo>
                <a:cubicBezTo>
                  <a:pt x="72735" y="291974"/>
                  <a:pt x="73204" y="292443"/>
                  <a:pt x="73204" y="292677"/>
                </a:cubicBezTo>
                <a:cubicBezTo>
                  <a:pt x="74612" y="292677"/>
                  <a:pt x="75785" y="293614"/>
                  <a:pt x="76020" y="295255"/>
                </a:cubicBezTo>
                <a:cubicBezTo>
                  <a:pt x="76255" y="299473"/>
                  <a:pt x="71796" y="299473"/>
                  <a:pt x="68980" y="298301"/>
                </a:cubicBezTo>
                <a:cubicBezTo>
                  <a:pt x="63582" y="295958"/>
                  <a:pt x="58654" y="289631"/>
                  <a:pt x="54429" y="285413"/>
                </a:cubicBezTo>
                <a:cubicBezTo>
                  <a:pt x="46450" y="276977"/>
                  <a:pt x="37532" y="268541"/>
                  <a:pt x="30023" y="259168"/>
                </a:cubicBezTo>
                <a:cubicBezTo>
                  <a:pt x="29553" y="263620"/>
                  <a:pt x="29318" y="268307"/>
                  <a:pt x="28849" y="272759"/>
                </a:cubicBezTo>
                <a:cubicBezTo>
                  <a:pt x="37767" y="281898"/>
                  <a:pt x="46685" y="289631"/>
                  <a:pt x="57011" y="296895"/>
                </a:cubicBezTo>
                <a:cubicBezTo>
                  <a:pt x="58419" y="297832"/>
                  <a:pt x="58654" y="299238"/>
                  <a:pt x="58184" y="300644"/>
                </a:cubicBezTo>
                <a:cubicBezTo>
                  <a:pt x="65694" y="300879"/>
                  <a:pt x="73204" y="301347"/>
                  <a:pt x="80714" y="301347"/>
                </a:cubicBezTo>
                <a:cubicBezTo>
                  <a:pt x="81887" y="287522"/>
                  <a:pt x="81652" y="273696"/>
                  <a:pt x="80948" y="260105"/>
                </a:cubicBezTo>
                <a:cubicBezTo>
                  <a:pt x="80479" y="260574"/>
                  <a:pt x="79775" y="260808"/>
                  <a:pt x="79071" y="260574"/>
                </a:cubicBezTo>
                <a:cubicBezTo>
                  <a:pt x="70153" y="257996"/>
                  <a:pt x="62174" y="247686"/>
                  <a:pt x="55603" y="241593"/>
                </a:cubicBezTo>
                <a:cubicBezTo>
                  <a:pt x="48093" y="234563"/>
                  <a:pt x="40583" y="227534"/>
                  <a:pt x="33073" y="220738"/>
                </a:cubicBezTo>
                <a:close/>
                <a:moveTo>
                  <a:pt x="417247" y="209725"/>
                </a:moveTo>
                <a:cubicBezTo>
                  <a:pt x="416777" y="214411"/>
                  <a:pt x="416543" y="219332"/>
                  <a:pt x="416308" y="224253"/>
                </a:cubicBezTo>
                <a:cubicBezTo>
                  <a:pt x="424522" y="229408"/>
                  <a:pt x="432266" y="237141"/>
                  <a:pt x="439776" y="243234"/>
                </a:cubicBezTo>
                <a:cubicBezTo>
                  <a:pt x="441419" y="244405"/>
                  <a:pt x="458316" y="258465"/>
                  <a:pt x="466999" y="265026"/>
                </a:cubicBezTo>
                <a:cubicBezTo>
                  <a:pt x="467468" y="264323"/>
                  <a:pt x="468407" y="264089"/>
                  <a:pt x="469346" y="264323"/>
                </a:cubicBezTo>
                <a:cubicBezTo>
                  <a:pt x="469815" y="260574"/>
                  <a:pt x="470050" y="257059"/>
                  <a:pt x="470285" y="253310"/>
                </a:cubicBezTo>
                <a:cubicBezTo>
                  <a:pt x="462775" y="250967"/>
                  <a:pt x="455969" y="242296"/>
                  <a:pt x="450806" y="237610"/>
                </a:cubicBezTo>
                <a:cubicBezTo>
                  <a:pt x="442357" y="229643"/>
                  <a:pt x="434378" y="222144"/>
                  <a:pt x="424991" y="215583"/>
                </a:cubicBezTo>
                <a:cubicBezTo>
                  <a:pt x="424287" y="215114"/>
                  <a:pt x="420532" y="212537"/>
                  <a:pt x="417247" y="209725"/>
                </a:cubicBezTo>
                <a:close/>
                <a:moveTo>
                  <a:pt x="34716" y="199414"/>
                </a:moveTo>
                <a:cubicBezTo>
                  <a:pt x="34247" y="204804"/>
                  <a:pt x="34012" y="209959"/>
                  <a:pt x="33543" y="215349"/>
                </a:cubicBezTo>
                <a:cubicBezTo>
                  <a:pt x="42461" y="222613"/>
                  <a:pt x="50674" y="230346"/>
                  <a:pt x="59358" y="237844"/>
                </a:cubicBezTo>
                <a:cubicBezTo>
                  <a:pt x="65929" y="243937"/>
                  <a:pt x="75081" y="248858"/>
                  <a:pt x="80948" y="255653"/>
                </a:cubicBezTo>
                <a:cubicBezTo>
                  <a:pt x="80479" y="248623"/>
                  <a:pt x="80010" y="241593"/>
                  <a:pt x="79540" y="234798"/>
                </a:cubicBezTo>
                <a:cubicBezTo>
                  <a:pt x="70857" y="230580"/>
                  <a:pt x="63113" y="224019"/>
                  <a:pt x="55837" y="218160"/>
                </a:cubicBezTo>
                <a:cubicBezTo>
                  <a:pt x="48562" y="212068"/>
                  <a:pt x="41757" y="205741"/>
                  <a:pt x="34716" y="199414"/>
                </a:cubicBezTo>
                <a:close/>
                <a:moveTo>
                  <a:pt x="419124" y="188166"/>
                </a:moveTo>
                <a:cubicBezTo>
                  <a:pt x="418420" y="194025"/>
                  <a:pt x="417951" y="199648"/>
                  <a:pt x="417481" y="205507"/>
                </a:cubicBezTo>
                <a:cubicBezTo>
                  <a:pt x="420063" y="207147"/>
                  <a:pt x="422644" y="208787"/>
                  <a:pt x="425226" y="210428"/>
                </a:cubicBezTo>
                <a:cubicBezTo>
                  <a:pt x="430154" y="213240"/>
                  <a:pt x="434848" y="216052"/>
                  <a:pt x="439307" y="219566"/>
                </a:cubicBezTo>
                <a:cubicBezTo>
                  <a:pt x="449633" y="228237"/>
                  <a:pt x="460897" y="236907"/>
                  <a:pt x="470989" y="246046"/>
                </a:cubicBezTo>
                <a:cubicBezTo>
                  <a:pt x="471223" y="241125"/>
                  <a:pt x="471223" y="236438"/>
                  <a:pt x="471458" y="231752"/>
                </a:cubicBezTo>
                <a:cubicBezTo>
                  <a:pt x="462540" y="224956"/>
                  <a:pt x="453857" y="217692"/>
                  <a:pt x="445643" y="210428"/>
                </a:cubicBezTo>
                <a:cubicBezTo>
                  <a:pt x="439776" y="205507"/>
                  <a:pt x="433909" y="200586"/>
                  <a:pt x="428277" y="195665"/>
                </a:cubicBezTo>
                <a:cubicBezTo>
                  <a:pt x="425695" y="193556"/>
                  <a:pt x="422410" y="190041"/>
                  <a:pt x="419124" y="188166"/>
                </a:cubicBezTo>
                <a:close/>
                <a:moveTo>
                  <a:pt x="230910" y="181371"/>
                </a:moveTo>
                <a:cubicBezTo>
                  <a:pt x="229971" y="190510"/>
                  <a:pt x="229267" y="199648"/>
                  <a:pt x="228798" y="208553"/>
                </a:cubicBezTo>
                <a:cubicBezTo>
                  <a:pt x="228563" y="212302"/>
                  <a:pt x="228563" y="216052"/>
                  <a:pt x="228563" y="219801"/>
                </a:cubicBezTo>
                <a:cubicBezTo>
                  <a:pt x="235134" y="226128"/>
                  <a:pt x="241940" y="232455"/>
                  <a:pt x="248980" y="238313"/>
                </a:cubicBezTo>
                <a:cubicBezTo>
                  <a:pt x="250388" y="239484"/>
                  <a:pt x="264000" y="250732"/>
                  <a:pt x="272918" y="255887"/>
                </a:cubicBezTo>
                <a:cubicBezTo>
                  <a:pt x="272214" y="250264"/>
                  <a:pt x="271744" y="244640"/>
                  <a:pt x="271275" y="239016"/>
                </a:cubicBezTo>
                <a:cubicBezTo>
                  <a:pt x="270336" y="238547"/>
                  <a:pt x="269632" y="237844"/>
                  <a:pt x="268928" y="237375"/>
                </a:cubicBezTo>
                <a:cubicBezTo>
                  <a:pt x="263061" y="233158"/>
                  <a:pt x="257194" y="228940"/>
                  <a:pt x="251562" y="224487"/>
                </a:cubicBezTo>
                <a:cubicBezTo>
                  <a:pt x="243817" y="218160"/>
                  <a:pt x="233491" y="210896"/>
                  <a:pt x="230675" y="201054"/>
                </a:cubicBezTo>
                <a:cubicBezTo>
                  <a:pt x="230440" y="200351"/>
                  <a:pt x="231379" y="199648"/>
                  <a:pt x="232083" y="200351"/>
                </a:cubicBezTo>
                <a:cubicBezTo>
                  <a:pt x="237715" y="206210"/>
                  <a:pt x="244991" y="211834"/>
                  <a:pt x="251562" y="216989"/>
                </a:cubicBezTo>
                <a:cubicBezTo>
                  <a:pt x="256959" y="221207"/>
                  <a:pt x="262357" y="225190"/>
                  <a:pt x="267989" y="229174"/>
                </a:cubicBezTo>
                <a:cubicBezTo>
                  <a:pt x="268693" y="229643"/>
                  <a:pt x="269867" y="230346"/>
                  <a:pt x="270805" y="231049"/>
                </a:cubicBezTo>
                <a:cubicBezTo>
                  <a:pt x="270336" y="224253"/>
                  <a:pt x="270336" y="217223"/>
                  <a:pt x="270101" y="210428"/>
                </a:cubicBezTo>
                <a:cubicBezTo>
                  <a:pt x="265173" y="208319"/>
                  <a:pt x="260480" y="204335"/>
                  <a:pt x="256490" y="201289"/>
                </a:cubicBezTo>
                <a:cubicBezTo>
                  <a:pt x="248041" y="194728"/>
                  <a:pt x="239828" y="187698"/>
                  <a:pt x="230910" y="181371"/>
                </a:cubicBezTo>
                <a:close/>
                <a:moveTo>
                  <a:pt x="36124" y="175981"/>
                </a:moveTo>
                <a:cubicBezTo>
                  <a:pt x="35655" y="182074"/>
                  <a:pt x="35420" y="188166"/>
                  <a:pt x="35186" y="194025"/>
                </a:cubicBezTo>
                <a:cubicBezTo>
                  <a:pt x="43165" y="200820"/>
                  <a:pt x="50909" y="207381"/>
                  <a:pt x="59358" y="213708"/>
                </a:cubicBezTo>
                <a:cubicBezTo>
                  <a:pt x="65694" y="218395"/>
                  <a:pt x="72500" y="222613"/>
                  <a:pt x="79071" y="227065"/>
                </a:cubicBezTo>
                <a:cubicBezTo>
                  <a:pt x="78602" y="218863"/>
                  <a:pt x="78132" y="210662"/>
                  <a:pt x="78132" y="202460"/>
                </a:cubicBezTo>
                <a:cubicBezTo>
                  <a:pt x="77428" y="202695"/>
                  <a:pt x="76724" y="202929"/>
                  <a:pt x="76020" y="203163"/>
                </a:cubicBezTo>
                <a:cubicBezTo>
                  <a:pt x="70622" y="203163"/>
                  <a:pt x="65225" y="198711"/>
                  <a:pt x="61000" y="195665"/>
                </a:cubicBezTo>
                <a:cubicBezTo>
                  <a:pt x="54195" y="190978"/>
                  <a:pt x="47624" y="185823"/>
                  <a:pt x="41287" y="180434"/>
                </a:cubicBezTo>
                <a:cubicBezTo>
                  <a:pt x="39410" y="179028"/>
                  <a:pt x="37767" y="177622"/>
                  <a:pt x="36124" y="175981"/>
                </a:cubicBezTo>
                <a:close/>
                <a:moveTo>
                  <a:pt x="420767" y="172935"/>
                </a:moveTo>
                <a:cubicBezTo>
                  <a:pt x="420297" y="176919"/>
                  <a:pt x="419828" y="180902"/>
                  <a:pt x="419359" y="184886"/>
                </a:cubicBezTo>
                <a:cubicBezTo>
                  <a:pt x="427807" y="187229"/>
                  <a:pt x="436021" y="195899"/>
                  <a:pt x="442357" y="200820"/>
                </a:cubicBezTo>
                <a:cubicBezTo>
                  <a:pt x="450806" y="207616"/>
                  <a:pt x="459255" y="214411"/>
                  <a:pt x="467703" y="220972"/>
                </a:cubicBezTo>
                <a:cubicBezTo>
                  <a:pt x="468407" y="220504"/>
                  <a:pt x="469346" y="220269"/>
                  <a:pt x="470285" y="220738"/>
                </a:cubicBezTo>
                <a:cubicBezTo>
                  <a:pt x="470519" y="221207"/>
                  <a:pt x="470989" y="221441"/>
                  <a:pt x="471458" y="221910"/>
                </a:cubicBezTo>
                <a:cubicBezTo>
                  <a:pt x="471458" y="220035"/>
                  <a:pt x="471223" y="218395"/>
                  <a:pt x="471223" y="216754"/>
                </a:cubicBezTo>
                <a:cubicBezTo>
                  <a:pt x="467234" y="215114"/>
                  <a:pt x="464183" y="210896"/>
                  <a:pt x="460897" y="208084"/>
                </a:cubicBezTo>
                <a:cubicBezTo>
                  <a:pt x="453857" y="201992"/>
                  <a:pt x="446816" y="195665"/>
                  <a:pt x="439776" y="189572"/>
                </a:cubicBezTo>
                <a:cubicBezTo>
                  <a:pt x="434144" y="184651"/>
                  <a:pt x="426634" y="179028"/>
                  <a:pt x="420767" y="172935"/>
                </a:cubicBezTo>
                <a:close/>
                <a:moveTo>
                  <a:pt x="232787" y="159578"/>
                </a:moveTo>
                <a:cubicBezTo>
                  <a:pt x="232318" y="165436"/>
                  <a:pt x="231848" y="171529"/>
                  <a:pt x="231144" y="177387"/>
                </a:cubicBezTo>
                <a:cubicBezTo>
                  <a:pt x="244052" y="185589"/>
                  <a:pt x="256021" y="198243"/>
                  <a:pt x="269867" y="204569"/>
                </a:cubicBezTo>
                <a:cubicBezTo>
                  <a:pt x="269867" y="198243"/>
                  <a:pt x="269867" y="192150"/>
                  <a:pt x="269867" y="185823"/>
                </a:cubicBezTo>
                <a:cubicBezTo>
                  <a:pt x="261653" y="182308"/>
                  <a:pt x="253204" y="174575"/>
                  <a:pt x="247103" y="170123"/>
                </a:cubicBezTo>
                <a:cubicBezTo>
                  <a:pt x="242644" y="166842"/>
                  <a:pt x="237481" y="163328"/>
                  <a:pt x="232787" y="159578"/>
                </a:cubicBezTo>
                <a:close/>
                <a:moveTo>
                  <a:pt x="37298" y="150205"/>
                </a:moveTo>
                <a:cubicBezTo>
                  <a:pt x="37063" y="156532"/>
                  <a:pt x="36828" y="162859"/>
                  <a:pt x="36359" y="169420"/>
                </a:cubicBezTo>
                <a:cubicBezTo>
                  <a:pt x="41991" y="172701"/>
                  <a:pt x="47389" y="178090"/>
                  <a:pt x="51613" y="181136"/>
                </a:cubicBezTo>
                <a:cubicBezTo>
                  <a:pt x="56542" y="184886"/>
                  <a:pt x="61705" y="188635"/>
                  <a:pt x="67102" y="191681"/>
                </a:cubicBezTo>
                <a:cubicBezTo>
                  <a:pt x="69214" y="193087"/>
                  <a:pt x="71561" y="194493"/>
                  <a:pt x="73908" y="195431"/>
                </a:cubicBezTo>
                <a:cubicBezTo>
                  <a:pt x="74143" y="195665"/>
                  <a:pt x="74612" y="195665"/>
                  <a:pt x="74847" y="195899"/>
                </a:cubicBezTo>
                <a:cubicBezTo>
                  <a:pt x="75081" y="194259"/>
                  <a:pt x="76724" y="193790"/>
                  <a:pt x="78132" y="194259"/>
                </a:cubicBezTo>
                <a:cubicBezTo>
                  <a:pt x="78132" y="189572"/>
                  <a:pt x="78132" y="184886"/>
                  <a:pt x="78367" y="180199"/>
                </a:cubicBezTo>
                <a:cubicBezTo>
                  <a:pt x="78367" y="179262"/>
                  <a:pt x="78602" y="178090"/>
                  <a:pt x="78602" y="177153"/>
                </a:cubicBezTo>
                <a:cubicBezTo>
                  <a:pt x="71092" y="179965"/>
                  <a:pt x="62643" y="171529"/>
                  <a:pt x="57246" y="167311"/>
                </a:cubicBezTo>
                <a:cubicBezTo>
                  <a:pt x="50674" y="161687"/>
                  <a:pt x="44103" y="155595"/>
                  <a:pt x="37298" y="150205"/>
                </a:cubicBezTo>
                <a:close/>
                <a:moveTo>
                  <a:pt x="448224" y="149736"/>
                </a:moveTo>
                <a:cubicBezTo>
                  <a:pt x="452683" y="152548"/>
                  <a:pt x="456908" y="156063"/>
                  <a:pt x="461132" y="158875"/>
                </a:cubicBezTo>
                <a:cubicBezTo>
                  <a:pt x="463009" y="160047"/>
                  <a:pt x="465356" y="161453"/>
                  <a:pt x="467703" y="162859"/>
                </a:cubicBezTo>
                <a:cubicBezTo>
                  <a:pt x="467468" y="159110"/>
                  <a:pt x="467234" y="155126"/>
                  <a:pt x="467468" y="151142"/>
                </a:cubicBezTo>
                <a:cubicBezTo>
                  <a:pt x="466764" y="151377"/>
                  <a:pt x="466060" y="151611"/>
                  <a:pt x="465356" y="151611"/>
                </a:cubicBezTo>
                <a:cubicBezTo>
                  <a:pt x="459724" y="150908"/>
                  <a:pt x="454092" y="150205"/>
                  <a:pt x="448224" y="149736"/>
                </a:cubicBezTo>
                <a:close/>
                <a:moveTo>
                  <a:pt x="424052" y="148565"/>
                </a:moveTo>
                <a:cubicBezTo>
                  <a:pt x="424052" y="149033"/>
                  <a:pt x="424287" y="149268"/>
                  <a:pt x="424052" y="149736"/>
                </a:cubicBezTo>
                <a:cubicBezTo>
                  <a:pt x="423114" y="155360"/>
                  <a:pt x="422175" y="160984"/>
                  <a:pt x="421471" y="166608"/>
                </a:cubicBezTo>
                <a:cubicBezTo>
                  <a:pt x="427573" y="172701"/>
                  <a:pt x="435786" y="178090"/>
                  <a:pt x="442123" y="183480"/>
                </a:cubicBezTo>
                <a:cubicBezTo>
                  <a:pt x="448459" y="188869"/>
                  <a:pt x="455265" y="194259"/>
                  <a:pt x="461836" y="199648"/>
                </a:cubicBezTo>
                <a:cubicBezTo>
                  <a:pt x="463479" y="201289"/>
                  <a:pt x="466764" y="204804"/>
                  <a:pt x="470050" y="207147"/>
                </a:cubicBezTo>
                <a:cubicBezTo>
                  <a:pt x="470285" y="207147"/>
                  <a:pt x="470754" y="206913"/>
                  <a:pt x="470989" y="206913"/>
                </a:cubicBezTo>
                <a:cubicBezTo>
                  <a:pt x="470989" y="205741"/>
                  <a:pt x="470989" y="204569"/>
                  <a:pt x="470989" y="203398"/>
                </a:cubicBezTo>
                <a:cubicBezTo>
                  <a:pt x="470754" y="199648"/>
                  <a:pt x="470285" y="195431"/>
                  <a:pt x="470050" y="191447"/>
                </a:cubicBezTo>
                <a:cubicBezTo>
                  <a:pt x="465356" y="190510"/>
                  <a:pt x="459959" y="185354"/>
                  <a:pt x="457846" y="183714"/>
                </a:cubicBezTo>
                <a:cubicBezTo>
                  <a:pt x="447755" y="174810"/>
                  <a:pt x="437429" y="163328"/>
                  <a:pt x="424522" y="158407"/>
                </a:cubicBezTo>
                <a:cubicBezTo>
                  <a:pt x="422644" y="157704"/>
                  <a:pt x="423348" y="154892"/>
                  <a:pt x="425460" y="155360"/>
                </a:cubicBezTo>
                <a:cubicBezTo>
                  <a:pt x="435082" y="158172"/>
                  <a:pt x="443296" y="165671"/>
                  <a:pt x="451041" y="171763"/>
                </a:cubicBezTo>
                <a:cubicBezTo>
                  <a:pt x="453153" y="173404"/>
                  <a:pt x="463713" y="182777"/>
                  <a:pt x="469346" y="185354"/>
                </a:cubicBezTo>
                <a:cubicBezTo>
                  <a:pt x="468876" y="181136"/>
                  <a:pt x="468407" y="176684"/>
                  <a:pt x="468172" y="172466"/>
                </a:cubicBezTo>
                <a:cubicBezTo>
                  <a:pt x="464417" y="169654"/>
                  <a:pt x="460663" y="166139"/>
                  <a:pt x="457377" y="163562"/>
                </a:cubicBezTo>
                <a:cubicBezTo>
                  <a:pt x="451275" y="158875"/>
                  <a:pt x="444235" y="154423"/>
                  <a:pt x="438837" y="148799"/>
                </a:cubicBezTo>
                <a:cubicBezTo>
                  <a:pt x="434378" y="148799"/>
                  <a:pt x="424287" y="148565"/>
                  <a:pt x="424052" y="148565"/>
                </a:cubicBezTo>
                <a:close/>
                <a:moveTo>
                  <a:pt x="234430" y="136380"/>
                </a:moveTo>
                <a:cubicBezTo>
                  <a:pt x="234195" y="142004"/>
                  <a:pt x="233726" y="147393"/>
                  <a:pt x="233491" y="153017"/>
                </a:cubicBezTo>
                <a:cubicBezTo>
                  <a:pt x="240062" y="158407"/>
                  <a:pt x="247103" y="163562"/>
                  <a:pt x="254378" y="168248"/>
                </a:cubicBezTo>
                <a:cubicBezTo>
                  <a:pt x="259071" y="171295"/>
                  <a:pt x="264704" y="174107"/>
                  <a:pt x="269867" y="177153"/>
                </a:cubicBezTo>
                <a:cubicBezTo>
                  <a:pt x="270101" y="172935"/>
                  <a:pt x="270101" y="168717"/>
                  <a:pt x="270336" y="164265"/>
                </a:cubicBezTo>
                <a:cubicBezTo>
                  <a:pt x="266347" y="164265"/>
                  <a:pt x="260010" y="160047"/>
                  <a:pt x="257898" y="158407"/>
                </a:cubicBezTo>
                <a:cubicBezTo>
                  <a:pt x="249684" y="151611"/>
                  <a:pt x="241940" y="144113"/>
                  <a:pt x="234430" y="136380"/>
                </a:cubicBezTo>
                <a:close/>
                <a:moveTo>
                  <a:pt x="38002" y="127475"/>
                </a:moveTo>
                <a:cubicBezTo>
                  <a:pt x="37767" y="133099"/>
                  <a:pt x="37767" y="138723"/>
                  <a:pt x="37532" y="144581"/>
                </a:cubicBezTo>
                <a:cubicBezTo>
                  <a:pt x="43165" y="148330"/>
                  <a:pt x="48328" y="152548"/>
                  <a:pt x="53491" y="156532"/>
                </a:cubicBezTo>
                <a:cubicBezTo>
                  <a:pt x="60766" y="162156"/>
                  <a:pt x="68980" y="170123"/>
                  <a:pt x="78367" y="171763"/>
                </a:cubicBezTo>
                <a:cubicBezTo>
                  <a:pt x="78602" y="171763"/>
                  <a:pt x="78836" y="171998"/>
                  <a:pt x="79071" y="172232"/>
                </a:cubicBezTo>
                <a:cubicBezTo>
                  <a:pt x="79306" y="166842"/>
                  <a:pt x="80010" y="161453"/>
                  <a:pt x="80479" y="156063"/>
                </a:cubicBezTo>
                <a:cubicBezTo>
                  <a:pt x="72265" y="157469"/>
                  <a:pt x="61000" y="146221"/>
                  <a:pt x="55837" y="142238"/>
                </a:cubicBezTo>
                <a:cubicBezTo>
                  <a:pt x="50205" y="137551"/>
                  <a:pt x="43869" y="132630"/>
                  <a:pt x="38002" y="127475"/>
                </a:cubicBezTo>
                <a:close/>
                <a:moveTo>
                  <a:pt x="234430" y="118336"/>
                </a:moveTo>
                <a:cubicBezTo>
                  <a:pt x="234665" y="122554"/>
                  <a:pt x="234899" y="126538"/>
                  <a:pt x="234665" y="130756"/>
                </a:cubicBezTo>
                <a:cubicBezTo>
                  <a:pt x="240297" y="135911"/>
                  <a:pt x="245695" y="141301"/>
                  <a:pt x="251327" y="146456"/>
                </a:cubicBezTo>
                <a:cubicBezTo>
                  <a:pt x="255317" y="149736"/>
                  <a:pt x="259306" y="153017"/>
                  <a:pt x="263530" y="155829"/>
                </a:cubicBezTo>
                <a:cubicBezTo>
                  <a:pt x="264938" y="157001"/>
                  <a:pt x="266581" y="158172"/>
                  <a:pt x="268459" y="158875"/>
                </a:cubicBezTo>
                <a:cubicBezTo>
                  <a:pt x="268693" y="158875"/>
                  <a:pt x="268693" y="158875"/>
                  <a:pt x="268693" y="159110"/>
                </a:cubicBezTo>
                <a:cubicBezTo>
                  <a:pt x="268928" y="157938"/>
                  <a:pt x="269632" y="157469"/>
                  <a:pt x="270336" y="157001"/>
                </a:cubicBezTo>
                <a:cubicBezTo>
                  <a:pt x="270571" y="152783"/>
                  <a:pt x="270571" y="148330"/>
                  <a:pt x="270805" y="143878"/>
                </a:cubicBezTo>
                <a:cubicBezTo>
                  <a:pt x="264000" y="142707"/>
                  <a:pt x="257194" y="136614"/>
                  <a:pt x="252266" y="132865"/>
                </a:cubicBezTo>
                <a:cubicBezTo>
                  <a:pt x="246164" y="128178"/>
                  <a:pt x="240297" y="123492"/>
                  <a:pt x="234430" y="118336"/>
                </a:cubicBezTo>
                <a:close/>
                <a:moveTo>
                  <a:pt x="234430" y="108963"/>
                </a:moveTo>
                <a:cubicBezTo>
                  <a:pt x="234430" y="110135"/>
                  <a:pt x="234430" y="111306"/>
                  <a:pt x="234430" y="112478"/>
                </a:cubicBezTo>
                <a:cubicBezTo>
                  <a:pt x="241001" y="118102"/>
                  <a:pt x="248041" y="123257"/>
                  <a:pt x="255082" y="127944"/>
                </a:cubicBezTo>
                <a:cubicBezTo>
                  <a:pt x="259775" y="130756"/>
                  <a:pt x="265408" y="135208"/>
                  <a:pt x="271040" y="137786"/>
                </a:cubicBezTo>
                <a:cubicBezTo>
                  <a:pt x="271040" y="134739"/>
                  <a:pt x="271040" y="131927"/>
                  <a:pt x="271040" y="129115"/>
                </a:cubicBezTo>
                <a:cubicBezTo>
                  <a:pt x="267755" y="126304"/>
                  <a:pt x="264704" y="123257"/>
                  <a:pt x="261184" y="120914"/>
                </a:cubicBezTo>
                <a:cubicBezTo>
                  <a:pt x="256725" y="118102"/>
                  <a:pt x="252266" y="115290"/>
                  <a:pt x="247807" y="112947"/>
                </a:cubicBezTo>
                <a:cubicBezTo>
                  <a:pt x="246399" y="112009"/>
                  <a:pt x="246633" y="110603"/>
                  <a:pt x="247337" y="109666"/>
                </a:cubicBezTo>
                <a:cubicBezTo>
                  <a:pt x="243582" y="109666"/>
                  <a:pt x="240062" y="109901"/>
                  <a:pt x="236307" y="109666"/>
                </a:cubicBezTo>
                <a:cubicBezTo>
                  <a:pt x="235369" y="109666"/>
                  <a:pt x="234899" y="109432"/>
                  <a:pt x="234430" y="108963"/>
                </a:cubicBezTo>
                <a:close/>
                <a:moveTo>
                  <a:pt x="271744" y="108495"/>
                </a:moveTo>
                <a:cubicBezTo>
                  <a:pt x="266816" y="109432"/>
                  <a:pt x="260949" y="109198"/>
                  <a:pt x="256959" y="109432"/>
                </a:cubicBezTo>
                <a:cubicBezTo>
                  <a:pt x="255082" y="109432"/>
                  <a:pt x="253439" y="109432"/>
                  <a:pt x="251562" y="109432"/>
                </a:cubicBezTo>
                <a:cubicBezTo>
                  <a:pt x="257898" y="112244"/>
                  <a:pt x="265173" y="115993"/>
                  <a:pt x="271275" y="120680"/>
                </a:cubicBezTo>
                <a:cubicBezTo>
                  <a:pt x="271510" y="116696"/>
                  <a:pt x="271510" y="112478"/>
                  <a:pt x="271744" y="108495"/>
                </a:cubicBezTo>
                <a:close/>
                <a:moveTo>
                  <a:pt x="61470" y="101465"/>
                </a:moveTo>
                <a:cubicBezTo>
                  <a:pt x="65929" y="107557"/>
                  <a:pt x="71092" y="112947"/>
                  <a:pt x="77193" y="117399"/>
                </a:cubicBezTo>
                <a:cubicBezTo>
                  <a:pt x="78836" y="118571"/>
                  <a:pt x="80479" y="119508"/>
                  <a:pt x="82356" y="120680"/>
                </a:cubicBezTo>
                <a:cubicBezTo>
                  <a:pt x="82356" y="114821"/>
                  <a:pt x="82122" y="108963"/>
                  <a:pt x="81418" y="103339"/>
                </a:cubicBezTo>
                <a:cubicBezTo>
                  <a:pt x="80948" y="103339"/>
                  <a:pt x="80714" y="103339"/>
                  <a:pt x="80244" y="103339"/>
                </a:cubicBezTo>
                <a:cubicBezTo>
                  <a:pt x="73908" y="102402"/>
                  <a:pt x="67806" y="101933"/>
                  <a:pt x="61470" y="101465"/>
                </a:cubicBezTo>
                <a:close/>
                <a:moveTo>
                  <a:pt x="44338" y="101230"/>
                </a:moveTo>
                <a:cubicBezTo>
                  <a:pt x="51144" y="107089"/>
                  <a:pt x="57950" y="112947"/>
                  <a:pt x="64990" y="118336"/>
                </a:cubicBezTo>
                <a:cubicBezTo>
                  <a:pt x="69918" y="122086"/>
                  <a:pt x="74847" y="126069"/>
                  <a:pt x="80244" y="128881"/>
                </a:cubicBezTo>
                <a:cubicBezTo>
                  <a:pt x="80948" y="129115"/>
                  <a:pt x="81652" y="129584"/>
                  <a:pt x="82122" y="129818"/>
                </a:cubicBezTo>
                <a:cubicBezTo>
                  <a:pt x="82356" y="129350"/>
                  <a:pt x="82122" y="128881"/>
                  <a:pt x="82356" y="128412"/>
                </a:cubicBezTo>
                <a:cubicBezTo>
                  <a:pt x="77898" y="125835"/>
                  <a:pt x="73673" y="121617"/>
                  <a:pt x="70857" y="118571"/>
                </a:cubicBezTo>
                <a:cubicBezTo>
                  <a:pt x="65929" y="113884"/>
                  <a:pt x="61705" y="108963"/>
                  <a:pt x="58419" y="102871"/>
                </a:cubicBezTo>
                <a:cubicBezTo>
                  <a:pt x="58184" y="102402"/>
                  <a:pt x="58184" y="101933"/>
                  <a:pt x="58419" y="101465"/>
                </a:cubicBezTo>
                <a:cubicBezTo>
                  <a:pt x="53725" y="101230"/>
                  <a:pt x="49032" y="101230"/>
                  <a:pt x="44338" y="101230"/>
                </a:cubicBezTo>
                <a:close/>
                <a:moveTo>
                  <a:pt x="38236" y="100996"/>
                </a:moveTo>
                <a:cubicBezTo>
                  <a:pt x="38471" y="107323"/>
                  <a:pt x="38236" y="113650"/>
                  <a:pt x="38236" y="120211"/>
                </a:cubicBezTo>
                <a:cubicBezTo>
                  <a:pt x="43634" y="124429"/>
                  <a:pt x="49032" y="128881"/>
                  <a:pt x="54429" y="133099"/>
                </a:cubicBezTo>
                <a:cubicBezTo>
                  <a:pt x="59592" y="137083"/>
                  <a:pt x="64755" y="141066"/>
                  <a:pt x="70153" y="144347"/>
                </a:cubicBezTo>
                <a:cubicBezTo>
                  <a:pt x="72265" y="145519"/>
                  <a:pt x="78132" y="150205"/>
                  <a:pt x="80948" y="149971"/>
                </a:cubicBezTo>
                <a:cubicBezTo>
                  <a:pt x="81183" y="145753"/>
                  <a:pt x="81652" y="141535"/>
                  <a:pt x="81887" y="137317"/>
                </a:cubicBezTo>
                <a:cubicBezTo>
                  <a:pt x="75551" y="135442"/>
                  <a:pt x="69214" y="129350"/>
                  <a:pt x="64990" y="125835"/>
                </a:cubicBezTo>
                <a:cubicBezTo>
                  <a:pt x="55603" y="118336"/>
                  <a:pt x="46920" y="109901"/>
                  <a:pt x="38706" y="100996"/>
                </a:cubicBezTo>
                <a:cubicBezTo>
                  <a:pt x="38471" y="100996"/>
                  <a:pt x="38471" y="100996"/>
                  <a:pt x="38236" y="100996"/>
                </a:cubicBezTo>
                <a:close/>
                <a:moveTo>
                  <a:pt x="521768" y="49244"/>
                </a:moveTo>
                <a:cubicBezTo>
                  <a:pt x="523998" y="50123"/>
                  <a:pt x="525583" y="52291"/>
                  <a:pt x="524526" y="55103"/>
                </a:cubicBezTo>
                <a:cubicBezTo>
                  <a:pt x="509503" y="100095"/>
                  <a:pt x="525465" y="150477"/>
                  <a:pt x="523118" y="196641"/>
                </a:cubicBezTo>
                <a:cubicBezTo>
                  <a:pt x="522649" y="207420"/>
                  <a:pt x="514433" y="273034"/>
                  <a:pt x="516311" y="274440"/>
                </a:cubicBezTo>
                <a:cubicBezTo>
                  <a:pt x="517484" y="275378"/>
                  <a:pt x="516545" y="277252"/>
                  <a:pt x="515137" y="277252"/>
                </a:cubicBezTo>
                <a:cubicBezTo>
                  <a:pt x="507860" y="277252"/>
                  <a:pt x="503635" y="68928"/>
                  <a:pt x="515137" y="51119"/>
                </a:cubicBezTo>
                <a:cubicBezTo>
                  <a:pt x="516663" y="48776"/>
                  <a:pt x="519538" y="48366"/>
                  <a:pt x="521768" y="49244"/>
                </a:cubicBezTo>
                <a:close/>
                <a:moveTo>
                  <a:pt x="316099" y="36555"/>
                </a:moveTo>
                <a:cubicBezTo>
                  <a:pt x="318211" y="88108"/>
                  <a:pt x="318680" y="139660"/>
                  <a:pt x="318680" y="190978"/>
                </a:cubicBezTo>
                <a:cubicBezTo>
                  <a:pt x="318680" y="201523"/>
                  <a:pt x="309997" y="279320"/>
                  <a:pt x="313987" y="294786"/>
                </a:cubicBezTo>
                <a:cubicBezTo>
                  <a:pt x="332057" y="294317"/>
                  <a:pt x="350128" y="293849"/>
                  <a:pt x="367964" y="293146"/>
                </a:cubicBezTo>
                <a:cubicBezTo>
                  <a:pt x="362801" y="208319"/>
                  <a:pt x="364443" y="122320"/>
                  <a:pt x="368198" y="37492"/>
                </a:cubicBezTo>
                <a:cubicBezTo>
                  <a:pt x="350832" y="35149"/>
                  <a:pt x="333700" y="33509"/>
                  <a:pt x="316334" y="36555"/>
                </a:cubicBezTo>
                <a:cubicBezTo>
                  <a:pt x="316334" y="36555"/>
                  <a:pt x="316099" y="36555"/>
                  <a:pt x="316099" y="36555"/>
                </a:cubicBezTo>
                <a:close/>
                <a:moveTo>
                  <a:pt x="129762" y="9373"/>
                </a:moveTo>
                <a:cubicBezTo>
                  <a:pt x="103947" y="102402"/>
                  <a:pt x="143608" y="206210"/>
                  <a:pt x="126007" y="300879"/>
                </a:cubicBezTo>
                <a:cubicBezTo>
                  <a:pt x="145016" y="300410"/>
                  <a:pt x="163791" y="299473"/>
                  <a:pt x="182096" y="298770"/>
                </a:cubicBezTo>
                <a:cubicBezTo>
                  <a:pt x="186320" y="204335"/>
                  <a:pt x="174586" y="109432"/>
                  <a:pt x="175056" y="14762"/>
                </a:cubicBezTo>
                <a:cubicBezTo>
                  <a:pt x="166607" y="12888"/>
                  <a:pt x="158158" y="12185"/>
                  <a:pt x="149475" y="11716"/>
                </a:cubicBezTo>
                <a:cubicBezTo>
                  <a:pt x="144547" y="11482"/>
                  <a:pt x="139619" y="11482"/>
                  <a:pt x="134690" y="11013"/>
                </a:cubicBezTo>
                <a:cubicBezTo>
                  <a:pt x="133048" y="10779"/>
                  <a:pt x="131405" y="10545"/>
                  <a:pt x="129997" y="9842"/>
                </a:cubicBezTo>
                <a:cubicBezTo>
                  <a:pt x="129997" y="9607"/>
                  <a:pt x="129762" y="9607"/>
                  <a:pt x="129762" y="9373"/>
                </a:cubicBezTo>
                <a:close/>
                <a:moveTo>
                  <a:pt x="137507" y="0"/>
                </a:moveTo>
                <a:cubicBezTo>
                  <a:pt x="142670" y="0"/>
                  <a:pt x="148067" y="234"/>
                  <a:pt x="153465" y="468"/>
                </a:cubicBezTo>
                <a:cubicBezTo>
                  <a:pt x="161209" y="703"/>
                  <a:pt x="172709" y="234"/>
                  <a:pt x="180219" y="4218"/>
                </a:cubicBezTo>
                <a:cubicBezTo>
                  <a:pt x="183269" y="3983"/>
                  <a:pt x="186790" y="5624"/>
                  <a:pt x="186790" y="9842"/>
                </a:cubicBezTo>
                <a:cubicBezTo>
                  <a:pt x="186320" y="63738"/>
                  <a:pt x="184677" y="117399"/>
                  <a:pt x="189136" y="171295"/>
                </a:cubicBezTo>
                <a:cubicBezTo>
                  <a:pt x="192891" y="213943"/>
                  <a:pt x="197350" y="256122"/>
                  <a:pt x="188667" y="298301"/>
                </a:cubicBezTo>
                <a:cubicBezTo>
                  <a:pt x="193126" y="298067"/>
                  <a:pt x="197350" y="298067"/>
                  <a:pt x="201575" y="297832"/>
                </a:cubicBezTo>
                <a:cubicBezTo>
                  <a:pt x="208380" y="297364"/>
                  <a:pt x="215186" y="297129"/>
                  <a:pt x="221992" y="296895"/>
                </a:cubicBezTo>
                <a:cubicBezTo>
                  <a:pt x="213074" y="269010"/>
                  <a:pt x="215186" y="237610"/>
                  <a:pt x="217063" y="208553"/>
                </a:cubicBezTo>
                <a:cubicBezTo>
                  <a:pt x="219176" y="173404"/>
                  <a:pt x="219880" y="137083"/>
                  <a:pt x="224573" y="102168"/>
                </a:cubicBezTo>
                <a:cubicBezTo>
                  <a:pt x="225512" y="96309"/>
                  <a:pt x="233022" y="96075"/>
                  <a:pt x="233961" y="101933"/>
                </a:cubicBezTo>
                <a:cubicBezTo>
                  <a:pt x="234195" y="101699"/>
                  <a:pt x="234430" y="101230"/>
                  <a:pt x="235134" y="100996"/>
                </a:cubicBezTo>
                <a:cubicBezTo>
                  <a:pt x="241940" y="98887"/>
                  <a:pt x="249684" y="98887"/>
                  <a:pt x="256959" y="98184"/>
                </a:cubicBezTo>
                <a:cubicBezTo>
                  <a:pt x="262122" y="97715"/>
                  <a:pt x="269397" y="95841"/>
                  <a:pt x="275030" y="97012"/>
                </a:cubicBezTo>
                <a:cubicBezTo>
                  <a:pt x="278550" y="95606"/>
                  <a:pt x="283478" y="97012"/>
                  <a:pt x="283478" y="102168"/>
                </a:cubicBezTo>
                <a:cubicBezTo>
                  <a:pt x="283478" y="147627"/>
                  <a:pt x="282070" y="192853"/>
                  <a:pt x="283713" y="238078"/>
                </a:cubicBezTo>
                <a:cubicBezTo>
                  <a:pt x="283948" y="238313"/>
                  <a:pt x="284417" y="238313"/>
                  <a:pt x="284652" y="238547"/>
                </a:cubicBezTo>
                <a:cubicBezTo>
                  <a:pt x="286294" y="240187"/>
                  <a:pt x="285590" y="242531"/>
                  <a:pt x="283948" y="243702"/>
                </a:cubicBezTo>
                <a:cubicBezTo>
                  <a:pt x="284417" y="256122"/>
                  <a:pt x="285356" y="268541"/>
                  <a:pt x="286529" y="281195"/>
                </a:cubicBezTo>
                <a:cubicBezTo>
                  <a:pt x="286529" y="281195"/>
                  <a:pt x="286764" y="281195"/>
                  <a:pt x="286764" y="281429"/>
                </a:cubicBezTo>
                <a:cubicBezTo>
                  <a:pt x="287233" y="282835"/>
                  <a:pt x="287233" y="284007"/>
                  <a:pt x="286764" y="285179"/>
                </a:cubicBezTo>
                <a:cubicBezTo>
                  <a:pt x="287233" y="288459"/>
                  <a:pt x="287468" y="291974"/>
                  <a:pt x="287937" y="295255"/>
                </a:cubicBezTo>
                <a:cubicBezTo>
                  <a:pt x="295916" y="295255"/>
                  <a:pt x="304130" y="295020"/>
                  <a:pt x="312344" y="294786"/>
                </a:cubicBezTo>
                <a:cubicBezTo>
                  <a:pt x="300141" y="267604"/>
                  <a:pt x="304600" y="58348"/>
                  <a:pt x="305304" y="31868"/>
                </a:cubicBezTo>
                <a:cubicBezTo>
                  <a:pt x="305538" y="27182"/>
                  <a:pt x="309997" y="25776"/>
                  <a:pt x="313048" y="27182"/>
                </a:cubicBezTo>
                <a:cubicBezTo>
                  <a:pt x="313283" y="27182"/>
                  <a:pt x="313517" y="26948"/>
                  <a:pt x="313752" y="26948"/>
                </a:cubicBezTo>
                <a:cubicBezTo>
                  <a:pt x="331823" y="22261"/>
                  <a:pt x="350362" y="23667"/>
                  <a:pt x="368902" y="25776"/>
                </a:cubicBezTo>
                <a:cubicBezTo>
                  <a:pt x="370780" y="19918"/>
                  <a:pt x="380636" y="20386"/>
                  <a:pt x="380402" y="27416"/>
                </a:cubicBezTo>
                <a:cubicBezTo>
                  <a:pt x="376647" y="115759"/>
                  <a:pt x="381575" y="204569"/>
                  <a:pt x="376412" y="292677"/>
                </a:cubicBezTo>
                <a:cubicBezTo>
                  <a:pt x="386269" y="292208"/>
                  <a:pt x="396125" y="291740"/>
                  <a:pt x="405982" y="291037"/>
                </a:cubicBezTo>
                <a:cubicBezTo>
                  <a:pt x="400115" y="243234"/>
                  <a:pt x="404339" y="193790"/>
                  <a:pt x="412788" y="146690"/>
                </a:cubicBezTo>
                <a:cubicBezTo>
                  <a:pt x="413726" y="141301"/>
                  <a:pt x="419828" y="141535"/>
                  <a:pt x="422644" y="144581"/>
                </a:cubicBezTo>
                <a:cubicBezTo>
                  <a:pt x="424756" y="140598"/>
                  <a:pt x="429450" y="139660"/>
                  <a:pt x="434848" y="139192"/>
                </a:cubicBezTo>
                <a:cubicBezTo>
                  <a:pt x="445408" y="138020"/>
                  <a:pt x="456438" y="138254"/>
                  <a:pt x="466764" y="140129"/>
                </a:cubicBezTo>
                <a:cubicBezTo>
                  <a:pt x="467468" y="140363"/>
                  <a:pt x="468172" y="140598"/>
                  <a:pt x="468642" y="141066"/>
                </a:cubicBezTo>
                <a:cubicBezTo>
                  <a:pt x="468642" y="140832"/>
                  <a:pt x="468642" y="140598"/>
                  <a:pt x="468876" y="140363"/>
                </a:cubicBezTo>
                <a:cubicBezTo>
                  <a:pt x="469815" y="135677"/>
                  <a:pt x="476856" y="135911"/>
                  <a:pt x="478029" y="140363"/>
                </a:cubicBezTo>
                <a:cubicBezTo>
                  <a:pt x="483896" y="164733"/>
                  <a:pt x="482957" y="194728"/>
                  <a:pt x="482957" y="219801"/>
                </a:cubicBezTo>
                <a:cubicBezTo>
                  <a:pt x="482957" y="223784"/>
                  <a:pt x="482723" y="227768"/>
                  <a:pt x="482723" y="231517"/>
                </a:cubicBezTo>
                <a:cubicBezTo>
                  <a:pt x="483896" y="233158"/>
                  <a:pt x="483661" y="234798"/>
                  <a:pt x="482488" y="236204"/>
                </a:cubicBezTo>
                <a:cubicBezTo>
                  <a:pt x="481784" y="252372"/>
                  <a:pt x="479906" y="268307"/>
                  <a:pt x="474274" y="283304"/>
                </a:cubicBezTo>
                <a:cubicBezTo>
                  <a:pt x="500089" y="279555"/>
                  <a:pt x="539750" y="274165"/>
                  <a:pt x="568147" y="274868"/>
                </a:cubicBezTo>
                <a:cubicBezTo>
                  <a:pt x="578003" y="201992"/>
                  <a:pt x="582228" y="127944"/>
                  <a:pt x="570024" y="55068"/>
                </a:cubicBezTo>
                <a:cubicBezTo>
                  <a:pt x="556178" y="55536"/>
                  <a:pt x="542097" y="53896"/>
                  <a:pt x="528251" y="54130"/>
                </a:cubicBezTo>
                <a:cubicBezTo>
                  <a:pt x="523088" y="54130"/>
                  <a:pt x="522149" y="46397"/>
                  <a:pt x="527078" y="44991"/>
                </a:cubicBezTo>
                <a:cubicBezTo>
                  <a:pt x="540220" y="41476"/>
                  <a:pt x="556647" y="42648"/>
                  <a:pt x="570494" y="43585"/>
                </a:cubicBezTo>
                <a:cubicBezTo>
                  <a:pt x="573544" y="40539"/>
                  <a:pt x="579177" y="40304"/>
                  <a:pt x="580350" y="45694"/>
                </a:cubicBezTo>
                <a:cubicBezTo>
                  <a:pt x="594431" y="119742"/>
                  <a:pt x="594431" y="201523"/>
                  <a:pt x="577534" y="275337"/>
                </a:cubicBezTo>
                <a:cubicBezTo>
                  <a:pt x="594900" y="276977"/>
                  <a:pt x="605461" y="281664"/>
                  <a:pt x="601002" y="292208"/>
                </a:cubicBezTo>
                <a:cubicBezTo>
                  <a:pt x="601706" y="299707"/>
                  <a:pt x="599594" y="309080"/>
                  <a:pt x="598890" y="314470"/>
                </a:cubicBezTo>
                <a:cubicBezTo>
                  <a:pt x="597951" y="321265"/>
                  <a:pt x="597247" y="327826"/>
                  <a:pt x="595839" y="334388"/>
                </a:cubicBezTo>
                <a:cubicBezTo>
                  <a:pt x="595604" y="335794"/>
                  <a:pt x="595135" y="337434"/>
                  <a:pt x="594666" y="339074"/>
                </a:cubicBezTo>
                <a:cubicBezTo>
                  <a:pt x="596309" y="342120"/>
                  <a:pt x="594666" y="346807"/>
                  <a:pt x="589972" y="347041"/>
                </a:cubicBezTo>
                <a:cubicBezTo>
                  <a:pt x="501497" y="348916"/>
                  <a:pt x="413257" y="349385"/>
                  <a:pt x="325017" y="350791"/>
                </a:cubicBezTo>
                <a:cubicBezTo>
                  <a:pt x="324547" y="351025"/>
                  <a:pt x="323843" y="351259"/>
                  <a:pt x="322905" y="351025"/>
                </a:cubicBezTo>
                <a:cubicBezTo>
                  <a:pt x="322905" y="351025"/>
                  <a:pt x="322670" y="350791"/>
                  <a:pt x="322435" y="350791"/>
                </a:cubicBezTo>
                <a:cubicBezTo>
                  <a:pt x="306946" y="351025"/>
                  <a:pt x="291223" y="351259"/>
                  <a:pt x="275499" y="351728"/>
                </a:cubicBezTo>
                <a:cubicBezTo>
                  <a:pt x="275030" y="352431"/>
                  <a:pt x="274091" y="353134"/>
                  <a:pt x="273152" y="353134"/>
                </a:cubicBezTo>
                <a:cubicBezTo>
                  <a:pt x="271979" y="353368"/>
                  <a:pt x="270571" y="352665"/>
                  <a:pt x="269163" y="351962"/>
                </a:cubicBezTo>
                <a:cubicBezTo>
                  <a:pt x="237246" y="352665"/>
                  <a:pt x="205329" y="353603"/>
                  <a:pt x="173413" y="354774"/>
                </a:cubicBezTo>
                <a:cubicBezTo>
                  <a:pt x="151118" y="355712"/>
                  <a:pt x="18054" y="371880"/>
                  <a:pt x="6320" y="348916"/>
                </a:cubicBezTo>
                <a:cubicBezTo>
                  <a:pt x="922" y="344464"/>
                  <a:pt x="922" y="332513"/>
                  <a:pt x="922" y="326655"/>
                </a:cubicBezTo>
                <a:cubicBezTo>
                  <a:pt x="687" y="320562"/>
                  <a:pt x="-1190" y="307440"/>
                  <a:pt x="2095" y="300879"/>
                </a:cubicBezTo>
                <a:cubicBezTo>
                  <a:pt x="1626" y="300176"/>
                  <a:pt x="922" y="299707"/>
                  <a:pt x="453" y="299004"/>
                </a:cubicBezTo>
                <a:cubicBezTo>
                  <a:pt x="-955" y="296661"/>
                  <a:pt x="1157" y="294552"/>
                  <a:pt x="3504" y="295020"/>
                </a:cubicBezTo>
                <a:cubicBezTo>
                  <a:pt x="8432" y="295723"/>
                  <a:pt x="13360" y="296426"/>
                  <a:pt x="18288" y="297129"/>
                </a:cubicBezTo>
                <a:cubicBezTo>
                  <a:pt x="13125" y="232220"/>
                  <a:pt x="17584" y="158407"/>
                  <a:pt x="28849" y="94200"/>
                </a:cubicBezTo>
                <a:cubicBezTo>
                  <a:pt x="29318" y="90920"/>
                  <a:pt x="32604" y="89983"/>
                  <a:pt x="35186" y="91154"/>
                </a:cubicBezTo>
                <a:cubicBezTo>
                  <a:pt x="35890" y="89280"/>
                  <a:pt x="37532" y="87874"/>
                  <a:pt x="40114" y="87874"/>
                </a:cubicBezTo>
                <a:lnTo>
                  <a:pt x="79775" y="87874"/>
                </a:lnTo>
                <a:cubicBezTo>
                  <a:pt x="80010" y="87874"/>
                  <a:pt x="80244" y="88108"/>
                  <a:pt x="80479" y="88108"/>
                </a:cubicBezTo>
                <a:cubicBezTo>
                  <a:pt x="82356" y="85999"/>
                  <a:pt x="86111" y="85765"/>
                  <a:pt x="88223" y="88577"/>
                </a:cubicBezTo>
                <a:cubicBezTo>
                  <a:pt x="103243" y="108026"/>
                  <a:pt x="91978" y="149033"/>
                  <a:pt x="90805" y="171295"/>
                </a:cubicBezTo>
                <a:cubicBezTo>
                  <a:pt x="88223" y="215349"/>
                  <a:pt x="99019" y="257996"/>
                  <a:pt x="88458" y="301582"/>
                </a:cubicBezTo>
                <a:cubicBezTo>
                  <a:pt x="98080" y="301582"/>
                  <a:pt x="107702" y="301347"/>
                  <a:pt x="117324" y="301113"/>
                </a:cubicBezTo>
                <a:cubicBezTo>
                  <a:pt x="122018" y="240890"/>
                  <a:pt x="117559" y="178325"/>
                  <a:pt x="114038" y="117868"/>
                </a:cubicBezTo>
                <a:cubicBezTo>
                  <a:pt x="112161" y="85296"/>
                  <a:pt x="101366" y="31868"/>
                  <a:pt x="122018" y="3046"/>
                </a:cubicBezTo>
                <a:cubicBezTo>
                  <a:pt x="123660" y="468"/>
                  <a:pt x="127181" y="468"/>
                  <a:pt x="129058" y="2109"/>
                </a:cubicBezTo>
                <a:cubicBezTo>
                  <a:pt x="129997" y="1640"/>
                  <a:pt x="130701" y="937"/>
                  <a:pt x="131170" y="703"/>
                </a:cubicBezTo>
                <a:cubicBezTo>
                  <a:pt x="133282" y="0"/>
                  <a:pt x="135394" y="234"/>
                  <a:pt x="1375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0" name="文本框 109">
            <a:extLst>
              <a:ext uri="{FF2B5EF4-FFF2-40B4-BE49-F238E27FC236}">
                <a16:creationId xmlns:a16="http://schemas.microsoft.com/office/drawing/2014/main" id="{4854AF78-4C89-48B8-8863-441BEE5E7ED5}"/>
              </a:ext>
            </a:extLst>
          </p:cNvPr>
          <p:cNvSpPr txBox="1"/>
          <p:nvPr/>
        </p:nvSpPr>
        <p:spPr>
          <a:xfrm>
            <a:off x="567073" y="123906"/>
            <a:ext cx="1869101" cy="338554"/>
          </a:xfrm>
          <a:prstGeom prst="rect">
            <a:avLst/>
          </a:prstGeom>
          <a:noFill/>
        </p:spPr>
        <p:txBody>
          <a:bodyPr wrap="square" rtlCol="0">
            <a:spAutoFit/>
          </a:bodyPr>
          <a:lstStyle/>
          <a:p>
            <a:r>
              <a:rPr lang="zh-CN" altLang="en-US" sz="1600" b="1" dirty="0">
                <a:cs typeface="+mn-ea"/>
                <a:sym typeface="+mn-lt"/>
              </a:rPr>
              <a:t>结论</a:t>
            </a:r>
            <a:endParaRPr lang="zh-CN" altLang="en-US" sz="1600" dirty="0">
              <a:cs typeface="+mn-ea"/>
              <a:sym typeface="+mn-lt"/>
            </a:endParaRPr>
          </a:p>
        </p:txBody>
      </p:sp>
      <p:sp>
        <p:nvSpPr>
          <p:cNvPr id="10" name="文本框 9">
            <a:extLst>
              <a:ext uri="{FF2B5EF4-FFF2-40B4-BE49-F238E27FC236}">
                <a16:creationId xmlns:a16="http://schemas.microsoft.com/office/drawing/2014/main" id="{DDC44E26-FBEA-4690-B647-00432DB5F5B2}"/>
              </a:ext>
            </a:extLst>
          </p:cNvPr>
          <p:cNvSpPr txBox="1"/>
          <p:nvPr/>
        </p:nvSpPr>
        <p:spPr>
          <a:xfrm>
            <a:off x="660400" y="1358282"/>
            <a:ext cx="7454807" cy="378270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t>NLB</a:t>
            </a:r>
            <a:r>
              <a:rPr lang="zh-CN" altLang="en-US" dirty="0"/>
              <a:t>利用</a:t>
            </a:r>
            <a:r>
              <a:rPr lang="en-US" altLang="zh-CN" b="1" dirty="0"/>
              <a:t>NDN</a:t>
            </a:r>
            <a:r>
              <a:rPr lang="zh-CN" altLang="en-US" b="1" dirty="0"/>
              <a:t>的数据中心和接收器驱动的通信模型</a:t>
            </a:r>
            <a:r>
              <a:rPr lang="zh-CN" altLang="en-US" dirty="0"/>
              <a:t>，以及</a:t>
            </a:r>
            <a:r>
              <a:rPr lang="zh-CN" altLang="en-US" b="1" dirty="0"/>
              <a:t>底层</a:t>
            </a:r>
            <a:r>
              <a:rPr lang="en-US" altLang="zh-CN" b="1" dirty="0"/>
              <a:t>WLAN</a:t>
            </a:r>
            <a:r>
              <a:rPr lang="zh-CN" altLang="en-US" b="1" dirty="0"/>
              <a:t>媒体的广播特性</a:t>
            </a:r>
            <a:r>
              <a:rPr lang="zh-CN" altLang="en-US" dirty="0"/>
              <a:t>，实现了可扩展和高效的实时流媒体传输。它是一种实用的解决方案，因为它可以在商品接入点和移动设备上运行，而</a:t>
            </a:r>
            <a:r>
              <a:rPr lang="zh-CN" altLang="en-US" b="1" dirty="0"/>
              <a:t>不需要对现有的</a:t>
            </a:r>
            <a:r>
              <a:rPr lang="en-US" altLang="zh-CN" b="1" dirty="0"/>
              <a:t>802.11 MAC</a:t>
            </a:r>
            <a:r>
              <a:rPr lang="zh-CN" altLang="en-US" b="1" dirty="0"/>
              <a:t>层进行任何更改</a:t>
            </a:r>
            <a:r>
              <a:rPr lang="zh-CN" altLang="en-US" dirty="0"/>
              <a:t>。</a:t>
            </a:r>
            <a:endParaRPr lang="en-US" altLang="zh-CN" dirty="0"/>
          </a:p>
          <a:p>
            <a:pPr marL="285750" indent="-285750">
              <a:lnSpc>
                <a:spcPct val="150000"/>
              </a:lnSpc>
              <a:buFont typeface="Wingdings" panose="05000000000000000000" pitchFamily="2" charset="2"/>
              <a:buChar char="Ø"/>
            </a:pPr>
            <a:r>
              <a:rPr lang="zh-CN" altLang="en-US" dirty="0"/>
              <a:t>结合</a:t>
            </a:r>
            <a:r>
              <a:rPr lang="en-US" altLang="zh-CN" dirty="0"/>
              <a:t>NDN</a:t>
            </a:r>
            <a:r>
              <a:rPr lang="zh-CN" altLang="en-US" dirty="0"/>
              <a:t>在有线网络中缓存和组播的优势，</a:t>
            </a:r>
            <a:r>
              <a:rPr lang="en-US" altLang="zh-CN" dirty="0"/>
              <a:t>NLB</a:t>
            </a:r>
            <a:r>
              <a:rPr lang="zh-CN" altLang="en-US" dirty="0"/>
              <a:t>完成了端到端可扩展的内容分发。</a:t>
            </a:r>
            <a:endParaRPr lang="en-US" altLang="zh-CN" dirty="0"/>
          </a:p>
          <a:p>
            <a:pPr marL="285750" indent="-285750">
              <a:lnSpc>
                <a:spcPct val="150000"/>
              </a:lnSpc>
              <a:buFont typeface="Wingdings" panose="05000000000000000000" pitchFamily="2" charset="2"/>
              <a:buChar char="Ø"/>
            </a:pPr>
            <a:r>
              <a:rPr lang="en-US" altLang="zh-CN" dirty="0"/>
              <a:t>NLB</a:t>
            </a:r>
            <a:r>
              <a:rPr lang="zh-CN" altLang="en-US" dirty="0"/>
              <a:t>不仅为视频直播提供了切实可行的解决方案，也为</a:t>
            </a:r>
            <a:r>
              <a:rPr lang="en-US" altLang="zh-CN" dirty="0"/>
              <a:t>NDN</a:t>
            </a:r>
            <a:r>
              <a:rPr lang="zh-CN" altLang="en-US" dirty="0"/>
              <a:t>的协议设计提供了经验和见解。它的</a:t>
            </a:r>
            <a:r>
              <a:rPr lang="zh-CN" altLang="en-US" b="1" dirty="0"/>
              <a:t>跨层方法</a:t>
            </a:r>
            <a:r>
              <a:rPr lang="zh-CN" altLang="en-US" dirty="0"/>
              <a:t>和</a:t>
            </a:r>
            <a:r>
              <a:rPr lang="en-US" altLang="zh-CN" b="1" dirty="0"/>
              <a:t>Interest</a:t>
            </a:r>
            <a:r>
              <a:rPr lang="zh-CN" altLang="en-US" b="1" dirty="0"/>
              <a:t>抑制机制</a:t>
            </a:r>
            <a:r>
              <a:rPr lang="zh-CN" altLang="en-US" dirty="0"/>
              <a:t>一般适用于广播媒体上的</a:t>
            </a:r>
            <a:r>
              <a:rPr lang="en-US" altLang="zh-CN" dirty="0"/>
              <a:t>NDN</a:t>
            </a:r>
            <a:r>
              <a:rPr lang="zh-CN" altLang="en-US" dirty="0"/>
              <a:t>。</a:t>
            </a:r>
          </a:p>
        </p:txBody>
      </p:sp>
    </p:spTree>
    <p:extLst>
      <p:ext uri="{BB962C8B-B14F-4D97-AF65-F5344CB8AC3E}">
        <p14:creationId xmlns:p14="http://schemas.microsoft.com/office/powerpoint/2010/main" val="2003818336"/>
      </p:ext>
    </p:extLst>
  </p:cSld>
  <p:clrMapOvr>
    <a:masterClrMapping/>
  </p:clrMapOvr>
  <mc:AlternateContent xmlns:mc="http://schemas.openxmlformats.org/markup-compatibility/2006">
    <mc:Choice xmlns:p14="http://schemas.microsoft.com/office/powerpoint/2010/main" Requires="p14">
      <p:transition spd="med" p14:dur="700" advTm="528">
        <p:fade/>
      </p:transition>
    </mc:Choice>
    <mc:Fallback>
      <p:transition spd="med" advTm="528">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06822" y="2360410"/>
            <a:ext cx="8978356" cy="830997"/>
          </a:xfrm>
          <a:prstGeom prst="rect">
            <a:avLst/>
          </a:prstGeom>
        </p:spPr>
        <p:txBody>
          <a:bodyPr wrap="none">
            <a:spAutoFit/>
          </a:bodyPr>
          <a:lstStyle/>
          <a:p>
            <a:pPr algn="ctr"/>
            <a:r>
              <a:rPr lang="en-US" altLang="zh-CN" sz="4800" b="1" dirty="0">
                <a:cs typeface="+mn-ea"/>
                <a:sym typeface="+mn-lt"/>
              </a:rPr>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B5FA76EA-74E1-4377-AB11-0D63D1482B3E}"/>
              </a:ext>
            </a:extLst>
          </p:cNvPr>
          <p:cNvSpPr/>
          <p:nvPr/>
        </p:nvSpPr>
        <p:spPr>
          <a:xfrm>
            <a:off x="6881127" y="3852392"/>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cs typeface="+mn-ea"/>
                <a:sym typeface="+mn-lt"/>
              </a:rPr>
              <a:t>报告人  方清</a:t>
            </a:r>
            <a:endParaRPr lang="en-US" altLang="zh-CN" b="1" dirty="0">
              <a:solidFill>
                <a:schemeClr val="tx1"/>
              </a:solidFill>
              <a:cs typeface="+mn-ea"/>
              <a:sym typeface="+mn-lt"/>
            </a:endParaRP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cs typeface="+mn-ea"/>
                <a:sym typeface="+mn-lt"/>
              </a:rPr>
              <a:t>PART</a:t>
            </a:r>
            <a:r>
              <a:rPr lang="zh-CN" altLang="en-US" sz="4400" b="1" dirty="0">
                <a:cs typeface="+mn-ea"/>
                <a:sym typeface="+mn-lt"/>
              </a:rPr>
              <a:t> </a:t>
            </a:r>
            <a:r>
              <a:rPr lang="en-US" altLang="zh-CN" sz="4400" b="1" dirty="0">
                <a:cs typeface="+mn-ea"/>
                <a:sym typeface="+mn-lt"/>
              </a:rPr>
              <a:t>ONE</a:t>
            </a:r>
            <a:endParaRPr lang="zh-CN" altLang="en-US" sz="4400" b="1" dirty="0">
              <a:cs typeface="+mn-ea"/>
              <a:sym typeface="+mn-lt"/>
            </a:endParaRPr>
          </a:p>
        </p:txBody>
      </p:sp>
      <p:sp>
        <p:nvSpPr>
          <p:cNvPr id="3" name="文本框 2"/>
          <p:cNvSpPr txBox="1"/>
          <p:nvPr/>
        </p:nvSpPr>
        <p:spPr>
          <a:xfrm>
            <a:off x="3136395" y="2096093"/>
            <a:ext cx="5919209" cy="1312475"/>
          </a:xfrm>
          <a:prstGeom prst="rect">
            <a:avLst/>
          </a:prstGeom>
          <a:noFill/>
        </p:spPr>
        <p:txBody>
          <a:bodyPr wrap="square" rtlCol="0">
            <a:spAutoFit/>
          </a:bodyPr>
          <a:lstStyle/>
          <a:p>
            <a:pPr algn="ctr">
              <a:lnSpc>
                <a:spcPct val="150000"/>
              </a:lnSpc>
            </a:pPr>
            <a:r>
              <a:rPr lang="zh-CN" altLang="en-US" sz="6000" b="1" dirty="0">
                <a:solidFill>
                  <a:schemeClr val="tx1"/>
                </a:solidFill>
                <a:cs typeface="+mn-ea"/>
                <a:sym typeface="+mn-lt"/>
              </a:rPr>
              <a:t>介绍</a:t>
            </a:r>
            <a:endParaRPr lang="en-US" altLang="zh-CN" sz="6000" b="1" dirty="0">
              <a:solidFill>
                <a:schemeClr val="tx1"/>
              </a:solidFill>
              <a:cs typeface="+mn-ea"/>
              <a:sym typeface="+mn-lt"/>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cs typeface="+mn-ea"/>
              <a:sym typeface="+mn-lt"/>
            </a:endParaRPr>
          </a:p>
        </p:txBody>
      </p:sp>
    </p:spTree>
    <p:extLst>
      <p:ext uri="{BB962C8B-B14F-4D97-AF65-F5344CB8AC3E}">
        <p14:creationId xmlns:p14="http://schemas.microsoft.com/office/powerpoint/2010/main" val="3831360840"/>
      </p:ext>
    </p:extLst>
  </p:cSld>
  <p:clrMapOvr>
    <a:masterClrMapping/>
  </p:clrMapOvr>
  <p:transition spd="slow" advTm="2559">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iconfont-1188-857505">
            <a:extLst>
              <a:ext uri="{FF2B5EF4-FFF2-40B4-BE49-F238E27FC236}">
                <a16:creationId xmlns:a16="http://schemas.microsoft.com/office/drawing/2014/main" id="{87874618-CE8E-4AE2-AC1A-FCF2DC56CA61}"/>
              </a:ext>
            </a:extLst>
          </p:cNvPr>
          <p:cNvSpPr/>
          <p:nvPr/>
        </p:nvSpPr>
        <p:spPr>
          <a:xfrm>
            <a:off x="123640" y="98177"/>
            <a:ext cx="390458" cy="390013"/>
          </a:xfrm>
          <a:custGeom>
            <a:avLst/>
            <a:gdLst>
              <a:gd name="T0" fmla="*/ 10906 w 12797"/>
              <a:gd name="T1" fmla="*/ 1875 h 12781"/>
              <a:gd name="T2" fmla="*/ 6391 w 12797"/>
              <a:gd name="T3" fmla="*/ 0 h 12781"/>
              <a:gd name="T4" fmla="*/ 1875 w 12797"/>
              <a:gd name="T5" fmla="*/ 1875 h 12781"/>
              <a:gd name="T6" fmla="*/ 1234 w 12797"/>
              <a:gd name="T7" fmla="*/ 2625 h 12781"/>
              <a:gd name="T8" fmla="*/ 0 w 12797"/>
              <a:gd name="T9" fmla="*/ 6391 h 12781"/>
              <a:gd name="T10" fmla="*/ 1875 w 12797"/>
              <a:gd name="T11" fmla="*/ 10906 h 12781"/>
              <a:gd name="T12" fmla="*/ 6391 w 12797"/>
              <a:gd name="T13" fmla="*/ 12781 h 12781"/>
              <a:gd name="T14" fmla="*/ 10906 w 12797"/>
              <a:gd name="T15" fmla="*/ 10906 h 12781"/>
              <a:gd name="T16" fmla="*/ 12781 w 12797"/>
              <a:gd name="T17" fmla="*/ 6391 h 12781"/>
              <a:gd name="T18" fmla="*/ 11219 w 12797"/>
              <a:gd name="T19" fmla="*/ 9484 h 12781"/>
              <a:gd name="T20" fmla="*/ 9906 w 12797"/>
              <a:gd name="T21" fmla="*/ 6719 h 12781"/>
              <a:gd name="T22" fmla="*/ 11219 w 12797"/>
              <a:gd name="T23" fmla="*/ 9484 h 12781"/>
              <a:gd name="T24" fmla="*/ 2891 w 12797"/>
              <a:gd name="T25" fmla="*/ 6734 h 12781"/>
              <a:gd name="T26" fmla="*/ 1578 w 12797"/>
              <a:gd name="T27" fmla="*/ 9500 h 12781"/>
              <a:gd name="T28" fmla="*/ 1609 w 12797"/>
              <a:gd name="T29" fmla="*/ 3250 h 12781"/>
              <a:gd name="T30" fmla="*/ 2891 w 12797"/>
              <a:gd name="T31" fmla="*/ 6063 h 12781"/>
              <a:gd name="T32" fmla="*/ 1609 w 12797"/>
              <a:gd name="T33" fmla="*/ 3250 h 12781"/>
              <a:gd name="T34" fmla="*/ 3563 w 12797"/>
              <a:gd name="T35" fmla="*/ 6063 h 12781"/>
              <a:gd name="T36" fmla="*/ 6063 w 12797"/>
              <a:gd name="T37" fmla="*/ 4203 h 12781"/>
              <a:gd name="T38" fmla="*/ 6063 w 12797"/>
              <a:gd name="T39" fmla="*/ 6734 h 12781"/>
              <a:gd name="T40" fmla="*/ 3813 w 12797"/>
              <a:gd name="T41" fmla="*/ 8750 h 12781"/>
              <a:gd name="T42" fmla="*/ 6063 w 12797"/>
              <a:gd name="T43" fmla="*/ 6734 h 12781"/>
              <a:gd name="T44" fmla="*/ 9234 w 12797"/>
              <a:gd name="T45" fmla="*/ 6734 h 12781"/>
              <a:gd name="T46" fmla="*/ 6734 w 12797"/>
              <a:gd name="T47" fmla="*/ 8516 h 12781"/>
              <a:gd name="T48" fmla="*/ 6734 w 12797"/>
              <a:gd name="T49" fmla="*/ 6063 h 12781"/>
              <a:gd name="T50" fmla="*/ 8969 w 12797"/>
              <a:gd name="T51" fmla="*/ 3969 h 12781"/>
              <a:gd name="T52" fmla="*/ 6734 w 12797"/>
              <a:gd name="T53" fmla="*/ 6063 h 12781"/>
              <a:gd name="T54" fmla="*/ 6734 w 12797"/>
              <a:gd name="T55" fmla="*/ 719 h 12781"/>
              <a:gd name="T56" fmla="*/ 8344 w 12797"/>
              <a:gd name="T57" fmla="*/ 2266 h 12781"/>
              <a:gd name="T58" fmla="*/ 6734 w 12797"/>
              <a:gd name="T59" fmla="*/ 3531 h 12781"/>
              <a:gd name="T60" fmla="*/ 6063 w 12797"/>
              <a:gd name="T61" fmla="*/ 719 h 12781"/>
              <a:gd name="T62" fmla="*/ 4016 w 12797"/>
              <a:gd name="T63" fmla="*/ 3313 h 12781"/>
              <a:gd name="T64" fmla="*/ 5375 w 12797"/>
              <a:gd name="T65" fmla="*/ 1078 h 12781"/>
              <a:gd name="T66" fmla="*/ 6063 w 12797"/>
              <a:gd name="T67" fmla="*/ 12078 h 12781"/>
              <a:gd name="T68" fmla="*/ 4453 w 12797"/>
              <a:gd name="T69" fmla="*/ 10531 h 12781"/>
              <a:gd name="T70" fmla="*/ 6063 w 12797"/>
              <a:gd name="T71" fmla="*/ 9188 h 12781"/>
              <a:gd name="T72" fmla="*/ 6734 w 12797"/>
              <a:gd name="T73" fmla="*/ 12078 h 12781"/>
              <a:gd name="T74" fmla="*/ 8797 w 12797"/>
              <a:gd name="T75" fmla="*/ 9406 h 12781"/>
              <a:gd name="T76" fmla="*/ 7422 w 12797"/>
              <a:gd name="T77" fmla="*/ 11719 h 12781"/>
              <a:gd name="T78" fmla="*/ 9625 w 12797"/>
              <a:gd name="T79" fmla="*/ 3828 h 12781"/>
              <a:gd name="T80" fmla="*/ 12125 w 12797"/>
              <a:gd name="T81" fmla="*/ 6063 h 12781"/>
              <a:gd name="T82" fmla="*/ 10438 w 12797"/>
              <a:gd name="T83" fmla="*/ 2344 h 12781"/>
              <a:gd name="T84" fmla="*/ 9438 w 12797"/>
              <a:gd name="T85" fmla="*/ 3172 h 12781"/>
              <a:gd name="T86" fmla="*/ 8297 w 12797"/>
              <a:gd name="T87" fmla="*/ 1000 h 12781"/>
              <a:gd name="T88" fmla="*/ 4484 w 12797"/>
              <a:gd name="T89" fmla="*/ 1000 h 12781"/>
              <a:gd name="T90" fmla="*/ 3344 w 12797"/>
              <a:gd name="T91" fmla="*/ 3172 h 12781"/>
              <a:gd name="T92" fmla="*/ 2344 w 12797"/>
              <a:gd name="T93" fmla="*/ 2344 h 12781"/>
              <a:gd name="T94" fmla="*/ 2344 w 12797"/>
              <a:gd name="T95" fmla="*/ 10438 h 12781"/>
              <a:gd name="T96" fmla="*/ 3328 w 12797"/>
              <a:gd name="T97" fmla="*/ 9547 h 12781"/>
              <a:gd name="T98" fmla="*/ 4484 w 12797"/>
              <a:gd name="T99" fmla="*/ 11781 h 12781"/>
              <a:gd name="T100" fmla="*/ 8297 w 12797"/>
              <a:gd name="T101" fmla="*/ 11797 h 12781"/>
              <a:gd name="T102" fmla="*/ 9453 w 12797"/>
              <a:gd name="T103" fmla="*/ 9563 h 12781"/>
              <a:gd name="T104" fmla="*/ 10438 w 12797"/>
              <a:gd name="T105" fmla="*/ 10453 h 12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7" h="12781">
                <a:moveTo>
                  <a:pt x="12281" y="3906"/>
                </a:moveTo>
                <a:cubicBezTo>
                  <a:pt x="11953" y="3141"/>
                  <a:pt x="11500" y="2453"/>
                  <a:pt x="10906" y="1875"/>
                </a:cubicBezTo>
                <a:cubicBezTo>
                  <a:pt x="10313" y="1281"/>
                  <a:pt x="9641" y="828"/>
                  <a:pt x="8875" y="500"/>
                </a:cubicBezTo>
                <a:cubicBezTo>
                  <a:pt x="8094" y="172"/>
                  <a:pt x="7266" y="0"/>
                  <a:pt x="6391" y="0"/>
                </a:cubicBezTo>
                <a:cubicBezTo>
                  <a:pt x="5531" y="0"/>
                  <a:pt x="4688" y="172"/>
                  <a:pt x="3906" y="500"/>
                </a:cubicBezTo>
                <a:cubicBezTo>
                  <a:pt x="3141" y="828"/>
                  <a:pt x="2453" y="1281"/>
                  <a:pt x="1875" y="1875"/>
                </a:cubicBezTo>
                <a:cubicBezTo>
                  <a:pt x="1641" y="2109"/>
                  <a:pt x="1438" y="2344"/>
                  <a:pt x="1250" y="2594"/>
                </a:cubicBezTo>
                <a:cubicBezTo>
                  <a:pt x="1250" y="2594"/>
                  <a:pt x="1234" y="2609"/>
                  <a:pt x="1234" y="2625"/>
                </a:cubicBezTo>
                <a:cubicBezTo>
                  <a:pt x="938" y="3016"/>
                  <a:pt x="703" y="3453"/>
                  <a:pt x="500" y="3906"/>
                </a:cubicBezTo>
                <a:cubicBezTo>
                  <a:pt x="172" y="4688"/>
                  <a:pt x="0" y="5531"/>
                  <a:pt x="0" y="6391"/>
                </a:cubicBezTo>
                <a:cubicBezTo>
                  <a:pt x="0" y="7250"/>
                  <a:pt x="172" y="8094"/>
                  <a:pt x="500" y="8875"/>
                </a:cubicBezTo>
                <a:cubicBezTo>
                  <a:pt x="828" y="9641"/>
                  <a:pt x="1281" y="10328"/>
                  <a:pt x="1875" y="10906"/>
                </a:cubicBezTo>
                <a:cubicBezTo>
                  <a:pt x="2469" y="11484"/>
                  <a:pt x="3141" y="11953"/>
                  <a:pt x="3906" y="12281"/>
                </a:cubicBezTo>
                <a:cubicBezTo>
                  <a:pt x="4688" y="12609"/>
                  <a:pt x="5531" y="12781"/>
                  <a:pt x="6391" y="12781"/>
                </a:cubicBezTo>
                <a:cubicBezTo>
                  <a:pt x="7250" y="12781"/>
                  <a:pt x="8094" y="12609"/>
                  <a:pt x="8875" y="12281"/>
                </a:cubicBezTo>
                <a:cubicBezTo>
                  <a:pt x="9641" y="11953"/>
                  <a:pt x="10328" y="11500"/>
                  <a:pt x="10906" y="10906"/>
                </a:cubicBezTo>
                <a:cubicBezTo>
                  <a:pt x="11500" y="10313"/>
                  <a:pt x="11953" y="9641"/>
                  <a:pt x="12281" y="8875"/>
                </a:cubicBezTo>
                <a:cubicBezTo>
                  <a:pt x="12609" y="8094"/>
                  <a:pt x="12781" y="7250"/>
                  <a:pt x="12781" y="6391"/>
                </a:cubicBezTo>
                <a:cubicBezTo>
                  <a:pt x="12797" y="5531"/>
                  <a:pt x="12625" y="4688"/>
                  <a:pt x="12281" y="3906"/>
                </a:cubicBezTo>
                <a:close/>
                <a:moveTo>
                  <a:pt x="11219" y="9484"/>
                </a:moveTo>
                <a:cubicBezTo>
                  <a:pt x="10766" y="9250"/>
                  <a:pt x="10234" y="9047"/>
                  <a:pt x="9641" y="8891"/>
                </a:cubicBezTo>
                <a:cubicBezTo>
                  <a:pt x="9797" y="8203"/>
                  <a:pt x="9891" y="7469"/>
                  <a:pt x="9906" y="6719"/>
                </a:cubicBezTo>
                <a:lnTo>
                  <a:pt x="12109" y="6719"/>
                </a:lnTo>
                <a:cubicBezTo>
                  <a:pt x="12047" y="7719"/>
                  <a:pt x="11734" y="8672"/>
                  <a:pt x="11219" y="9484"/>
                </a:cubicBezTo>
                <a:close/>
                <a:moveTo>
                  <a:pt x="688" y="6734"/>
                </a:moveTo>
                <a:lnTo>
                  <a:pt x="2891" y="6734"/>
                </a:lnTo>
                <a:cubicBezTo>
                  <a:pt x="2906" y="7484"/>
                  <a:pt x="3000" y="8219"/>
                  <a:pt x="3156" y="8906"/>
                </a:cubicBezTo>
                <a:cubicBezTo>
                  <a:pt x="2563" y="9063"/>
                  <a:pt x="2031" y="9266"/>
                  <a:pt x="1578" y="9500"/>
                </a:cubicBezTo>
                <a:cubicBezTo>
                  <a:pt x="1047" y="8672"/>
                  <a:pt x="734" y="7719"/>
                  <a:pt x="688" y="6734"/>
                </a:cubicBezTo>
                <a:close/>
                <a:moveTo>
                  <a:pt x="1609" y="3250"/>
                </a:moveTo>
                <a:cubicBezTo>
                  <a:pt x="2063" y="3484"/>
                  <a:pt x="2578" y="3672"/>
                  <a:pt x="3172" y="3828"/>
                </a:cubicBezTo>
                <a:cubicBezTo>
                  <a:pt x="3000" y="4531"/>
                  <a:pt x="2906" y="5281"/>
                  <a:pt x="2891" y="6063"/>
                </a:cubicBezTo>
                <a:lnTo>
                  <a:pt x="688" y="6063"/>
                </a:lnTo>
                <a:cubicBezTo>
                  <a:pt x="734" y="5047"/>
                  <a:pt x="1063" y="4078"/>
                  <a:pt x="1609" y="3250"/>
                </a:cubicBezTo>
                <a:close/>
                <a:moveTo>
                  <a:pt x="6063" y="6063"/>
                </a:moveTo>
                <a:lnTo>
                  <a:pt x="3563" y="6063"/>
                </a:lnTo>
                <a:cubicBezTo>
                  <a:pt x="3578" y="5328"/>
                  <a:pt x="3672" y="4625"/>
                  <a:pt x="3828" y="3969"/>
                </a:cubicBezTo>
                <a:cubicBezTo>
                  <a:pt x="4531" y="4109"/>
                  <a:pt x="5281" y="4188"/>
                  <a:pt x="6063" y="4203"/>
                </a:cubicBezTo>
                <a:lnTo>
                  <a:pt x="6063" y="6063"/>
                </a:lnTo>
                <a:close/>
                <a:moveTo>
                  <a:pt x="6063" y="6734"/>
                </a:moveTo>
                <a:lnTo>
                  <a:pt x="6063" y="8516"/>
                </a:lnTo>
                <a:cubicBezTo>
                  <a:pt x="5281" y="8531"/>
                  <a:pt x="4531" y="8609"/>
                  <a:pt x="3813" y="8750"/>
                </a:cubicBezTo>
                <a:cubicBezTo>
                  <a:pt x="3672" y="8125"/>
                  <a:pt x="3578" y="7438"/>
                  <a:pt x="3563" y="6734"/>
                </a:cubicBezTo>
                <a:lnTo>
                  <a:pt x="6063" y="6734"/>
                </a:lnTo>
                <a:close/>
                <a:moveTo>
                  <a:pt x="6734" y="6734"/>
                </a:moveTo>
                <a:lnTo>
                  <a:pt x="9234" y="6734"/>
                </a:lnTo>
                <a:cubicBezTo>
                  <a:pt x="9219" y="7438"/>
                  <a:pt x="9125" y="8125"/>
                  <a:pt x="8984" y="8750"/>
                </a:cubicBezTo>
                <a:cubicBezTo>
                  <a:pt x="8281" y="8609"/>
                  <a:pt x="7516" y="8531"/>
                  <a:pt x="6734" y="8516"/>
                </a:cubicBezTo>
                <a:lnTo>
                  <a:pt x="6734" y="6734"/>
                </a:lnTo>
                <a:close/>
                <a:moveTo>
                  <a:pt x="6734" y="6063"/>
                </a:moveTo>
                <a:lnTo>
                  <a:pt x="6734" y="4203"/>
                </a:lnTo>
                <a:cubicBezTo>
                  <a:pt x="7516" y="4188"/>
                  <a:pt x="8266" y="4109"/>
                  <a:pt x="8969" y="3969"/>
                </a:cubicBezTo>
                <a:cubicBezTo>
                  <a:pt x="9125" y="4625"/>
                  <a:pt x="9219" y="5328"/>
                  <a:pt x="9234" y="6063"/>
                </a:cubicBezTo>
                <a:lnTo>
                  <a:pt x="6734" y="6063"/>
                </a:lnTo>
                <a:close/>
                <a:moveTo>
                  <a:pt x="6734" y="3531"/>
                </a:moveTo>
                <a:lnTo>
                  <a:pt x="6734" y="719"/>
                </a:lnTo>
                <a:cubicBezTo>
                  <a:pt x="6969" y="781"/>
                  <a:pt x="7203" y="891"/>
                  <a:pt x="7422" y="1078"/>
                </a:cubicBezTo>
                <a:cubicBezTo>
                  <a:pt x="7766" y="1359"/>
                  <a:pt x="8078" y="1750"/>
                  <a:pt x="8344" y="2266"/>
                </a:cubicBezTo>
                <a:cubicBezTo>
                  <a:pt x="8516" y="2594"/>
                  <a:pt x="8656" y="2938"/>
                  <a:pt x="8781" y="3313"/>
                </a:cubicBezTo>
                <a:cubicBezTo>
                  <a:pt x="8141" y="3438"/>
                  <a:pt x="7453" y="3516"/>
                  <a:pt x="6734" y="3531"/>
                </a:cubicBezTo>
                <a:close/>
                <a:moveTo>
                  <a:pt x="5375" y="1078"/>
                </a:moveTo>
                <a:cubicBezTo>
                  <a:pt x="5594" y="891"/>
                  <a:pt x="5828" y="781"/>
                  <a:pt x="6063" y="719"/>
                </a:cubicBezTo>
                <a:lnTo>
                  <a:pt x="6063" y="3531"/>
                </a:lnTo>
                <a:cubicBezTo>
                  <a:pt x="5344" y="3516"/>
                  <a:pt x="4656" y="3438"/>
                  <a:pt x="4016" y="3313"/>
                </a:cubicBezTo>
                <a:cubicBezTo>
                  <a:pt x="4141" y="2938"/>
                  <a:pt x="4281" y="2578"/>
                  <a:pt x="4453" y="2266"/>
                </a:cubicBezTo>
                <a:cubicBezTo>
                  <a:pt x="4719" y="1750"/>
                  <a:pt x="5031" y="1344"/>
                  <a:pt x="5375" y="1078"/>
                </a:cubicBezTo>
                <a:close/>
                <a:moveTo>
                  <a:pt x="6063" y="9188"/>
                </a:moveTo>
                <a:lnTo>
                  <a:pt x="6063" y="12078"/>
                </a:lnTo>
                <a:cubicBezTo>
                  <a:pt x="5828" y="12016"/>
                  <a:pt x="5594" y="11906"/>
                  <a:pt x="5375" y="11719"/>
                </a:cubicBezTo>
                <a:cubicBezTo>
                  <a:pt x="5031" y="11438"/>
                  <a:pt x="4719" y="11047"/>
                  <a:pt x="4453" y="10531"/>
                </a:cubicBezTo>
                <a:cubicBezTo>
                  <a:pt x="4281" y="10188"/>
                  <a:pt x="4125" y="9813"/>
                  <a:pt x="4000" y="9406"/>
                </a:cubicBezTo>
                <a:cubicBezTo>
                  <a:pt x="4641" y="9281"/>
                  <a:pt x="5344" y="9203"/>
                  <a:pt x="6063" y="9188"/>
                </a:cubicBezTo>
                <a:close/>
                <a:moveTo>
                  <a:pt x="7422" y="11719"/>
                </a:moveTo>
                <a:cubicBezTo>
                  <a:pt x="7203" y="11906"/>
                  <a:pt x="6969" y="12016"/>
                  <a:pt x="6734" y="12078"/>
                </a:cubicBezTo>
                <a:lnTo>
                  <a:pt x="6734" y="9188"/>
                </a:lnTo>
                <a:cubicBezTo>
                  <a:pt x="7453" y="9203"/>
                  <a:pt x="8156" y="9281"/>
                  <a:pt x="8797" y="9406"/>
                </a:cubicBezTo>
                <a:cubicBezTo>
                  <a:pt x="8672" y="9813"/>
                  <a:pt x="8516" y="10188"/>
                  <a:pt x="8344" y="10531"/>
                </a:cubicBezTo>
                <a:cubicBezTo>
                  <a:pt x="8078" y="11047"/>
                  <a:pt x="7766" y="11438"/>
                  <a:pt x="7422" y="11719"/>
                </a:cubicBezTo>
                <a:close/>
                <a:moveTo>
                  <a:pt x="9906" y="6063"/>
                </a:moveTo>
                <a:cubicBezTo>
                  <a:pt x="9891" y="5281"/>
                  <a:pt x="9781" y="4531"/>
                  <a:pt x="9625" y="3828"/>
                </a:cubicBezTo>
                <a:cubicBezTo>
                  <a:pt x="10203" y="3672"/>
                  <a:pt x="10734" y="3484"/>
                  <a:pt x="11188" y="3250"/>
                </a:cubicBezTo>
                <a:cubicBezTo>
                  <a:pt x="11734" y="4078"/>
                  <a:pt x="12063" y="5047"/>
                  <a:pt x="12125" y="6063"/>
                </a:cubicBezTo>
                <a:lnTo>
                  <a:pt x="9906" y="6063"/>
                </a:lnTo>
                <a:close/>
                <a:moveTo>
                  <a:pt x="10438" y="2344"/>
                </a:moveTo>
                <a:cubicBezTo>
                  <a:pt x="10547" y="2453"/>
                  <a:pt x="10656" y="2578"/>
                  <a:pt x="10766" y="2703"/>
                </a:cubicBezTo>
                <a:cubicBezTo>
                  <a:pt x="10375" y="2891"/>
                  <a:pt x="9938" y="3047"/>
                  <a:pt x="9438" y="3172"/>
                </a:cubicBezTo>
                <a:cubicBezTo>
                  <a:pt x="9297" y="2734"/>
                  <a:pt x="9125" y="2328"/>
                  <a:pt x="8938" y="1953"/>
                </a:cubicBezTo>
                <a:cubicBezTo>
                  <a:pt x="8750" y="1578"/>
                  <a:pt x="8531" y="1266"/>
                  <a:pt x="8297" y="1000"/>
                </a:cubicBezTo>
                <a:cubicBezTo>
                  <a:pt x="9094" y="1281"/>
                  <a:pt x="9828" y="1734"/>
                  <a:pt x="10438" y="2344"/>
                </a:cubicBezTo>
                <a:close/>
                <a:moveTo>
                  <a:pt x="4484" y="1000"/>
                </a:moveTo>
                <a:cubicBezTo>
                  <a:pt x="4250" y="1266"/>
                  <a:pt x="4031" y="1594"/>
                  <a:pt x="3844" y="1953"/>
                </a:cubicBezTo>
                <a:cubicBezTo>
                  <a:pt x="3656" y="2328"/>
                  <a:pt x="3484" y="2734"/>
                  <a:pt x="3344" y="3172"/>
                </a:cubicBezTo>
                <a:cubicBezTo>
                  <a:pt x="2844" y="3047"/>
                  <a:pt x="2406" y="2891"/>
                  <a:pt x="2016" y="2703"/>
                </a:cubicBezTo>
                <a:cubicBezTo>
                  <a:pt x="2125" y="2578"/>
                  <a:pt x="2219" y="2469"/>
                  <a:pt x="2344" y="2344"/>
                </a:cubicBezTo>
                <a:cubicBezTo>
                  <a:pt x="2969" y="1734"/>
                  <a:pt x="3688" y="1281"/>
                  <a:pt x="4484" y="1000"/>
                </a:cubicBezTo>
                <a:close/>
                <a:moveTo>
                  <a:pt x="2344" y="10438"/>
                </a:moveTo>
                <a:cubicBezTo>
                  <a:pt x="2219" y="10313"/>
                  <a:pt x="2094" y="10172"/>
                  <a:pt x="1984" y="10031"/>
                </a:cubicBezTo>
                <a:cubicBezTo>
                  <a:pt x="2375" y="9844"/>
                  <a:pt x="2828" y="9672"/>
                  <a:pt x="3328" y="9547"/>
                </a:cubicBezTo>
                <a:cubicBezTo>
                  <a:pt x="3469" y="10016"/>
                  <a:pt x="3641" y="10438"/>
                  <a:pt x="3844" y="10828"/>
                </a:cubicBezTo>
                <a:cubicBezTo>
                  <a:pt x="4031" y="11203"/>
                  <a:pt x="4250" y="11516"/>
                  <a:pt x="4484" y="11781"/>
                </a:cubicBezTo>
                <a:cubicBezTo>
                  <a:pt x="3688" y="11516"/>
                  <a:pt x="2969" y="11063"/>
                  <a:pt x="2344" y="10438"/>
                </a:cubicBezTo>
                <a:close/>
                <a:moveTo>
                  <a:pt x="8297" y="11797"/>
                </a:moveTo>
                <a:cubicBezTo>
                  <a:pt x="8531" y="11531"/>
                  <a:pt x="8750" y="11203"/>
                  <a:pt x="8938" y="10844"/>
                </a:cubicBezTo>
                <a:cubicBezTo>
                  <a:pt x="9141" y="10453"/>
                  <a:pt x="9313" y="10016"/>
                  <a:pt x="9453" y="9563"/>
                </a:cubicBezTo>
                <a:cubicBezTo>
                  <a:pt x="9953" y="9688"/>
                  <a:pt x="10406" y="9859"/>
                  <a:pt x="10797" y="10047"/>
                </a:cubicBezTo>
                <a:cubicBezTo>
                  <a:pt x="10688" y="10188"/>
                  <a:pt x="10563" y="10313"/>
                  <a:pt x="10438" y="10453"/>
                </a:cubicBezTo>
                <a:cubicBezTo>
                  <a:pt x="9828" y="11063"/>
                  <a:pt x="9094" y="11516"/>
                  <a:pt x="8297" y="117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7" name="文本框 46">
            <a:extLst>
              <a:ext uri="{FF2B5EF4-FFF2-40B4-BE49-F238E27FC236}">
                <a16:creationId xmlns:a16="http://schemas.microsoft.com/office/drawing/2014/main" id="{01F10C0B-1AFE-4D75-A258-1A47FF71938F}"/>
              </a:ext>
            </a:extLst>
          </p:cNvPr>
          <p:cNvSpPr txBox="1"/>
          <p:nvPr/>
        </p:nvSpPr>
        <p:spPr>
          <a:xfrm>
            <a:off x="567076" y="123906"/>
            <a:ext cx="594280" cy="338554"/>
          </a:xfrm>
          <a:prstGeom prst="rect">
            <a:avLst/>
          </a:prstGeom>
          <a:noFill/>
        </p:spPr>
        <p:txBody>
          <a:bodyPr wrap="square" rtlCol="0">
            <a:spAutoFit/>
          </a:bodyPr>
          <a:lstStyle/>
          <a:p>
            <a:r>
              <a:rPr lang="zh-CN" altLang="en-US" sz="1600" b="1" dirty="0">
                <a:cs typeface="+mn-ea"/>
                <a:sym typeface="+mn-lt"/>
              </a:rPr>
              <a:t>介绍</a:t>
            </a:r>
          </a:p>
        </p:txBody>
      </p:sp>
      <p:sp>
        <p:nvSpPr>
          <p:cNvPr id="2" name="矩形 1">
            <a:extLst>
              <a:ext uri="{FF2B5EF4-FFF2-40B4-BE49-F238E27FC236}">
                <a16:creationId xmlns:a16="http://schemas.microsoft.com/office/drawing/2014/main" id="{C3A19D2A-979A-4C6E-A7BF-C8444A1ADB3F}"/>
              </a:ext>
            </a:extLst>
          </p:cNvPr>
          <p:cNvSpPr/>
          <p:nvPr/>
        </p:nvSpPr>
        <p:spPr>
          <a:xfrm>
            <a:off x="707491" y="462460"/>
            <a:ext cx="11046219" cy="2368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lnSpc>
                <a:spcPct val="150000"/>
              </a:lnSpc>
              <a:buFont typeface="Wingdings" panose="05000000000000000000" pitchFamily="2" charset="2"/>
              <a:buChar char="Ø"/>
            </a:pPr>
            <a:endParaRPr lang="en-US" altLang="zh-CN" dirty="0">
              <a:solidFill>
                <a:schemeClr val="tx1"/>
              </a:solidFill>
            </a:endParaRPr>
          </a:p>
          <a:p>
            <a:pPr marL="285750" indent="-285750" algn="l">
              <a:lnSpc>
                <a:spcPct val="150000"/>
              </a:lnSpc>
              <a:buFont typeface="Wingdings" panose="05000000000000000000" pitchFamily="2" charset="2"/>
              <a:buChar char="Ø"/>
            </a:pPr>
            <a:endParaRPr lang="en-US" altLang="zh-CN" sz="1600" dirty="0">
              <a:solidFill>
                <a:schemeClr val="tx1"/>
              </a:solidFill>
            </a:endParaRPr>
          </a:p>
          <a:p>
            <a:pPr marL="285750" indent="-285750" algn="l">
              <a:lnSpc>
                <a:spcPct val="150000"/>
              </a:lnSpc>
              <a:buFont typeface="Wingdings" panose="05000000000000000000" pitchFamily="2" charset="2"/>
              <a:buChar char="Ø"/>
            </a:pPr>
            <a:r>
              <a:rPr lang="zh-CN" altLang="en-US" sz="1600" dirty="0">
                <a:solidFill>
                  <a:schemeClr val="tx1"/>
                </a:solidFill>
              </a:rPr>
              <a:t>视频内容的快速增长、移动设备的普及 </a:t>
            </a:r>
            <a:endParaRPr lang="en-US" altLang="zh-CN" sz="1600" dirty="0">
              <a:solidFill>
                <a:schemeClr val="tx1"/>
              </a:solidFill>
            </a:endParaRPr>
          </a:p>
          <a:p>
            <a:pPr marL="285750" indent="-285750">
              <a:lnSpc>
                <a:spcPct val="150000"/>
              </a:lnSpc>
              <a:buFont typeface="Wingdings" panose="05000000000000000000" pitchFamily="2" charset="2"/>
              <a:buChar char="Ø"/>
            </a:pPr>
            <a:r>
              <a:rPr lang="zh-CN" altLang="en-US" sz="1600" b="1" dirty="0">
                <a:solidFill>
                  <a:schemeClr val="tx1"/>
                </a:solidFill>
                <a:effectLst/>
              </a:rPr>
              <a:t>直播视频流</a:t>
            </a:r>
            <a:r>
              <a:rPr lang="zh-CN" altLang="en-US" sz="1600" dirty="0">
                <a:solidFill>
                  <a:schemeClr val="tx1"/>
                </a:solidFill>
                <a:effectLst/>
              </a:rPr>
              <a:t>比</a:t>
            </a:r>
            <a:r>
              <a:rPr lang="zh-CN" altLang="en-US" sz="1600" b="1" dirty="0">
                <a:solidFill>
                  <a:schemeClr val="tx1"/>
                </a:solidFill>
                <a:effectLst/>
              </a:rPr>
              <a:t>视频点播</a:t>
            </a:r>
            <a:r>
              <a:rPr lang="zh-CN" altLang="en-US" sz="1600" dirty="0">
                <a:solidFill>
                  <a:schemeClr val="tx1"/>
                </a:solidFill>
                <a:effectLst/>
              </a:rPr>
              <a:t>对性能的要求更严格</a:t>
            </a:r>
            <a:endParaRPr lang="zh-CN" altLang="en-US" sz="1600" dirty="0">
              <a:solidFill>
                <a:schemeClr val="tx1"/>
              </a:solidFill>
            </a:endParaRPr>
          </a:p>
          <a:p>
            <a:pPr marL="285750" indent="-285750">
              <a:lnSpc>
                <a:spcPct val="150000"/>
              </a:lnSpc>
              <a:buFont typeface="Wingdings" panose="05000000000000000000" pitchFamily="2" charset="2"/>
              <a:buChar char="Ø"/>
            </a:pPr>
            <a:r>
              <a:rPr lang="zh-CN" altLang="en-US" sz="1600" dirty="0">
                <a:solidFill>
                  <a:schemeClr val="tx1"/>
                </a:solidFill>
              </a:rPr>
              <a:t>通过</a:t>
            </a:r>
            <a:r>
              <a:rPr lang="en-US" altLang="zh-CN" sz="1600" dirty="0" err="1">
                <a:solidFill>
                  <a:schemeClr val="tx1"/>
                </a:solidFill>
              </a:rPr>
              <a:t>WiFi</a:t>
            </a:r>
            <a:r>
              <a:rPr lang="zh-CN" altLang="en-US" sz="1600" dirty="0">
                <a:solidFill>
                  <a:schemeClr val="tx1"/>
                </a:solidFill>
              </a:rPr>
              <a:t>的实时视频流有重要的使用场景</a:t>
            </a:r>
            <a:endParaRPr lang="en-US" altLang="zh-CN" sz="1600" dirty="0">
              <a:solidFill>
                <a:schemeClr val="tx1"/>
              </a:solidFill>
            </a:endParaRPr>
          </a:p>
          <a:p>
            <a:pPr marL="285750" indent="-285750">
              <a:lnSpc>
                <a:spcPct val="150000"/>
              </a:lnSpc>
              <a:buFont typeface="Wingdings" panose="05000000000000000000" pitchFamily="2" charset="2"/>
              <a:buChar char="Ø"/>
            </a:pPr>
            <a:r>
              <a:rPr lang="zh-CN" altLang="en-US" sz="1600" b="1" dirty="0">
                <a:solidFill>
                  <a:schemeClr val="tx1"/>
                </a:solidFill>
                <a:effectLst/>
              </a:rPr>
              <a:t>基本思想：利用</a:t>
            </a:r>
            <a:r>
              <a:rPr lang="en-US" altLang="zh-CN" sz="1600" b="1" dirty="0">
                <a:solidFill>
                  <a:schemeClr val="tx1"/>
                </a:solidFill>
                <a:effectLst/>
              </a:rPr>
              <a:t>WLAN</a:t>
            </a:r>
            <a:r>
              <a:rPr lang="zh-CN" altLang="en-US" sz="1600" b="1" dirty="0">
                <a:solidFill>
                  <a:schemeClr val="tx1"/>
                </a:solidFill>
                <a:effectLst/>
              </a:rPr>
              <a:t>的内置广播，将同一段数据同时传送给多个客户端</a:t>
            </a:r>
            <a:r>
              <a:rPr lang="zh-CN" altLang="en-US" sz="1600" dirty="0">
                <a:solidFill>
                  <a:schemeClr val="tx1"/>
                </a:solidFill>
                <a:effectLst/>
              </a:rPr>
              <a:t>，使其高效、健壮。</a:t>
            </a:r>
          </a:p>
          <a:p>
            <a:pPr marL="285750" indent="-285750">
              <a:lnSpc>
                <a:spcPct val="150000"/>
              </a:lnSpc>
              <a:buFont typeface="Wingdings" panose="05000000000000000000" pitchFamily="2" charset="2"/>
              <a:buChar char="Ø"/>
            </a:pPr>
            <a:r>
              <a:rPr lang="en-US" altLang="zh-CN" sz="1600" b="1" dirty="0">
                <a:solidFill>
                  <a:schemeClr val="tx1"/>
                </a:solidFill>
                <a:effectLst/>
              </a:rPr>
              <a:t>NDN</a:t>
            </a:r>
            <a:r>
              <a:rPr lang="zh-CN" altLang="en-US" sz="1600" b="1" dirty="0">
                <a:solidFill>
                  <a:schemeClr val="tx1"/>
                </a:solidFill>
                <a:effectLst/>
              </a:rPr>
              <a:t>实时视频广播（</a:t>
            </a:r>
            <a:r>
              <a:rPr lang="en-US" altLang="zh-CN" sz="1600" b="1" dirty="0">
                <a:solidFill>
                  <a:schemeClr val="tx1"/>
                </a:solidFill>
                <a:effectLst/>
              </a:rPr>
              <a:t>NLB</a:t>
            </a:r>
            <a:r>
              <a:rPr lang="zh-CN" altLang="en-US" sz="1600" b="1" dirty="0">
                <a:solidFill>
                  <a:schemeClr val="tx1"/>
                </a:solidFill>
                <a:effectLst/>
              </a:rPr>
              <a:t>）：</a:t>
            </a:r>
            <a:r>
              <a:rPr lang="en-US" altLang="zh-CN" sz="1600" dirty="0">
                <a:solidFill>
                  <a:schemeClr val="tx1"/>
                </a:solidFill>
                <a:effectLst/>
              </a:rPr>
              <a:t>NDN</a:t>
            </a:r>
            <a:r>
              <a:rPr lang="zh-CN" altLang="en-US" sz="1600" dirty="0">
                <a:solidFill>
                  <a:schemeClr val="tx1"/>
                </a:solidFill>
                <a:effectLst/>
              </a:rPr>
              <a:t>层和应用层机制（都在</a:t>
            </a:r>
            <a:r>
              <a:rPr lang="en-US" altLang="zh-CN" sz="1600" dirty="0">
                <a:solidFill>
                  <a:schemeClr val="tx1"/>
                </a:solidFill>
                <a:effectLst/>
              </a:rPr>
              <a:t>MAC</a:t>
            </a:r>
            <a:r>
              <a:rPr lang="zh-CN" altLang="en-US" sz="1600" dirty="0">
                <a:solidFill>
                  <a:schemeClr val="tx1"/>
                </a:solidFill>
                <a:effectLst/>
              </a:rPr>
              <a:t>层之上）的结合， 所有不需要对</a:t>
            </a:r>
            <a:r>
              <a:rPr lang="en-US" altLang="zh-CN" sz="1600" dirty="0">
                <a:solidFill>
                  <a:schemeClr val="tx1"/>
                </a:solidFill>
                <a:effectLst/>
              </a:rPr>
              <a:t>802.11MAC</a:t>
            </a:r>
            <a:r>
              <a:rPr lang="zh-CN" altLang="en-US" sz="1600" dirty="0">
                <a:solidFill>
                  <a:schemeClr val="tx1"/>
                </a:solidFill>
                <a:effectLst/>
              </a:rPr>
              <a:t>层进行任何修改。</a:t>
            </a:r>
            <a:endParaRPr lang="zh-CN" altLang="en-US" sz="1600" dirty="0">
              <a:solidFill>
                <a:schemeClr val="tx1"/>
              </a:solidFill>
            </a:endParaRPr>
          </a:p>
          <a:p>
            <a:pPr marL="285750" indent="-285750">
              <a:lnSpc>
                <a:spcPct val="150000"/>
              </a:lnSpc>
              <a:buFont typeface="Wingdings" panose="05000000000000000000" pitchFamily="2" charset="2"/>
              <a:buChar char="Ø"/>
            </a:pPr>
            <a:endParaRPr lang="zh-CN" altLang="en-US" sz="1600" dirty="0">
              <a:solidFill>
                <a:schemeClr val="tx1"/>
              </a:solidFill>
            </a:endParaRPr>
          </a:p>
          <a:p>
            <a:pPr marL="285750" indent="-285750" algn="l">
              <a:lnSpc>
                <a:spcPct val="150000"/>
              </a:lnSpc>
              <a:buFont typeface="Wingdings" panose="05000000000000000000" pitchFamily="2" charset="2"/>
              <a:buChar char="Ø"/>
            </a:pPr>
            <a:endParaRPr lang="zh-CN" altLang="en-US" sz="1600" dirty="0">
              <a:solidFill>
                <a:schemeClr val="tx1"/>
              </a:solidFill>
              <a:effectLst/>
            </a:endParaRPr>
          </a:p>
        </p:txBody>
      </p:sp>
      <p:sp>
        <p:nvSpPr>
          <p:cNvPr id="9" name="矩形 8">
            <a:extLst>
              <a:ext uri="{FF2B5EF4-FFF2-40B4-BE49-F238E27FC236}">
                <a16:creationId xmlns:a16="http://schemas.microsoft.com/office/drawing/2014/main" id="{D8F76084-02E6-4B38-B729-55B5E86F0EAC}"/>
              </a:ext>
            </a:extLst>
          </p:cNvPr>
          <p:cNvSpPr/>
          <p:nvPr/>
        </p:nvSpPr>
        <p:spPr>
          <a:xfrm>
            <a:off x="707490" y="2910061"/>
            <a:ext cx="11046219" cy="149979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effectLst/>
              </a:rPr>
              <a:t>在没有</a:t>
            </a:r>
            <a:r>
              <a:rPr lang="en-US" altLang="zh-CN" sz="1600" dirty="0">
                <a:solidFill>
                  <a:schemeClr val="tx1"/>
                </a:solidFill>
                <a:effectLst/>
              </a:rPr>
              <a:t>MAC</a:t>
            </a:r>
            <a:r>
              <a:rPr lang="zh-CN" altLang="en-US" sz="1600" dirty="0">
                <a:solidFill>
                  <a:schemeClr val="tx1"/>
                </a:solidFill>
                <a:effectLst/>
              </a:rPr>
              <a:t>层的帮助下，</a:t>
            </a:r>
            <a:r>
              <a:rPr lang="en-US" altLang="zh-CN" sz="1600" dirty="0">
                <a:solidFill>
                  <a:schemeClr val="tx1"/>
                </a:solidFill>
                <a:effectLst/>
              </a:rPr>
              <a:t>NLB</a:t>
            </a:r>
            <a:r>
              <a:rPr lang="zh-CN" altLang="en-US" sz="1600" dirty="0">
                <a:solidFill>
                  <a:schemeClr val="tx1"/>
                </a:solidFill>
                <a:effectLst/>
              </a:rPr>
              <a:t>需要解决两个主要的</a:t>
            </a:r>
            <a:r>
              <a:rPr lang="zh-CN" altLang="en-US" sz="1600" b="1" dirty="0">
                <a:solidFill>
                  <a:schemeClr val="tx1"/>
                </a:solidFill>
                <a:effectLst/>
              </a:rPr>
              <a:t>挑战</a:t>
            </a:r>
            <a:r>
              <a:rPr lang="zh-CN" altLang="en-US" sz="1600" dirty="0">
                <a:solidFill>
                  <a:schemeClr val="tx1"/>
                </a:solidFill>
                <a:effectLst/>
              </a:rPr>
              <a:t>：</a:t>
            </a:r>
          </a:p>
          <a:p>
            <a:pPr marL="285750" indent="-285750">
              <a:lnSpc>
                <a:spcPct val="150000"/>
              </a:lnSpc>
              <a:buFont typeface="Wingdings" panose="05000000000000000000" pitchFamily="2" charset="2"/>
              <a:buChar char="Ø"/>
            </a:pPr>
            <a:r>
              <a:rPr lang="en-US" altLang="zh-CN" sz="1600" dirty="0">
                <a:solidFill>
                  <a:schemeClr val="tx1"/>
                </a:solidFill>
              </a:rPr>
              <a:t>802.11</a:t>
            </a:r>
            <a:r>
              <a:rPr lang="zh-CN" altLang="en-US" sz="1600" dirty="0">
                <a:solidFill>
                  <a:schemeClr val="tx1"/>
                </a:solidFill>
              </a:rPr>
              <a:t>的广播没有</a:t>
            </a:r>
            <a:r>
              <a:rPr lang="en-US" altLang="zh-CN" sz="1600" dirty="0">
                <a:solidFill>
                  <a:schemeClr val="tx1"/>
                </a:solidFill>
              </a:rPr>
              <a:t>ACK</a:t>
            </a:r>
            <a:r>
              <a:rPr lang="zh-CN" altLang="en-US" sz="1600" dirty="0">
                <a:solidFill>
                  <a:schemeClr val="tx1"/>
                </a:solidFill>
              </a:rPr>
              <a:t>，这意味着更多的丢包将暴露给上层，通常会导致性能下降。</a:t>
            </a:r>
          </a:p>
          <a:p>
            <a:pPr marL="285750" indent="-285750">
              <a:lnSpc>
                <a:spcPct val="150000"/>
              </a:lnSpc>
              <a:buFont typeface="Wingdings" panose="05000000000000000000" pitchFamily="2" charset="2"/>
              <a:buChar char="Ø"/>
            </a:pPr>
            <a:r>
              <a:rPr lang="zh-CN" altLang="en-US" sz="1600" dirty="0">
                <a:solidFill>
                  <a:schemeClr val="tx1"/>
                </a:solidFill>
              </a:rPr>
              <a:t>在没有任何协调的情况下，所有客户端将发送相同的</a:t>
            </a:r>
            <a:r>
              <a:rPr lang="en-US" altLang="zh-CN" sz="1600" dirty="0">
                <a:solidFill>
                  <a:schemeClr val="tx1"/>
                </a:solidFill>
              </a:rPr>
              <a:t>Interest</a:t>
            </a:r>
            <a:r>
              <a:rPr lang="zh-CN" altLang="en-US" sz="1600" dirty="0">
                <a:solidFill>
                  <a:schemeClr val="tx1"/>
                </a:solidFill>
              </a:rPr>
              <a:t>到接入点，这将浪费带宽，并导致与</a:t>
            </a:r>
            <a:r>
              <a:rPr lang="en-US" altLang="zh-CN" sz="1600" dirty="0">
                <a:solidFill>
                  <a:schemeClr val="tx1"/>
                </a:solidFill>
              </a:rPr>
              <a:t>Data</a:t>
            </a:r>
            <a:r>
              <a:rPr lang="zh-CN" altLang="en-US" sz="1600" dirty="0">
                <a:solidFill>
                  <a:schemeClr val="tx1"/>
                </a:solidFill>
              </a:rPr>
              <a:t>传输的争用。</a:t>
            </a:r>
          </a:p>
          <a:p>
            <a:pPr>
              <a:lnSpc>
                <a:spcPct val="150000"/>
              </a:lnSpc>
            </a:pPr>
            <a:endParaRPr lang="zh-CN" altLang="en-US" sz="1600" dirty="0">
              <a:solidFill>
                <a:schemeClr val="tx1"/>
              </a:solidFill>
              <a:latin typeface="+mn-ea"/>
            </a:endParaRPr>
          </a:p>
        </p:txBody>
      </p:sp>
      <p:sp>
        <p:nvSpPr>
          <p:cNvPr id="10" name="矩形 9">
            <a:extLst>
              <a:ext uri="{FF2B5EF4-FFF2-40B4-BE49-F238E27FC236}">
                <a16:creationId xmlns:a16="http://schemas.microsoft.com/office/drawing/2014/main" id="{B268FDF8-E96D-415C-AD3A-70AAE6D5CBE2}"/>
              </a:ext>
            </a:extLst>
          </p:cNvPr>
          <p:cNvSpPr/>
          <p:nvPr/>
        </p:nvSpPr>
        <p:spPr>
          <a:xfrm>
            <a:off x="700817" y="4488654"/>
            <a:ext cx="11046219" cy="196554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sz="1600" dirty="0">
              <a:solidFill>
                <a:schemeClr val="tx1"/>
              </a:solidFill>
              <a:effectLst/>
            </a:endParaRPr>
          </a:p>
          <a:p>
            <a:pPr>
              <a:lnSpc>
                <a:spcPct val="150000"/>
              </a:lnSpc>
            </a:pPr>
            <a:r>
              <a:rPr lang="zh-CN" altLang="en-US" sz="1600" dirty="0">
                <a:solidFill>
                  <a:schemeClr val="tx1"/>
                </a:solidFill>
                <a:effectLst/>
              </a:rPr>
              <a:t>面对挑战的</a:t>
            </a:r>
            <a:r>
              <a:rPr lang="zh-CN" altLang="en-US" sz="1600" b="1" dirty="0">
                <a:solidFill>
                  <a:schemeClr val="tx1"/>
                </a:solidFill>
                <a:effectLst/>
              </a:rPr>
              <a:t>应对措施</a:t>
            </a:r>
            <a:r>
              <a:rPr lang="zh-CN" altLang="en-US" sz="1600" dirty="0">
                <a:solidFill>
                  <a:schemeClr val="tx1"/>
                </a:solidFill>
                <a:effectLst/>
              </a:rPr>
              <a:t>：</a:t>
            </a:r>
          </a:p>
          <a:p>
            <a:pPr>
              <a:lnSpc>
                <a:spcPct val="150000"/>
              </a:lnSpc>
              <a:buFont typeface="+mj-lt"/>
              <a:buAutoNum type="arabicPeriod"/>
            </a:pPr>
            <a:r>
              <a:rPr lang="en-US" altLang="zh-CN" sz="1600" dirty="0">
                <a:solidFill>
                  <a:schemeClr val="tx1"/>
                </a:solidFill>
              </a:rPr>
              <a:t>NDN AP</a:t>
            </a:r>
            <a:r>
              <a:rPr lang="zh-CN" altLang="en-US" sz="1600" dirty="0">
                <a:solidFill>
                  <a:schemeClr val="tx1"/>
                </a:solidFill>
              </a:rPr>
              <a:t>作为标准的</a:t>
            </a:r>
            <a:r>
              <a:rPr lang="en-US" altLang="zh-CN" sz="1600" dirty="0">
                <a:solidFill>
                  <a:schemeClr val="tx1"/>
                </a:solidFill>
              </a:rPr>
              <a:t>NDN</a:t>
            </a:r>
            <a:r>
              <a:rPr lang="zh-CN" altLang="en-US" sz="1600" dirty="0">
                <a:solidFill>
                  <a:schemeClr val="tx1"/>
                </a:solidFill>
              </a:rPr>
              <a:t>路由器运行，除了它通过广播将流数据转发到它的</a:t>
            </a:r>
            <a:r>
              <a:rPr lang="en-US" altLang="zh-CN" sz="1600" dirty="0">
                <a:solidFill>
                  <a:schemeClr val="tx1"/>
                </a:solidFill>
              </a:rPr>
              <a:t>WLAN</a:t>
            </a:r>
            <a:r>
              <a:rPr lang="zh-CN" altLang="en-US" sz="1600" dirty="0">
                <a:solidFill>
                  <a:schemeClr val="tx1"/>
                </a:solidFill>
              </a:rPr>
              <a:t>。数据只发送一次</a:t>
            </a:r>
            <a:r>
              <a:rPr lang="en-US" altLang="zh-CN" sz="1600" dirty="0">
                <a:solidFill>
                  <a:schemeClr val="tx1"/>
                </a:solidFill>
              </a:rPr>
              <a:t>(</a:t>
            </a:r>
            <a:r>
              <a:rPr lang="zh-CN" altLang="en-US" sz="1600" dirty="0">
                <a:solidFill>
                  <a:schemeClr val="tx1"/>
                </a:solidFill>
              </a:rPr>
              <a:t>当没有重新传输时</a:t>
            </a:r>
            <a:r>
              <a:rPr lang="en-US" altLang="zh-CN" sz="1600" dirty="0">
                <a:solidFill>
                  <a:schemeClr val="tx1"/>
                </a:solidFill>
              </a:rPr>
              <a:t>)</a:t>
            </a:r>
            <a:r>
              <a:rPr lang="zh-CN" altLang="en-US" sz="1600" dirty="0">
                <a:solidFill>
                  <a:schemeClr val="tx1"/>
                </a:solidFill>
              </a:rPr>
              <a:t>到多个客户端。</a:t>
            </a:r>
          </a:p>
          <a:p>
            <a:pPr>
              <a:lnSpc>
                <a:spcPct val="150000"/>
              </a:lnSpc>
              <a:buFont typeface="+mj-lt"/>
              <a:buAutoNum type="arabicPeriod"/>
            </a:pPr>
            <a:r>
              <a:rPr lang="zh-CN" altLang="en-US" sz="1600" dirty="0">
                <a:solidFill>
                  <a:schemeClr val="tx1"/>
                </a:solidFill>
              </a:rPr>
              <a:t>为了解决</a:t>
            </a:r>
            <a:r>
              <a:rPr lang="en-US" altLang="zh-CN" sz="1600" dirty="0">
                <a:solidFill>
                  <a:schemeClr val="tx1"/>
                </a:solidFill>
              </a:rPr>
              <a:t>Interest</a:t>
            </a:r>
            <a:r>
              <a:rPr lang="zh-CN" altLang="en-US" sz="1600" dirty="0">
                <a:solidFill>
                  <a:schemeClr val="tx1"/>
                </a:solidFill>
              </a:rPr>
              <a:t>争用问题，</a:t>
            </a:r>
            <a:r>
              <a:rPr lang="en-US" altLang="zh-CN" sz="1600" dirty="0">
                <a:solidFill>
                  <a:schemeClr val="tx1"/>
                </a:solidFill>
              </a:rPr>
              <a:t>AP</a:t>
            </a:r>
            <a:r>
              <a:rPr lang="zh-CN" altLang="en-US" sz="1600" dirty="0">
                <a:solidFill>
                  <a:schemeClr val="tx1"/>
                </a:solidFill>
              </a:rPr>
              <a:t>选择第一个接收到</a:t>
            </a:r>
            <a:r>
              <a:rPr lang="en-US" altLang="zh-CN" sz="1600" dirty="0">
                <a:solidFill>
                  <a:schemeClr val="tx1"/>
                </a:solidFill>
              </a:rPr>
              <a:t>Interest</a:t>
            </a:r>
            <a:r>
              <a:rPr lang="zh-CN" altLang="en-US" sz="1600" dirty="0">
                <a:solidFill>
                  <a:schemeClr val="tx1"/>
                </a:solidFill>
              </a:rPr>
              <a:t>的客户端作为</a:t>
            </a:r>
            <a:r>
              <a:rPr lang="en-US" altLang="zh-CN" sz="1600" dirty="0">
                <a:solidFill>
                  <a:schemeClr val="tx1"/>
                </a:solidFill>
              </a:rPr>
              <a:t>Leader</a:t>
            </a:r>
            <a:r>
              <a:rPr lang="zh-CN" altLang="en-US" sz="1600" dirty="0">
                <a:solidFill>
                  <a:schemeClr val="tx1"/>
                </a:solidFill>
              </a:rPr>
              <a:t>。然后</a:t>
            </a:r>
            <a:r>
              <a:rPr lang="en-US" altLang="zh-CN" sz="1600" dirty="0">
                <a:solidFill>
                  <a:schemeClr val="tx1"/>
                </a:solidFill>
              </a:rPr>
              <a:t>AP</a:t>
            </a:r>
            <a:r>
              <a:rPr lang="zh-CN" altLang="en-US" sz="1600" dirty="0">
                <a:solidFill>
                  <a:schemeClr val="tx1"/>
                </a:solidFill>
              </a:rPr>
              <a:t>将定期广播一个</a:t>
            </a:r>
            <a:r>
              <a:rPr lang="en-US" altLang="zh-CN" sz="1600" dirty="0">
                <a:solidFill>
                  <a:schemeClr val="tx1"/>
                </a:solidFill>
              </a:rPr>
              <a:t>Interest ACK(</a:t>
            </a:r>
            <a:r>
              <a:rPr lang="zh-CN" altLang="en-US" sz="1600" dirty="0">
                <a:solidFill>
                  <a:schemeClr val="tx1"/>
                </a:solidFill>
              </a:rPr>
              <a:t>一种特殊的数据包</a:t>
            </a:r>
            <a:r>
              <a:rPr lang="en-US" altLang="zh-CN" sz="1600" dirty="0">
                <a:solidFill>
                  <a:schemeClr val="tx1"/>
                </a:solidFill>
              </a:rPr>
              <a:t>)</a:t>
            </a:r>
            <a:r>
              <a:rPr lang="zh-CN" altLang="en-US" sz="1600" dirty="0">
                <a:solidFill>
                  <a:schemeClr val="tx1"/>
                </a:solidFill>
              </a:rPr>
              <a:t>，告诉所有的客户端关于</a:t>
            </a:r>
            <a:r>
              <a:rPr lang="en-US" altLang="zh-CN" sz="1600" dirty="0">
                <a:solidFill>
                  <a:schemeClr val="tx1"/>
                </a:solidFill>
              </a:rPr>
              <a:t>Leader</a:t>
            </a:r>
            <a:r>
              <a:rPr lang="zh-CN" altLang="en-US" sz="1600" dirty="0">
                <a:solidFill>
                  <a:schemeClr val="tx1"/>
                </a:solidFill>
              </a:rPr>
              <a:t>的信息，以及从</a:t>
            </a:r>
            <a:r>
              <a:rPr lang="en-US" altLang="zh-CN" sz="1600" dirty="0">
                <a:solidFill>
                  <a:schemeClr val="tx1"/>
                </a:solidFill>
              </a:rPr>
              <a:t>Leader</a:t>
            </a:r>
            <a:r>
              <a:rPr lang="zh-CN" altLang="en-US" sz="1600" dirty="0">
                <a:solidFill>
                  <a:schemeClr val="tx1"/>
                </a:solidFill>
              </a:rPr>
              <a:t>收到的每个数据包中活动的客户端数量。</a:t>
            </a:r>
          </a:p>
          <a:p>
            <a:pPr>
              <a:lnSpc>
                <a:spcPct val="150000"/>
              </a:lnSpc>
            </a:pPr>
            <a:endParaRPr lang="zh-CN" altLang="en-US" sz="1600" dirty="0">
              <a:solidFill>
                <a:schemeClr val="tx1"/>
              </a:solidFill>
            </a:endParaRPr>
          </a:p>
        </p:txBody>
      </p:sp>
    </p:spTree>
    <p:extLst>
      <p:ext uri="{BB962C8B-B14F-4D97-AF65-F5344CB8AC3E}">
        <p14:creationId xmlns:p14="http://schemas.microsoft.com/office/powerpoint/2010/main" val="2988527964"/>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cs typeface="+mn-ea"/>
                <a:sym typeface="+mn-lt"/>
              </a:rPr>
              <a:t>PART TWO</a:t>
            </a:r>
          </a:p>
        </p:txBody>
      </p:sp>
      <p:sp>
        <p:nvSpPr>
          <p:cNvPr id="3" name="文本框 2"/>
          <p:cNvSpPr txBox="1"/>
          <p:nvPr/>
        </p:nvSpPr>
        <p:spPr>
          <a:xfrm>
            <a:off x="2728746" y="2255024"/>
            <a:ext cx="7249568" cy="1175130"/>
          </a:xfrm>
          <a:prstGeom prst="rect">
            <a:avLst/>
          </a:prstGeom>
          <a:noFill/>
        </p:spPr>
        <p:txBody>
          <a:bodyPr wrap="square" rtlCol="0">
            <a:spAutoFit/>
          </a:bodyPr>
          <a:lstStyle/>
          <a:p>
            <a:pPr algn="ctr" defTabSz="609585">
              <a:lnSpc>
                <a:spcPct val="130000"/>
              </a:lnSpc>
            </a:pPr>
            <a:r>
              <a:rPr lang="zh-CN" altLang="en-US" sz="6000" b="1" dirty="0">
                <a:cs typeface="+mn-ea"/>
                <a:sym typeface="+mn-lt"/>
              </a:rPr>
              <a:t>背景和问题设置</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cs typeface="+mn-ea"/>
              <a:sym typeface="+mn-lt"/>
            </a:endParaRPr>
          </a:p>
        </p:txBody>
      </p:sp>
    </p:spTree>
    <p:extLst>
      <p:ext uri="{BB962C8B-B14F-4D97-AF65-F5344CB8AC3E}">
        <p14:creationId xmlns:p14="http://schemas.microsoft.com/office/powerpoint/2010/main" val="3952825128"/>
      </p:ext>
    </p:extLst>
  </p:cSld>
  <p:clrMapOvr>
    <a:masterClrMapping/>
  </p:clrMapOvr>
  <p:transition spd="slow" advTm="2627">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2923664" cy="338554"/>
          </a:xfrm>
          <a:prstGeom prst="rect">
            <a:avLst/>
          </a:prstGeom>
          <a:noFill/>
        </p:spPr>
        <p:txBody>
          <a:bodyPr wrap="square" rtlCol="0">
            <a:spAutoFit/>
          </a:bodyPr>
          <a:lstStyle/>
          <a:p>
            <a:r>
              <a:rPr lang="zh-CN" altLang="en-US" sz="1600" b="1" dirty="0">
                <a:cs typeface="+mn-ea"/>
                <a:sym typeface="+mn-lt"/>
              </a:rPr>
              <a:t>背景和问题设置：</a:t>
            </a:r>
            <a:r>
              <a:rPr lang="en-US" altLang="zh-CN" sz="1600" b="1" dirty="0" err="1">
                <a:cs typeface="+mn-ea"/>
                <a:sym typeface="+mn-lt"/>
              </a:rPr>
              <a:t>NDNVideo</a:t>
            </a:r>
            <a:endParaRPr lang="zh-CN" altLang="en-US" sz="1600" dirty="0">
              <a:cs typeface="+mn-ea"/>
              <a:sym typeface="+mn-lt"/>
            </a:endParaRPr>
          </a:p>
        </p:txBody>
      </p:sp>
      <p:sp>
        <p:nvSpPr>
          <p:cNvPr id="3" name="矩形 2">
            <a:extLst>
              <a:ext uri="{FF2B5EF4-FFF2-40B4-BE49-F238E27FC236}">
                <a16:creationId xmlns:a16="http://schemas.microsoft.com/office/drawing/2014/main" id="{B2CA8170-C255-4376-85A4-370F0C83D90A}"/>
              </a:ext>
            </a:extLst>
          </p:cNvPr>
          <p:cNvSpPr/>
          <p:nvPr/>
        </p:nvSpPr>
        <p:spPr>
          <a:xfrm>
            <a:off x="660399" y="1130300"/>
            <a:ext cx="11006543" cy="5003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b="1" dirty="0">
              <a:solidFill>
                <a:schemeClr val="tx1"/>
              </a:solidFill>
            </a:endParaRPr>
          </a:p>
          <a:p>
            <a:pPr>
              <a:lnSpc>
                <a:spcPct val="150000"/>
              </a:lnSpc>
            </a:pPr>
            <a:r>
              <a:rPr lang="en-US" altLang="zh-CN" dirty="0">
                <a:solidFill>
                  <a:schemeClr val="tx1"/>
                </a:solidFill>
              </a:rPr>
              <a:t>NDN</a:t>
            </a:r>
            <a:r>
              <a:rPr lang="zh-CN" altLang="en-US" dirty="0">
                <a:solidFill>
                  <a:schemeClr val="tx1"/>
                </a:solidFill>
              </a:rPr>
              <a:t>：当</a:t>
            </a:r>
            <a:r>
              <a:rPr lang="en-US" altLang="zh-CN" dirty="0">
                <a:solidFill>
                  <a:schemeClr val="tx1"/>
                </a:solidFill>
              </a:rPr>
              <a:t>NDN</a:t>
            </a:r>
            <a:r>
              <a:rPr lang="zh-CN" altLang="en-US" dirty="0">
                <a:solidFill>
                  <a:schemeClr val="tx1"/>
                </a:solidFill>
              </a:rPr>
              <a:t>路由器接收到多个去往相同内容的</a:t>
            </a:r>
            <a:r>
              <a:rPr lang="en-US" altLang="zh-CN" dirty="0">
                <a:solidFill>
                  <a:schemeClr val="tx1"/>
                </a:solidFill>
              </a:rPr>
              <a:t>Interest</a:t>
            </a:r>
            <a:r>
              <a:rPr lang="zh-CN" altLang="en-US" dirty="0">
                <a:solidFill>
                  <a:schemeClr val="tx1"/>
                </a:solidFill>
              </a:rPr>
              <a:t>包时，它只创建一个</a:t>
            </a:r>
            <a:r>
              <a:rPr lang="en-US" altLang="zh-CN" dirty="0">
                <a:solidFill>
                  <a:schemeClr val="tx1"/>
                </a:solidFill>
              </a:rPr>
              <a:t>PIT</a:t>
            </a:r>
            <a:r>
              <a:rPr lang="zh-CN" altLang="en-US" dirty="0">
                <a:solidFill>
                  <a:schemeClr val="tx1"/>
                </a:solidFill>
              </a:rPr>
              <a:t>条目，记录所有</a:t>
            </a:r>
            <a:r>
              <a:rPr lang="en-US" altLang="zh-CN" dirty="0">
                <a:solidFill>
                  <a:schemeClr val="tx1"/>
                </a:solidFill>
              </a:rPr>
              <a:t>Interest</a:t>
            </a:r>
            <a:r>
              <a:rPr lang="zh-CN" altLang="en-US" dirty="0">
                <a:solidFill>
                  <a:schemeClr val="tx1"/>
                </a:solidFill>
              </a:rPr>
              <a:t>包的入口面，只向上游转发一个</a:t>
            </a:r>
            <a:r>
              <a:rPr lang="en-US" altLang="zh-CN" dirty="0">
                <a:solidFill>
                  <a:schemeClr val="tx1"/>
                </a:solidFill>
              </a:rPr>
              <a:t>Interest</a:t>
            </a:r>
            <a:r>
              <a:rPr lang="zh-CN" altLang="en-US" dirty="0">
                <a:solidFill>
                  <a:schemeClr val="tx1"/>
                </a:solidFill>
              </a:rPr>
              <a:t>。</a:t>
            </a:r>
            <a:endParaRPr lang="en-US" altLang="zh-CN" dirty="0">
              <a:solidFill>
                <a:schemeClr val="tx1"/>
              </a:solidFill>
            </a:endParaRPr>
          </a:p>
          <a:p>
            <a:pPr>
              <a:lnSpc>
                <a:spcPct val="150000"/>
              </a:lnSpc>
            </a:pPr>
            <a:r>
              <a:rPr lang="zh-CN" altLang="en-US" dirty="0">
                <a:solidFill>
                  <a:schemeClr val="tx1"/>
                </a:solidFill>
              </a:rPr>
              <a:t> </a:t>
            </a:r>
            <a:endParaRPr lang="en-US" altLang="zh-CN" dirty="0">
              <a:solidFill>
                <a:schemeClr val="tx1"/>
              </a:solidFill>
              <a:effectLst/>
            </a:endParaRPr>
          </a:p>
          <a:p>
            <a:pPr>
              <a:lnSpc>
                <a:spcPct val="150000"/>
              </a:lnSpc>
            </a:pPr>
            <a:r>
              <a:rPr lang="en-US" altLang="zh-CN" sz="1800" b="1" dirty="0" err="1">
                <a:solidFill>
                  <a:schemeClr val="tx1"/>
                </a:solidFill>
                <a:effectLst/>
              </a:rPr>
              <a:t>NDNVideo</a:t>
            </a:r>
            <a:r>
              <a:rPr lang="en-US" altLang="zh-CN" b="1" dirty="0">
                <a:solidFill>
                  <a:schemeClr val="tx1"/>
                </a:solidFill>
                <a:highlight>
                  <a:srgbClr val="FFFF00"/>
                </a:highlight>
              </a:rPr>
              <a:t> </a:t>
            </a:r>
            <a:endParaRPr lang="en-US" altLang="zh-CN" b="1" dirty="0">
              <a:solidFill>
                <a:schemeClr val="tx1"/>
              </a:solidFill>
              <a:effectLst/>
              <a:highlight>
                <a:srgbClr val="FFFF00"/>
              </a:highlight>
            </a:endParaRPr>
          </a:p>
          <a:p>
            <a:pPr>
              <a:lnSpc>
                <a:spcPct val="150000"/>
              </a:lnSpc>
            </a:pPr>
            <a:r>
              <a:rPr lang="en-US" altLang="zh-CN" dirty="0">
                <a:solidFill>
                  <a:schemeClr val="tx1"/>
                </a:solidFill>
                <a:effectLst/>
              </a:rPr>
              <a:t>NDN</a:t>
            </a:r>
            <a:r>
              <a:rPr lang="zh-CN" altLang="en-US" dirty="0">
                <a:solidFill>
                  <a:schemeClr val="tx1"/>
                </a:solidFill>
                <a:effectLst/>
              </a:rPr>
              <a:t>中的</a:t>
            </a:r>
            <a:r>
              <a:rPr lang="en-US" altLang="zh-CN" b="1" dirty="0">
                <a:solidFill>
                  <a:schemeClr val="tx1"/>
                </a:solidFill>
                <a:effectLst/>
              </a:rPr>
              <a:t>Interest</a:t>
            </a:r>
            <a:r>
              <a:rPr lang="zh-CN" altLang="en-US" b="1" dirty="0">
                <a:solidFill>
                  <a:schemeClr val="tx1"/>
                </a:solidFill>
                <a:effectLst/>
              </a:rPr>
              <a:t>聚合机制（</a:t>
            </a:r>
            <a:r>
              <a:rPr lang="en-US" altLang="zh-CN" b="1" dirty="0">
                <a:solidFill>
                  <a:schemeClr val="tx1"/>
                </a:solidFill>
                <a:effectLst/>
              </a:rPr>
              <a:t>Interest aggregation</a:t>
            </a:r>
            <a:r>
              <a:rPr lang="zh-CN" altLang="en-US" b="1" dirty="0">
                <a:solidFill>
                  <a:schemeClr val="tx1"/>
                </a:solidFill>
                <a:effectLst/>
              </a:rPr>
              <a:t>）</a:t>
            </a:r>
            <a:r>
              <a:rPr lang="zh-CN" altLang="en-US" dirty="0">
                <a:solidFill>
                  <a:schemeClr val="tx1"/>
                </a:solidFill>
                <a:effectLst/>
              </a:rPr>
              <a:t>和</a:t>
            </a:r>
            <a:r>
              <a:rPr lang="en-US" altLang="zh-CN" b="1" dirty="0">
                <a:solidFill>
                  <a:schemeClr val="tx1"/>
                </a:solidFill>
              </a:rPr>
              <a:t>Data</a:t>
            </a:r>
            <a:r>
              <a:rPr lang="zh-CN" altLang="en-US" b="1" dirty="0">
                <a:solidFill>
                  <a:schemeClr val="tx1"/>
                </a:solidFill>
                <a:effectLst/>
              </a:rPr>
              <a:t>缓存（</a:t>
            </a:r>
            <a:r>
              <a:rPr lang="en-US" altLang="zh-CN" b="1" dirty="0">
                <a:solidFill>
                  <a:schemeClr val="tx1"/>
                </a:solidFill>
                <a:effectLst/>
              </a:rPr>
              <a:t>Data caching</a:t>
            </a:r>
            <a:r>
              <a:rPr lang="zh-CN" altLang="en-US" b="1" dirty="0">
                <a:solidFill>
                  <a:schemeClr val="tx1"/>
                </a:solidFill>
                <a:effectLst/>
              </a:rPr>
              <a:t>）</a:t>
            </a:r>
            <a:r>
              <a:rPr lang="zh-CN" altLang="en-US" dirty="0">
                <a:solidFill>
                  <a:schemeClr val="tx1"/>
                </a:solidFill>
                <a:effectLst/>
              </a:rPr>
              <a:t>可以极大地节省骨干路由器的带宽，减轻视频服务器的压力。</a:t>
            </a:r>
          </a:p>
          <a:p>
            <a:pPr>
              <a:lnSpc>
                <a:spcPct val="150000"/>
              </a:lnSpc>
            </a:pPr>
            <a:endParaRPr lang="zh-CN" altLang="en-US" dirty="0">
              <a:solidFill>
                <a:schemeClr val="tx1"/>
              </a:solidFill>
            </a:endParaRPr>
          </a:p>
          <a:p>
            <a:pPr>
              <a:lnSpc>
                <a:spcPct val="150000"/>
              </a:lnSpc>
            </a:pPr>
            <a:r>
              <a:rPr lang="zh-CN" altLang="en-US" dirty="0">
                <a:solidFill>
                  <a:schemeClr val="tx1"/>
                </a:solidFill>
              </a:rPr>
              <a:t>工作过程：</a:t>
            </a:r>
            <a:r>
              <a:rPr lang="en-US" altLang="zh-CN" dirty="0" err="1">
                <a:solidFill>
                  <a:schemeClr val="tx1"/>
                </a:solidFill>
              </a:rPr>
              <a:t>NDNVideo</a:t>
            </a:r>
            <a:r>
              <a:rPr lang="zh-CN" altLang="en-US" dirty="0">
                <a:solidFill>
                  <a:schemeClr val="tx1"/>
                </a:solidFill>
              </a:rPr>
              <a:t>发布者</a:t>
            </a:r>
            <a:r>
              <a:rPr lang="zh-CN" altLang="en-US" b="1" dirty="0">
                <a:solidFill>
                  <a:schemeClr val="tx1"/>
                </a:solidFill>
                <a:effectLst/>
              </a:rPr>
              <a:t>将视频流切割成等长段</a:t>
            </a:r>
            <a:r>
              <a:rPr lang="zh-CN" altLang="en-US" dirty="0">
                <a:solidFill>
                  <a:schemeClr val="tx1"/>
                </a:solidFill>
              </a:rPr>
              <a:t>，并使用</a:t>
            </a:r>
            <a:r>
              <a:rPr lang="zh-CN" altLang="en-US" b="1" dirty="0">
                <a:solidFill>
                  <a:schemeClr val="tx1"/>
                </a:solidFill>
                <a:effectLst/>
              </a:rPr>
              <a:t>名称前缀</a:t>
            </a:r>
            <a:r>
              <a:rPr lang="en-US" altLang="zh-CN" dirty="0">
                <a:solidFill>
                  <a:schemeClr val="tx1"/>
                </a:solidFill>
              </a:rPr>
              <a:t>(</a:t>
            </a:r>
            <a:r>
              <a:rPr lang="zh-CN" altLang="en-US" dirty="0">
                <a:solidFill>
                  <a:schemeClr val="tx1"/>
                </a:solidFill>
              </a:rPr>
              <a:t>如</a:t>
            </a:r>
            <a:r>
              <a:rPr lang="en-US" altLang="zh-CN" dirty="0">
                <a:solidFill>
                  <a:schemeClr val="tx1"/>
                </a:solidFill>
              </a:rPr>
              <a:t>/repo/stream/video/segments/=number)</a:t>
            </a:r>
            <a:r>
              <a:rPr lang="zh-CN" altLang="en-US" dirty="0">
                <a:solidFill>
                  <a:schemeClr val="tx1"/>
                </a:solidFill>
              </a:rPr>
              <a:t>将它们放入</a:t>
            </a:r>
            <a:r>
              <a:rPr lang="en-US" altLang="zh-CN" dirty="0">
                <a:solidFill>
                  <a:schemeClr val="tx1"/>
                </a:solidFill>
              </a:rPr>
              <a:t>NDN</a:t>
            </a:r>
            <a:r>
              <a:rPr lang="zh-CN" altLang="en-US" dirty="0">
                <a:solidFill>
                  <a:schemeClr val="tx1"/>
                </a:solidFill>
              </a:rPr>
              <a:t>存储库。</a:t>
            </a:r>
            <a:r>
              <a:rPr lang="en-US" altLang="zh-CN" dirty="0" err="1">
                <a:solidFill>
                  <a:schemeClr val="tx1"/>
                </a:solidFill>
              </a:rPr>
              <a:t>NDNVideo</a:t>
            </a:r>
            <a:r>
              <a:rPr lang="zh-CN" altLang="en-US" dirty="0">
                <a:solidFill>
                  <a:schemeClr val="tx1"/>
                </a:solidFill>
              </a:rPr>
              <a:t>播放器使用管道发送连续的兴趣包来请求视频片段。如果某个特定的兴趣或数据在传输过程中丢失，玩家将根据</a:t>
            </a:r>
            <a:r>
              <a:rPr lang="en-US" altLang="zh-CN" b="1" dirty="0">
                <a:solidFill>
                  <a:schemeClr val="tx1"/>
                </a:solidFill>
              </a:rPr>
              <a:t>Interest</a:t>
            </a:r>
            <a:r>
              <a:rPr lang="zh-CN" altLang="en-US" b="1" dirty="0">
                <a:solidFill>
                  <a:schemeClr val="tx1"/>
                </a:solidFill>
                <a:effectLst/>
              </a:rPr>
              <a:t>重传计时器</a:t>
            </a:r>
            <a:r>
              <a:rPr lang="zh-CN" altLang="en-US" dirty="0">
                <a:solidFill>
                  <a:schemeClr val="tx1"/>
                </a:solidFill>
              </a:rPr>
              <a:t>最多</a:t>
            </a:r>
            <a:r>
              <a:rPr lang="en-US" altLang="zh-CN" dirty="0" err="1">
                <a:solidFill>
                  <a:schemeClr val="tx1"/>
                </a:solidFill>
              </a:rPr>
              <a:t>Rmaxtimes</a:t>
            </a:r>
            <a:r>
              <a:rPr lang="zh-CN" altLang="en-US" dirty="0">
                <a:solidFill>
                  <a:schemeClr val="tx1"/>
                </a:solidFill>
              </a:rPr>
              <a:t>重新传输该兴趣。</a:t>
            </a:r>
          </a:p>
          <a:p>
            <a:pPr>
              <a:lnSpc>
                <a:spcPct val="150000"/>
              </a:lnSpc>
            </a:pPr>
            <a:endParaRPr lang="zh-CN" altLang="en-US" dirty="0">
              <a:solidFill>
                <a:schemeClr val="tx1"/>
              </a:solidFill>
            </a:endParaRPr>
          </a:p>
        </p:txBody>
      </p:sp>
    </p:spTree>
    <p:extLst>
      <p:ext uri="{BB962C8B-B14F-4D97-AF65-F5344CB8AC3E}">
        <p14:creationId xmlns:p14="http://schemas.microsoft.com/office/powerpoint/2010/main" val="2389594079"/>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5" y="123906"/>
            <a:ext cx="1622145" cy="338554"/>
          </a:xfrm>
          <a:prstGeom prst="rect">
            <a:avLst/>
          </a:prstGeom>
          <a:noFill/>
        </p:spPr>
        <p:txBody>
          <a:bodyPr wrap="square" rtlCol="0">
            <a:spAutoFit/>
          </a:bodyPr>
          <a:lstStyle/>
          <a:p>
            <a:r>
              <a:rPr lang="zh-CN" altLang="en-US" sz="1600" b="1" dirty="0">
                <a:cs typeface="+mn-ea"/>
                <a:sym typeface="+mn-lt"/>
              </a:rPr>
              <a:t>背景和问题设置</a:t>
            </a:r>
            <a:endParaRPr lang="zh-CN" altLang="en-US" sz="1600" dirty="0">
              <a:cs typeface="+mn-ea"/>
              <a:sym typeface="+mn-lt"/>
            </a:endParaRPr>
          </a:p>
        </p:txBody>
      </p:sp>
      <p:sp>
        <p:nvSpPr>
          <p:cNvPr id="3" name="矩形 2">
            <a:extLst>
              <a:ext uri="{FF2B5EF4-FFF2-40B4-BE49-F238E27FC236}">
                <a16:creationId xmlns:a16="http://schemas.microsoft.com/office/drawing/2014/main" id="{B2CA8170-C255-4376-85A4-370F0C83D90A}"/>
              </a:ext>
            </a:extLst>
          </p:cNvPr>
          <p:cNvSpPr/>
          <p:nvPr/>
        </p:nvSpPr>
        <p:spPr>
          <a:xfrm>
            <a:off x="373769" y="760888"/>
            <a:ext cx="11480059" cy="57867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sz="1600" dirty="0">
              <a:solidFill>
                <a:schemeClr val="tx1"/>
              </a:solidFill>
              <a:effectLst/>
            </a:endParaRPr>
          </a:p>
          <a:p>
            <a:pPr>
              <a:lnSpc>
                <a:spcPct val="150000"/>
              </a:lnSpc>
            </a:pPr>
            <a:r>
              <a:rPr lang="zh-CN" altLang="en-US" sz="1600" dirty="0">
                <a:solidFill>
                  <a:schemeClr val="tx1"/>
                </a:solidFill>
                <a:effectLst/>
              </a:rPr>
              <a:t>问题：典型的</a:t>
            </a:r>
            <a:r>
              <a:rPr lang="en-US" altLang="zh-CN" sz="1600" dirty="0">
                <a:solidFill>
                  <a:schemeClr val="tx1"/>
                </a:solidFill>
                <a:effectLst/>
              </a:rPr>
              <a:t>WLAN</a:t>
            </a:r>
            <a:r>
              <a:rPr lang="zh-CN" altLang="en-US" sz="1600" dirty="0">
                <a:solidFill>
                  <a:schemeClr val="tx1"/>
                </a:solidFill>
                <a:effectLst/>
              </a:rPr>
              <a:t>，其中</a:t>
            </a:r>
            <a:r>
              <a:rPr lang="zh-CN" altLang="en-US" sz="1600" b="1" dirty="0">
                <a:solidFill>
                  <a:schemeClr val="tx1"/>
                </a:solidFill>
                <a:effectLst/>
              </a:rPr>
              <a:t>一个接入点</a:t>
            </a:r>
            <a:r>
              <a:rPr lang="en-US" altLang="zh-CN" sz="1600" b="1" dirty="0">
                <a:solidFill>
                  <a:schemeClr val="tx1"/>
                </a:solidFill>
                <a:effectLst/>
              </a:rPr>
              <a:t>(AP)</a:t>
            </a:r>
            <a:r>
              <a:rPr lang="zh-CN" altLang="en-US" sz="1600" b="1" dirty="0">
                <a:solidFill>
                  <a:schemeClr val="tx1"/>
                </a:solidFill>
                <a:effectLst/>
              </a:rPr>
              <a:t>提供</a:t>
            </a:r>
            <a:r>
              <a:rPr lang="en-US" altLang="zh-CN" sz="1600" b="1" dirty="0">
                <a:solidFill>
                  <a:schemeClr val="tx1"/>
                </a:solidFill>
                <a:effectLst/>
              </a:rPr>
              <a:t>N</a:t>
            </a:r>
            <a:r>
              <a:rPr lang="zh-CN" altLang="en-US" sz="1600" b="1" dirty="0">
                <a:solidFill>
                  <a:schemeClr val="tx1"/>
                </a:solidFill>
                <a:effectLst/>
              </a:rPr>
              <a:t>个无线客户端</a:t>
            </a:r>
            <a:r>
              <a:rPr lang="en-US" altLang="zh-CN" sz="1600" b="1" dirty="0">
                <a:solidFill>
                  <a:schemeClr val="tx1"/>
                </a:solidFill>
                <a:effectLst/>
              </a:rPr>
              <a:t>(</a:t>
            </a:r>
            <a:r>
              <a:rPr lang="zh-CN" altLang="en-US" sz="1600" b="1" dirty="0">
                <a:solidFill>
                  <a:schemeClr val="tx1"/>
                </a:solidFill>
                <a:effectLst/>
              </a:rPr>
              <a:t>客户端</a:t>
            </a:r>
            <a:r>
              <a:rPr lang="en-US" altLang="zh-CN" sz="1600" b="1" dirty="0">
                <a:solidFill>
                  <a:schemeClr val="tx1"/>
                </a:solidFill>
                <a:effectLst/>
              </a:rPr>
              <a:t>)</a:t>
            </a:r>
            <a:r>
              <a:rPr lang="zh-CN" altLang="en-US" sz="1600" b="1" dirty="0">
                <a:solidFill>
                  <a:schemeClr val="tx1"/>
                </a:solidFill>
                <a:effectLst/>
              </a:rPr>
              <a:t>访问基于</a:t>
            </a:r>
            <a:r>
              <a:rPr lang="en-US" altLang="zh-CN" sz="1600" b="1" dirty="0">
                <a:solidFill>
                  <a:schemeClr val="tx1"/>
                </a:solidFill>
              </a:rPr>
              <a:t>I</a:t>
            </a:r>
            <a:r>
              <a:rPr lang="en-US" altLang="zh-CN" sz="1600" b="1" dirty="0">
                <a:solidFill>
                  <a:schemeClr val="tx1"/>
                </a:solidFill>
                <a:effectLst/>
              </a:rPr>
              <a:t>nternet</a:t>
            </a:r>
            <a:r>
              <a:rPr lang="zh-CN" altLang="en-US" sz="1600" b="1" dirty="0">
                <a:solidFill>
                  <a:schemeClr val="tx1"/>
                </a:solidFill>
                <a:effectLst/>
              </a:rPr>
              <a:t>的服务</a:t>
            </a:r>
            <a:r>
              <a:rPr lang="zh-CN" altLang="en-US" sz="1600" dirty="0">
                <a:solidFill>
                  <a:schemeClr val="tx1"/>
                </a:solidFill>
                <a:effectLst/>
              </a:rPr>
              <a:t>。视频服务器和</a:t>
            </a:r>
            <a:r>
              <a:rPr lang="en-US" altLang="zh-CN" sz="1600" dirty="0">
                <a:solidFill>
                  <a:schemeClr val="tx1"/>
                </a:solidFill>
                <a:effectLst/>
              </a:rPr>
              <a:t>AP</a:t>
            </a:r>
            <a:r>
              <a:rPr lang="zh-CN" altLang="en-US" sz="1600" dirty="0">
                <a:solidFill>
                  <a:schemeClr val="tx1"/>
                </a:solidFill>
                <a:effectLst/>
              </a:rPr>
              <a:t>通过高速有线网络连接。我们假设</a:t>
            </a:r>
            <a:r>
              <a:rPr lang="en-US" altLang="zh-CN" sz="1600" dirty="0">
                <a:solidFill>
                  <a:schemeClr val="tx1"/>
                </a:solidFill>
                <a:effectLst/>
              </a:rPr>
              <a:t>N</a:t>
            </a:r>
            <a:r>
              <a:rPr lang="zh-CN" altLang="en-US" sz="1600" dirty="0">
                <a:solidFill>
                  <a:schemeClr val="tx1"/>
                </a:solidFill>
                <a:effectLst/>
              </a:rPr>
              <a:t>个客户端同时从服务器访问同一个实时视频流服务。</a:t>
            </a:r>
          </a:p>
          <a:p>
            <a:pPr>
              <a:lnSpc>
                <a:spcPct val="150000"/>
              </a:lnSpc>
            </a:pPr>
            <a:r>
              <a:rPr lang="zh-CN" altLang="en-US" sz="1600" dirty="0">
                <a:solidFill>
                  <a:schemeClr val="tx1"/>
                </a:solidFill>
              </a:rPr>
              <a:t>传输过程：</a:t>
            </a:r>
          </a:p>
          <a:p>
            <a:pPr>
              <a:lnSpc>
                <a:spcPct val="150000"/>
              </a:lnSpc>
            </a:pPr>
            <a:r>
              <a:rPr lang="zh-CN" altLang="en-US" sz="1600" b="1" dirty="0">
                <a:solidFill>
                  <a:schemeClr val="tx1"/>
                </a:solidFill>
              </a:rPr>
              <a:t>传统的</a:t>
            </a:r>
            <a:r>
              <a:rPr lang="en-US" altLang="zh-CN" sz="1600" b="1" dirty="0">
                <a:solidFill>
                  <a:schemeClr val="tx1"/>
                </a:solidFill>
              </a:rPr>
              <a:t>WLAN IP</a:t>
            </a:r>
            <a:r>
              <a:rPr lang="zh-CN" altLang="en-US" sz="1600" b="1" dirty="0">
                <a:solidFill>
                  <a:schemeClr val="tx1"/>
                </a:solidFill>
              </a:rPr>
              <a:t>广播</a:t>
            </a:r>
            <a:r>
              <a:rPr lang="zh-CN" altLang="en-US" sz="1600" dirty="0">
                <a:solidFill>
                  <a:schemeClr val="tx1"/>
                </a:solidFill>
              </a:rPr>
              <a:t>：服务器先将数据推送到</a:t>
            </a:r>
            <a:r>
              <a:rPr lang="en-US" altLang="zh-CN" sz="1600" dirty="0">
                <a:solidFill>
                  <a:schemeClr val="tx1"/>
                </a:solidFill>
              </a:rPr>
              <a:t>AP, AP</a:t>
            </a:r>
            <a:r>
              <a:rPr lang="zh-CN" altLang="en-US" sz="1600" dirty="0">
                <a:solidFill>
                  <a:schemeClr val="tx1"/>
                </a:solidFill>
              </a:rPr>
              <a:t>再将数据广播到</a:t>
            </a:r>
            <a:r>
              <a:rPr lang="en-US" altLang="zh-CN" sz="1600" dirty="0">
                <a:solidFill>
                  <a:schemeClr val="tx1"/>
                </a:solidFill>
              </a:rPr>
              <a:t>WLAN</a:t>
            </a:r>
            <a:r>
              <a:rPr lang="zh-CN" altLang="en-US" sz="1600" dirty="0">
                <a:solidFill>
                  <a:schemeClr val="tx1"/>
                </a:solidFill>
              </a:rPr>
              <a:t>客户端。</a:t>
            </a:r>
          </a:p>
          <a:p>
            <a:pPr>
              <a:lnSpc>
                <a:spcPct val="150000"/>
              </a:lnSpc>
            </a:pPr>
            <a:r>
              <a:rPr lang="zh-CN" altLang="en-US" sz="1600" b="1" dirty="0">
                <a:solidFill>
                  <a:schemeClr val="tx1"/>
                </a:solidFill>
              </a:rPr>
              <a:t>无线局域网</a:t>
            </a:r>
            <a:r>
              <a:rPr lang="en-US" altLang="zh-CN" sz="1600" b="1" dirty="0">
                <a:solidFill>
                  <a:schemeClr val="tx1"/>
                </a:solidFill>
              </a:rPr>
              <a:t>NDN</a:t>
            </a:r>
            <a:r>
              <a:rPr lang="zh-CN" altLang="en-US" sz="1600" b="1" dirty="0">
                <a:solidFill>
                  <a:schemeClr val="tx1"/>
                </a:solidFill>
              </a:rPr>
              <a:t>广播</a:t>
            </a:r>
            <a:r>
              <a:rPr lang="zh-CN" altLang="en-US" sz="1600" dirty="0">
                <a:solidFill>
                  <a:schemeClr val="tx1"/>
                </a:solidFill>
              </a:rPr>
              <a:t>：接收器驱动的广播。客户端必须首先将</a:t>
            </a:r>
            <a:r>
              <a:rPr lang="en-US" altLang="zh-CN" sz="1600" b="1" dirty="0">
                <a:solidFill>
                  <a:schemeClr val="tx1"/>
                </a:solidFill>
              </a:rPr>
              <a:t>Interest</a:t>
            </a:r>
            <a:r>
              <a:rPr lang="zh-CN" altLang="en-US" sz="1600" dirty="0">
                <a:solidFill>
                  <a:schemeClr val="tx1"/>
                </a:solidFill>
              </a:rPr>
              <a:t>发送给</a:t>
            </a:r>
            <a:r>
              <a:rPr lang="en-US" altLang="zh-CN" sz="1600" dirty="0">
                <a:solidFill>
                  <a:schemeClr val="tx1"/>
                </a:solidFill>
              </a:rPr>
              <a:t>AP</a:t>
            </a:r>
            <a:r>
              <a:rPr lang="zh-CN" altLang="en-US" sz="1600" dirty="0">
                <a:solidFill>
                  <a:schemeClr val="tx1"/>
                </a:solidFill>
              </a:rPr>
              <a:t>，然后</a:t>
            </a:r>
            <a:r>
              <a:rPr lang="en-US" altLang="zh-CN" sz="1600" dirty="0">
                <a:solidFill>
                  <a:schemeClr val="tx1"/>
                </a:solidFill>
              </a:rPr>
              <a:t>AP</a:t>
            </a:r>
            <a:r>
              <a:rPr lang="zh-CN" altLang="en-US" sz="1600" dirty="0">
                <a:solidFill>
                  <a:schemeClr val="tx1"/>
                </a:solidFill>
              </a:rPr>
              <a:t>将</a:t>
            </a:r>
            <a:r>
              <a:rPr lang="en-US" altLang="zh-CN" sz="1600" dirty="0">
                <a:solidFill>
                  <a:schemeClr val="tx1"/>
                </a:solidFill>
              </a:rPr>
              <a:t>Interest</a:t>
            </a:r>
            <a:r>
              <a:rPr lang="zh-CN" altLang="en-US" sz="1600" dirty="0">
                <a:solidFill>
                  <a:schemeClr val="tx1"/>
                </a:solidFill>
              </a:rPr>
              <a:t>添加到</a:t>
            </a:r>
            <a:r>
              <a:rPr lang="en-US" altLang="zh-CN" sz="1600" dirty="0">
                <a:solidFill>
                  <a:schemeClr val="tx1"/>
                </a:solidFill>
              </a:rPr>
              <a:t>PIT</a:t>
            </a:r>
            <a:r>
              <a:rPr lang="zh-CN" altLang="en-US" sz="1600" dirty="0">
                <a:solidFill>
                  <a:schemeClr val="tx1"/>
                </a:solidFill>
              </a:rPr>
              <a:t>并将其转发给内容提供者。当</a:t>
            </a:r>
            <a:r>
              <a:rPr lang="en-US" altLang="zh-CN" sz="1600" dirty="0">
                <a:solidFill>
                  <a:schemeClr val="tx1"/>
                </a:solidFill>
              </a:rPr>
              <a:t>Data</a:t>
            </a:r>
            <a:r>
              <a:rPr lang="zh-CN" altLang="en-US" sz="1600" dirty="0">
                <a:solidFill>
                  <a:schemeClr val="tx1"/>
                </a:solidFill>
              </a:rPr>
              <a:t>跟踪</a:t>
            </a:r>
            <a:r>
              <a:rPr lang="en-US" altLang="zh-CN" sz="1600" dirty="0">
                <a:solidFill>
                  <a:schemeClr val="tx1"/>
                </a:solidFill>
              </a:rPr>
              <a:t>Interest</a:t>
            </a:r>
            <a:r>
              <a:rPr lang="zh-CN" altLang="en-US" sz="1600" dirty="0">
                <a:solidFill>
                  <a:schemeClr val="tx1"/>
                </a:solidFill>
              </a:rPr>
              <a:t>的反向路径返回到</a:t>
            </a:r>
            <a:r>
              <a:rPr lang="en-US" altLang="zh-CN" sz="1600" dirty="0">
                <a:solidFill>
                  <a:schemeClr val="tx1"/>
                </a:solidFill>
              </a:rPr>
              <a:t>AP</a:t>
            </a:r>
            <a:r>
              <a:rPr lang="zh-CN" altLang="en-US" sz="1600" dirty="0">
                <a:solidFill>
                  <a:schemeClr val="tx1"/>
                </a:solidFill>
              </a:rPr>
              <a:t>时，如果</a:t>
            </a:r>
            <a:r>
              <a:rPr lang="en-US" altLang="zh-CN" sz="1600" dirty="0">
                <a:solidFill>
                  <a:schemeClr val="tx1"/>
                </a:solidFill>
              </a:rPr>
              <a:t>PIT</a:t>
            </a:r>
            <a:r>
              <a:rPr lang="zh-CN" altLang="en-US" sz="1600" dirty="0">
                <a:solidFill>
                  <a:schemeClr val="tx1"/>
                </a:solidFill>
              </a:rPr>
              <a:t>条目记录了来自</a:t>
            </a:r>
            <a:r>
              <a:rPr lang="en-US" altLang="zh-CN" sz="1600" dirty="0">
                <a:solidFill>
                  <a:schemeClr val="tx1"/>
                </a:solidFill>
              </a:rPr>
              <a:t>WLAN</a:t>
            </a:r>
            <a:r>
              <a:rPr lang="zh-CN" altLang="en-US" sz="1600" dirty="0">
                <a:solidFill>
                  <a:schemeClr val="tx1"/>
                </a:solidFill>
              </a:rPr>
              <a:t>的多个入口面，则</a:t>
            </a:r>
            <a:r>
              <a:rPr lang="en-US" altLang="zh-CN" sz="1600" dirty="0">
                <a:solidFill>
                  <a:schemeClr val="tx1"/>
                </a:solidFill>
              </a:rPr>
              <a:t>AP</a:t>
            </a:r>
            <a:r>
              <a:rPr lang="zh-CN" altLang="en-US" sz="1600" dirty="0">
                <a:solidFill>
                  <a:schemeClr val="tx1"/>
                </a:solidFill>
              </a:rPr>
              <a:t>可以向</a:t>
            </a:r>
            <a:r>
              <a:rPr lang="en-US" altLang="zh-CN" sz="1600" dirty="0">
                <a:solidFill>
                  <a:schemeClr val="tx1"/>
                </a:solidFill>
              </a:rPr>
              <a:t>WLAN</a:t>
            </a:r>
            <a:r>
              <a:rPr lang="zh-CN" altLang="en-US" sz="1600" dirty="0">
                <a:solidFill>
                  <a:schemeClr val="tx1"/>
                </a:solidFill>
              </a:rPr>
              <a:t>广播数据。</a:t>
            </a:r>
          </a:p>
          <a:p>
            <a:pPr>
              <a:lnSpc>
                <a:spcPct val="150000"/>
              </a:lnSpc>
            </a:pPr>
            <a:r>
              <a:rPr lang="en-US" altLang="zh-CN" sz="1600" dirty="0">
                <a:solidFill>
                  <a:schemeClr val="tx1"/>
                </a:solidFill>
              </a:rPr>
              <a:t>WLAN NDN</a:t>
            </a:r>
            <a:r>
              <a:rPr lang="zh-CN" altLang="en-US" sz="1600" dirty="0">
                <a:solidFill>
                  <a:schemeClr val="tx1"/>
                </a:solidFill>
              </a:rPr>
              <a:t>广播的缺点：这种</a:t>
            </a:r>
            <a:r>
              <a:rPr lang="zh-CN" altLang="en-US" sz="1600" b="1" dirty="0">
                <a:solidFill>
                  <a:schemeClr val="tx1"/>
                </a:solidFill>
              </a:rPr>
              <a:t>接收器驱动的广播的效率可能会受到</a:t>
            </a:r>
            <a:r>
              <a:rPr lang="en-US" altLang="zh-CN" sz="1600" b="1" dirty="0">
                <a:solidFill>
                  <a:schemeClr val="tx1"/>
                </a:solidFill>
              </a:rPr>
              <a:t>Interest</a:t>
            </a:r>
            <a:r>
              <a:rPr lang="zh-CN" altLang="en-US" sz="1600" b="1" dirty="0">
                <a:solidFill>
                  <a:schemeClr val="tx1"/>
                </a:solidFill>
              </a:rPr>
              <a:t>传输的影响</a:t>
            </a:r>
            <a:r>
              <a:rPr lang="zh-CN" altLang="en-US" sz="1600" dirty="0">
                <a:solidFill>
                  <a:schemeClr val="tx1"/>
                </a:solidFill>
              </a:rPr>
              <a:t>。如果通过</a:t>
            </a:r>
            <a:r>
              <a:rPr lang="en-US" altLang="zh-CN" sz="1600" dirty="0">
                <a:solidFill>
                  <a:schemeClr val="tx1"/>
                </a:solidFill>
              </a:rPr>
              <a:t>WLAN</a:t>
            </a:r>
            <a:r>
              <a:rPr lang="zh-CN" altLang="en-US" sz="1600" dirty="0">
                <a:solidFill>
                  <a:schemeClr val="tx1"/>
                </a:solidFill>
              </a:rPr>
              <a:t>广播</a:t>
            </a:r>
            <a:r>
              <a:rPr lang="en-US" altLang="zh-CN" sz="1600" dirty="0">
                <a:solidFill>
                  <a:schemeClr val="tx1"/>
                </a:solidFill>
              </a:rPr>
              <a:t>Interest, </a:t>
            </a:r>
            <a:r>
              <a:rPr lang="en-US" altLang="zh-CN" sz="1600" dirty="0" err="1">
                <a:solidFill>
                  <a:schemeClr val="tx1"/>
                </a:solidFill>
              </a:rPr>
              <a:t>WiFi</a:t>
            </a:r>
            <a:r>
              <a:rPr lang="zh-CN" altLang="en-US" sz="1600" dirty="0">
                <a:solidFill>
                  <a:schemeClr val="tx1"/>
                </a:solidFill>
              </a:rPr>
              <a:t>广播缺乏</a:t>
            </a:r>
            <a:r>
              <a:rPr lang="en-US" altLang="zh-CN" sz="1600" dirty="0">
                <a:solidFill>
                  <a:schemeClr val="tx1"/>
                </a:solidFill>
              </a:rPr>
              <a:t>MAC</a:t>
            </a:r>
            <a:r>
              <a:rPr lang="zh-CN" altLang="en-US" sz="1600" dirty="0">
                <a:solidFill>
                  <a:schemeClr val="tx1"/>
                </a:solidFill>
              </a:rPr>
              <a:t>层</a:t>
            </a:r>
            <a:r>
              <a:rPr lang="en-US" altLang="zh-CN" sz="1600" dirty="0">
                <a:solidFill>
                  <a:schemeClr val="tx1"/>
                </a:solidFill>
              </a:rPr>
              <a:t>ACK</a:t>
            </a:r>
            <a:r>
              <a:rPr lang="zh-CN" altLang="en-US" sz="1600" dirty="0">
                <a:solidFill>
                  <a:schemeClr val="tx1"/>
                </a:solidFill>
              </a:rPr>
              <a:t>，会导致上层大量的</a:t>
            </a:r>
            <a:r>
              <a:rPr lang="en-US" altLang="zh-CN" sz="1600" dirty="0">
                <a:solidFill>
                  <a:schemeClr val="tx1"/>
                </a:solidFill>
              </a:rPr>
              <a:t>Interest</a:t>
            </a:r>
            <a:r>
              <a:rPr lang="zh-CN" altLang="en-US" sz="1600" dirty="0">
                <a:solidFill>
                  <a:schemeClr val="tx1"/>
                </a:solidFill>
              </a:rPr>
              <a:t>损失。</a:t>
            </a:r>
            <a:r>
              <a:rPr lang="en-US" altLang="zh-CN" sz="1600" dirty="0">
                <a:solidFill>
                  <a:schemeClr val="tx1"/>
                </a:solidFill>
              </a:rPr>
              <a:t>NDN</a:t>
            </a:r>
            <a:r>
              <a:rPr lang="zh-CN" altLang="en-US" sz="1600" dirty="0">
                <a:solidFill>
                  <a:schemeClr val="tx1"/>
                </a:solidFill>
              </a:rPr>
              <a:t>的接收者驱动的</a:t>
            </a:r>
            <a:r>
              <a:rPr lang="en-US" altLang="zh-CN" sz="1600" b="1" dirty="0">
                <a:solidFill>
                  <a:schemeClr val="tx1"/>
                </a:solidFill>
              </a:rPr>
              <a:t>Interest</a:t>
            </a:r>
            <a:r>
              <a:rPr lang="zh-CN" altLang="en-US" sz="1600" b="1" dirty="0">
                <a:solidFill>
                  <a:schemeClr val="tx1"/>
                </a:solidFill>
              </a:rPr>
              <a:t>重传机制</a:t>
            </a:r>
            <a:r>
              <a:rPr lang="en-US" altLang="zh-CN" sz="1600" dirty="0">
                <a:solidFill>
                  <a:schemeClr val="tx1"/>
                </a:solidFill>
              </a:rPr>
              <a:t>(</a:t>
            </a:r>
            <a:r>
              <a:rPr lang="zh-CN" altLang="en-US" sz="1600" dirty="0">
                <a:solidFill>
                  <a:schemeClr val="tx1"/>
                </a:solidFill>
              </a:rPr>
              <a:t>带有长超时值，它引用了消费者和提供者之间的</a:t>
            </a:r>
            <a:r>
              <a:rPr lang="en-US" altLang="zh-CN" sz="1600" dirty="0">
                <a:solidFill>
                  <a:schemeClr val="tx1"/>
                </a:solidFill>
              </a:rPr>
              <a:t>RTT)</a:t>
            </a:r>
            <a:r>
              <a:rPr lang="zh-CN" altLang="en-US" sz="1600" b="1" dirty="0">
                <a:solidFill>
                  <a:schemeClr val="tx1"/>
                </a:solidFill>
              </a:rPr>
              <a:t>不能及时恢复失去的</a:t>
            </a:r>
            <a:r>
              <a:rPr lang="en-US" altLang="zh-CN" sz="1600" b="1" dirty="0">
                <a:solidFill>
                  <a:schemeClr val="tx1"/>
                </a:solidFill>
              </a:rPr>
              <a:t>Interest</a:t>
            </a:r>
            <a:r>
              <a:rPr lang="zh-CN" altLang="en-US" sz="1600" b="1" dirty="0">
                <a:solidFill>
                  <a:schemeClr val="tx1"/>
                </a:solidFill>
              </a:rPr>
              <a:t>，潜在地限制了流性能</a:t>
            </a:r>
            <a:r>
              <a:rPr lang="zh-CN" altLang="en-US" sz="1600" dirty="0">
                <a:solidFill>
                  <a:schemeClr val="tx1"/>
                </a:solidFill>
              </a:rPr>
              <a:t>。如果多个客户端同时通过单播向</a:t>
            </a:r>
            <a:r>
              <a:rPr lang="en-US" altLang="zh-CN" sz="1600" dirty="0">
                <a:solidFill>
                  <a:schemeClr val="tx1"/>
                </a:solidFill>
              </a:rPr>
              <a:t>AP</a:t>
            </a:r>
            <a:r>
              <a:rPr lang="zh-CN" altLang="en-US" sz="1600" dirty="0">
                <a:solidFill>
                  <a:schemeClr val="tx1"/>
                </a:solidFill>
              </a:rPr>
              <a:t>发送</a:t>
            </a:r>
            <a:r>
              <a:rPr lang="en-US" altLang="zh-CN" sz="1600" dirty="0">
                <a:solidFill>
                  <a:schemeClr val="tx1"/>
                </a:solidFill>
              </a:rPr>
              <a:t>Interest</a:t>
            </a:r>
            <a:r>
              <a:rPr lang="zh-CN" altLang="en-US" sz="1600" dirty="0">
                <a:solidFill>
                  <a:schemeClr val="tx1"/>
                </a:solidFill>
              </a:rPr>
              <a:t>报文，在接收到相应的</a:t>
            </a:r>
            <a:r>
              <a:rPr lang="en-US" altLang="zh-CN" sz="1600" dirty="0">
                <a:solidFill>
                  <a:schemeClr val="tx1"/>
                </a:solidFill>
              </a:rPr>
              <a:t>Data</a:t>
            </a:r>
            <a:r>
              <a:rPr lang="zh-CN" altLang="en-US" sz="1600" dirty="0">
                <a:solidFill>
                  <a:schemeClr val="tx1"/>
                </a:solidFill>
              </a:rPr>
              <a:t>之前，会发送重复的</a:t>
            </a:r>
            <a:r>
              <a:rPr lang="en-US" altLang="zh-CN" sz="1600" dirty="0">
                <a:solidFill>
                  <a:schemeClr val="tx1"/>
                </a:solidFill>
              </a:rPr>
              <a:t>Interest</a:t>
            </a:r>
            <a:r>
              <a:rPr lang="zh-CN" altLang="en-US" sz="1600" dirty="0">
                <a:solidFill>
                  <a:schemeClr val="tx1"/>
                </a:solidFill>
              </a:rPr>
              <a:t>报文。</a:t>
            </a:r>
          </a:p>
          <a:p>
            <a:pPr>
              <a:lnSpc>
                <a:spcPct val="150000"/>
              </a:lnSpc>
            </a:pPr>
            <a:r>
              <a:rPr lang="zh-CN" altLang="en-US" sz="1600" dirty="0">
                <a:solidFill>
                  <a:schemeClr val="tx1"/>
                </a:solidFill>
              </a:rPr>
              <a:t>此外，多个客户端通过单播发送</a:t>
            </a:r>
            <a:r>
              <a:rPr lang="en-US" altLang="zh-CN" sz="1600" dirty="0">
                <a:solidFill>
                  <a:schemeClr val="tx1"/>
                </a:solidFill>
              </a:rPr>
              <a:t>Interest</a:t>
            </a:r>
            <a:r>
              <a:rPr lang="zh-CN" altLang="en-US" sz="1600" dirty="0">
                <a:solidFill>
                  <a:schemeClr val="tx1"/>
                </a:solidFill>
              </a:rPr>
              <a:t>包可能导致与</a:t>
            </a:r>
            <a:r>
              <a:rPr lang="en-US" altLang="zh-CN" sz="1600" dirty="0">
                <a:solidFill>
                  <a:schemeClr val="tx1"/>
                </a:solidFill>
              </a:rPr>
              <a:t>Data</a:t>
            </a:r>
            <a:r>
              <a:rPr lang="zh-CN" altLang="en-US" sz="1600" dirty="0">
                <a:solidFill>
                  <a:schemeClr val="tx1"/>
                </a:solidFill>
              </a:rPr>
              <a:t>发生</a:t>
            </a:r>
            <a:r>
              <a:rPr lang="zh-CN" altLang="en-US" sz="1600" b="1" dirty="0">
                <a:solidFill>
                  <a:schemeClr val="tx1"/>
                </a:solidFill>
              </a:rPr>
              <a:t>无线信道争用，</a:t>
            </a:r>
            <a:r>
              <a:rPr lang="zh-CN" altLang="en-US" sz="1600" dirty="0">
                <a:solidFill>
                  <a:schemeClr val="tx1"/>
                </a:solidFill>
              </a:rPr>
              <a:t>加剧</a:t>
            </a:r>
            <a:r>
              <a:rPr lang="en-US" altLang="zh-CN" sz="1600" dirty="0">
                <a:solidFill>
                  <a:schemeClr val="tx1"/>
                </a:solidFill>
              </a:rPr>
              <a:t>WLAN</a:t>
            </a:r>
            <a:r>
              <a:rPr lang="zh-CN" altLang="en-US" sz="1600" dirty="0">
                <a:solidFill>
                  <a:schemeClr val="tx1"/>
                </a:solidFill>
              </a:rPr>
              <a:t>的数据丢失。</a:t>
            </a:r>
          </a:p>
          <a:p>
            <a:pPr>
              <a:lnSpc>
                <a:spcPct val="150000"/>
              </a:lnSpc>
            </a:pPr>
            <a:r>
              <a:rPr lang="zh-CN" altLang="en-US" sz="1600" dirty="0">
                <a:solidFill>
                  <a:schemeClr val="tx1"/>
                </a:solidFill>
              </a:rPr>
              <a:t>因此，为了减少无线信道竞争，我们还需要一种</a:t>
            </a:r>
            <a:r>
              <a:rPr lang="zh-CN" altLang="en-US" sz="1600" b="1" dirty="0">
                <a:solidFill>
                  <a:srgbClr val="FF0000"/>
                </a:solidFill>
                <a:effectLst/>
              </a:rPr>
              <a:t>抑制冗余</a:t>
            </a:r>
            <a:r>
              <a:rPr lang="en-US" altLang="zh-CN" sz="1600" b="1" dirty="0">
                <a:solidFill>
                  <a:srgbClr val="FF0000"/>
                </a:solidFill>
                <a:effectLst/>
              </a:rPr>
              <a:t>Interest</a:t>
            </a:r>
            <a:r>
              <a:rPr lang="zh-CN" altLang="en-US" sz="1600" b="1" dirty="0">
                <a:solidFill>
                  <a:srgbClr val="FF0000"/>
                </a:solidFill>
                <a:effectLst/>
              </a:rPr>
              <a:t>包的机制</a:t>
            </a:r>
            <a:r>
              <a:rPr lang="zh-CN" altLang="en-US" sz="1600" dirty="0">
                <a:solidFill>
                  <a:schemeClr val="tx1"/>
                </a:solidFill>
              </a:rPr>
              <a:t>。</a:t>
            </a:r>
          </a:p>
          <a:p>
            <a:pPr>
              <a:lnSpc>
                <a:spcPct val="150000"/>
              </a:lnSpc>
            </a:pPr>
            <a:r>
              <a:rPr lang="zh-CN" altLang="en-US" sz="1600" dirty="0">
                <a:solidFill>
                  <a:schemeClr val="tx1"/>
                </a:solidFill>
              </a:rPr>
              <a:t>基于上面的分析</a:t>
            </a:r>
            <a:r>
              <a:rPr lang="en-US" altLang="zh-CN" sz="1600" dirty="0">
                <a:solidFill>
                  <a:schemeClr val="tx1"/>
                </a:solidFill>
              </a:rPr>
              <a:t>,</a:t>
            </a:r>
            <a:r>
              <a:rPr lang="zh-CN" altLang="en-US" sz="1600" dirty="0">
                <a:solidFill>
                  <a:schemeClr val="tx1"/>
                </a:solidFill>
              </a:rPr>
              <a:t>设计问题的</a:t>
            </a:r>
            <a:r>
              <a:rPr lang="en-US" altLang="zh-CN" sz="1600" dirty="0">
                <a:solidFill>
                  <a:schemeClr val="tx1"/>
                </a:solidFill>
              </a:rPr>
              <a:t>NLB</a:t>
            </a:r>
            <a:r>
              <a:rPr lang="zh-CN" altLang="en-US" sz="1600" dirty="0">
                <a:solidFill>
                  <a:schemeClr val="tx1"/>
                </a:solidFill>
              </a:rPr>
              <a:t>可以表示为：视频直播广播在无线局域网中给定的比特率和客户端数量下，在平滑播放的前提下，</a:t>
            </a:r>
            <a:r>
              <a:rPr lang="zh-CN" altLang="en-US" sz="1600" b="1" dirty="0">
                <a:solidFill>
                  <a:schemeClr val="tx1"/>
                </a:solidFill>
                <a:effectLst/>
              </a:rPr>
              <a:t>尽量减少在无线媒体上传输的</a:t>
            </a:r>
            <a:r>
              <a:rPr lang="en-US" altLang="zh-CN" sz="1600" b="1" dirty="0">
                <a:solidFill>
                  <a:schemeClr val="tx1"/>
                </a:solidFill>
              </a:rPr>
              <a:t>Interest</a:t>
            </a:r>
            <a:r>
              <a:rPr lang="zh-CN" altLang="en-US" sz="1600" b="1" dirty="0">
                <a:solidFill>
                  <a:schemeClr val="tx1"/>
                </a:solidFill>
                <a:effectLst/>
              </a:rPr>
              <a:t>包和</a:t>
            </a:r>
            <a:r>
              <a:rPr lang="en-US" altLang="zh-CN" sz="1600" b="1" dirty="0">
                <a:solidFill>
                  <a:schemeClr val="tx1"/>
                </a:solidFill>
                <a:effectLst/>
              </a:rPr>
              <a:t>Data</a:t>
            </a:r>
            <a:r>
              <a:rPr lang="zh-CN" altLang="en-US" sz="1600" b="1" dirty="0">
                <a:solidFill>
                  <a:schemeClr val="tx1"/>
                </a:solidFill>
                <a:effectLst/>
              </a:rPr>
              <a:t>包的数量</a:t>
            </a:r>
            <a:r>
              <a:rPr lang="zh-CN" altLang="en-US" sz="1600" dirty="0">
                <a:solidFill>
                  <a:schemeClr val="tx1"/>
                </a:solidFill>
              </a:rPr>
              <a:t>。（抑制冗余</a:t>
            </a:r>
            <a:r>
              <a:rPr lang="en-US" altLang="zh-CN" sz="1600" dirty="0">
                <a:solidFill>
                  <a:schemeClr val="tx1"/>
                </a:solidFill>
              </a:rPr>
              <a:t>Interest</a:t>
            </a:r>
            <a:r>
              <a:rPr lang="zh-CN" altLang="en-US" sz="1600" dirty="0">
                <a:solidFill>
                  <a:schemeClr val="tx1"/>
                </a:solidFill>
              </a:rPr>
              <a:t>包）</a:t>
            </a:r>
          </a:p>
          <a:p>
            <a:pPr>
              <a:lnSpc>
                <a:spcPct val="150000"/>
              </a:lnSpc>
            </a:pPr>
            <a:endParaRPr lang="zh-CN" altLang="en-US" sz="1600" dirty="0">
              <a:solidFill>
                <a:schemeClr val="tx1"/>
              </a:solidFill>
            </a:endParaRPr>
          </a:p>
        </p:txBody>
      </p:sp>
    </p:spTree>
    <p:extLst>
      <p:ext uri="{BB962C8B-B14F-4D97-AF65-F5344CB8AC3E}">
        <p14:creationId xmlns:p14="http://schemas.microsoft.com/office/powerpoint/2010/main" val="2105487886"/>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9507" y="3280457"/>
            <a:ext cx="4392985" cy="884794"/>
          </a:xfrm>
          <a:prstGeom prst="rect">
            <a:avLst/>
          </a:prstGeom>
          <a:noFill/>
        </p:spPr>
        <p:txBody>
          <a:bodyPr wrap="square" rtlCol="0">
            <a:spAutoFit/>
          </a:bodyPr>
          <a:lstStyle/>
          <a:p>
            <a:pPr algn="ctr" defTabSz="609585">
              <a:lnSpc>
                <a:spcPct val="130000"/>
              </a:lnSpc>
            </a:pPr>
            <a:r>
              <a:rPr lang="en-US" altLang="zh-CN" sz="4400" b="1" dirty="0">
                <a:cs typeface="+mn-ea"/>
                <a:sym typeface="+mn-lt"/>
              </a:rPr>
              <a:t>PART</a:t>
            </a:r>
            <a:r>
              <a:rPr lang="zh-CN" altLang="en-US" sz="4400" b="1" dirty="0">
                <a:cs typeface="+mn-ea"/>
                <a:sym typeface="+mn-lt"/>
              </a:rPr>
              <a:t> </a:t>
            </a:r>
            <a:r>
              <a:rPr lang="en-US" altLang="zh-CN" sz="4400" b="1" dirty="0">
                <a:cs typeface="+mn-ea"/>
                <a:sym typeface="+mn-lt"/>
              </a:rPr>
              <a:t>THREE</a:t>
            </a:r>
          </a:p>
        </p:txBody>
      </p:sp>
      <p:sp>
        <p:nvSpPr>
          <p:cNvPr id="3" name="文本框 2"/>
          <p:cNvSpPr txBox="1"/>
          <p:nvPr/>
        </p:nvSpPr>
        <p:spPr>
          <a:xfrm>
            <a:off x="2395016" y="2255024"/>
            <a:ext cx="7401967" cy="1173976"/>
          </a:xfrm>
          <a:prstGeom prst="rect">
            <a:avLst/>
          </a:prstGeom>
          <a:noFill/>
        </p:spPr>
        <p:txBody>
          <a:bodyPr wrap="square" rtlCol="0">
            <a:spAutoFit/>
          </a:bodyPr>
          <a:lstStyle/>
          <a:p>
            <a:pPr algn="ctr" defTabSz="609585">
              <a:lnSpc>
                <a:spcPct val="130000"/>
              </a:lnSpc>
            </a:pPr>
            <a:r>
              <a:rPr lang="en-US" altLang="zh-CN" sz="6000" b="1" dirty="0">
                <a:cs typeface="+mn-ea"/>
                <a:sym typeface="+mn-lt"/>
              </a:rPr>
              <a:t>NLB</a:t>
            </a:r>
            <a:r>
              <a:rPr lang="zh-CN" altLang="en-US" sz="6000" b="1" dirty="0">
                <a:cs typeface="+mn-ea"/>
                <a:sym typeface="+mn-lt"/>
              </a:rPr>
              <a:t>的设计与实现</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cs typeface="+mn-ea"/>
              <a:sym typeface="+mn-lt"/>
            </a:endParaRPr>
          </a:p>
        </p:txBody>
      </p:sp>
    </p:spTree>
    <p:extLst>
      <p:ext uri="{BB962C8B-B14F-4D97-AF65-F5344CB8AC3E}">
        <p14:creationId xmlns:p14="http://schemas.microsoft.com/office/powerpoint/2010/main" val="1550049376"/>
      </p:ext>
    </p:extLst>
  </p:cSld>
  <p:clrMapOvr>
    <a:masterClrMapping/>
  </p:clrMapOvr>
  <p:transition spd="slow" advTm="4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confont-10688-5171688">
            <a:extLst>
              <a:ext uri="{FF2B5EF4-FFF2-40B4-BE49-F238E27FC236}">
                <a16:creationId xmlns:a16="http://schemas.microsoft.com/office/drawing/2014/main" id="{81523346-81F4-467E-B977-BF8CCB56ABCC}"/>
              </a:ext>
            </a:extLst>
          </p:cNvPr>
          <p:cNvSpPr/>
          <p:nvPr/>
        </p:nvSpPr>
        <p:spPr>
          <a:xfrm>
            <a:off x="98099" y="83844"/>
            <a:ext cx="412602" cy="338554"/>
          </a:xfrm>
          <a:custGeom>
            <a:avLst/>
            <a:gdLst>
              <a:gd name="connsiteX0" fmla="*/ 112295 w 360610"/>
              <a:gd name="connsiteY0" fmla="*/ 231214 h 295893"/>
              <a:gd name="connsiteX1" fmla="*/ 126183 w 360610"/>
              <a:gd name="connsiteY1" fmla="*/ 246392 h 295893"/>
              <a:gd name="connsiteX2" fmla="*/ 112295 w 360610"/>
              <a:gd name="connsiteY2" fmla="*/ 261570 h 295893"/>
              <a:gd name="connsiteX3" fmla="*/ 98407 w 360610"/>
              <a:gd name="connsiteY3" fmla="*/ 246392 h 295893"/>
              <a:gd name="connsiteX4" fmla="*/ 112295 w 360610"/>
              <a:gd name="connsiteY4" fmla="*/ 231214 h 295893"/>
              <a:gd name="connsiteX5" fmla="*/ 287128 w 360610"/>
              <a:gd name="connsiteY5" fmla="*/ 159247 h 295893"/>
              <a:gd name="connsiteX6" fmla="*/ 291368 w 360610"/>
              <a:gd name="connsiteY6" fmla="*/ 159342 h 295893"/>
              <a:gd name="connsiteX7" fmla="*/ 291225 w 360610"/>
              <a:gd name="connsiteY7" fmla="*/ 163580 h 295893"/>
              <a:gd name="connsiteX8" fmla="*/ 288080 w 360610"/>
              <a:gd name="connsiteY8" fmla="*/ 170675 h 295893"/>
              <a:gd name="connsiteX9" fmla="*/ 291225 w 360610"/>
              <a:gd name="connsiteY9" fmla="*/ 177722 h 295893"/>
              <a:gd name="connsiteX10" fmla="*/ 306852 w 360610"/>
              <a:gd name="connsiteY10" fmla="*/ 177722 h 295893"/>
              <a:gd name="connsiteX11" fmla="*/ 309997 w 360610"/>
              <a:gd name="connsiteY11" fmla="*/ 170675 h 295893"/>
              <a:gd name="connsiteX12" fmla="*/ 306852 w 360610"/>
              <a:gd name="connsiteY12" fmla="*/ 163580 h 295893"/>
              <a:gd name="connsiteX13" fmla="*/ 306709 w 360610"/>
              <a:gd name="connsiteY13" fmla="*/ 159342 h 295893"/>
              <a:gd name="connsiteX14" fmla="*/ 310949 w 360610"/>
              <a:gd name="connsiteY14" fmla="*/ 159247 h 295893"/>
              <a:gd name="connsiteX15" fmla="*/ 315809 w 360610"/>
              <a:gd name="connsiteY15" fmla="*/ 170675 h 295893"/>
              <a:gd name="connsiteX16" fmla="*/ 310807 w 360610"/>
              <a:gd name="connsiteY16" fmla="*/ 182103 h 295893"/>
              <a:gd name="connsiteX17" fmla="*/ 298991 w 360610"/>
              <a:gd name="connsiteY17" fmla="*/ 186674 h 295893"/>
              <a:gd name="connsiteX18" fmla="*/ 287128 w 360610"/>
              <a:gd name="connsiteY18" fmla="*/ 182103 h 295893"/>
              <a:gd name="connsiteX19" fmla="*/ 282125 w 360610"/>
              <a:gd name="connsiteY19" fmla="*/ 170675 h 295893"/>
              <a:gd name="connsiteX20" fmla="*/ 287128 w 360610"/>
              <a:gd name="connsiteY20" fmla="*/ 159247 h 295893"/>
              <a:gd name="connsiteX21" fmla="*/ 299013 w 360610"/>
              <a:gd name="connsiteY21" fmla="*/ 152846 h 295893"/>
              <a:gd name="connsiteX22" fmla="*/ 301965 w 360610"/>
              <a:gd name="connsiteY22" fmla="*/ 155807 h 295893"/>
              <a:gd name="connsiteX23" fmla="*/ 301965 w 360610"/>
              <a:gd name="connsiteY23" fmla="*/ 172952 h 295893"/>
              <a:gd name="connsiteX24" fmla="*/ 299013 w 360610"/>
              <a:gd name="connsiteY24" fmla="*/ 175960 h 295893"/>
              <a:gd name="connsiteX25" fmla="*/ 296013 w 360610"/>
              <a:gd name="connsiteY25" fmla="*/ 172952 h 295893"/>
              <a:gd name="connsiteX26" fmla="*/ 296013 w 360610"/>
              <a:gd name="connsiteY26" fmla="*/ 155807 h 295893"/>
              <a:gd name="connsiteX27" fmla="*/ 299013 w 360610"/>
              <a:gd name="connsiteY27" fmla="*/ 152846 h 295893"/>
              <a:gd name="connsiteX28" fmla="*/ 27378 w 360610"/>
              <a:gd name="connsiteY28" fmla="*/ 140107 h 295893"/>
              <a:gd name="connsiteX29" fmla="*/ 11903 w 360610"/>
              <a:gd name="connsiteY29" fmla="*/ 155586 h 295893"/>
              <a:gd name="connsiteX30" fmla="*/ 11903 w 360610"/>
              <a:gd name="connsiteY30" fmla="*/ 268460 h 295893"/>
              <a:gd name="connsiteX31" fmla="*/ 27378 w 360610"/>
              <a:gd name="connsiteY31" fmla="*/ 283939 h 295893"/>
              <a:gd name="connsiteX32" fmla="*/ 317442 w 360610"/>
              <a:gd name="connsiteY32" fmla="*/ 283939 h 295893"/>
              <a:gd name="connsiteX33" fmla="*/ 332917 w 360610"/>
              <a:gd name="connsiteY33" fmla="*/ 268460 h 295893"/>
              <a:gd name="connsiteX34" fmla="*/ 332917 w 360610"/>
              <a:gd name="connsiteY34" fmla="*/ 155586 h 295893"/>
              <a:gd name="connsiteX35" fmla="*/ 317442 w 360610"/>
              <a:gd name="connsiteY35" fmla="*/ 140107 h 295893"/>
              <a:gd name="connsiteX36" fmla="*/ 286820 w 360610"/>
              <a:gd name="connsiteY36" fmla="*/ 65695 h 295893"/>
              <a:gd name="connsiteX37" fmla="*/ 323143 w 360610"/>
              <a:gd name="connsiteY37" fmla="*/ 80714 h 295893"/>
              <a:gd name="connsiteX38" fmla="*/ 323143 w 360610"/>
              <a:gd name="connsiteY38" fmla="*/ 89105 h 295893"/>
              <a:gd name="connsiteX39" fmla="*/ 318905 w 360610"/>
              <a:gd name="connsiteY39" fmla="*/ 90821 h 295893"/>
              <a:gd name="connsiteX40" fmla="*/ 314715 w 360610"/>
              <a:gd name="connsiteY40" fmla="*/ 89105 h 295893"/>
              <a:gd name="connsiteX41" fmla="*/ 258912 w 360610"/>
              <a:gd name="connsiteY41" fmla="*/ 89105 h 295893"/>
              <a:gd name="connsiteX42" fmla="*/ 250532 w 360610"/>
              <a:gd name="connsiteY42" fmla="*/ 89105 h 295893"/>
              <a:gd name="connsiteX43" fmla="*/ 250532 w 360610"/>
              <a:gd name="connsiteY43" fmla="*/ 80714 h 295893"/>
              <a:gd name="connsiteX44" fmla="*/ 286820 w 360610"/>
              <a:gd name="connsiteY44" fmla="*/ 65695 h 295893"/>
              <a:gd name="connsiteX45" fmla="*/ 62708 w 360610"/>
              <a:gd name="connsiteY45" fmla="*/ 36186 h 295893"/>
              <a:gd name="connsiteX46" fmla="*/ 68659 w 360610"/>
              <a:gd name="connsiteY46" fmla="*/ 42140 h 295893"/>
              <a:gd name="connsiteX47" fmla="*/ 68659 w 360610"/>
              <a:gd name="connsiteY47" fmla="*/ 128201 h 295893"/>
              <a:gd name="connsiteX48" fmla="*/ 280875 w 360610"/>
              <a:gd name="connsiteY48" fmla="*/ 128201 h 295893"/>
              <a:gd name="connsiteX49" fmla="*/ 280875 w 360610"/>
              <a:gd name="connsiteY49" fmla="*/ 102911 h 295893"/>
              <a:gd name="connsiteX50" fmla="*/ 286826 w 360610"/>
              <a:gd name="connsiteY50" fmla="*/ 96958 h 295893"/>
              <a:gd name="connsiteX51" fmla="*/ 292778 w 360610"/>
              <a:gd name="connsiteY51" fmla="*/ 102911 h 295893"/>
              <a:gd name="connsiteX52" fmla="*/ 292778 w 360610"/>
              <a:gd name="connsiteY52" fmla="*/ 128201 h 295893"/>
              <a:gd name="connsiteX53" fmla="*/ 317442 w 360610"/>
              <a:gd name="connsiteY53" fmla="*/ 128201 h 295893"/>
              <a:gd name="connsiteX54" fmla="*/ 344820 w 360610"/>
              <a:gd name="connsiteY54" fmla="*/ 155586 h 295893"/>
              <a:gd name="connsiteX55" fmla="*/ 344820 w 360610"/>
              <a:gd name="connsiteY55" fmla="*/ 268508 h 295893"/>
              <a:gd name="connsiteX56" fmla="*/ 317442 w 360610"/>
              <a:gd name="connsiteY56" fmla="*/ 295893 h 295893"/>
              <a:gd name="connsiteX57" fmla="*/ 27378 w 360610"/>
              <a:gd name="connsiteY57" fmla="*/ 295893 h 295893"/>
              <a:gd name="connsiteX58" fmla="*/ 0 w 360610"/>
              <a:gd name="connsiteY58" fmla="*/ 268508 h 295893"/>
              <a:gd name="connsiteX59" fmla="*/ 0 w 360610"/>
              <a:gd name="connsiteY59" fmla="*/ 155586 h 295893"/>
              <a:gd name="connsiteX60" fmla="*/ 27378 w 360610"/>
              <a:gd name="connsiteY60" fmla="*/ 128201 h 295893"/>
              <a:gd name="connsiteX61" fmla="*/ 56756 w 360610"/>
              <a:gd name="connsiteY61" fmla="*/ 128201 h 295893"/>
              <a:gd name="connsiteX62" fmla="*/ 56756 w 360610"/>
              <a:gd name="connsiteY62" fmla="*/ 42140 h 295893"/>
              <a:gd name="connsiteX63" fmla="*/ 62708 w 360610"/>
              <a:gd name="connsiteY63" fmla="*/ 36186 h 295893"/>
              <a:gd name="connsiteX64" fmla="*/ 286819 w 360610"/>
              <a:gd name="connsiteY64" fmla="*/ 31693 h 295893"/>
              <a:gd name="connsiteX65" fmla="*/ 341840 w 360610"/>
              <a:gd name="connsiteY65" fmla="*/ 54519 h 295893"/>
              <a:gd name="connsiteX66" fmla="*/ 341840 w 360610"/>
              <a:gd name="connsiteY66" fmla="*/ 62915 h 295893"/>
              <a:gd name="connsiteX67" fmla="*/ 337604 w 360610"/>
              <a:gd name="connsiteY67" fmla="*/ 64632 h 295893"/>
              <a:gd name="connsiteX68" fmla="*/ 333367 w 360610"/>
              <a:gd name="connsiteY68" fmla="*/ 62915 h 295893"/>
              <a:gd name="connsiteX69" fmla="*/ 240259 w 360610"/>
              <a:gd name="connsiteY69" fmla="*/ 62915 h 295893"/>
              <a:gd name="connsiteX70" fmla="*/ 231834 w 360610"/>
              <a:gd name="connsiteY70" fmla="*/ 62915 h 295893"/>
              <a:gd name="connsiteX71" fmla="*/ 231834 w 360610"/>
              <a:gd name="connsiteY71" fmla="*/ 54519 h 295893"/>
              <a:gd name="connsiteX72" fmla="*/ 286819 w 360610"/>
              <a:gd name="connsiteY72" fmla="*/ 31693 h 295893"/>
              <a:gd name="connsiteX73" fmla="*/ 286838 w 360610"/>
              <a:gd name="connsiteY73" fmla="*/ 0 h 295893"/>
              <a:gd name="connsiteX74" fmla="*/ 358855 w 360610"/>
              <a:gd name="connsiteY74" fmla="*/ 29823 h 295893"/>
              <a:gd name="connsiteX75" fmla="*/ 358903 w 360610"/>
              <a:gd name="connsiteY75" fmla="*/ 38215 h 295893"/>
              <a:gd name="connsiteX76" fmla="*/ 354712 w 360610"/>
              <a:gd name="connsiteY76" fmla="*/ 39979 h 295893"/>
              <a:gd name="connsiteX77" fmla="*/ 350475 w 360610"/>
              <a:gd name="connsiteY77" fmla="*/ 38215 h 295893"/>
              <a:gd name="connsiteX78" fmla="*/ 223200 w 360610"/>
              <a:gd name="connsiteY78" fmla="*/ 38215 h 295893"/>
              <a:gd name="connsiteX79" fmla="*/ 214820 w 360610"/>
              <a:gd name="connsiteY79" fmla="*/ 38215 h 295893"/>
              <a:gd name="connsiteX80" fmla="*/ 214820 w 360610"/>
              <a:gd name="connsiteY80" fmla="*/ 29823 h 295893"/>
              <a:gd name="connsiteX81" fmla="*/ 286838 w 360610"/>
              <a:gd name="connsiteY81" fmla="*/ 0 h 2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0610" h="295893">
                <a:moveTo>
                  <a:pt x="112295" y="231214"/>
                </a:moveTo>
                <a:cubicBezTo>
                  <a:pt x="119965" y="231214"/>
                  <a:pt x="126183" y="238009"/>
                  <a:pt x="126183" y="246392"/>
                </a:cubicBezTo>
                <a:cubicBezTo>
                  <a:pt x="126183" y="254775"/>
                  <a:pt x="119965" y="261570"/>
                  <a:pt x="112295" y="261570"/>
                </a:cubicBezTo>
                <a:cubicBezTo>
                  <a:pt x="104625" y="261570"/>
                  <a:pt x="98407" y="254775"/>
                  <a:pt x="98407" y="246392"/>
                </a:cubicBezTo>
                <a:cubicBezTo>
                  <a:pt x="98407" y="238009"/>
                  <a:pt x="104625" y="231214"/>
                  <a:pt x="112295" y="231214"/>
                </a:cubicBezTo>
                <a:close/>
                <a:moveTo>
                  <a:pt x="287128" y="159247"/>
                </a:moveTo>
                <a:cubicBezTo>
                  <a:pt x="288319" y="158104"/>
                  <a:pt x="290224" y="158152"/>
                  <a:pt x="291368" y="159342"/>
                </a:cubicBezTo>
                <a:cubicBezTo>
                  <a:pt x="292464" y="160533"/>
                  <a:pt x="292416" y="162437"/>
                  <a:pt x="291225" y="163580"/>
                </a:cubicBezTo>
                <a:cubicBezTo>
                  <a:pt x="289224" y="165485"/>
                  <a:pt x="288080" y="167961"/>
                  <a:pt x="288080" y="170675"/>
                </a:cubicBezTo>
                <a:cubicBezTo>
                  <a:pt x="288080" y="173342"/>
                  <a:pt x="289224" y="175818"/>
                  <a:pt x="291225" y="177722"/>
                </a:cubicBezTo>
                <a:cubicBezTo>
                  <a:pt x="295513" y="181770"/>
                  <a:pt x="302564" y="181770"/>
                  <a:pt x="306852" y="177722"/>
                </a:cubicBezTo>
                <a:cubicBezTo>
                  <a:pt x="308853" y="175818"/>
                  <a:pt x="309997" y="173342"/>
                  <a:pt x="309997" y="170675"/>
                </a:cubicBezTo>
                <a:cubicBezTo>
                  <a:pt x="309997" y="167961"/>
                  <a:pt x="308853" y="165485"/>
                  <a:pt x="306852" y="163580"/>
                </a:cubicBezTo>
                <a:cubicBezTo>
                  <a:pt x="305661" y="162437"/>
                  <a:pt x="305566" y="160533"/>
                  <a:pt x="306709" y="159342"/>
                </a:cubicBezTo>
                <a:cubicBezTo>
                  <a:pt x="307853" y="158152"/>
                  <a:pt x="309758" y="158104"/>
                  <a:pt x="310949" y="159247"/>
                </a:cubicBezTo>
                <a:cubicBezTo>
                  <a:pt x="314142" y="162247"/>
                  <a:pt x="315952" y="166294"/>
                  <a:pt x="315809" y="170675"/>
                </a:cubicBezTo>
                <a:cubicBezTo>
                  <a:pt x="315809" y="175008"/>
                  <a:pt x="314046" y="179056"/>
                  <a:pt x="310807" y="182103"/>
                </a:cubicBezTo>
                <a:cubicBezTo>
                  <a:pt x="307567" y="185103"/>
                  <a:pt x="303279" y="186674"/>
                  <a:pt x="298991" y="186674"/>
                </a:cubicBezTo>
                <a:cubicBezTo>
                  <a:pt x="294703" y="186674"/>
                  <a:pt x="290415" y="185198"/>
                  <a:pt x="287128" y="182103"/>
                </a:cubicBezTo>
                <a:cubicBezTo>
                  <a:pt x="283888" y="179056"/>
                  <a:pt x="282125" y="175008"/>
                  <a:pt x="282125" y="170675"/>
                </a:cubicBezTo>
                <a:cubicBezTo>
                  <a:pt x="282125" y="166294"/>
                  <a:pt x="283888" y="162247"/>
                  <a:pt x="287128" y="159247"/>
                </a:cubicBezTo>
                <a:close/>
                <a:moveTo>
                  <a:pt x="299013" y="152846"/>
                </a:moveTo>
                <a:cubicBezTo>
                  <a:pt x="300679" y="152846"/>
                  <a:pt x="301965" y="154136"/>
                  <a:pt x="301965" y="155807"/>
                </a:cubicBezTo>
                <a:lnTo>
                  <a:pt x="301965" y="172952"/>
                </a:lnTo>
                <a:cubicBezTo>
                  <a:pt x="301965" y="174623"/>
                  <a:pt x="300679" y="175960"/>
                  <a:pt x="299013" y="175960"/>
                </a:cubicBezTo>
                <a:cubicBezTo>
                  <a:pt x="297346" y="175960"/>
                  <a:pt x="296013" y="174623"/>
                  <a:pt x="296013" y="172952"/>
                </a:cubicBezTo>
                <a:lnTo>
                  <a:pt x="296013" y="155807"/>
                </a:lnTo>
                <a:cubicBezTo>
                  <a:pt x="296013" y="154136"/>
                  <a:pt x="297346" y="152846"/>
                  <a:pt x="299013" y="152846"/>
                </a:cubicBezTo>
                <a:close/>
                <a:moveTo>
                  <a:pt x="27378" y="140107"/>
                </a:moveTo>
                <a:cubicBezTo>
                  <a:pt x="18855" y="140107"/>
                  <a:pt x="11903" y="147108"/>
                  <a:pt x="11903" y="155586"/>
                </a:cubicBezTo>
                <a:lnTo>
                  <a:pt x="11903" y="268460"/>
                </a:lnTo>
                <a:cubicBezTo>
                  <a:pt x="11903" y="276986"/>
                  <a:pt x="18855" y="283939"/>
                  <a:pt x="27378" y="283939"/>
                </a:cubicBezTo>
                <a:lnTo>
                  <a:pt x="317442" y="283939"/>
                </a:lnTo>
                <a:cubicBezTo>
                  <a:pt x="325965" y="283939"/>
                  <a:pt x="332917" y="276986"/>
                  <a:pt x="332917" y="268460"/>
                </a:cubicBezTo>
                <a:lnTo>
                  <a:pt x="332917" y="155586"/>
                </a:lnTo>
                <a:cubicBezTo>
                  <a:pt x="332917" y="147108"/>
                  <a:pt x="325965" y="140107"/>
                  <a:pt x="317442" y="140107"/>
                </a:cubicBezTo>
                <a:close/>
                <a:moveTo>
                  <a:pt x="286820" y="65695"/>
                </a:moveTo>
                <a:cubicBezTo>
                  <a:pt x="299967" y="65695"/>
                  <a:pt x="313120" y="70701"/>
                  <a:pt x="323143" y="80714"/>
                </a:cubicBezTo>
                <a:cubicBezTo>
                  <a:pt x="325476" y="83050"/>
                  <a:pt x="325476" y="86769"/>
                  <a:pt x="323143" y="89105"/>
                </a:cubicBezTo>
                <a:cubicBezTo>
                  <a:pt x="321953" y="90249"/>
                  <a:pt x="320477" y="90821"/>
                  <a:pt x="318905" y="90821"/>
                </a:cubicBezTo>
                <a:cubicBezTo>
                  <a:pt x="317382" y="90821"/>
                  <a:pt x="315906" y="90297"/>
                  <a:pt x="314715" y="89105"/>
                </a:cubicBezTo>
                <a:cubicBezTo>
                  <a:pt x="299288" y="73753"/>
                  <a:pt x="274291" y="73753"/>
                  <a:pt x="258912" y="89105"/>
                </a:cubicBezTo>
                <a:cubicBezTo>
                  <a:pt x="256627" y="91441"/>
                  <a:pt x="252865" y="91441"/>
                  <a:pt x="250532" y="89105"/>
                </a:cubicBezTo>
                <a:cubicBezTo>
                  <a:pt x="248199" y="86769"/>
                  <a:pt x="248199" y="83050"/>
                  <a:pt x="250532" y="80714"/>
                </a:cubicBezTo>
                <a:cubicBezTo>
                  <a:pt x="260531" y="70701"/>
                  <a:pt x="273672" y="65695"/>
                  <a:pt x="286820" y="65695"/>
                </a:cubicBezTo>
                <a:close/>
                <a:moveTo>
                  <a:pt x="62708" y="36186"/>
                </a:moveTo>
                <a:cubicBezTo>
                  <a:pt x="65993" y="36186"/>
                  <a:pt x="68659" y="38853"/>
                  <a:pt x="68659" y="42140"/>
                </a:cubicBezTo>
                <a:lnTo>
                  <a:pt x="68659" y="128201"/>
                </a:lnTo>
                <a:lnTo>
                  <a:pt x="280875" y="128201"/>
                </a:lnTo>
                <a:lnTo>
                  <a:pt x="280875" y="102911"/>
                </a:lnTo>
                <a:cubicBezTo>
                  <a:pt x="280875" y="99625"/>
                  <a:pt x="283541" y="96958"/>
                  <a:pt x="286826" y="96958"/>
                </a:cubicBezTo>
                <a:cubicBezTo>
                  <a:pt x="290064" y="96958"/>
                  <a:pt x="292778" y="99625"/>
                  <a:pt x="292778" y="102911"/>
                </a:cubicBezTo>
                <a:lnTo>
                  <a:pt x="292778" y="128201"/>
                </a:lnTo>
                <a:lnTo>
                  <a:pt x="317442" y="128201"/>
                </a:lnTo>
                <a:cubicBezTo>
                  <a:pt x="332536" y="128201"/>
                  <a:pt x="344820" y="140488"/>
                  <a:pt x="344820" y="155586"/>
                </a:cubicBezTo>
                <a:lnTo>
                  <a:pt x="344820" y="268508"/>
                </a:lnTo>
                <a:cubicBezTo>
                  <a:pt x="344820" y="283653"/>
                  <a:pt x="332583" y="295893"/>
                  <a:pt x="317442" y="295893"/>
                </a:cubicBezTo>
                <a:lnTo>
                  <a:pt x="27378" y="295893"/>
                </a:lnTo>
                <a:cubicBezTo>
                  <a:pt x="12237" y="295893"/>
                  <a:pt x="0" y="283653"/>
                  <a:pt x="0" y="268508"/>
                </a:cubicBezTo>
                <a:lnTo>
                  <a:pt x="0" y="155586"/>
                </a:lnTo>
                <a:cubicBezTo>
                  <a:pt x="0" y="140488"/>
                  <a:pt x="12237" y="128201"/>
                  <a:pt x="27378" y="128201"/>
                </a:cubicBezTo>
                <a:lnTo>
                  <a:pt x="56756" y="128201"/>
                </a:lnTo>
                <a:lnTo>
                  <a:pt x="56756" y="42140"/>
                </a:lnTo>
                <a:cubicBezTo>
                  <a:pt x="56756" y="38853"/>
                  <a:pt x="59470" y="36186"/>
                  <a:pt x="62708" y="36186"/>
                </a:cubicBezTo>
                <a:close/>
                <a:moveTo>
                  <a:pt x="286819" y="31693"/>
                </a:moveTo>
                <a:cubicBezTo>
                  <a:pt x="306734" y="31693"/>
                  <a:pt x="326655" y="39302"/>
                  <a:pt x="341840" y="54519"/>
                </a:cubicBezTo>
                <a:cubicBezTo>
                  <a:pt x="344125" y="56809"/>
                  <a:pt x="344125" y="60577"/>
                  <a:pt x="341840" y="62915"/>
                </a:cubicBezTo>
                <a:cubicBezTo>
                  <a:pt x="340650" y="64060"/>
                  <a:pt x="339127" y="64632"/>
                  <a:pt x="337604" y="64632"/>
                </a:cubicBezTo>
                <a:cubicBezTo>
                  <a:pt x="336033" y="64632"/>
                  <a:pt x="334557" y="64060"/>
                  <a:pt x="333367" y="62915"/>
                </a:cubicBezTo>
                <a:cubicBezTo>
                  <a:pt x="307710" y="37155"/>
                  <a:pt x="265964" y="37155"/>
                  <a:pt x="240259" y="62915"/>
                </a:cubicBezTo>
                <a:cubicBezTo>
                  <a:pt x="237927" y="65252"/>
                  <a:pt x="234166" y="65252"/>
                  <a:pt x="231834" y="62915"/>
                </a:cubicBezTo>
                <a:cubicBezTo>
                  <a:pt x="229549" y="60577"/>
                  <a:pt x="229549" y="56809"/>
                  <a:pt x="231834" y="54519"/>
                </a:cubicBezTo>
                <a:cubicBezTo>
                  <a:pt x="246995" y="39302"/>
                  <a:pt x="266904" y="31693"/>
                  <a:pt x="286819" y="31693"/>
                </a:cubicBezTo>
                <a:close/>
                <a:moveTo>
                  <a:pt x="286838" y="0"/>
                </a:moveTo>
                <a:cubicBezTo>
                  <a:pt x="312919" y="0"/>
                  <a:pt x="339000" y="9941"/>
                  <a:pt x="358855" y="29823"/>
                </a:cubicBezTo>
                <a:cubicBezTo>
                  <a:pt x="361188" y="32160"/>
                  <a:pt x="361188" y="35926"/>
                  <a:pt x="358903" y="38215"/>
                </a:cubicBezTo>
                <a:cubicBezTo>
                  <a:pt x="357712" y="39359"/>
                  <a:pt x="356236" y="39979"/>
                  <a:pt x="354712" y="39979"/>
                </a:cubicBezTo>
                <a:cubicBezTo>
                  <a:pt x="353141" y="39979"/>
                  <a:pt x="351665" y="39407"/>
                  <a:pt x="350475" y="38215"/>
                </a:cubicBezTo>
                <a:cubicBezTo>
                  <a:pt x="315335" y="3123"/>
                  <a:pt x="258292" y="3123"/>
                  <a:pt x="223200" y="38215"/>
                </a:cubicBezTo>
                <a:cubicBezTo>
                  <a:pt x="220915" y="40551"/>
                  <a:pt x="217153" y="40551"/>
                  <a:pt x="214820" y="38215"/>
                </a:cubicBezTo>
                <a:cubicBezTo>
                  <a:pt x="212487" y="35926"/>
                  <a:pt x="212487" y="32160"/>
                  <a:pt x="214820" y="29823"/>
                </a:cubicBezTo>
                <a:cubicBezTo>
                  <a:pt x="234676" y="9941"/>
                  <a:pt x="260757" y="0"/>
                  <a:pt x="2868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文本框 9">
            <a:extLst>
              <a:ext uri="{FF2B5EF4-FFF2-40B4-BE49-F238E27FC236}">
                <a16:creationId xmlns:a16="http://schemas.microsoft.com/office/drawing/2014/main" id="{E8571103-F278-452B-BAE0-45AAF21F44AF}"/>
              </a:ext>
            </a:extLst>
          </p:cNvPr>
          <p:cNvSpPr txBox="1"/>
          <p:nvPr/>
        </p:nvSpPr>
        <p:spPr>
          <a:xfrm>
            <a:off x="567076" y="123906"/>
            <a:ext cx="4565578" cy="369332"/>
          </a:xfrm>
          <a:prstGeom prst="rect">
            <a:avLst/>
          </a:prstGeom>
          <a:noFill/>
        </p:spPr>
        <p:txBody>
          <a:bodyPr wrap="square" rtlCol="0">
            <a:spAutoFit/>
          </a:bodyPr>
          <a:lstStyle/>
          <a:p>
            <a:r>
              <a:rPr lang="zh-CN" altLang="en-US" sz="1800" b="1" dirty="0">
                <a:effectLst/>
              </a:rPr>
              <a:t>基于</a:t>
            </a:r>
            <a:r>
              <a:rPr lang="en-US" altLang="zh-CN" sz="1800" b="1" dirty="0">
                <a:effectLst/>
              </a:rPr>
              <a:t>Leader</a:t>
            </a:r>
            <a:r>
              <a:rPr lang="zh-CN" altLang="en-US" sz="1800" b="1" dirty="0">
                <a:effectLst/>
              </a:rPr>
              <a:t>的接收器驱动的无线局域网广播</a:t>
            </a:r>
            <a:r>
              <a:rPr lang="zh-CN" altLang="en-US" sz="1600" dirty="0"/>
              <a:t> </a:t>
            </a:r>
            <a:endParaRPr lang="zh-CN" altLang="en-US" sz="1600" dirty="0">
              <a:cs typeface="+mn-ea"/>
              <a:sym typeface="+mn-lt"/>
            </a:endParaRPr>
          </a:p>
        </p:txBody>
      </p:sp>
      <p:sp>
        <p:nvSpPr>
          <p:cNvPr id="8" name="文本框 7">
            <a:extLst>
              <a:ext uri="{FF2B5EF4-FFF2-40B4-BE49-F238E27FC236}">
                <a16:creationId xmlns:a16="http://schemas.microsoft.com/office/drawing/2014/main" id="{A88069AF-351C-4F5C-A394-8083E056492E}"/>
              </a:ext>
            </a:extLst>
          </p:cNvPr>
          <p:cNvSpPr txBox="1"/>
          <p:nvPr/>
        </p:nvSpPr>
        <p:spPr>
          <a:xfrm>
            <a:off x="660399" y="1047595"/>
            <a:ext cx="8496949" cy="5028556"/>
          </a:xfrm>
          <a:prstGeom prst="rect">
            <a:avLst/>
          </a:prstGeom>
          <a:noFill/>
        </p:spPr>
        <p:txBody>
          <a:bodyPr wrap="square">
            <a:spAutoFit/>
          </a:bodyPr>
          <a:lstStyle/>
          <a:p>
            <a:pPr>
              <a:lnSpc>
                <a:spcPct val="150000"/>
              </a:lnSpc>
            </a:pPr>
            <a:r>
              <a:rPr lang="zh-CN" altLang="en-US" b="1" dirty="0">
                <a:effectLst/>
              </a:rPr>
              <a:t>理想情况下</a:t>
            </a:r>
            <a:r>
              <a:rPr lang="zh-CN" altLang="en-US" dirty="0">
                <a:effectLst/>
              </a:rPr>
              <a:t>，对于每个数据，只有一个客户端（所谓的</a:t>
            </a:r>
            <a:r>
              <a:rPr lang="en-US" altLang="zh-CN" b="1" dirty="0">
                <a:effectLst/>
              </a:rPr>
              <a:t>Leader</a:t>
            </a:r>
            <a:r>
              <a:rPr lang="zh-CN" altLang="en-US" dirty="0">
                <a:effectLst/>
              </a:rPr>
              <a:t>）通过</a:t>
            </a:r>
            <a:r>
              <a:rPr lang="en-US" altLang="zh-CN" dirty="0">
                <a:effectLst/>
              </a:rPr>
              <a:t>WLAN</a:t>
            </a:r>
            <a:r>
              <a:rPr lang="zh-CN" altLang="en-US" dirty="0">
                <a:effectLst/>
              </a:rPr>
              <a:t>发送一个</a:t>
            </a:r>
            <a:r>
              <a:rPr lang="en-US" altLang="zh-CN" b="1" dirty="0"/>
              <a:t>Interest</a:t>
            </a:r>
            <a:r>
              <a:rPr lang="zh-CN" altLang="en-US" dirty="0">
                <a:effectLst/>
              </a:rPr>
              <a:t>，然后所有的客户端可以接收到</a:t>
            </a:r>
            <a:r>
              <a:rPr lang="en-US" altLang="zh-CN" dirty="0">
                <a:effectLst/>
              </a:rPr>
              <a:t>AP</a:t>
            </a:r>
            <a:r>
              <a:rPr lang="zh-CN" altLang="en-US" dirty="0">
                <a:effectLst/>
              </a:rPr>
              <a:t>广播的数据，而不需要发送自己的兴趣到</a:t>
            </a:r>
            <a:r>
              <a:rPr lang="en-US" altLang="zh-CN" b="1" dirty="0">
                <a:effectLst/>
              </a:rPr>
              <a:t>WLAN</a:t>
            </a:r>
            <a:r>
              <a:rPr lang="zh-CN" altLang="en-US" dirty="0">
                <a:effectLst/>
              </a:rPr>
              <a:t>。</a:t>
            </a:r>
            <a:endParaRPr lang="en-US" altLang="zh-CN" dirty="0">
              <a:effectLst/>
            </a:endParaRPr>
          </a:p>
          <a:p>
            <a:pPr>
              <a:lnSpc>
                <a:spcPct val="150000"/>
              </a:lnSpc>
            </a:pPr>
            <a:endParaRPr lang="zh-CN" altLang="en-US" dirty="0">
              <a:effectLst/>
            </a:endParaRPr>
          </a:p>
          <a:p>
            <a:pPr>
              <a:lnSpc>
                <a:spcPct val="150000"/>
              </a:lnSpc>
            </a:pPr>
            <a:r>
              <a:rPr lang="zh-CN" altLang="en-US" dirty="0"/>
              <a:t>我们让一个客户端</a:t>
            </a:r>
            <a:r>
              <a:rPr lang="en-US" altLang="zh-CN" dirty="0"/>
              <a:t>(</a:t>
            </a:r>
            <a:r>
              <a:rPr lang="zh-CN" altLang="en-US" dirty="0"/>
              <a:t>称为</a:t>
            </a:r>
            <a:r>
              <a:rPr lang="en-US" altLang="zh-CN" b="1" dirty="0">
                <a:effectLst/>
              </a:rPr>
              <a:t>Leader</a:t>
            </a:r>
            <a:r>
              <a:rPr lang="en-US" altLang="zh-CN" dirty="0"/>
              <a:t>)</a:t>
            </a:r>
            <a:r>
              <a:rPr lang="zh-CN" altLang="en-US" dirty="0"/>
              <a:t>领先于其他客户端发送</a:t>
            </a:r>
            <a:r>
              <a:rPr lang="en-US" altLang="zh-CN" b="1" dirty="0"/>
              <a:t>Interest</a:t>
            </a:r>
            <a:r>
              <a:rPr lang="zh-CN" altLang="en-US" dirty="0"/>
              <a:t>，其他客户端</a:t>
            </a:r>
            <a:r>
              <a:rPr lang="en-US" altLang="zh-CN" dirty="0"/>
              <a:t>(</a:t>
            </a:r>
            <a:r>
              <a:rPr lang="zh-CN" altLang="en-US" dirty="0"/>
              <a:t>称为</a:t>
            </a:r>
            <a:r>
              <a:rPr lang="en-US" altLang="zh-CN" b="1" dirty="0">
                <a:effectLst/>
              </a:rPr>
              <a:t>Follower</a:t>
            </a:r>
            <a:r>
              <a:rPr lang="en-US" altLang="zh-CN" dirty="0"/>
              <a:t>)</a:t>
            </a:r>
            <a:r>
              <a:rPr lang="zh-CN" altLang="en-US" dirty="0"/>
              <a:t>接收</a:t>
            </a:r>
            <a:r>
              <a:rPr lang="en-US" altLang="zh-CN" dirty="0"/>
              <a:t>AP</a:t>
            </a:r>
            <a:r>
              <a:rPr lang="zh-CN" altLang="en-US" dirty="0"/>
              <a:t>广播的数据包。一旦选择了</a:t>
            </a:r>
            <a:r>
              <a:rPr lang="en-US" altLang="zh-CN" b="1" dirty="0"/>
              <a:t>Leader</a:t>
            </a:r>
            <a:r>
              <a:rPr lang="zh-CN" altLang="en-US" dirty="0"/>
              <a:t>，我们就不会频繁地选择新的</a:t>
            </a:r>
            <a:r>
              <a:rPr lang="en-US" altLang="zh-CN" b="1" dirty="0"/>
              <a:t>Leader</a:t>
            </a:r>
            <a:r>
              <a:rPr lang="zh-CN" altLang="en-US" dirty="0"/>
              <a:t>，因为客户加入</a:t>
            </a:r>
            <a:r>
              <a:rPr lang="en-US" altLang="zh-CN" dirty="0"/>
              <a:t>/</a:t>
            </a:r>
            <a:r>
              <a:rPr lang="zh-CN" altLang="en-US" dirty="0"/>
              <a:t>离开直播视频的时间粒度远大于</a:t>
            </a:r>
            <a:r>
              <a:rPr lang="en-US" altLang="zh-CN" b="1" dirty="0"/>
              <a:t>Interest/Data</a:t>
            </a:r>
            <a:r>
              <a:rPr lang="en-US" altLang="zh-CN" dirty="0"/>
              <a:t> </a:t>
            </a:r>
            <a:r>
              <a:rPr lang="en-US" altLang="zh-CN" b="1" dirty="0"/>
              <a:t>packet</a:t>
            </a:r>
            <a:r>
              <a:rPr lang="zh-CN" altLang="en-US" dirty="0"/>
              <a:t>速率。</a:t>
            </a:r>
          </a:p>
          <a:p>
            <a:pPr>
              <a:lnSpc>
                <a:spcPct val="150000"/>
              </a:lnSpc>
            </a:pPr>
            <a:endParaRPr lang="en-US" altLang="zh-CN" dirty="0"/>
          </a:p>
          <a:p>
            <a:pPr>
              <a:lnSpc>
                <a:spcPct val="150000"/>
              </a:lnSpc>
            </a:pPr>
            <a:r>
              <a:rPr lang="en-US" altLang="zh-CN" dirty="0">
                <a:effectLst/>
              </a:rPr>
              <a:t>Leader</a:t>
            </a:r>
            <a:r>
              <a:rPr lang="zh-CN" altLang="en-US" dirty="0">
                <a:effectLst/>
              </a:rPr>
              <a:t>：在</a:t>
            </a:r>
            <a:r>
              <a:rPr lang="en-US" altLang="zh-CN" dirty="0">
                <a:effectLst/>
              </a:rPr>
              <a:t>NDN</a:t>
            </a:r>
            <a:r>
              <a:rPr lang="zh-CN" altLang="en-US" dirty="0">
                <a:effectLst/>
              </a:rPr>
              <a:t>层</a:t>
            </a:r>
            <a:r>
              <a:rPr lang="zh-CN" altLang="en-US" b="1" dirty="0">
                <a:effectLst/>
              </a:rPr>
              <a:t>尽最大努力</a:t>
            </a:r>
            <a:r>
              <a:rPr lang="zh-CN" altLang="en-US" dirty="0">
                <a:effectLst/>
              </a:rPr>
              <a:t>的方式转发兴趣报文。</a:t>
            </a:r>
          </a:p>
          <a:p>
            <a:pPr>
              <a:lnSpc>
                <a:spcPct val="150000"/>
              </a:lnSpc>
            </a:pPr>
            <a:r>
              <a:rPr lang="en-US" altLang="zh-CN" dirty="0"/>
              <a:t>Follower</a:t>
            </a:r>
            <a:r>
              <a:rPr lang="zh-CN" altLang="en-US" dirty="0"/>
              <a:t>：使用</a:t>
            </a:r>
            <a:r>
              <a:rPr lang="en-US" altLang="zh-CN" dirty="0"/>
              <a:t>NDN</a:t>
            </a:r>
            <a:r>
              <a:rPr lang="zh-CN" altLang="en-US" dirty="0"/>
              <a:t>层的</a:t>
            </a:r>
            <a:r>
              <a:rPr lang="zh-CN" altLang="en-US" b="1" dirty="0">
                <a:effectLst/>
              </a:rPr>
              <a:t>延迟</a:t>
            </a:r>
            <a:r>
              <a:rPr lang="en-US" altLang="zh-CN" b="1" dirty="0">
                <a:effectLst/>
              </a:rPr>
              <a:t>Interest</a:t>
            </a:r>
            <a:r>
              <a:rPr lang="zh-CN" altLang="en-US" b="1" dirty="0">
                <a:effectLst/>
              </a:rPr>
              <a:t>发送机制</a:t>
            </a:r>
            <a:r>
              <a:rPr lang="zh-CN" altLang="en-US" dirty="0"/>
              <a:t>抑制重复的兴趣</a:t>
            </a:r>
            <a:r>
              <a:rPr lang="en-US" altLang="zh-CN" dirty="0"/>
              <a:t>/</a:t>
            </a:r>
            <a:r>
              <a:rPr lang="zh-CN" altLang="en-US" dirty="0"/>
              <a:t>数据报文，节省带宽，减少争用。</a:t>
            </a:r>
          </a:p>
          <a:p>
            <a:pPr>
              <a:lnSpc>
                <a:spcPct val="150000"/>
              </a:lnSpc>
            </a:pPr>
            <a:endParaRPr lang="zh-CN" altLang="en-US" dirty="0"/>
          </a:p>
        </p:txBody>
      </p:sp>
    </p:spTree>
    <p:extLst>
      <p:ext uri="{BB962C8B-B14F-4D97-AF65-F5344CB8AC3E}">
        <p14:creationId xmlns:p14="http://schemas.microsoft.com/office/powerpoint/2010/main" val="2706843367"/>
      </p:ext>
    </p:extLst>
  </p:cSld>
  <p:clrMapOvr>
    <a:masterClrMapping/>
  </p:clrMapOvr>
  <mc:AlternateContent xmlns:mc="http://schemas.openxmlformats.org/markup-compatibility/2006" xmlns:p14="http://schemas.microsoft.com/office/powerpoint/2010/main">
    <mc:Choice Requires="p14">
      <p:transition spd="med" p14:dur="700" advTm="8903">
        <p:fade/>
      </p:transition>
    </mc:Choice>
    <mc:Fallback xmlns="">
      <p:transition spd="med" advTm="8903">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5d03b60-b2ab-4de9-b02f-57e113d75348&quot;,&quot;Name&quot;:&quot;自定义&quot;,&quot;Kind&quot;:&quot;Custo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thvrh0b">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1440</TotalTime>
  <Words>3955</Words>
  <Application>Microsoft Office PowerPoint</Application>
  <PresentationFormat>宽屏</PresentationFormat>
  <Paragraphs>191</Paragraphs>
  <Slides>23</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unset</vt:lpstr>
      <vt:lpstr>等线</vt:lpstr>
      <vt:lpstr>微软雅黑</vt:lpstr>
      <vt:lpstr>Arial</vt:lpstr>
      <vt:lpstr>Segoe UI Light</vt:lpstr>
      <vt:lpstr>Times New Roman</vt:lpstr>
      <vt:lpstr>Wingdings</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Qing Fang</cp:lastModifiedBy>
  <cp:revision>86</cp:revision>
  <dcterms:created xsi:type="dcterms:W3CDTF">2015-08-18T02:51:41Z</dcterms:created>
  <dcterms:modified xsi:type="dcterms:W3CDTF">2021-08-25T06:44:08Z</dcterms:modified>
  <cp:category>12sc.taobao.com</cp:category>
  <cp:contentStatus>12sc.taobao.com</cp:contentStatus>
</cp:coreProperties>
</file>