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7"/>
  </p:notesMasterIdLst>
  <p:sldIdLst>
    <p:sldId id="259" r:id="rId2"/>
    <p:sldId id="298" r:id="rId3"/>
    <p:sldId id="266" r:id="rId4"/>
    <p:sldId id="273" r:id="rId5"/>
    <p:sldId id="326" r:id="rId6"/>
    <p:sldId id="267" r:id="rId7"/>
    <p:sldId id="302" r:id="rId8"/>
    <p:sldId id="327" r:id="rId9"/>
    <p:sldId id="328" r:id="rId10"/>
    <p:sldId id="329" r:id="rId11"/>
    <p:sldId id="330" r:id="rId12"/>
    <p:sldId id="268" r:id="rId13"/>
    <p:sldId id="300" r:id="rId14"/>
    <p:sldId id="331" r:id="rId15"/>
    <p:sldId id="332" r:id="rId16"/>
    <p:sldId id="334" r:id="rId17"/>
    <p:sldId id="336" r:id="rId18"/>
    <p:sldId id="335" r:id="rId19"/>
    <p:sldId id="338" r:id="rId20"/>
    <p:sldId id="337" r:id="rId21"/>
    <p:sldId id="339" r:id="rId22"/>
    <p:sldId id="306" r:id="rId23"/>
    <p:sldId id="307" r:id="rId24"/>
    <p:sldId id="340" r:id="rId25"/>
    <p:sldId id="341" r:id="rId26"/>
    <p:sldId id="342" r:id="rId27"/>
    <p:sldId id="343" r:id="rId28"/>
    <p:sldId id="344" r:id="rId29"/>
    <p:sldId id="345" r:id="rId30"/>
    <p:sldId id="346" r:id="rId31"/>
    <p:sldId id="347" r:id="rId32"/>
    <p:sldId id="348" r:id="rId33"/>
    <p:sldId id="349" r:id="rId34"/>
    <p:sldId id="325" r:id="rId35"/>
    <p:sldId id="272" r:id="rId36"/>
  </p:sldIdLst>
  <p:sldSz cx="12192000" cy="6858000"/>
  <p:notesSz cx="6858000" cy="9144000"/>
  <p:custDataLst>
    <p:tags r:id="rId38"/>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416" userDrawn="1">
          <p15:clr>
            <a:srgbClr val="A4A3A4"/>
          </p15:clr>
        </p15:guide>
        <p15:guide id="4" pos="4021" userDrawn="1">
          <p15:clr>
            <a:srgbClr val="A4A3A4"/>
          </p15:clr>
        </p15:guide>
        <p15:guide id="5" orient="horz" pos="640" userDrawn="1">
          <p15:clr>
            <a:srgbClr val="A4A3A4"/>
          </p15:clr>
        </p15:guide>
        <p15:guide id="6" orient="horz" pos="712" userDrawn="1">
          <p15:clr>
            <a:srgbClr val="A4A3A4"/>
          </p15:clr>
        </p15:guide>
        <p15:guide id="7" orient="horz" pos="3929" userDrawn="1">
          <p15:clr>
            <a:srgbClr val="A4A3A4"/>
          </p15:clr>
        </p15:guide>
        <p15:guide id="8"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94303" autoAdjust="0"/>
  </p:normalViewPr>
  <p:slideViewPr>
    <p:cSldViewPr snapToGrid="0" snapToObjects="1">
      <p:cViewPr varScale="1">
        <p:scale>
          <a:sx n="78" d="100"/>
          <a:sy n="78" d="100"/>
        </p:scale>
        <p:origin x="45" y="267"/>
      </p:cViewPr>
      <p:guideLst>
        <p:guide orient="horz" pos="2296"/>
        <p:guide pos="3840"/>
        <p:guide pos="416"/>
        <p:guide pos="4021"/>
        <p:guide orient="horz" pos="640"/>
        <p:guide orient="horz" pos="712"/>
        <p:guide orient="horz" pos="3929"/>
        <p:guide orient="horz" pos="3861"/>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F04B6-AC22-47CD-9E8E-A9C0E8496761}" type="datetimeFigureOut">
              <a:rPr lang="zh-CN" altLang="en-US" smtClean="0"/>
              <a:t>2021/8/29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CDE7-A7E8-4C77-89F9-7A6C50F78858}" type="slidenum">
              <a:rPr lang="zh-CN" altLang="en-US" smtClean="0"/>
              <a:t>‹#›</a:t>
            </a:fld>
            <a:endParaRPr lang="zh-CN" altLang="en-US"/>
          </a:p>
        </p:txBody>
      </p:sp>
    </p:spTree>
    <p:extLst>
      <p:ext uri="{BB962C8B-B14F-4D97-AF65-F5344CB8AC3E}">
        <p14:creationId xmlns:p14="http://schemas.microsoft.com/office/powerpoint/2010/main" val="167236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33</a:t>
            </a:fld>
            <a:endParaRPr lang="zh-CN" altLang="en-US"/>
          </a:p>
        </p:txBody>
      </p:sp>
    </p:spTree>
    <p:extLst>
      <p:ext uri="{BB962C8B-B14F-4D97-AF65-F5344CB8AC3E}">
        <p14:creationId xmlns:p14="http://schemas.microsoft.com/office/powerpoint/2010/main" val="48039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34</a:t>
            </a:fld>
            <a:endParaRPr lang="zh-CN" altLang="en-US"/>
          </a:p>
        </p:txBody>
      </p:sp>
    </p:spTree>
    <p:extLst>
      <p:ext uri="{BB962C8B-B14F-4D97-AF65-F5344CB8AC3E}">
        <p14:creationId xmlns:p14="http://schemas.microsoft.com/office/powerpoint/2010/main" val="176570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761" y="2360410"/>
            <a:ext cx="12307536" cy="584775"/>
          </a:xfrm>
          <a:prstGeom prst="rect">
            <a:avLst/>
          </a:prstGeom>
        </p:spPr>
        <p:txBody>
          <a:bodyPr wrap="none">
            <a:spAutoFit/>
          </a:bodyPr>
          <a:lstStyle/>
          <a:p>
            <a:pPr algn="ctr"/>
            <a:r>
              <a:rPr lang="en-US" altLang="zh-CN" sz="3200" b="1" dirty="0">
                <a:effectLst/>
              </a:rPr>
              <a:t>A Practical Congestion Control Scheme for Named Data Networking</a:t>
            </a:r>
            <a:r>
              <a:rPr lang="en-US" altLang="zh-CN" sz="3200" dirty="0"/>
              <a:t> </a:t>
            </a:r>
            <a:endParaRPr lang="en-US" altLang="zh-CN" sz="3200" b="1" dirty="0">
              <a:cs typeface="+mn-ea"/>
              <a:sym typeface="+mn-lt"/>
            </a:endParaRPr>
          </a:p>
        </p:txBody>
      </p:sp>
      <p:sp>
        <p:nvSpPr>
          <p:cNvPr id="14" name="矩形 13"/>
          <p:cNvSpPr/>
          <p:nvPr/>
        </p:nvSpPr>
        <p:spPr>
          <a:xfrm>
            <a:off x="5041371" y="5070665"/>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
        <p:nvSpPr>
          <p:cNvPr id="6" name="矩形 5">
            <a:extLst>
              <a:ext uri="{FF2B5EF4-FFF2-40B4-BE49-F238E27FC236}">
                <a16:creationId xmlns:a16="http://schemas.microsoft.com/office/drawing/2014/main" id="{ECB2D4D7-CC30-4A99-B293-BAA6717F8998}"/>
              </a:ext>
            </a:extLst>
          </p:cNvPr>
          <p:cNvSpPr/>
          <p:nvPr/>
        </p:nvSpPr>
        <p:spPr>
          <a:xfrm>
            <a:off x="3030201" y="3585544"/>
            <a:ext cx="6280660" cy="12402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sz="2400" b="1" dirty="0">
                <a:solidFill>
                  <a:schemeClr val="tx1"/>
                </a:solidFill>
                <a:effectLst/>
              </a:rPr>
              <a:t>一种实用的命名数据网络拥塞控制方案</a:t>
            </a:r>
            <a:r>
              <a:rPr lang="zh-CN" altLang="en-US" sz="2400" dirty="0">
                <a:solidFill>
                  <a:schemeClr val="tx1"/>
                </a:solidFill>
              </a:rPr>
              <a:t> </a:t>
            </a:r>
            <a:endParaRPr lang="en-US" altLang="zh-CN" sz="2400" b="1" dirty="0">
              <a:solidFill>
                <a:schemeClr val="tx1"/>
              </a:solidFill>
              <a:cs typeface="+mn-ea"/>
              <a:sym typeface="+mn-lt"/>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advTm="16975">
        <p:cut/>
      </p:transition>
    </mc:Choice>
    <mc:Fallback xmlns="">
      <p:transition advTm="16975">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en-US" altLang="zh-CN" sz="1600" b="1" dirty="0">
                <a:cs typeface="+mn-ea"/>
                <a:sym typeface="+mn-lt"/>
              </a:rPr>
              <a:t>PCON</a:t>
            </a:r>
            <a:r>
              <a:rPr lang="zh-CN" altLang="en-US" sz="1600" b="1" dirty="0">
                <a:cs typeface="+mn-ea"/>
                <a:sym typeface="+mn-lt"/>
              </a:rPr>
              <a:t>设计原理</a:t>
            </a:r>
            <a:endParaRPr lang="zh-CN" altLang="en-US" sz="1600" dirty="0">
              <a:cs typeface="+mn-ea"/>
              <a:sym typeface="+mn-lt"/>
            </a:endParaRPr>
          </a:p>
        </p:txBody>
      </p:sp>
      <p:sp>
        <p:nvSpPr>
          <p:cNvPr id="6" name="文本框 5">
            <a:extLst>
              <a:ext uri="{FF2B5EF4-FFF2-40B4-BE49-F238E27FC236}">
                <a16:creationId xmlns:a16="http://schemas.microsoft.com/office/drawing/2014/main" id="{544B44FF-3350-438D-B89C-3FC3B62DB971}"/>
              </a:ext>
            </a:extLst>
          </p:cNvPr>
          <p:cNvSpPr txBox="1"/>
          <p:nvPr/>
        </p:nvSpPr>
        <p:spPr>
          <a:xfrm>
            <a:off x="98098" y="640744"/>
            <a:ext cx="9039227" cy="5444696"/>
          </a:xfrm>
          <a:prstGeom prst="rect">
            <a:avLst/>
          </a:prstGeom>
          <a:noFill/>
        </p:spPr>
        <p:txBody>
          <a:bodyPr wrap="square">
            <a:spAutoFit/>
          </a:bodyPr>
          <a:lstStyle/>
          <a:p>
            <a:pPr indent="-285750">
              <a:lnSpc>
                <a:spcPct val="150000"/>
              </a:lnSpc>
              <a:buFont typeface="Arial" panose="020B0604020202020204" pitchFamily="34" charset="0"/>
              <a:buChar char="•"/>
            </a:pPr>
            <a:r>
              <a:rPr lang="en-US" altLang="zh-CN" b="1" dirty="0">
                <a:highlight>
                  <a:srgbClr val="FFFF00"/>
                </a:highlight>
              </a:rPr>
              <a:t>3. </a:t>
            </a:r>
            <a:r>
              <a:rPr lang="zh-CN" altLang="en-US" b="1" dirty="0">
                <a:highlight>
                  <a:srgbClr val="FFFF00"/>
                </a:highlight>
              </a:rPr>
              <a:t>不同的部署场景</a:t>
            </a:r>
          </a:p>
          <a:p>
            <a:pPr algn="l">
              <a:lnSpc>
                <a:spcPct val="150000"/>
              </a:lnSpc>
            </a:pPr>
            <a:r>
              <a:rPr lang="en-US" altLang="zh-CN" dirty="0">
                <a:effectLst/>
              </a:rPr>
              <a:t>NDN</a:t>
            </a:r>
            <a:r>
              <a:rPr lang="zh-CN" altLang="en-US" dirty="0">
                <a:effectLst/>
              </a:rPr>
              <a:t>必须在各种不同的部署场景下工作，包括</a:t>
            </a:r>
            <a:r>
              <a:rPr lang="en-US" altLang="zh-CN" b="1" dirty="0">
                <a:effectLst/>
              </a:rPr>
              <a:t>IP-Overlay</a:t>
            </a:r>
            <a:r>
              <a:rPr lang="zh-CN" altLang="en-US" b="1" dirty="0">
                <a:effectLst/>
              </a:rPr>
              <a:t>链路</a:t>
            </a:r>
            <a:r>
              <a:rPr lang="zh-CN" altLang="en-US" dirty="0">
                <a:effectLst/>
              </a:rPr>
              <a:t>和</a:t>
            </a:r>
            <a:r>
              <a:rPr lang="zh-CN" altLang="en-US" b="1" dirty="0">
                <a:effectLst/>
              </a:rPr>
              <a:t>无线链路</a:t>
            </a:r>
            <a:r>
              <a:rPr lang="zh-CN" altLang="en-US" dirty="0">
                <a:effectLst/>
              </a:rPr>
              <a:t>。</a:t>
            </a:r>
          </a:p>
          <a:p>
            <a:pPr algn="l">
              <a:lnSpc>
                <a:spcPct val="150000"/>
              </a:lnSpc>
            </a:pPr>
            <a:r>
              <a:rPr lang="en-US" altLang="zh-CN" dirty="0">
                <a:effectLst/>
              </a:rPr>
              <a:t>IP-Overlay</a:t>
            </a:r>
            <a:r>
              <a:rPr lang="zh-CN" altLang="en-US" dirty="0">
                <a:effectLst/>
              </a:rPr>
              <a:t>部署的一个例子是</a:t>
            </a:r>
            <a:r>
              <a:rPr lang="en-US" altLang="zh-CN" dirty="0">
                <a:effectLst/>
              </a:rPr>
              <a:t>NDN Testbed</a:t>
            </a:r>
            <a:r>
              <a:rPr lang="zh-CN" altLang="en-US" dirty="0">
                <a:effectLst/>
              </a:rPr>
              <a:t>，其中</a:t>
            </a:r>
            <a:r>
              <a:rPr lang="en-US" altLang="zh-CN" dirty="0">
                <a:effectLst/>
              </a:rPr>
              <a:t>NDN</a:t>
            </a:r>
            <a:r>
              <a:rPr lang="zh-CN" altLang="en-US" dirty="0">
                <a:effectLst/>
              </a:rPr>
              <a:t>可以通过</a:t>
            </a:r>
            <a:r>
              <a:rPr lang="en-US" altLang="zh-CN" dirty="0">
                <a:effectLst/>
              </a:rPr>
              <a:t>TCP</a:t>
            </a:r>
            <a:r>
              <a:rPr lang="zh-CN" altLang="en-US" dirty="0">
                <a:effectLst/>
              </a:rPr>
              <a:t>或</a:t>
            </a:r>
            <a:r>
              <a:rPr lang="en-US" altLang="zh-CN" dirty="0">
                <a:effectLst/>
              </a:rPr>
              <a:t>UDP</a:t>
            </a:r>
            <a:r>
              <a:rPr lang="zh-CN" altLang="en-US" dirty="0">
                <a:effectLst/>
              </a:rPr>
              <a:t>隧道运行。</a:t>
            </a:r>
            <a:r>
              <a:rPr lang="en-US" altLang="zh-CN" b="1" dirty="0">
                <a:effectLst/>
              </a:rPr>
              <a:t>TCP</a:t>
            </a:r>
            <a:r>
              <a:rPr lang="zh-CN" altLang="en-US" b="1" dirty="0">
                <a:effectLst/>
              </a:rPr>
              <a:t>隧道提供了可靠的传输</a:t>
            </a:r>
            <a:r>
              <a:rPr lang="en-US" altLang="zh-CN" b="1" dirty="0">
                <a:effectLst/>
              </a:rPr>
              <a:t>(</a:t>
            </a:r>
            <a:r>
              <a:rPr lang="zh-CN" altLang="en-US" b="1" dirty="0">
                <a:effectLst/>
              </a:rPr>
              <a:t>类似于有线链路</a:t>
            </a:r>
            <a:r>
              <a:rPr lang="en-US" altLang="zh-CN" b="1" dirty="0">
                <a:effectLst/>
              </a:rPr>
              <a:t>)</a:t>
            </a:r>
            <a:r>
              <a:rPr lang="zh-CN" altLang="en-US" b="1" dirty="0">
                <a:effectLst/>
              </a:rPr>
              <a:t>，但同时增加了总数据检索延迟</a:t>
            </a:r>
            <a:r>
              <a:rPr lang="zh-CN" altLang="en-US" dirty="0">
                <a:effectLst/>
              </a:rPr>
              <a:t>，这对于</a:t>
            </a:r>
            <a:r>
              <a:rPr lang="zh-CN" altLang="en-US" b="1" dirty="0">
                <a:effectLst/>
              </a:rPr>
              <a:t>容损和延迟敏感</a:t>
            </a:r>
            <a:r>
              <a:rPr lang="zh-CN" altLang="en-US" dirty="0">
                <a:effectLst/>
              </a:rPr>
              <a:t>的应用程序</a:t>
            </a:r>
            <a:r>
              <a:rPr lang="en-US" altLang="zh-CN" dirty="0">
                <a:effectLst/>
              </a:rPr>
              <a:t>(</a:t>
            </a:r>
            <a:r>
              <a:rPr lang="zh-CN" altLang="en-US" dirty="0">
                <a:effectLst/>
              </a:rPr>
              <a:t>如音频</a:t>
            </a:r>
            <a:r>
              <a:rPr lang="en-US" altLang="zh-CN" dirty="0">
                <a:effectLst/>
              </a:rPr>
              <a:t>/</a:t>
            </a:r>
            <a:r>
              <a:rPr lang="zh-CN" altLang="en-US" dirty="0">
                <a:effectLst/>
              </a:rPr>
              <a:t>视频会议</a:t>
            </a:r>
            <a:r>
              <a:rPr lang="en-US" altLang="zh-CN" dirty="0">
                <a:effectLst/>
              </a:rPr>
              <a:t>)</a:t>
            </a:r>
            <a:r>
              <a:rPr lang="zh-CN" altLang="en-US" dirty="0">
                <a:effectLst/>
              </a:rPr>
              <a:t>来说是不必要的，甚至是不可取的。</a:t>
            </a:r>
          </a:p>
          <a:p>
            <a:pPr algn="l">
              <a:lnSpc>
                <a:spcPct val="150000"/>
              </a:lnSpc>
            </a:pPr>
            <a:r>
              <a:rPr lang="zh-CN" altLang="en-US" dirty="0">
                <a:effectLst/>
              </a:rPr>
              <a:t>由于</a:t>
            </a:r>
            <a:r>
              <a:rPr lang="en-US" altLang="zh-CN" dirty="0">
                <a:effectLst/>
              </a:rPr>
              <a:t>NDN</a:t>
            </a:r>
            <a:r>
              <a:rPr lang="zh-CN" altLang="en-US" dirty="0">
                <a:effectLst/>
              </a:rPr>
              <a:t>需要为所有应用程序工作，</a:t>
            </a:r>
            <a:r>
              <a:rPr lang="en-US" altLang="zh-CN" dirty="0">
                <a:effectLst/>
              </a:rPr>
              <a:t>Testbed</a:t>
            </a:r>
            <a:r>
              <a:rPr lang="zh-CN" altLang="en-US" dirty="0">
                <a:effectLst/>
              </a:rPr>
              <a:t>目前运行</a:t>
            </a:r>
            <a:r>
              <a:rPr lang="en-US" altLang="zh-CN" dirty="0">
                <a:effectLst/>
              </a:rPr>
              <a:t>UDP</a:t>
            </a:r>
            <a:r>
              <a:rPr lang="zh-CN" altLang="en-US" dirty="0">
                <a:effectLst/>
              </a:rPr>
              <a:t>隧道。然而，</a:t>
            </a:r>
            <a:r>
              <a:rPr lang="en-US" altLang="zh-CN" dirty="0">
                <a:effectLst/>
              </a:rPr>
              <a:t>UDP</a:t>
            </a:r>
            <a:r>
              <a:rPr lang="zh-CN" altLang="en-US" dirty="0">
                <a:effectLst/>
              </a:rPr>
              <a:t>隧道可能会</a:t>
            </a:r>
            <a:r>
              <a:rPr lang="zh-CN" altLang="en-US" b="1" dirty="0">
                <a:effectLst/>
              </a:rPr>
              <a:t>在没有通知的情况下丢弃数据包</a:t>
            </a:r>
            <a:r>
              <a:rPr lang="zh-CN" altLang="en-US" dirty="0">
                <a:effectLst/>
              </a:rPr>
              <a:t>，其容量也很难预测</a:t>
            </a:r>
            <a:r>
              <a:rPr lang="en-US" altLang="zh-CN" dirty="0">
                <a:effectLst/>
              </a:rPr>
              <a:t>;</a:t>
            </a:r>
            <a:r>
              <a:rPr lang="zh-CN" altLang="en-US" dirty="0">
                <a:effectLst/>
              </a:rPr>
              <a:t>它可能会随着</a:t>
            </a:r>
            <a:r>
              <a:rPr lang="en-US" altLang="zh-CN" dirty="0">
                <a:effectLst/>
              </a:rPr>
              <a:t>IP</a:t>
            </a:r>
            <a:r>
              <a:rPr lang="zh-CN" altLang="en-US" dirty="0">
                <a:effectLst/>
              </a:rPr>
              <a:t>底层网络中相互竞争的交叉流量而不断变化。</a:t>
            </a:r>
          </a:p>
          <a:p>
            <a:pPr algn="l">
              <a:lnSpc>
                <a:spcPct val="150000"/>
              </a:lnSpc>
            </a:pPr>
            <a:r>
              <a:rPr lang="zh-CN" altLang="en-US" dirty="0">
                <a:effectLst/>
              </a:rPr>
              <a:t>另一个常见的</a:t>
            </a:r>
            <a:r>
              <a:rPr lang="en-US" altLang="zh-CN" dirty="0">
                <a:effectLst/>
              </a:rPr>
              <a:t>NDN</a:t>
            </a:r>
            <a:r>
              <a:rPr lang="zh-CN" altLang="en-US" dirty="0">
                <a:effectLst/>
              </a:rPr>
              <a:t>部署场景是无线链路。与</a:t>
            </a:r>
            <a:r>
              <a:rPr lang="en-US" altLang="zh-CN" dirty="0">
                <a:effectLst/>
              </a:rPr>
              <a:t>IP</a:t>
            </a:r>
            <a:r>
              <a:rPr lang="zh-CN" altLang="en-US" dirty="0">
                <a:effectLst/>
              </a:rPr>
              <a:t>覆盖链路一样，无线链路的可实现带宽是未知的，并且可能是高度可变的</a:t>
            </a:r>
            <a:r>
              <a:rPr lang="en-US" altLang="zh-CN" dirty="0">
                <a:effectLst/>
              </a:rPr>
              <a:t>;</a:t>
            </a:r>
            <a:r>
              <a:rPr lang="zh-CN" altLang="en-US" dirty="0">
                <a:effectLst/>
              </a:rPr>
              <a:t>它取决于无线干扰，无线流量负载水平导致的包冲突，以及一些其他因素。</a:t>
            </a:r>
          </a:p>
          <a:p>
            <a:pPr algn="l">
              <a:lnSpc>
                <a:spcPct val="150000"/>
              </a:lnSpc>
            </a:pPr>
            <a:r>
              <a:rPr lang="en-US" altLang="zh-CN" b="1" dirty="0">
                <a:solidFill>
                  <a:srgbClr val="FF0000"/>
                </a:solidFill>
                <a:effectLst/>
              </a:rPr>
              <a:t>PCON</a:t>
            </a:r>
            <a:r>
              <a:rPr lang="zh-CN" altLang="en-US" b="1" dirty="0">
                <a:solidFill>
                  <a:srgbClr val="FF0000"/>
                </a:solidFill>
                <a:effectLst/>
              </a:rPr>
              <a:t>同时考虑无线和</a:t>
            </a:r>
            <a:r>
              <a:rPr lang="en-US" altLang="zh-CN" b="1" dirty="0">
                <a:solidFill>
                  <a:srgbClr val="FF0000"/>
                </a:solidFill>
              </a:rPr>
              <a:t>IP</a:t>
            </a:r>
            <a:r>
              <a:rPr lang="zh-CN" altLang="en-US" b="1" dirty="0">
                <a:solidFill>
                  <a:srgbClr val="FF0000"/>
                </a:solidFill>
                <a:effectLst/>
              </a:rPr>
              <a:t>覆盖网络，通过检测这些网络上的无声丢包，并使用明确的</a:t>
            </a:r>
            <a:r>
              <a:rPr lang="en-US" altLang="zh-CN" b="1" dirty="0">
                <a:solidFill>
                  <a:srgbClr val="FF0000"/>
                </a:solidFill>
              </a:rPr>
              <a:t>NACK</a:t>
            </a:r>
            <a:r>
              <a:rPr lang="zh-CN" altLang="en-US" b="1" dirty="0">
                <a:solidFill>
                  <a:srgbClr val="FF0000"/>
                </a:solidFill>
                <a:effectLst/>
              </a:rPr>
              <a:t>发送回信号。</a:t>
            </a:r>
            <a:endParaRPr lang="zh-CN" altLang="en-US" dirty="0">
              <a:effectLst/>
            </a:endParaRPr>
          </a:p>
        </p:txBody>
      </p:sp>
    </p:spTree>
    <p:extLst>
      <p:ext uri="{BB962C8B-B14F-4D97-AF65-F5344CB8AC3E}">
        <p14:creationId xmlns:p14="http://schemas.microsoft.com/office/powerpoint/2010/main" val="3447610376"/>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en-US" altLang="zh-CN" sz="1600" b="1" dirty="0">
                <a:cs typeface="+mn-ea"/>
                <a:sym typeface="+mn-lt"/>
              </a:rPr>
              <a:t>PCON</a:t>
            </a:r>
            <a:r>
              <a:rPr lang="zh-CN" altLang="en-US" sz="1600" b="1" dirty="0">
                <a:cs typeface="+mn-ea"/>
                <a:sym typeface="+mn-lt"/>
              </a:rPr>
              <a:t>设计原理</a:t>
            </a:r>
            <a:endParaRPr lang="zh-CN" altLang="en-US" sz="1600" dirty="0">
              <a:cs typeface="+mn-ea"/>
              <a:sym typeface="+mn-lt"/>
            </a:endParaRPr>
          </a:p>
        </p:txBody>
      </p:sp>
      <p:sp>
        <p:nvSpPr>
          <p:cNvPr id="6" name="文本框 5">
            <a:extLst>
              <a:ext uri="{FF2B5EF4-FFF2-40B4-BE49-F238E27FC236}">
                <a16:creationId xmlns:a16="http://schemas.microsoft.com/office/drawing/2014/main" id="{544B44FF-3350-438D-B89C-3FC3B62DB971}"/>
              </a:ext>
            </a:extLst>
          </p:cNvPr>
          <p:cNvSpPr txBox="1"/>
          <p:nvPr/>
        </p:nvSpPr>
        <p:spPr>
          <a:xfrm>
            <a:off x="98099" y="640744"/>
            <a:ext cx="9352926" cy="3367204"/>
          </a:xfrm>
          <a:prstGeom prst="rect">
            <a:avLst/>
          </a:prstGeom>
          <a:noFill/>
        </p:spPr>
        <p:txBody>
          <a:bodyPr wrap="square">
            <a:spAutoFit/>
          </a:bodyPr>
          <a:lstStyle/>
          <a:p>
            <a:pPr indent="-285750">
              <a:lnSpc>
                <a:spcPct val="150000"/>
              </a:lnSpc>
              <a:buFont typeface="Arial" panose="020B0604020202020204" pitchFamily="34" charset="0"/>
              <a:buChar char="•"/>
            </a:pPr>
            <a:r>
              <a:rPr lang="en-US" altLang="zh-CN" b="1" dirty="0">
                <a:highlight>
                  <a:srgbClr val="FFFF00"/>
                </a:highlight>
              </a:rPr>
              <a:t>4. </a:t>
            </a:r>
            <a:r>
              <a:rPr lang="zh-CN" altLang="en-US" b="1" dirty="0">
                <a:highlight>
                  <a:srgbClr val="FFFF00"/>
                </a:highlight>
              </a:rPr>
              <a:t>流语义和公平性</a:t>
            </a:r>
          </a:p>
          <a:p>
            <a:pPr algn="l">
              <a:lnSpc>
                <a:spcPct val="150000"/>
              </a:lnSpc>
            </a:pPr>
            <a:r>
              <a:rPr lang="en-US" altLang="zh-CN" b="1" dirty="0">
                <a:effectLst/>
              </a:rPr>
              <a:t>NDN</a:t>
            </a:r>
            <a:r>
              <a:rPr lang="zh-CN" altLang="en-US" b="1" dirty="0">
                <a:effectLst/>
              </a:rPr>
              <a:t>定义流的方式：通过来自一个或多个消费者对特定内容对象的请求来定义</a:t>
            </a:r>
            <a:r>
              <a:rPr lang="en-US" altLang="zh-CN" b="1" dirty="0">
                <a:effectLst/>
              </a:rPr>
              <a:t>NDN</a:t>
            </a:r>
            <a:r>
              <a:rPr lang="zh-CN" altLang="en-US" b="1" dirty="0">
                <a:effectLst/>
              </a:rPr>
              <a:t>内容流。要标识这样的流，需要对内容对象的定义达成全局一致。</a:t>
            </a:r>
            <a:endParaRPr lang="zh-CN" altLang="en-US" dirty="0">
              <a:effectLst/>
            </a:endParaRPr>
          </a:p>
          <a:p>
            <a:pPr algn="l">
              <a:lnSpc>
                <a:spcPct val="150000"/>
              </a:lnSpc>
            </a:pPr>
            <a:br>
              <a:rPr lang="zh-CN" altLang="en-US" dirty="0">
                <a:effectLst/>
              </a:rPr>
            </a:br>
            <a:r>
              <a:rPr lang="zh-CN" altLang="en-US" dirty="0">
                <a:effectLst/>
              </a:rPr>
              <a:t>此外，</a:t>
            </a:r>
            <a:r>
              <a:rPr lang="en-US" altLang="zh-CN" b="1" dirty="0">
                <a:effectLst/>
              </a:rPr>
              <a:t>NDN</a:t>
            </a:r>
            <a:r>
              <a:rPr lang="zh-CN" altLang="en-US" b="1" dirty="0">
                <a:effectLst/>
              </a:rPr>
              <a:t>的多播数据传输在效率和公平性之间做出了新的权衡</a:t>
            </a:r>
            <a:r>
              <a:rPr lang="zh-CN" altLang="en-US" dirty="0">
                <a:effectLst/>
              </a:rPr>
              <a:t>。路由器不知道一个</a:t>
            </a:r>
            <a:r>
              <a:rPr lang="en-US" altLang="zh-CN" dirty="0">
                <a:effectLst/>
              </a:rPr>
              <a:t>Interest</a:t>
            </a:r>
            <a:r>
              <a:rPr lang="zh-CN" altLang="en-US" dirty="0">
                <a:effectLst/>
              </a:rPr>
              <a:t>是由单个消费者产生的，还是代表来自下游多个消费者的</a:t>
            </a:r>
            <a:r>
              <a:rPr lang="en-US" altLang="zh-CN" dirty="0">
                <a:effectLst/>
              </a:rPr>
              <a:t>Interest</a:t>
            </a:r>
            <a:r>
              <a:rPr lang="zh-CN" altLang="en-US" dirty="0">
                <a:effectLst/>
              </a:rPr>
              <a:t>的聚合。后一种情况</a:t>
            </a:r>
            <a:r>
              <a:rPr lang="en-US" altLang="zh-CN" dirty="0">
                <a:effectLst/>
              </a:rPr>
              <a:t>(</a:t>
            </a:r>
            <a:r>
              <a:rPr lang="zh-CN" altLang="en-US" dirty="0">
                <a:effectLst/>
              </a:rPr>
              <a:t>为多个消费者检索数据</a:t>
            </a:r>
            <a:r>
              <a:rPr lang="en-US" altLang="zh-CN" dirty="0">
                <a:effectLst/>
              </a:rPr>
              <a:t>)</a:t>
            </a:r>
            <a:r>
              <a:rPr lang="zh-CN" altLang="en-US" dirty="0">
                <a:effectLst/>
              </a:rPr>
              <a:t>可能更重要，但简单的“每个内容流公平”不能给予它更高的优先级。</a:t>
            </a:r>
            <a:r>
              <a:rPr lang="zh-CN" altLang="en-US" b="1" dirty="0">
                <a:solidFill>
                  <a:srgbClr val="FF0000"/>
                </a:solidFill>
                <a:effectLst/>
              </a:rPr>
              <a:t>公平应该以内容为基础还是以消费者为基础。</a:t>
            </a:r>
            <a:endParaRPr lang="zh-CN" altLang="en-US" dirty="0">
              <a:effectLst/>
            </a:endParaRPr>
          </a:p>
        </p:txBody>
      </p:sp>
    </p:spTree>
    <p:extLst>
      <p:ext uri="{BB962C8B-B14F-4D97-AF65-F5344CB8AC3E}">
        <p14:creationId xmlns:p14="http://schemas.microsoft.com/office/powerpoint/2010/main" val="3349742261"/>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9507" y="3280457"/>
            <a:ext cx="4392985" cy="884794"/>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THREE</a:t>
            </a:r>
          </a:p>
        </p:txBody>
      </p:sp>
      <p:sp>
        <p:nvSpPr>
          <p:cNvPr id="3" name="文本框 2"/>
          <p:cNvSpPr txBox="1"/>
          <p:nvPr/>
        </p:nvSpPr>
        <p:spPr>
          <a:xfrm>
            <a:off x="2395016" y="2255024"/>
            <a:ext cx="7401967" cy="1173976"/>
          </a:xfrm>
          <a:prstGeom prst="rect">
            <a:avLst/>
          </a:prstGeom>
          <a:noFill/>
        </p:spPr>
        <p:txBody>
          <a:bodyPr wrap="square" rtlCol="0">
            <a:spAutoFit/>
          </a:bodyPr>
          <a:lstStyle/>
          <a:p>
            <a:pPr algn="ctr" defTabSz="609585">
              <a:lnSpc>
                <a:spcPct val="130000"/>
              </a:lnSpc>
            </a:pPr>
            <a:r>
              <a:rPr lang="en-US" altLang="zh-CN" sz="6000" b="1" dirty="0">
                <a:cs typeface="+mn-ea"/>
                <a:sym typeface="+mn-lt"/>
              </a:rPr>
              <a:t>PCON</a:t>
            </a:r>
            <a:r>
              <a:rPr lang="zh-CN" altLang="en-US" sz="6000" b="1" dirty="0">
                <a:cs typeface="+mn-ea"/>
                <a:sym typeface="+mn-lt"/>
              </a:rPr>
              <a:t>设计细节</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1550049376"/>
      </p:ext>
    </p:extLst>
  </p:cSld>
  <p:clrMapOvr>
    <a:masterClrMapping/>
  </p:clrMapOvr>
  <p:transition spd="slow" advTm="4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906"/>
            <a:ext cx="1869099" cy="338554"/>
          </a:xfrm>
          <a:prstGeom prst="rect">
            <a:avLst/>
          </a:prstGeom>
          <a:noFill/>
        </p:spPr>
        <p:txBody>
          <a:bodyPr wrap="square" rtlCol="0">
            <a:spAutoFit/>
          </a:bodyPr>
          <a:lstStyle/>
          <a:p>
            <a:r>
              <a:rPr lang="en-US" altLang="zh-CN" sz="1600" b="1" dirty="0">
                <a:effectLst/>
              </a:rPr>
              <a:t>PCON</a:t>
            </a:r>
            <a:r>
              <a:rPr lang="zh-CN" altLang="en-US" sz="1600" b="1" dirty="0">
                <a:effectLst/>
              </a:rPr>
              <a:t>设计细节</a:t>
            </a:r>
            <a:endParaRPr lang="zh-CN" altLang="en-US" sz="1400" dirty="0">
              <a:cs typeface="+mn-ea"/>
              <a:sym typeface="+mn-lt"/>
            </a:endParaRPr>
          </a:p>
        </p:txBody>
      </p:sp>
      <p:pic>
        <p:nvPicPr>
          <p:cNvPr id="3" name="图片 2">
            <a:extLst>
              <a:ext uri="{FF2B5EF4-FFF2-40B4-BE49-F238E27FC236}">
                <a16:creationId xmlns:a16="http://schemas.microsoft.com/office/drawing/2014/main" id="{98478E43-DDC0-4807-B6C3-BBF8FD8D73F0}"/>
              </a:ext>
            </a:extLst>
          </p:cNvPr>
          <p:cNvPicPr>
            <a:picLocks noChangeAspect="1"/>
          </p:cNvPicPr>
          <p:nvPr/>
        </p:nvPicPr>
        <p:blipFill>
          <a:blip r:embed="rId2"/>
          <a:stretch>
            <a:fillRect/>
          </a:stretch>
        </p:blipFill>
        <p:spPr>
          <a:xfrm>
            <a:off x="660400" y="493238"/>
            <a:ext cx="7148709" cy="3077053"/>
          </a:xfrm>
          <a:prstGeom prst="rect">
            <a:avLst/>
          </a:prstGeom>
        </p:spPr>
      </p:pic>
      <p:sp>
        <p:nvSpPr>
          <p:cNvPr id="11" name="文本框 10">
            <a:extLst>
              <a:ext uri="{FF2B5EF4-FFF2-40B4-BE49-F238E27FC236}">
                <a16:creationId xmlns:a16="http://schemas.microsoft.com/office/drawing/2014/main" id="{D6FD494B-B754-4277-A50C-2EB52DE78C4F}"/>
              </a:ext>
            </a:extLst>
          </p:cNvPr>
          <p:cNvSpPr txBox="1"/>
          <p:nvPr/>
        </p:nvSpPr>
        <p:spPr>
          <a:xfrm>
            <a:off x="869347" y="3654344"/>
            <a:ext cx="9209075" cy="2951705"/>
          </a:xfrm>
          <a:prstGeom prst="rect">
            <a:avLst/>
          </a:prstGeom>
          <a:noFill/>
        </p:spPr>
        <p:txBody>
          <a:bodyPr wrap="square">
            <a:spAutoFit/>
          </a:bodyPr>
          <a:lstStyle/>
          <a:p>
            <a:pPr algn="l">
              <a:lnSpc>
                <a:spcPct val="150000"/>
              </a:lnSpc>
            </a:pPr>
            <a:r>
              <a:rPr lang="en-US" altLang="zh-CN" dirty="0">
                <a:effectLst/>
              </a:rPr>
              <a:t>•</a:t>
            </a:r>
            <a:r>
              <a:rPr lang="zh-CN" altLang="en-US" b="1" dirty="0">
                <a:effectLst/>
              </a:rPr>
              <a:t>拥塞检测</a:t>
            </a:r>
            <a:r>
              <a:rPr lang="en-US" altLang="zh-CN" b="1" dirty="0">
                <a:effectLst/>
              </a:rPr>
              <a:t>(3.1)</a:t>
            </a:r>
            <a:r>
              <a:rPr lang="en-US" altLang="zh-CN" dirty="0">
                <a:effectLst/>
              </a:rPr>
              <a:t>:</a:t>
            </a:r>
            <a:r>
              <a:rPr lang="zh-CN" altLang="en-US" dirty="0">
                <a:effectLst/>
              </a:rPr>
              <a:t>每个节点通过监控其出站队列来检测本地拥塞。</a:t>
            </a:r>
          </a:p>
          <a:p>
            <a:pPr algn="l">
              <a:lnSpc>
                <a:spcPct val="150000"/>
              </a:lnSpc>
            </a:pPr>
            <a:r>
              <a:rPr lang="en-US" altLang="zh-CN" dirty="0">
                <a:effectLst/>
              </a:rPr>
              <a:t>•</a:t>
            </a:r>
            <a:r>
              <a:rPr lang="zh-CN" altLang="en-US" b="1" dirty="0">
                <a:effectLst/>
              </a:rPr>
              <a:t>拥塞信令</a:t>
            </a:r>
            <a:r>
              <a:rPr lang="en-US" altLang="zh-CN" b="1" dirty="0">
                <a:effectLst/>
              </a:rPr>
              <a:t>(3.2)</a:t>
            </a:r>
            <a:r>
              <a:rPr lang="en-US" altLang="zh-CN" dirty="0">
                <a:effectLst/>
              </a:rPr>
              <a:t>:</a:t>
            </a:r>
            <a:r>
              <a:rPr lang="zh-CN" altLang="en-US" dirty="0">
                <a:effectLst/>
              </a:rPr>
              <a:t>节点检测到拥塞后，对数据包进行标记，通知下游路由器和消费者。</a:t>
            </a:r>
          </a:p>
          <a:p>
            <a:pPr algn="l">
              <a:lnSpc>
                <a:spcPct val="150000"/>
              </a:lnSpc>
            </a:pPr>
            <a:r>
              <a:rPr lang="en-US" altLang="zh-CN" dirty="0">
                <a:effectLst/>
                <a:latin typeface="unset"/>
              </a:rPr>
              <a:t>•</a:t>
            </a:r>
            <a:r>
              <a:rPr lang="zh-CN" altLang="en-US" b="1" dirty="0">
                <a:effectLst/>
                <a:latin typeface="unset"/>
              </a:rPr>
              <a:t>消费者</a:t>
            </a:r>
            <a:r>
              <a:rPr lang="en-US" altLang="zh-CN" b="1" dirty="0">
                <a:effectLst/>
                <a:latin typeface="unset"/>
              </a:rPr>
              <a:t>Interest</a:t>
            </a:r>
            <a:r>
              <a:rPr lang="zh-CN" altLang="en-US" b="1" dirty="0">
                <a:effectLst/>
                <a:latin typeface="unset"/>
              </a:rPr>
              <a:t>发送速率调整</a:t>
            </a:r>
            <a:r>
              <a:rPr lang="en-US" altLang="zh-CN" b="1" dirty="0">
                <a:effectLst/>
                <a:latin typeface="unset"/>
              </a:rPr>
              <a:t>(3.3)</a:t>
            </a:r>
            <a:r>
              <a:rPr lang="en-US" altLang="zh-CN" dirty="0">
                <a:effectLst/>
                <a:latin typeface="unset"/>
              </a:rPr>
              <a:t>:</a:t>
            </a:r>
            <a:r>
              <a:rPr lang="zh-CN" altLang="en-US" dirty="0">
                <a:effectLst/>
                <a:latin typeface="unset"/>
              </a:rPr>
              <a:t>终端消费者通过调整他们的</a:t>
            </a:r>
            <a:r>
              <a:rPr lang="en-US" altLang="zh-CN" dirty="0">
                <a:effectLst/>
                <a:latin typeface="unset"/>
              </a:rPr>
              <a:t>Interest</a:t>
            </a:r>
            <a:r>
              <a:rPr lang="zh-CN" altLang="en-US" dirty="0">
                <a:effectLst/>
                <a:latin typeface="unset"/>
              </a:rPr>
              <a:t>发送率来对拥塞信号做出反应。</a:t>
            </a:r>
            <a:endParaRPr lang="zh-CN" altLang="en-US" dirty="0">
              <a:effectLst/>
            </a:endParaRPr>
          </a:p>
          <a:p>
            <a:pPr algn="l">
              <a:lnSpc>
                <a:spcPct val="150000"/>
              </a:lnSpc>
            </a:pPr>
            <a:r>
              <a:rPr lang="en-US" altLang="zh-CN" dirty="0">
                <a:effectLst/>
                <a:latin typeface="unset"/>
              </a:rPr>
              <a:t>•</a:t>
            </a:r>
            <a:r>
              <a:rPr lang="zh-CN" altLang="en-US" b="1" dirty="0">
                <a:effectLst/>
                <a:latin typeface="unset"/>
              </a:rPr>
              <a:t>多路径转发</a:t>
            </a:r>
            <a:r>
              <a:rPr lang="en-US" altLang="zh-CN" b="1" dirty="0">
                <a:effectLst/>
                <a:latin typeface="unset"/>
              </a:rPr>
              <a:t>(3.4)</a:t>
            </a:r>
            <a:r>
              <a:rPr lang="en-US" altLang="zh-CN" dirty="0">
                <a:effectLst/>
                <a:latin typeface="unset"/>
              </a:rPr>
              <a:t>:</a:t>
            </a:r>
            <a:r>
              <a:rPr lang="zh-CN" altLang="en-US" dirty="0">
                <a:effectLst/>
                <a:latin typeface="unset"/>
              </a:rPr>
              <a:t>下行路由器对拥塞信号的响应是通过</a:t>
            </a:r>
            <a:r>
              <a:rPr lang="zh-CN" altLang="en-US" b="1" dirty="0">
                <a:effectLst/>
                <a:latin typeface="unset"/>
              </a:rPr>
              <a:t>调整流量分割比</a:t>
            </a:r>
            <a:r>
              <a:rPr lang="zh-CN" altLang="en-US" dirty="0">
                <a:effectLst/>
                <a:latin typeface="unset"/>
              </a:rPr>
              <a:t>来实现的。</a:t>
            </a:r>
            <a:endParaRPr lang="zh-CN" altLang="en-US" dirty="0">
              <a:effectLst/>
            </a:endParaRPr>
          </a:p>
          <a:p>
            <a:pPr algn="l">
              <a:lnSpc>
                <a:spcPct val="150000"/>
              </a:lnSpc>
            </a:pPr>
            <a:r>
              <a:rPr lang="en-US" altLang="zh-CN" dirty="0">
                <a:effectLst/>
                <a:latin typeface="unset"/>
              </a:rPr>
              <a:t>•</a:t>
            </a:r>
            <a:r>
              <a:rPr lang="zh-CN" altLang="en-US" b="1" dirty="0">
                <a:effectLst/>
                <a:latin typeface="unset"/>
              </a:rPr>
              <a:t>本地链路丢失检测</a:t>
            </a:r>
            <a:r>
              <a:rPr lang="en-US" altLang="zh-CN" b="1" dirty="0">
                <a:effectLst/>
                <a:latin typeface="unset"/>
              </a:rPr>
              <a:t>(3.5)</a:t>
            </a:r>
            <a:r>
              <a:rPr lang="en-US" altLang="zh-CN" dirty="0">
                <a:effectLst/>
                <a:latin typeface="unset"/>
              </a:rPr>
              <a:t>:</a:t>
            </a:r>
            <a:r>
              <a:rPr lang="zh-CN" altLang="en-US" dirty="0">
                <a:effectLst/>
                <a:latin typeface="unset"/>
              </a:rPr>
              <a:t>在无线和</a:t>
            </a:r>
            <a:r>
              <a:rPr lang="en-US" altLang="zh-CN" dirty="0">
                <a:effectLst/>
                <a:latin typeface="unset"/>
              </a:rPr>
              <a:t>IP</a:t>
            </a:r>
            <a:r>
              <a:rPr lang="zh-CN" altLang="en-US" dirty="0">
                <a:effectLst/>
                <a:latin typeface="unset"/>
              </a:rPr>
              <a:t>覆盖链路上，我们本地检测包丢失，并使用</a:t>
            </a:r>
            <a:r>
              <a:rPr lang="en-US" altLang="zh-CN" dirty="0" err="1">
                <a:effectLst/>
                <a:latin typeface="unset"/>
              </a:rPr>
              <a:t>nack</a:t>
            </a:r>
            <a:r>
              <a:rPr lang="zh-CN" altLang="en-US" dirty="0">
                <a:effectLst/>
                <a:latin typeface="unset"/>
              </a:rPr>
              <a:t>将其发送回来。</a:t>
            </a:r>
            <a:endParaRPr lang="zh-CN" altLang="en-US" dirty="0">
              <a:effectLst/>
            </a:endParaRPr>
          </a:p>
        </p:txBody>
      </p:sp>
    </p:spTree>
    <p:extLst>
      <p:ext uri="{BB962C8B-B14F-4D97-AF65-F5344CB8AC3E}">
        <p14:creationId xmlns:p14="http://schemas.microsoft.com/office/powerpoint/2010/main" val="2706843367"/>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文本框 10">
            <a:extLst>
              <a:ext uri="{FF2B5EF4-FFF2-40B4-BE49-F238E27FC236}">
                <a16:creationId xmlns:a16="http://schemas.microsoft.com/office/drawing/2014/main" id="{D6FD494B-B754-4277-A50C-2EB52DE78C4F}"/>
              </a:ext>
            </a:extLst>
          </p:cNvPr>
          <p:cNvSpPr txBox="1"/>
          <p:nvPr/>
        </p:nvSpPr>
        <p:spPr>
          <a:xfrm>
            <a:off x="286045" y="844406"/>
            <a:ext cx="9209075" cy="4613699"/>
          </a:xfrm>
          <a:prstGeom prst="rect">
            <a:avLst/>
          </a:prstGeom>
          <a:noFill/>
        </p:spPr>
        <p:txBody>
          <a:bodyPr wrap="square">
            <a:spAutoFit/>
          </a:bodyPr>
          <a:lstStyle/>
          <a:p>
            <a:pPr algn="l">
              <a:lnSpc>
                <a:spcPct val="150000"/>
              </a:lnSpc>
            </a:pPr>
            <a:r>
              <a:rPr lang="zh-CN" altLang="en-US" b="1" dirty="0">
                <a:effectLst/>
              </a:rPr>
              <a:t>检测拥塞最可靠的地方是发生拥塞的链路</a:t>
            </a:r>
          </a:p>
          <a:p>
            <a:pPr algn="l">
              <a:lnSpc>
                <a:spcPct val="150000"/>
              </a:lnSpc>
            </a:pPr>
            <a:r>
              <a:rPr lang="zh-CN" altLang="en-US" dirty="0">
                <a:effectLst/>
              </a:rPr>
              <a:t>因此，我们通过</a:t>
            </a:r>
            <a:r>
              <a:rPr lang="zh-CN" altLang="en-US" b="1" dirty="0">
                <a:effectLst/>
              </a:rPr>
              <a:t>监控每个路由器的出站队列</a:t>
            </a:r>
            <a:r>
              <a:rPr lang="zh-CN" altLang="en-US" dirty="0">
                <a:effectLst/>
              </a:rPr>
              <a:t>来检测拥塞，而不是试图通过监控包丢失或往返时间来推断消费者的拥塞</a:t>
            </a:r>
            <a:r>
              <a:rPr lang="en-US" altLang="zh-CN" dirty="0">
                <a:effectLst/>
              </a:rPr>
              <a:t>(</a:t>
            </a:r>
            <a:r>
              <a:rPr lang="zh-CN" altLang="en-US" dirty="0">
                <a:effectLst/>
              </a:rPr>
              <a:t>如前所述，这些技术在</a:t>
            </a:r>
            <a:r>
              <a:rPr lang="en-US" altLang="zh-CN" dirty="0">
                <a:effectLst/>
              </a:rPr>
              <a:t>NDN</a:t>
            </a:r>
            <a:r>
              <a:rPr lang="zh-CN" altLang="en-US" dirty="0">
                <a:effectLst/>
              </a:rPr>
              <a:t>中比在</a:t>
            </a:r>
            <a:r>
              <a:rPr lang="en-US" altLang="zh-CN" dirty="0">
                <a:effectLst/>
              </a:rPr>
              <a:t>IP</a:t>
            </a:r>
            <a:r>
              <a:rPr lang="zh-CN" altLang="en-US" dirty="0">
                <a:effectLst/>
              </a:rPr>
              <a:t>网络中更不可靠</a:t>
            </a:r>
            <a:r>
              <a:rPr lang="en-US" altLang="zh-CN" dirty="0">
                <a:effectLst/>
              </a:rPr>
              <a:t>)</a:t>
            </a:r>
            <a:r>
              <a:rPr lang="zh-CN" altLang="en-US" dirty="0">
                <a:effectLst/>
              </a:rPr>
              <a:t>。</a:t>
            </a:r>
          </a:p>
          <a:p>
            <a:pPr algn="l">
              <a:lnSpc>
                <a:spcPct val="150000"/>
              </a:lnSpc>
            </a:pPr>
            <a:r>
              <a:rPr lang="zh-CN" altLang="en-US" dirty="0">
                <a:effectLst/>
              </a:rPr>
              <a:t>为了检测路由器队列上的拥塞，我们使用</a:t>
            </a:r>
            <a:r>
              <a:rPr lang="en-US" altLang="zh-CN" b="1" dirty="0">
                <a:effectLst/>
              </a:rPr>
              <a:t>AQM</a:t>
            </a:r>
            <a:r>
              <a:rPr lang="zh-CN" altLang="en-US" b="1" dirty="0">
                <a:effectLst/>
              </a:rPr>
              <a:t>机制</a:t>
            </a:r>
            <a:r>
              <a:rPr lang="en-US" altLang="zh-CN" b="1" dirty="0" err="1">
                <a:effectLst/>
              </a:rPr>
              <a:t>CoDel</a:t>
            </a:r>
            <a:r>
              <a:rPr lang="zh-CN" altLang="en-US" dirty="0">
                <a:effectLst/>
              </a:rPr>
              <a:t>，因为</a:t>
            </a:r>
            <a:r>
              <a:rPr lang="zh-CN" altLang="en-US" b="1" dirty="0">
                <a:effectLst/>
              </a:rPr>
              <a:t>它允许具有较大缓冲区的路由器通过在缓冲区溢出前检测拥塞，来吸收流量突发并保持队列较小。</a:t>
            </a:r>
            <a:endParaRPr lang="zh-CN" altLang="en-US" dirty="0">
              <a:effectLst/>
            </a:endParaRPr>
          </a:p>
          <a:p>
            <a:pPr algn="l">
              <a:lnSpc>
                <a:spcPct val="150000"/>
              </a:lnSpc>
            </a:pPr>
            <a:r>
              <a:rPr lang="en-US" altLang="zh-CN" dirty="0" err="1">
                <a:effectLst/>
              </a:rPr>
              <a:t>CoDel</a:t>
            </a:r>
            <a:r>
              <a:rPr lang="zh-CN" altLang="en-US" dirty="0">
                <a:effectLst/>
              </a:rPr>
              <a:t>测量每个数据包在其出站链接上的</a:t>
            </a:r>
            <a:r>
              <a:rPr lang="zh-CN" altLang="en-US" b="1" dirty="0">
                <a:effectLst/>
              </a:rPr>
              <a:t>排队延迟</a:t>
            </a:r>
            <a:r>
              <a:rPr lang="en-US" altLang="zh-CN" b="1" dirty="0">
                <a:effectLst/>
              </a:rPr>
              <a:t>(“</a:t>
            </a:r>
            <a:r>
              <a:rPr lang="zh-CN" altLang="en-US" b="1" dirty="0">
                <a:effectLst/>
              </a:rPr>
              <a:t>逗留时间”</a:t>
            </a:r>
            <a:r>
              <a:rPr lang="en-US" altLang="zh-CN" b="1" dirty="0">
                <a:effectLst/>
              </a:rPr>
              <a:t>)</a:t>
            </a:r>
            <a:r>
              <a:rPr lang="zh-CN" altLang="en-US" dirty="0">
                <a:effectLst/>
              </a:rPr>
              <a:t>。</a:t>
            </a:r>
            <a:r>
              <a:rPr lang="zh-CN" altLang="en-US" b="1" dirty="0">
                <a:effectLst/>
              </a:rPr>
              <a:t>如果在一段时间内</a:t>
            </a:r>
            <a:r>
              <a:rPr lang="en-US" altLang="zh-CN" b="1" dirty="0">
                <a:effectLst/>
              </a:rPr>
              <a:t>(</a:t>
            </a:r>
            <a:r>
              <a:rPr lang="zh-CN" altLang="en-US" b="1" dirty="0">
                <a:effectLst/>
              </a:rPr>
              <a:t>默认为</a:t>
            </a:r>
            <a:r>
              <a:rPr lang="en-US" altLang="zh-CN" b="1" dirty="0">
                <a:effectLst/>
              </a:rPr>
              <a:t>100ms)</a:t>
            </a:r>
            <a:r>
              <a:rPr lang="zh-CN" altLang="en-US" b="1" dirty="0">
                <a:effectLst/>
              </a:rPr>
              <a:t>的最小逗留时间超过阈值</a:t>
            </a:r>
            <a:r>
              <a:rPr lang="en-US" altLang="zh-CN" b="1" dirty="0">
                <a:effectLst/>
              </a:rPr>
              <a:t>(</a:t>
            </a:r>
            <a:r>
              <a:rPr lang="zh-CN" altLang="en-US" b="1" dirty="0">
                <a:effectLst/>
              </a:rPr>
              <a:t>默认为</a:t>
            </a:r>
            <a:r>
              <a:rPr lang="en-US" altLang="zh-CN" b="1" dirty="0">
                <a:effectLst/>
              </a:rPr>
              <a:t>5ms)</a:t>
            </a:r>
            <a:r>
              <a:rPr lang="zh-CN" altLang="en-US" b="1" dirty="0">
                <a:effectLst/>
              </a:rPr>
              <a:t>，则认为此链接发生拥塞</a:t>
            </a:r>
            <a:r>
              <a:rPr lang="zh-CN" altLang="en-US" dirty="0">
                <a:effectLst/>
              </a:rPr>
              <a:t>。</a:t>
            </a:r>
            <a:endParaRPr lang="en-US" altLang="zh-CN" dirty="0">
              <a:effectLst/>
            </a:endParaRPr>
          </a:p>
          <a:p>
            <a:pPr algn="l">
              <a:lnSpc>
                <a:spcPct val="150000"/>
              </a:lnSpc>
            </a:pPr>
            <a:endParaRPr lang="zh-CN" altLang="en-US" dirty="0">
              <a:effectLst/>
            </a:endParaRPr>
          </a:p>
          <a:p>
            <a:pPr algn="l">
              <a:lnSpc>
                <a:spcPct val="150000"/>
              </a:lnSpc>
            </a:pPr>
            <a:r>
              <a:rPr lang="en-US" altLang="zh-CN" dirty="0">
                <a:effectLst/>
              </a:rPr>
              <a:t>PCON</a:t>
            </a:r>
            <a:r>
              <a:rPr lang="zh-CN" altLang="en-US" dirty="0">
                <a:effectLst/>
              </a:rPr>
              <a:t>同时监控下行</a:t>
            </a:r>
            <a:r>
              <a:rPr lang="en-US" altLang="zh-CN" dirty="0">
                <a:effectLst/>
              </a:rPr>
              <a:t>(Data)</a:t>
            </a:r>
            <a:r>
              <a:rPr lang="zh-CN" altLang="en-US" dirty="0">
                <a:effectLst/>
              </a:rPr>
              <a:t>和上行</a:t>
            </a:r>
            <a:r>
              <a:rPr lang="en-US" altLang="zh-CN" dirty="0">
                <a:effectLst/>
              </a:rPr>
              <a:t>(Interest)</a:t>
            </a:r>
            <a:r>
              <a:rPr lang="zh-CN" altLang="en-US" dirty="0">
                <a:effectLst/>
              </a:rPr>
              <a:t>方向的拥塞。当</a:t>
            </a:r>
            <a:r>
              <a:rPr lang="en-US" altLang="zh-CN" dirty="0">
                <a:effectLst/>
              </a:rPr>
              <a:t>Interest</a:t>
            </a:r>
            <a:r>
              <a:rPr lang="zh-CN" altLang="en-US" dirty="0">
                <a:effectLst/>
              </a:rPr>
              <a:t>大于数据包时，在非对称链路上，或者在上行方向有交叉流量时，都可能导致拥塞。</a:t>
            </a:r>
            <a:r>
              <a:rPr lang="en-US" altLang="zh-CN" dirty="0">
                <a:effectLst/>
              </a:rPr>
              <a:t>R1</a:t>
            </a:r>
            <a:r>
              <a:rPr lang="zh-CN" altLang="en-US" dirty="0">
                <a:effectLst/>
              </a:rPr>
              <a:t>检测到</a:t>
            </a:r>
            <a:r>
              <a:rPr lang="en-US" altLang="zh-CN" dirty="0">
                <a:effectLst/>
              </a:rPr>
              <a:t>Interest</a:t>
            </a:r>
            <a:r>
              <a:rPr lang="zh-CN" altLang="en-US" dirty="0">
                <a:effectLst/>
              </a:rPr>
              <a:t>方向的拥塞</a:t>
            </a:r>
            <a:r>
              <a:rPr lang="en-US" altLang="zh-CN" dirty="0">
                <a:effectLst/>
              </a:rPr>
              <a:t>(</a:t>
            </a:r>
            <a:r>
              <a:rPr lang="zh-CN" altLang="en-US" dirty="0">
                <a:effectLst/>
              </a:rPr>
              <a:t>如图</a:t>
            </a:r>
            <a:r>
              <a:rPr lang="en-US" altLang="zh-CN" dirty="0">
                <a:effectLst/>
              </a:rPr>
              <a:t>1</a:t>
            </a:r>
            <a:r>
              <a:rPr lang="zh-CN" altLang="en-US" dirty="0">
                <a:effectLst/>
              </a:rPr>
              <a:t>中的</a:t>
            </a:r>
            <a:r>
              <a:rPr lang="en-US" altLang="zh-CN" dirty="0">
                <a:effectLst/>
              </a:rPr>
              <a:t>R1 - R2)</a:t>
            </a:r>
            <a:r>
              <a:rPr lang="zh-CN" altLang="en-US" dirty="0">
                <a:effectLst/>
              </a:rPr>
              <a:t>后，将标记该</a:t>
            </a:r>
            <a:r>
              <a:rPr lang="en-US" altLang="zh-CN" dirty="0">
                <a:effectLst/>
              </a:rPr>
              <a:t>Interest</a:t>
            </a:r>
            <a:r>
              <a:rPr lang="zh-CN" altLang="en-US" dirty="0">
                <a:effectLst/>
              </a:rPr>
              <a:t>的</a:t>
            </a:r>
            <a:r>
              <a:rPr lang="en-US" altLang="zh-CN" dirty="0">
                <a:effectLst/>
              </a:rPr>
              <a:t>PIT</a:t>
            </a:r>
            <a:r>
              <a:rPr lang="zh-CN" altLang="en-US" dirty="0">
                <a:effectLst/>
              </a:rPr>
              <a:t>项，并考虑相应的</a:t>
            </a:r>
            <a:r>
              <a:rPr lang="en-US" altLang="zh-CN" dirty="0">
                <a:effectLst/>
              </a:rPr>
              <a:t>Data</a:t>
            </a:r>
            <a:r>
              <a:rPr lang="zh-CN" altLang="en-US" dirty="0">
                <a:effectLst/>
              </a:rPr>
              <a:t>进行拥塞信令。</a:t>
            </a:r>
          </a:p>
        </p:txBody>
      </p:sp>
      <p:sp>
        <p:nvSpPr>
          <p:cNvPr id="6" name="文本框 5">
            <a:extLst>
              <a:ext uri="{FF2B5EF4-FFF2-40B4-BE49-F238E27FC236}">
                <a16:creationId xmlns:a16="http://schemas.microsoft.com/office/drawing/2014/main" id="{97B12C15-7B56-41B0-A024-D34FDB96877B}"/>
              </a:ext>
            </a:extLst>
          </p:cNvPr>
          <p:cNvSpPr txBox="1"/>
          <p:nvPr/>
        </p:nvSpPr>
        <p:spPr>
          <a:xfrm>
            <a:off x="567076" y="50492"/>
            <a:ext cx="3771318" cy="418063"/>
          </a:xfrm>
          <a:prstGeom prst="rect">
            <a:avLst/>
          </a:prstGeom>
          <a:noFill/>
        </p:spPr>
        <p:txBody>
          <a:bodyPr wrap="square" rtlCol="0">
            <a:spAutoFit/>
          </a:bodyPr>
          <a:lstStyle/>
          <a:p>
            <a:pPr>
              <a:lnSpc>
                <a:spcPct val="150000"/>
              </a:lnSpc>
            </a:pPr>
            <a:r>
              <a:rPr lang="zh-CN" altLang="en-US" sz="1600" b="1" dirty="0">
                <a:cs typeface="+mn-ea"/>
                <a:sym typeface="+mn-lt"/>
              </a:rPr>
              <a:t>拥塞检测（检测数据包的排队延时）</a:t>
            </a:r>
          </a:p>
        </p:txBody>
      </p:sp>
    </p:spTree>
    <p:extLst>
      <p:ext uri="{BB962C8B-B14F-4D97-AF65-F5344CB8AC3E}">
        <p14:creationId xmlns:p14="http://schemas.microsoft.com/office/powerpoint/2010/main" val="1008615095"/>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1008095" cy="338554"/>
          </a:xfrm>
          <a:prstGeom prst="rect">
            <a:avLst/>
          </a:prstGeom>
          <a:noFill/>
        </p:spPr>
        <p:txBody>
          <a:bodyPr wrap="square" rtlCol="0">
            <a:spAutoFit/>
          </a:bodyPr>
          <a:lstStyle/>
          <a:p>
            <a:r>
              <a:rPr lang="zh-CN" altLang="en-US" sz="1600" b="1" dirty="0">
                <a:cs typeface="+mn-ea"/>
                <a:sym typeface="+mn-lt"/>
              </a:rPr>
              <a:t>拥塞信令</a:t>
            </a:r>
          </a:p>
        </p:txBody>
      </p:sp>
      <p:sp>
        <p:nvSpPr>
          <p:cNvPr id="11" name="文本框 10">
            <a:extLst>
              <a:ext uri="{FF2B5EF4-FFF2-40B4-BE49-F238E27FC236}">
                <a16:creationId xmlns:a16="http://schemas.microsoft.com/office/drawing/2014/main" id="{D6FD494B-B754-4277-A50C-2EB52DE78C4F}"/>
              </a:ext>
            </a:extLst>
          </p:cNvPr>
          <p:cNvSpPr txBox="1"/>
          <p:nvPr/>
        </p:nvSpPr>
        <p:spPr>
          <a:xfrm>
            <a:off x="286045" y="564084"/>
            <a:ext cx="9939216" cy="5860194"/>
          </a:xfrm>
          <a:prstGeom prst="rect">
            <a:avLst/>
          </a:prstGeom>
          <a:noFill/>
        </p:spPr>
        <p:txBody>
          <a:bodyPr wrap="square">
            <a:spAutoFit/>
          </a:bodyPr>
          <a:lstStyle/>
          <a:p>
            <a:pPr algn="l">
              <a:lnSpc>
                <a:spcPct val="150000"/>
              </a:lnSpc>
            </a:pPr>
            <a:r>
              <a:rPr lang="zh-CN" altLang="en-US" dirty="0">
                <a:effectLst/>
              </a:rPr>
              <a:t>检测到拥塞后，向下行的路由器发送拥塞信令，因为只有下行路由器才能减少将要接收的流量。标记</a:t>
            </a:r>
            <a:r>
              <a:rPr lang="en-US" altLang="zh-CN" dirty="0">
                <a:effectLst/>
              </a:rPr>
              <a:t>NDN</a:t>
            </a:r>
            <a:r>
              <a:rPr lang="zh-CN" altLang="en-US" dirty="0">
                <a:effectLst/>
              </a:rPr>
              <a:t>数据包不标记</a:t>
            </a:r>
            <a:r>
              <a:rPr lang="en-US" altLang="zh-CN" dirty="0">
                <a:effectLst/>
              </a:rPr>
              <a:t>Interest</a:t>
            </a:r>
            <a:r>
              <a:rPr lang="zh-CN" altLang="en-US" dirty="0">
                <a:effectLst/>
              </a:rPr>
              <a:t>。</a:t>
            </a:r>
            <a:endParaRPr lang="en-US" altLang="zh-CN" dirty="0">
              <a:effectLst/>
            </a:endParaRPr>
          </a:p>
          <a:p>
            <a:pPr algn="l">
              <a:lnSpc>
                <a:spcPct val="150000"/>
              </a:lnSpc>
            </a:pPr>
            <a:endParaRPr lang="zh-CN" altLang="en-US" dirty="0">
              <a:effectLst/>
            </a:endParaRPr>
          </a:p>
          <a:p>
            <a:pPr algn="l">
              <a:lnSpc>
                <a:spcPct val="150000"/>
              </a:lnSpc>
            </a:pPr>
            <a:r>
              <a:rPr lang="zh-CN" altLang="en-US" dirty="0">
                <a:effectLst/>
              </a:rPr>
              <a:t>对拥塞信号的反应：第一个包在进入拥塞状态时被标记，之后的包在一个递增的“标记间隔”中被标记，</a:t>
            </a:r>
            <a:r>
              <a:rPr lang="zh-CN" altLang="en-US" b="1" dirty="0">
                <a:effectLst/>
              </a:rPr>
              <a:t>标记间隔从</a:t>
            </a:r>
            <a:r>
              <a:rPr lang="en-US" altLang="zh-CN" b="1" dirty="0">
                <a:effectLst/>
              </a:rPr>
              <a:t>1.1 * </a:t>
            </a:r>
            <a:r>
              <a:rPr lang="en-US" altLang="zh-CN" b="1" dirty="0" err="1">
                <a:effectLst/>
              </a:rPr>
              <a:t>CoDel</a:t>
            </a:r>
            <a:r>
              <a:rPr lang="zh-CN" altLang="en-US" b="1" dirty="0">
                <a:effectLst/>
              </a:rPr>
              <a:t>间隔</a:t>
            </a:r>
            <a:r>
              <a:rPr lang="en-US" altLang="zh-CN" b="1" dirty="0">
                <a:effectLst/>
              </a:rPr>
              <a:t>(110 </a:t>
            </a:r>
            <a:r>
              <a:rPr lang="en-US" altLang="zh-CN" b="1" dirty="0" err="1">
                <a:effectLst/>
              </a:rPr>
              <a:t>ms</a:t>
            </a:r>
            <a:r>
              <a:rPr lang="en-US" altLang="zh-CN" b="1" dirty="0">
                <a:effectLst/>
              </a:rPr>
              <a:t>)</a:t>
            </a:r>
            <a:r>
              <a:rPr lang="zh-CN" altLang="en-US" dirty="0">
                <a:effectLst/>
              </a:rPr>
              <a:t>开始，并与标记数的平方根成反比递减，以实现消费者发送速率的线性下降。</a:t>
            </a:r>
          </a:p>
          <a:p>
            <a:pPr algn="l">
              <a:lnSpc>
                <a:spcPct val="150000"/>
              </a:lnSpc>
            </a:pPr>
            <a:r>
              <a:rPr lang="zh-CN" altLang="en-US" dirty="0">
                <a:effectLst/>
              </a:rPr>
              <a:t>在拥塞的上行链路上，我们使用相同的标记间隔在</a:t>
            </a:r>
            <a:r>
              <a:rPr lang="en-US" altLang="zh-CN" dirty="0">
                <a:effectLst/>
              </a:rPr>
              <a:t>PIT</a:t>
            </a:r>
            <a:r>
              <a:rPr lang="zh-CN" altLang="en-US" dirty="0">
                <a:effectLst/>
              </a:rPr>
              <a:t>条目中设置标志，然后标记相关的数据包。</a:t>
            </a:r>
          </a:p>
          <a:p>
            <a:pPr algn="l">
              <a:lnSpc>
                <a:spcPct val="150000"/>
              </a:lnSpc>
            </a:pPr>
            <a:r>
              <a:rPr lang="zh-CN" altLang="en-US" dirty="0">
                <a:effectLst/>
              </a:rPr>
              <a:t>由于</a:t>
            </a:r>
            <a:r>
              <a:rPr lang="en-US" altLang="zh-CN" dirty="0">
                <a:effectLst/>
              </a:rPr>
              <a:t>NDN</a:t>
            </a:r>
            <a:r>
              <a:rPr lang="zh-CN" altLang="en-US" dirty="0">
                <a:effectLst/>
              </a:rPr>
              <a:t>的内置多播数据传输，一个标记的数据包可能会延伸到多个消费者，这都会降低他们的速率。因为如果任何一个消费者没有减慢速度，那么拥塞的链接根本不会看到速率的降低</a:t>
            </a:r>
            <a:r>
              <a:rPr lang="en-US" altLang="zh-CN" dirty="0">
                <a:effectLst/>
              </a:rPr>
              <a:t>(</a:t>
            </a:r>
            <a:r>
              <a:rPr lang="zh-CN" altLang="en-US" dirty="0">
                <a:effectLst/>
              </a:rPr>
              <a:t>它只会看到更少的</a:t>
            </a:r>
            <a:r>
              <a:rPr lang="en-US" altLang="zh-CN" dirty="0">
                <a:effectLst/>
              </a:rPr>
              <a:t>PIT</a:t>
            </a:r>
            <a:r>
              <a:rPr lang="zh-CN" altLang="en-US" dirty="0">
                <a:effectLst/>
              </a:rPr>
              <a:t>聚合</a:t>
            </a:r>
            <a:r>
              <a:rPr lang="en-US" altLang="zh-CN" dirty="0">
                <a:effectLst/>
              </a:rPr>
              <a:t>)</a:t>
            </a:r>
            <a:r>
              <a:rPr lang="zh-CN" altLang="en-US" dirty="0">
                <a:effectLst/>
              </a:rPr>
              <a:t>。</a:t>
            </a:r>
            <a:r>
              <a:rPr lang="zh-CN" altLang="en-US" b="1" dirty="0">
                <a:effectLst/>
              </a:rPr>
              <a:t>（我们希望一个标记的数据包延伸到的所有消费者都能降低自己的速率。）</a:t>
            </a:r>
            <a:endParaRPr lang="zh-CN" altLang="en-US" dirty="0">
              <a:effectLst/>
            </a:endParaRPr>
          </a:p>
          <a:p>
            <a:pPr algn="l">
              <a:lnSpc>
                <a:spcPct val="150000"/>
              </a:lnSpc>
            </a:pPr>
            <a:endParaRPr lang="zh-CN" altLang="en-US" dirty="0">
              <a:effectLst/>
            </a:endParaRPr>
          </a:p>
          <a:p>
            <a:pPr algn="l">
              <a:lnSpc>
                <a:spcPct val="150000"/>
              </a:lnSpc>
            </a:pPr>
            <a:r>
              <a:rPr lang="zh-CN" altLang="en-US" dirty="0">
                <a:effectLst/>
              </a:rPr>
              <a:t>如上图所示，</a:t>
            </a:r>
            <a:r>
              <a:rPr lang="en-US" altLang="zh-CN" dirty="0">
                <a:effectLst/>
              </a:rPr>
              <a:t>C3</a:t>
            </a:r>
            <a:r>
              <a:rPr lang="zh-CN" altLang="en-US" dirty="0">
                <a:effectLst/>
              </a:rPr>
              <a:t>只接收到没有被标记的数据包；</a:t>
            </a:r>
            <a:r>
              <a:rPr lang="en-US" altLang="zh-CN" dirty="0">
                <a:effectLst/>
              </a:rPr>
              <a:t>C2</a:t>
            </a:r>
            <a:r>
              <a:rPr lang="zh-CN" altLang="en-US" dirty="0">
                <a:effectLst/>
              </a:rPr>
              <a:t>接收到</a:t>
            </a:r>
            <a:r>
              <a:rPr lang="en-US" altLang="zh-CN" dirty="0">
                <a:effectLst/>
              </a:rPr>
              <a:t>R2</a:t>
            </a:r>
            <a:r>
              <a:rPr lang="zh-CN" altLang="en-US" dirty="0">
                <a:effectLst/>
              </a:rPr>
              <a:t>的拥塞标记（</a:t>
            </a:r>
            <a:r>
              <a:rPr lang="en-US" altLang="zh-CN" dirty="0">
                <a:effectLst/>
              </a:rPr>
              <a:t>R2</a:t>
            </a:r>
            <a:r>
              <a:rPr lang="zh-CN" altLang="en-US" dirty="0">
                <a:effectLst/>
              </a:rPr>
              <a:t>到</a:t>
            </a:r>
            <a:r>
              <a:rPr lang="en-US" altLang="zh-CN" dirty="0">
                <a:effectLst/>
              </a:rPr>
              <a:t>R1</a:t>
            </a:r>
            <a:r>
              <a:rPr lang="zh-CN" altLang="en-US" dirty="0">
                <a:effectLst/>
              </a:rPr>
              <a:t>的链路拥塞了）；</a:t>
            </a:r>
            <a:r>
              <a:rPr lang="en-US" altLang="zh-CN" dirty="0">
                <a:effectLst/>
              </a:rPr>
              <a:t>C1</a:t>
            </a:r>
            <a:r>
              <a:rPr lang="zh-CN" altLang="en-US" dirty="0">
                <a:effectLst/>
              </a:rPr>
              <a:t>接收到</a:t>
            </a:r>
            <a:r>
              <a:rPr lang="en-US" altLang="zh-CN" dirty="0">
                <a:effectLst/>
              </a:rPr>
              <a:t>R1</a:t>
            </a:r>
            <a:r>
              <a:rPr lang="zh-CN" altLang="en-US" dirty="0">
                <a:effectLst/>
              </a:rPr>
              <a:t>和</a:t>
            </a:r>
            <a:r>
              <a:rPr lang="en-US" altLang="zh-CN" dirty="0">
                <a:effectLst/>
              </a:rPr>
              <a:t>R2</a:t>
            </a:r>
            <a:r>
              <a:rPr lang="zh-CN" altLang="en-US" dirty="0">
                <a:effectLst/>
              </a:rPr>
              <a:t>的拥塞标记（</a:t>
            </a:r>
            <a:r>
              <a:rPr lang="en-US" altLang="zh-CN" dirty="0">
                <a:effectLst/>
              </a:rPr>
              <a:t>R1</a:t>
            </a:r>
            <a:r>
              <a:rPr lang="zh-CN" altLang="en-US" dirty="0">
                <a:effectLst/>
              </a:rPr>
              <a:t>到</a:t>
            </a:r>
            <a:r>
              <a:rPr lang="en-US" altLang="zh-CN" dirty="0">
                <a:effectLst/>
              </a:rPr>
              <a:t>C1</a:t>
            </a:r>
            <a:r>
              <a:rPr lang="zh-CN" altLang="en-US" dirty="0">
                <a:effectLst/>
              </a:rPr>
              <a:t>的链路也拥塞了）。</a:t>
            </a:r>
          </a:p>
          <a:p>
            <a:pPr algn="l">
              <a:lnSpc>
                <a:spcPct val="150000"/>
              </a:lnSpc>
            </a:pPr>
            <a:r>
              <a:rPr lang="zh-CN" altLang="en-US" dirty="0">
                <a:effectLst/>
              </a:rPr>
              <a:t>这允许</a:t>
            </a:r>
            <a:r>
              <a:rPr lang="en-US" altLang="zh-CN" dirty="0">
                <a:effectLst/>
              </a:rPr>
              <a:t>C1</a:t>
            </a:r>
            <a:r>
              <a:rPr lang="zh-CN" altLang="en-US" dirty="0">
                <a:effectLst/>
              </a:rPr>
              <a:t>调整到</a:t>
            </a:r>
            <a:r>
              <a:rPr lang="en-US" altLang="zh-CN" dirty="0">
                <a:effectLst/>
              </a:rPr>
              <a:t>R1</a:t>
            </a:r>
            <a:r>
              <a:rPr lang="zh-CN" altLang="en-US" dirty="0">
                <a:effectLst/>
              </a:rPr>
              <a:t>的拥塞，而</a:t>
            </a:r>
            <a:r>
              <a:rPr lang="en-US" altLang="zh-CN" dirty="0">
                <a:effectLst/>
              </a:rPr>
              <a:t>C2</a:t>
            </a:r>
            <a:r>
              <a:rPr lang="zh-CN" altLang="en-US" dirty="0">
                <a:effectLst/>
              </a:rPr>
              <a:t>调整到</a:t>
            </a:r>
            <a:r>
              <a:rPr lang="en-US" altLang="zh-CN" dirty="0">
                <a:effectLst/>
              </a:rPr>
              <a:t>R2</a:t>
            </a:r>
            <a:r>
              <a:rPr lang="zh-CN" altLang="en-US" dirty="0">
                <a:effectLst/>
              </a:rPr>
              <a:t>的拥塞。</a:t>
            </a:r>
          </a:p>
        </p:txBody>
      </p:sp>
    </p:spTree>
    <p:extLst>
      <p:ext uri="{BB962C8B-B14F-4D97-AF65-F5344CB8AC3E}">
        <p14:creationId xmlns:p14="http://schemas.microsoft.com/office/powerpoint/2010/main" val="368324654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消费者调整</a:t>
            </a:r>
            <a:r>
              <a:rPr lang="en-US" altLang="zh-CN" sz="1600" b="1" dirty="0">
                <a:cs typeface="+mn-ea"/>
                <a:sym typeface="+mn-lt"/>
              </a:rPr>
              <a:t>Interest</a:t>
            </a:r>
            <a:r>
              <a:rPr lang="zh-CN" altLang="en-US" sz="1600" b="1" dirty="0">
                <a:cs typeface="+mn-ea"/>
                <a:sym typeface="+mn-lt"/>
              </a:rPr>
              <a:t>发送速率</a:t>
            </a:r>
          </a:p>
        </p:txBody>
      </p:sp>
      <p:sp>
        <p:nvSpPr>
          <p:cNvPr id="11" name="文本框 10">
            <a:extLst>
              <a:ext uri="{FF2B5EF4-FFF2-40B4-BE49-F238E27FC236}">
                <a16:creationId xmlns:a16="http://schemas.microsoft.com/office/drawing/2014/main" id="{D6FD494B-B754-4277-A50C-2EB52DE78C4F}"/>
              </a:ext>
            </a:extLst>
          </p:cNvPr>
          <p:cNvSpPr txBox="1"/>
          <p:nvPr/>
        </p:nvSpPr>
        <p:spPr>
          <a:xfrm>
            <a:off x="510701" y="1064038"/>
            <a:ext cx="10950710" cy="2951705"/>
          </a:xfrm>
          <a:prstGeom prst="rect">
            <a:avLst/>
          </a:prstGeom>
          <a:noFill/>
        </p:spPr>
        <p:txBody>
          <a:bodyPr wrap="square">
            <a:spAutoFit/>
          </a:bodyPr>
          <a:lstStyle/>
          <a:p>
            <a:pPr algn="l">
              <a:lnSpc>
                <a:spcPct val="150000"/>
              </a:lnSpc>
            </a:pPr>
            <a:r>
              <a:rPr lang="zh-CN" altLang="en-US" dirty="0"/>
              <a:t>调整拥塞窗口的大小，未标记的数据包可以增大窗口大小；标记的数据包、</a:t>
            </a:r>
            <a:r>
              <a:rPr lang="en-US" altLang="zh-CN" dirty="0"/>
              <a:t>NACK</a:t>
            </a:r>
            <a:r>
              <a:rPr lang="zh-CN" altLang="en-US" dirty="0"/>
              <a:t>或者超时的减小窗口 。</a:t>
            </a:r>
            <a:endParaRPr lang="en-US" altLang="zh-CN" dirty="0">
              <a:effectLst/>
            </a:endParaRPr>
          </a:p>
          <a:p>
            <a:pPr algn="l">
              <a:lnSpc>
                <a:spcPct val="150000"/>
              </a:lnSpc>
            </a:pPr>
            <a:r>
              <a:rPr lang="zh-CN" altLang="en-US" dirty="0"/>
              <a:t>因为</a:t>
            </a:r>
            <a:r>
              <a:rPr lang="en-US" altLang="zh-CN" dirty="0"/>
              <a:t>NACK</a:t>
            </a:r>
            <a:r>
              <a:rPr lang="en-US" altLang="zh-CN" dirty="0">
                <a:effectLst/>
              </a:rPr>
              <a:t>/</a:t>
            </a:r>
            <a:r>
              <a:rPr lang="zh-CN" altLang="en-US" dirty="0">
                <a:effectLst/>
              </a:rPr>
              <a:t>超时经常发生在突发</a:t>
            </a:r>
            <a:r>
              <a:rPr lang="en-US" altLang="zh-CN" dirty="0">
                <a:effectLst/>
              </a:rPr>
              <a:t>(</a:t>
            </a:r>
            <a:r>
              <a:rPr lang="zh-CN" altLang="en-US" dirty="0">
                <a:effectLst/>
              </a:rPr>
              <a:t>在缓冲区溢出时</a:t>
            </a:r>
            <a:r>
              <a:rPr lang="en-US" altLang="zh-CN" dirty="0">
                <a:effectLst/>
              </a:rPr>
              <a:t>)</a:t>
            </a:r>
            <a:r>
              <a:rPr lang="zh-CN" altLang="en-US" dirty="0">
                <a:effectLst/>
              </a:rPr>
              <a:t>。</a:t>
            </a:r>
          </a:p>
          <a:p>
            <a:pPr algn="l">
              <a:lnSpc>
                <a:spcPct val="150000"/>
              </a:lnSpc>
            </a:pPr>
            <a:r>
              <a:rPr lang="zh-CN" altLang="en-US" dirty="0">
                <a:effectLst/>
              </a:rPr>
              <a:t>如果我们在突发事件中对每个丢包执行乘法式的减少，那么在一次拥塞事件之后，拥塞窗口的减少幅度太大</a:t>
            </a:r>
            <a:r>
              <a:rPr lang="en-US" altLang="zh-CN" dirty="0">
                <a:effectLst/>
              </a:rPr>
              <a:t>(</a:t>
            </a:r>
            <a:r>
              <a:rPr lang="zh-CN" altLang="en-US" dirty="0">
                <a:effectLst/>
              </a:rPr>
              <a:t>通常回到</a:t>
            </a:r>
            <a:r>
              <a:rPr lang="en-US" altLang="zh-CN" dirty="0">
                <a:effectLst/>
              </a:rPr>
              <a:t>1)</a:t>
            </a:r>
            <a:r>
              <a:rPr lang="zh-CN" altLang="en-US" dirty="0">
                <a:effectLst/>
              </a:rPr>
              <a:t>。</a:t>
            </a:r>
          </a:p>
          <a:p>
            <a:pPr algn="l">
              <a:lnSpc>
                <a:spcPct val="150000"/>
              </a:lnSpc>
            </a:pPr>
            <a:endParaRPr lang="en-US" altLang="zh-CN" dirty="0">
              <a:effectLst/>
            </a:endParaRPr>
          </a:p>
          <a:p>
            <a:pPr algn="l">
              <a:lnSpc>
                <a:spcPct val="150000"/>
              </a:lnSpc>
            </a:pPr>
            <a:r>
              <a:rPr lang="zh-CN" altLang="en-US" dirty="0">
                <a:effectLst/>
              </a:rPr>
              <a:t>突发情况导致的拥塞：</a:t>
            </a:r>
            <a:r>
              <a:rPr lang="zh-CN" altLang="en-US" b="1" dirty="0">
                <a:effectLst/>
              </a:rPr>
              <a:t>基于</a:t>
            </a:r>
            <a:r>
              <a:rPr lang="en-US" altLang="zh-CN" b="1" dirty="0">
                <a:effectLst/>
              </a:rPr>
              <a:t>TCP sack</a:t>
            </a:r>
            <a:r>
              <a:rPr lang="zh-CN" altLang="en-US" b="1" dirty="0">
                <a:effectLst/>
              </a:rPr>
              <a:t>的保守损失恢复算法（消费者每次</a:t>
            </a:r>
            <a:r>
              <a:rPr lang="en-US" altLang="zh-CN" b="1" dirty="0">
                <a:effectLst/>
              </a:rPr>
              <a:t>RTT</a:t>
            </a:r>
            <a:r>
              <a:rPr lang="zh-CN" altLang="en-US" b="1" dirty="0">
                <a:effectLst/>
              </a:rPr>
              <a:t>最多减少一个窗口</a:t>
            </a:r>
            <a:r>
              <a:rPr lang="zh-CN" altLang="en-US" dirty="0">
                <a:effectLst/>
              </a:rPr>
              <a:t>。</a:t>
            </a:r>
            <a:r>
              <a:rPr lang="zh-CN" altLang="en-US" b="1" dirty="0">
                <a:effectLst/>
              </a:rPr>
              <a:t>）</a:t>
            </a:r>
            <a:endParaRPr lang="en-US" altLang="zh-CN" b="1" dirty="0">
              <a:effectLst/>
            </a:endParaRPr>
          </a:p>
          <a:p>
            <a:pPr>
              <a:lnSpc>
                <a:spcPct val="150000"/>
              </a:lnSpc>
            </a:pPr>
            <a:r>
              <a:rPr lang="zh-CN" altLang="en-US" dirty="0">
                <a:effectLst/>
              </a:rPr>
              <a:t>标记的包检测到的拥塞：不需要使用“</a:t>
            </a:r>
            <a:r>
              <a:rPr lang="zh-CN" altLang="en-US" b="1" dirty="0">
                <a:effectLst/>
              </a:rPr>
              <a:t>保守丢失自适应算法</a:t>
            </a:r>
            <a:r>
              <a:rPr lang="zh-CN" altLang="en-US" dirty="0">
                <a:effectLst/>
              </a:rPr>
              <a:t>”</a:t>
            </a:r>
            <a:r>
              <a:rPr lang="en-US" altLang="zh-CN" dirty="0">
                <a:effectLst/>
              </a:rPr>
              <a:t>,</a:t>
            </a:r>
            <a:r>
              <a:rPr lang="zh-CN" altLang="en-US" dirty="0">
                <a:effectLst/>
              </a:rPr>
              <a:t>因为</a:t>
            </a:r>
            <a:r>
              <a:rPr lang="en-US" altLang="zh-CN" dirty="0" err="1">
                <a:effectLst/>
              </a:rPr>
              <a:t>CoDel</a:t>
            </a:r>
            <a:r>
              <a:rPr lang="zh-CN" altLang="en-US" dirty="0">
                <a:effectLst/>
              </a:rPr>
              <a:t>标记已经避免了</a:t>
            </a:r>
            <a:r>
              <a:rPr lang="en-US" altLang="zh-CN" dirty="0"/>
              <a:t>NACK</a:t>
            </a:r>
            <a:r>
              <a:rPr lang="zh-CN" altLang="en-US" dirty="0">
                <a:effectLst/>
              </a:rPr>
              <a:t>的突发。</a:t>
            </a:r>
          </a:p>
        </p:txBody>
      </p:sp>
      <p:sp>
        <p:nvSpPr>
          <p:cNvPr id="8" name="文本框 7">
            <a:extLst>
              <a:ext uri="{FF2B5EF4-FFF2-40B4-BE49-F238E27FC236}">
                <a16:creationId xmlns:a16="http://schemas.microsoft.com/office/drawing/2014/main" id="{21D98289-3678-4004-9579-E7FF3D199A56}"/>
              </a:ext>
            </a:extLst>
          </p:cNvPr>
          <p:cNvSpPr txBox="1"/>
          <p:nvPr/>
        </p:nvSpPr>
        <p:spPr>
          <a:xfrm>
            <a:off x="466541" y="4657383"/>
            <a:ext cx="10284062" cy="1705210"/>
          </a:xfrm>
          <a:prstGeom prst="rect">
            <a:avLst/>
          </a:prstGeom>
          <a:noFill/>
        </p:spPr>
        <p:txBody>
          <a:bodyPr wrap="square">
            <a:spAutoFit/>
          </a:bodyPr>
          <a:lstStyle/>
          <a:p>
            <a:pPr algn="l">
              <a:lnSpc>
                <a:spcPct val="150000"/>
              </a:lnSpc>
            </a:pPr>
            <a:r>
              <a:rPr lang="en-US" altLang="zh-CN" dirty="0" err="1">
                <a:effectLst/>
              </a:rPr>
              <a:t>CoDel</a:t>
            </a:r>
            <a:r>
              <a:rPr lang="zh-CN" altLang="en-US" dirty="0">
                <a:effectLst/>
              </a:rPr>
              <a:t>标记适应拥塞级别</a:t>
            </a:r>
            <a:r>
              <a:rPr lang="en-US" altLang="zh-CN" dirty="0">
                <a:effectLst/>
              </a:rPr>
              <a:t>(</a:t>
            </a:r>
            <a:r>
              <a:rPr lang="zh-CN" altLang="en-US" dirty="0">
                <a:effectLst/>
              </a:rPr>
              <a:t>当拥塞持续时标记变得更频繁</a:t>
            </a:r>
            <a:r>
              <a:rPr lang="en-US" altLang="zh-CN" dirty="0">
                <a:effectLst/>
              </a:rPr>
              <a:t>)</a:t>
            </a:r>
            <a:r>
              <a:rPr lang="zh-CN" altLang="en-US" dirty="0">
                <a:effectLst/>
              </a:rPr>
              <a:t>，而损失自适应算法不适应</a:t>
            </a:r>
            <a:r>
              <a:rPr lang="en-US" altLang="zh-CN" dirty="0">
                <a:effectLst/>
              </a:rPr>
              <a:t>(</a:t>
            </a:r>
            <a:r>
              <a:rPr lang="zh-CN" altLang="en-US" dirty="0">
                <a:effectLst/>
              </a:rPr>
              <a:t>它总是允许每个</a:t>
            </a:r>
            <a:r>
              <a:rPr lang="en-US" altLang="zh-CN" dirty="0">
                <a:effectLst/>
              </a:rPr>
              <a:t>RTT</a:t>
            </a:r>
            <a:r>
              <a:rPr lang="zh-CN" altLang="en-US" dirty="0">
                <a:effectLst/>
              </a:rPr>
              <a:t>最多减少一个窗口</a:t>
            </a:r>
            <a:r>
              <a:rPr lang="en-US" altLang="zh-CN" dirty="0">
                <a:effectLst/>
              </a:rPr>
              <a:t>)</a:t>
            </a:r>
            <a:r>
              <a:rPr lang="zh-CN" altLang="en-US" dirty="0">
                <a:effectLst/>
              </a:rPr>
              <a:t>。</a:t>
            </a:r>
          </a:p>
          <a:p>
            <a:pPr algn="l">
              <a:lnSpc>
                <a:spcPct val="150000"/>
              </a:lnSpc>
            </a:pPr>
            <a:r>
              <a:rPr lang="zh-CN" altLang="en-US" dirty="0">
                <a:effectLst/>
              </a:rPr>
              <a:t>所以</a:t>
            </a:r>
            <a:r>
              <a:rPr lang="en-US" altLang="zh-CN" b="1" dirty="0" err="1">
                <a:effectLst/>
              </a:rPr>
              <a:t>CoDel</a:t>
            </a:r>
            <a:r>
              <a:rPr lang="zh-CN" altLang="en-US" b="1" dirty="0">
                <a:effectLst/>
              </a:rPr>
              <a:t>标记可以让消费者更快地对高度拥挤的链接做出反应</a:t>
            </a:r>
            <a:r>
              <a:rPr lang="en-US" altLang="zh-CN" dirty="0">
                <a:effectLst/>
              </a:rPr>
              <a:t>(</a:t>
            </a:r>
            <a:r>
              <a:rPr lang="zh-CN" altLang="en-US" dirty="0">
                <a:effectLst/>
              </a:rPr>
              <a:t>参见第</a:t>
            </a:r>
            <a:r>
              <a:rPr lang="en-US" altLang="zh-CN" dirty="0">
                <a:effectLst/>
              </a:rPr>
              <a:t>4.3</a:t>
            </a:r>
            <a:r>
              <a:rPr lang="zh-CN" altLang="en-US" dirty="0">
                <a:effectLst/>
              </a:rPr>
              <a:t>节</a:t>
            </a:r>
            <a:r>
              <a:rPr lang="en-US" altLang="zh-CN" dirty="0">
                <a:effectLst/>
              </a:rPr>
              <a:t>)</a:t>
            </a:r>
            <a:r>
              <a:rPr lang="zh-CN" altLang="en-US" dirty="0">
                <a:effectLst/>
              </a:rPr>
              <a:t>。</a:t>
            </a:r>
            <a:r>
              <a:rPr lang="zh-CN" altLang="en-US" b="1" dirty="0">
                <a:effectLst/>
              </a:rPr>
              <a:t>对于超时</a:t>
            </a:r>
            <a:r>
              <a:rPr lang="en-US" altLang="zh-CN" b="1" dirty="0">
                <a:effectLst/>
              </a:rPr>
              <a:t>(</a:t>
            </a:r>
            <a:r>
              <a:rPr lang="zh-CN" altLang="en-US" b="1" dirty="0">
                <a:effectLst/>
              </a:rPr>
              <a:t>由缓冲区溢出导致</a:t>
            </a:r>
            <a:r>
              <a:rPr lang="en-US" altLang="zh-CN" b="1" dirty="0">
                <a:effectLst/>
              </a:rPr>
              <a:t>)</a:t>
            </a:r>
            <a:r>
              <a:rPr lang="zh-CN" altLang="en-US" b="1" dirty="0">
                <a:effectLst/>
              </a:rPr>
              <a:t>和</a:t>
            </a:r>
            <a:r>
              <a:rPr lang="en-US" altLang="zh-CN" b="1" dirty="0">
                <a:effectLst/>
              </a:rPr>
              <a:t>IP</a:t>
            </a:r>
            <a:r>
              <a:rPr lang="zh-CN" altLang="en-US" b="1" dirty="0">
                <a:effectLst/>
              </a:rPr>
              <a:t>底层网络中缓冲区溢出导致的</a:t>
            </a:r>
            <a:r>
              <a:rPr lang="en-US" altLang="zh-CN" b="1" dirty="0" err="1">
                <a:effectLst/>
              </a:rPr>
              <a:t>nack</a:t>
            </a:r>
            <a:r>
              <a:rPr lang="en-US" altLang="zh-CN" b="1" dirty="0">
                <a:effectLst/>
              </a:rPr>
              <a:t>(</a:t>
            </a:r>
            <a:r>
              <a:rPr lang="zh-CN" altLang="en-US" b="1" dirty="0">
                <a:effectLst/>
              </a:rPr>
              <a:t>见</a:t>
            </a:r>
            <a:r>
              <a:rPr lang="en-US" altLang="zh-CN" b="1" dirty="0">
                <a:effectLst/>
              </a:rPr>
              <a:t>3.5</a:t>
            </a:r>
            <a:r>
              <a:rPr lang="zh-CN" altLang="en-US" b="1" dirty="0">
                <a:effectLst/>
              </a:rPr>
              <a:t>节</a:t>
            </a:r>
            <a:r>
              <a:rPr lang="en-US" altLang="zh-CN" b="1" dirty="0">
                <a:effectLst/>
              </a:rPr>
              <a:t>)</a:t>
            </a:r>
            <a:r>
              <a:rPr lang="zh-CN" altLang="en-US" b="1" dirty="0">
                <a:effectLst/>
              </a:rPr>
              <a:t>，我们仍然使用保守损失自适应</a:t>
            </a:r>
            <a:r>
              <a:rPr lang="zh-CN" altLang="en-US" dirty="0">
                <a:effectLst/>
              </a:rPr>
              <a:t>。</a:t>
            </a:r>
          </a:p>
        </p:txBody>
      </p:sp>
    </p:spTree>
    <p:extLst>
      <p:ext uri="{BB962C8B-B14F-4D97-AF65-F5344CB8AC3E}">
        <p14:creationId xmlns:p14="http://schemas.microsoft.com/office/powerpoint/2010/main" val="1996061033"/>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多路径转发</a:t>
            </a:r>
          </a:p>
        </p:txBody>
      </p:sp>
      <p:sp>
        <p:nvSpPr>
          <p:cNvPr id="12" name="文本框 11">
            <a:extLst>
              <a:ext uri="{FF2B5EF4-FFF2-40B4-BE49-F238E27FC236}">
                <a16:creationId xmlns:a16="http://schemas.microsoft.com/office/drawing/2014/main" id="{8BAAA5F1-3631-43BD-BC42-F4D28B1EECC8}"/>
              </a:ext>
            </a:extLst>
          </p:cNvPr>
          <p:cNvSpPr txBox="1"/>
          <p:nvPr/>
        </p:nvSpPr>
        <p:spPr>
          <a:xfrm>
            <a:off x="240279" y="2528081"/>
            <a:ext cx="11813781" cy="4111382"/>
          </a:xfrm>
          <a:prstGeom prst="rect">
            <a:avLst/>
          </a:prstGeom>
          <a:noFill/>
        </p:spPr>
        <p:txBody>
          <a:bodyPr wrap="square">
            <a:spAutoFit/>
          </a:bodyPr>
          <a:lstStyle/>
          <a:p>
            <a:pPr algn="l">
              <a:lnSpc>
                <a:spcPct val="150000"/>
              </a:lnSpc>
            </a:pPr>
            <a:r>
              <a:rPr lang="en-US" altLang="zh-CN" sz="1600" dirty="0">
                <a:effectLst/>
              </a:rPr>
              <a:t>fwPerc(F)</a:t>
            </a:r>
            <a:r>
              <a:rPr lang="zh-CN" altLang="en-US" sz="1600" dirty="0">
                <a:effectLst/>
              </a:rPr>
              <a:t>是当前接口的转发百分比，而</a:t>
            </a:r>
            <a:r>
              <a:rPr lang="en-US" altLang="zh-CN" sz="1600" dirty="0">
                <a:effectLst/>
              </a:rPr>
              <a:t>CHANGE_PERC</a:t>
            </a:r>
            <a:r>
              <a:rPr lang="zh-CN" altLang="en-US" sz="1600" dirty="0">
                <a:effectLst/>
              </a:rPr>
              <a:t>是一个固定参数，这就需要在</a:t>
            </a:r>
            <a:r>
              <a:rPr lang="zh-CN" altLang="en-US" sz="1600" b="1" dirty="0">
                <a:effectLst/>
              </a:rPr>
              <a:t>将转发率调整到最佳值</a:t>
            </a:r>
            <a:r>
              <a:rPr lang="en-US" altLang="zh-CN" sz="1600" b="1" dirty="0">
                <a:effectLst/>
              </a:rPr>
              <a:t>(</a:t>
            </a:r>
            <a:r>
              <a:rPr lang="zh-CN" altLang="en-US" sz="1600" b="1" dirty="0">
                <a:effectLst/>
              </a:rPr>
              <a:t>越高越好</a:t>
            </a:r>
            <a:r>
              <a:rPr lang="en-US" altLang="zh-CN" sz="1600" b="1" dirty="0">
                <a:effectLst/>
              </a:rPr>
              <a:t>)</a:t>
            </a:r>
            <a:r>
              <a:rPr lang="zh-CN" altLang="en-US" sz="1600" b="1" dirty="0">
                <a:effectLst/>
              </a:rPr>
              <a:t>的速度</a:t>
            </a:r>
            <a:r>
              <a:rPr lang="zh-CN" altLang="en-US" sz="1600" dirty="0">
                <a:effectLst/>
              </a:rPr>
              <a:t>和</a:t>
            </a:r>
            <a:r>
              <a:rPr lang="zh-CN" altLang="en-US" sz="1600" b="1" dirty="0">
                <a:effectLst/>
              </a:rPr>
              <a:t>围绕该值振荡的幅度</a:t>
            </a:r>
            <a:r>
              <a:rPr lang="en-US" altLang="zh-CN" sz="1600" b="1" dirty="0">
                <a:effectLst/>
              </a:rPr>
              <a:t>(</a:t>
            </a:r>
            <a:r>
              <a:rPr lang="zh-CN" altLang="en-US" sz="1600" b="1" dirty="0">
                <a:effectLst/>
              </a:rPr>
              <a:t>越低越好</a:t>
            </a:r>
            <a:r>
              <a:rPr lang="en-US" altLang="zh-CN" sz="1600" b="1" dirty="0">
                <a:effectLst/>
              </a:rPr>
              <a:t>)</a:t>
            </a:r>
            <a:r>
              <a:rPr lang="zh-CN" altLang="en-US" sz="1600" b="1" dirty="0">
                <a:effectLst/>
              </a:rPr>
              <a:t>之间进行权衡</a:t>
            </a:r>
            <a:r>
              <a:rPr lang="zh-CN" altLang="en-US" sz="1600" dirty="0">
                <a:effectLst/>
              </a:rPr>
              <a:t>。</a:t>
            </a:r>
          </a:p>
          <a:p>
            <a:pPr algn="l">
              <a:lnSpc>
                <a:spcPct val="150000"/>
              </a:lnSpc>
            </a:pPr>
            <a:r>
              <a:rPr lang="en-US" altLang="zh-CN" sz="1600" b="1" dirty="0"/>
              <a:t>f(distance)</a:t>
            </a:r>
            <a:r>
              <a:rPr lang="zh-CN" altLang="en-US" sz="1600" b="1" dirty="0">
                <a:effectLst/>
                <a:latin typeface="unset"/>
              </a:rPr>
              <a:t>是调整路由器距离拥塞链路越近，调整转发率越强的因素。</a:t>
            </a:r>
            <a:endParaRPr lang="en-US" altLang="zh-CN" sz="1600" b="1" dirty="0">
              <a:effectLst/>
              <a:latin typeface="unset"/>
            </a:endParaRPr>
          </a:p>
          <a:p>
            <a:pPr algn="l">
              <a:lnSpc>
                <a:spcPct val="150000"/>
              </a:lnSpc>
            </a:pPr>
            <a:endParaRPr lang="zh-CN" altLang="en-US" sz="1600" b="1" dirty="0">
              <a:effectLst/>
            </a:endParaRPr>
          </a:p>
          <a:p>
            <a:pPr algn="l">
              <a:lnSpc>
                <a:spcPct val="150000"/>
              </a:lnSpc>
            </a:pPr>
            <a:r>
              <a:rPr lang="zh-CN" altLang="en-US" sz="1600" dirty="0">
                <a:effectLst/>
              </a:rPr>
              <a:t>对于一个新的</a:t>
            </a:r>
            <a:r>
              <a:rPr lang="en-US" altLang="zh-CN" sz="1600" dirty="0">
                <a:effectLst/>
              </a:rPr>
              <a:t>FIB</a:t>
            </a:r>
            <a:r>
              <a:rPr lang="zh-CN" altLang="en-US" sz="1600" dirty="0">
                <a:effectLst/>
              </a:rPr>
              <a:t>前缀，我们的转发方案实现的目标是保持在最短路径上，直到需求超过该路径的容量</a:t>
            </a:r>
            <a:r>
              <a:rPr lang="en-US" altLang="zh-CN" sz="1600" dirty="0">
                <a:effectLst/>
              </a:rPr>
              <a:t>(</a:t>
            </a:r>
            <a:r>
              <a:rPr lang="zh-CN" altLang="en-US" sz="1600" dirty="0">
                <a:effectLst/>
              </a:rPr>
              <a:t>只有到那时拥塞标志才会到来，并改变转发率</a:t>
            </a:r>
            <a:r>
              <a:rPr lang="en-US" altLang="zh-CN" sz="1600" dirty="0">
                <a:effectLst/>
              </a:rPr>
              <a:t>)</a:t>
            </a:r>
            <a:r>
              <a:rPr lang="zh-CN" altLang="en-US" sz="1600" dirty="0">
                <a:effectLst/>
              </a:rPr>
              <a:t>。当需求很高时，它还可以达到占用所有可用网络带宽</a:t>
            </a:r>
            <a:r>
              <a:rPr lang="en-US" altLang="zh-CN" sz="1600" dirty="0">
                <a:effectLst/>
              </a:rPr>
              <a:t>(</a:t>
            </a:r>
            <a:r>
              <a:rPr lang="zh-CN" altLang="en-US" sz="1600" dirty="0">
                <a:effectLst/>
              </a:rPr>
              <a:t>收敛到最佳分割比</a:t>
            </a:r>
            <a:r>
              <a:rPr lang="en-US" altLang="zh-CN" sz="1600" dirty="0">
                <a:effectLst/>
              </a:rPr>
              <a:t>)</a:t>
            </a:r>
            <a:r>
              <a:rPr lang="zh-CN" altLang="en-US" sz="1600" dirty="0">
                <a:effectLst/>
              </a:rPr>
              <a:t>的目标。然而，当需求在</a:t>
            </a:r>
            <a:r>
              <a:rPr lang="en-US" altLang="zh-CN" sz="1600" dirty="0">
                <a:effectLst/>
              </a:rPr>
              <a:t>FIB</a:t>
            </a:r>
            <a:r>
              <a:rPr lang="zh-CN" altLang="en-US" sz="1600" dirty="0">
                <a:effectLst/>
              </a:rPr>
              <a:t>条目的生命周期的后期再次下降时，我们需要一种机制来将流量转移回最短路径</a:t>
            </a:r>
            <a:r>
              <a:rPr lang="en-US" altLang="zh-CN" sz="1600" dirty="0">
                <a:effectLst/>
              </a:rPr>
              <a:t>(</a:t>
            </a:r>
            <a:r>
              <a:rPr lang="zh-CN" altLang="en-US" sz="1600" dirty="0">
                <a:effectLst/>
              </a:rPr>
              <a:t>这条路径现在还未被充分利用</a:t>
            </a:r>
            <a:r>
              <a:rPr lang="en-US" altLang="zh-CN" sz="1600" dirty="0">
                <a:effectLst/>
              </a:rPr>
              <a:t>)</a:t>
            </a:r>
            <a:r>
              <a:rPr lang="zh-CN" altLang="en-US" sz="1600" dirty="0">
                <a:effectLst/>
              </a:rPr>
              <a:t>。</a:t>
            </a:r>
          </a:p>
          <a:p>
            <a:pPr algn="l">
              <a:lnSpc>
                <a:spcPct val="150000"/>
              </a:lnSpc>
            </a:pPr>
            <a:endParaRPr lang="zh-CN" altLang="en-US" sz="1600" dirty="0">
              <a:effectLst/>
            </a:endParaRPr>
          </a:p>
          <a:p>
            <a:pPr algn="l">
              <a:lnSpc>
                <a:spcPct val="150000"/>
              </a:lnSpc>
            </a:pPr>
            <a:r>
              <a:rPr lang="zh-CN" altLang="en-US" sz="1600" dirty="0">
                <a:effectLst/>
              </a:rPr>
              <a:t>我们通过至少在一个“标记间隔”</a:t>
            </a:r>
            <a:r>
              <a:rPr lang="en-US" altLang="zh-CN" sz="1600" dirty="0">
                <a:effectLst/>
              </a:rPr>
              <a:t>(110</a:t>
            </a:r>
            <a:r>
              <a:rPr lang="zh-CN" altLang="en-US" sz="1600" dirty="0">
                <a:effectLst/>
              </a:rPr>
              <a:t>毫秒</a:t>
            </a:r>
            <a:r>
              <a:rPr lang="en-US" altLang="zh-CN" sz="1600" dirty="0">
                <a:effectLst/>
              </a:rPr>
              <a:t>)</a:t>
            </a:r>
            <a:r>
              <a:rPr lang="zh-CN" altLang="en-US" sz="1600" dirty="0">
                <a:effectLst/>
              </a:rPr>
              <a:t>内不接收任何拥塞信号来检测空闲链路容量，然后将固定百分比的流量从最长路径转移到最短路径</a:t>
            </a:r>
            <a:r>
              <a:rPr lang="en-US" altLang="zh-CN" sz="1600" dirty="0">
                <a:effectLst/>
              </a:rPr>
              <a:t>(</a:t>
            </a:r>
            <a:r>
              <a:rPr lang="zh-CN" altLang="en-US" sz="1600" dirty="0">
                <a:effectLst/>
              </a:rPr>
              <a:t>例如</a:t>
            </a:r>
            <a:r>
              <a:rPr lang="en-US" altLang="zh-CN" sz="1600" dirty="0">
                <a:effectLst/>
              </a:rPr>
              <a:t>10%</a:t>
            </a:r>
            <a:r>
              <a:rPr lang="zh-CN" altLang="en-US" sz="1600" dirty="0">
                <a:effectLst/>
              </a:rPr>
              <a:t>的</a:t>
            </a:r>
            <a:r>
              <a:rPr lang="en-US" altLang="zh-CN" sz="1600" dirty="0"/>
              <a:t>CHANGE</a:t>
            </a:r>
            <a:r>
              <a:rPr lang="en-US" altLang="zh-CN" sz="1600" dirty="0">
                <a:effectLst/>
              </a:rPr>
              <a:t>_PERC)</a:t>
            </a:r>
            <a:r>
              <a:rPr lang="zh-CN" altLang="en-US" sz="1600" dirty="0">
                <a:effectLst/>
              </a:rPr>
              <a:t>。一段时间后，如果最短路径的容量足够大，这将把全部流量移回最短路径</a:t>
            </a:r>
            <a:r>
              <a:rPr lang="en-US" altLang="zh-CN" sz="1600" dirty="0">
                <a:effectLst/>
              </a:rPr>
              <a:t>(</a:t>
            </a:r>
            <a:r>
              <a:rPr lang="zh-CN" altLang="en-US" sz="1600" dirty="0">
                <a:effectLst/>
              </a:rPr>
              <a:t>如果不够大，到达的拥堵标志将再次将流量转移到其他路径</a:t>
            </a:r>
            <a:r>
              <a:rPr lang="en-US" altLang="zh-CN" sz="1600" dirty="0">
                <a:effectLst/>
              </a:rPr>
              <a:t>)</a:t>
            </a:r>
            <a:r>
              <a:rPr lang="zh-CN" altLang="en-US" sz="1600" dirty="0">
                <a:effectLst/>
              </a:rPr>
              <a:t>。</a:t>
            </a:r>
          </a:p>
        </p:txBody>
      </p:sp>
      <p:pic>
        <p:nvPicPr>
          <p:cNvPr id="3" name="图片 2">
            <a:extLst>
              <a:ext uri="{FF2B5EF4-FFF2-40B4-BE49-F238E27FC236}">
                <a16:creationId xmlns:a16="http://schemas.microsoft.com/office/drawing/2014/main" id="{E63B4038-A79B-4983-B8BE-4E5C5B9E79C4}"/>
              </a:ext>
            </a:extLst>
          </p:cNvPr>
          <p:cNvPicPr>
            <a:picLocks noChangeAspect="1"/>
          </p:cNvPicPr>
          <p:nvPr/>
        </p:nvPicPr>
        <p:blipFill>
          <a:blip r:embed="rId2"/>
          <a:stretch>
            <a:fillRect/>
          </a:stretch>
        </p:blipFill>
        <p:spPr>
          <a:xfrm>
            <a:off x="567076" y="788724"/>
            <a:ext cx="5680212" cy="1248244"/>
          </a:xfrm>
          <a:prstGeom prst="rect">
            <a:avLst/>
          </a:prstGeom>
        </p:spPr>
      </p:pic>
    </p:spTree>
    <p:extLst>
      <p:ext uri="{BB962C8B-B14F-4D97-AF65-F5344CB8AC3E}">
        <p14:creationId xmlns:p14="http://schemas.microsoft.com/office/powerpoint/2010/main" val="1898344471"/>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多路径转发</a:t>
            </a:r>
          </a:p>
        </p:txBody>
      </p:sp>
      <p:pic>
        <p:nvPicPr>
          <p:cNvPr id="4" name="图片 3">
            <a:extLst>
              <a:ext uri="{FF2B5EF4-FFF2-40B4-BE49-F238E27FC236}">
                <a16:creationId xmlns:a16="http://schemas.microsoft.com/office/drawing/2014/main" id="{8974A4BB-49D6-4162-86E9-A823306BBB79}"/>
              </a:ext>
            </a:extLst>
          </p:cNvPr>
          <p:cNvPicPr>
            <a:picLocks noChangeAspect="1"/>
          </p:cNvPicPr>
          <p:nvPr/>
        </p:nvPicPr>
        <p:blipFill>
          <a:blip r:embed="rId2"/>
          <a:stretch>
            <a:fillRect/>
          </a:stretch>
        </p:blipFill>
        <p:spPr>
          <a:xfrm>
            <a:off x="1962163" y="309530"/>
            <a:ext cx="8376674" cy="1730359"/>
          </a:xfrm>
          <a:prstGeom prst="rect">
            <a:avLst/>
          </a:prstGeom>
        </p:spPr>
      </p:pic>
      <p:sp>
        <p:nvSpPr>
          <p:cNvPr id="12" name="文本框 11">
            <a:extLst>
              <a:ext uri="{FF2B5EF4-FFF2-40B4-BE49-F238E27FC236}">
                <a16:creationId xmlns:a16="http://schemas.microsoft.com/office/drawing/2014/main" id="{8BAAA5F1-3631-43BD-BC42-F4D28B1EECC8}"/>
              </a:ext>
            </a:extLst>
          </p:cNvPr>
          <p:cNvSpPr txBox="1"/>
          <p:nvPr/>
        </p:nvSpPr>
        <p:spPr>
          <a:xfrm>
            <a:off x="304400" y="4674783"/>
            <a:ext cx="8429835" cy="1895391"/>
          </a:xfrm>
          <a:prstGeom prst="rect">
            <a:avLst/>
          </a:prstGeom>
          <a:noFill/>
        </p:spPr>
        <p:txBody>
          <a:bodyPr wrap="square">
            <a:spAutoFit/>
          </a:bodyPr>
          <a:lstStyle/>
          <a:p>
            <a:pPr algn="l">
              <a:lnSpc>
                <a:spcPct val="150000"/>
              </a:lnSpc>
            </a:pPr>
            <a:r>
              <a:rPr lang="zh-CN" altLang="en-US" sz="1600" dirty="0">
                <a:effectLst/>
              </a:rPr>
              <a:t>假设该策略可以访问由路由协议设置的</a:t>
            </a:r>
            <a:r>
              <a:rPr lang="zh-CN" altLang="en-US" sz="1600" b="1" dirty="0">
                <a:effectLst/>
              </a:rPr>
              <a:t>路径长度排序列表</a:t>
            </a:r>
            <a:r>
              <a:rPr lang="zh-CN" altLang="en-US" sz="1600" dirty="0">
                <a:effectLst/>
              </a:rPr>
              <a:t>。每一跳的最优策略决策取决于</a:t>
            </a:r>
            <a:r>
              <a:rPr lang="zh-CN" altLang="en-US" sz="1600" b="1" dirty="0">
                <a:effectLst/>
              </a:rPr>
              <a:t>相对于出站链路的需求速率</a:t>
            </a:r>
            <a:r>
              <a:rPr lang="en-US" altLang="zh-CN" sz="1600" b="1" dirty="0">
                <a:effectLst/>
              </a:rPr>
              <a:t>(</a:t>
            </a:r>
            <a:r>
              <a:rPr lang="zh-CN" altLang="en-US" sz="1600" b="1" dirty="0">
                <a:effectLst/>
              </a:rPr>
              <a:t>由下游链路和消费者的容量决定</a:t>
            </a:r>
            <a:r>
              <a:rPr lang="en-US" altLang="zh-CN" sz="1600" b="1" dirty="0">
                <a:effectLst/>
              </a:rPr>
              <a:t>)</a:t>
            </a:r>
            <a:r>
              <a:rPr lang="zh-CN" altLang="en-US" sz="1600" dirty="0">
                <a:effectLst/>
              </a:rPr>
              <a:t>。如果需求可以通过最短路径得到满足，那么流量就不需要在其他路径上分割。如果需求超过了最短路径的容量，它应该增量地分配到下一个最短路径上。如果需求超过了所有可用链路的容量总和，就应该将其拆分，以完全占用带宽，而不考虑路径长度。</a:t>
            </a:r>
          </a:p>
        </p:txBody>
      </p:sp>
      <p:sp>
        <p:nvSpPr>
          <p:cNvPr id="7" name="文本框 6">
            <a:extLst>
              <a:ext uri="{FF2B5EF4-FFF2-40B4-BE49-F238E27FC236}">
                <a16:creationId xmlns:a16="http://schemas.microsoft.com/office/drawing/2014/main" id="{38AAECD4-136E-4F50-92D4-DC2458349FD2}"/>
              </a:ext>
            </a:extLst>
          </p:cNvPr>
          <p:cNvSpPr txBox="1"/>
          <p:nvPr/>
        </p:nvSpPr>
        <p:spPr>
          <a:xfrm>
            <a:off x="304400" y="2296638"/>
            <a:ext cx="10770374" cy="226472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altLang="zh-CN" sz="1600" dirty="0">
                <a:effectLst/>
              </a:rPr>
              <a:t>R</a:t>
            </a:r>
            <a:r>
              <a:rPr lang="zh-CN" altLang="en-US" sz="1600" dirty="0">
                <a:effectLst/>
              </a:rPr>
              <a:t>向</a:t>
            </a:r>
            <a:r>
              <a:rPr lang="en-US" altLang="zh-CN" sz="1600" dirty="0">
                <a:effectLst/>
              </a:rPr>
              <a:t>P1</a:t>
            </a:r>
            <a:r>
              <a:rPr lang="zh-CN" altLang="en-US" sz="1600" dirty="0">
                <a:effectLst/>
              </a:rPr>
              <a:t>发送最短路径的流量。如果速率保持在</a:t>
            </a:r>
            <a:r>
              <a:rPr lang="en-US" altLang="zh-CN" sz="1600" dirty="0">
                <a:effectLst/>
              </a:rPr>
              <a:t>10mbps</a:t>
            </a:r>
            <a:r>
              <a:rPr lang="zh-CN" altLang="en-US" sz="1600" dirty="0">
                <a:effectLst/>
              </a:rPr>
              <a:t>以下，流量将保持在那条路径上。</a:t>
            </a:r>
          </a:p>
          <a:p>
            <a:pPr marL="285750" indent="-285750" algn="l">
              <a:lnSpc>
                <a:spcPct val="150000"/>
              </a:lnSpc>
              <a:buFont typeface="Wingdings" panose="05000000000000000000" pitchFamily="2" charset="2"/>
              <a:buChar char="Ø"/>
            </a:pPr>
            <a:r>
              <a:rPr lang="zh-CN" altLang="en-US" sz="1600" dirty="0">
                <a:effectLst/>
              </a:rPr>
              <a:t>如果不是，</a:t>
            </a:r>
            <a:r>
              <a:rPr lang="en-US" altLang="zh-CN" sz="1600" dirty="0">
                <a:effectLst/>
              </a:rPr>
              <a:t>R</a:t>
            </a:r>
            <a:r>
              <a:rPr lang="zh-CN" altLang="en-US" sz="1600" dirty="0">
                <a:effectLst/>
              </a:rPr>
              <a:t>会看到</a:t>
            </a:r>
            <a:r>
              <a:rPr lang="en-US" altLang="zh-CN" sz="1600" dirty="0">
                <a:effectLst/>
              </a:rPr>
              <a:t>P1</a:t>
            </a:r>
            <a:r>
              <a:rPr lang="zh-CN" altLang="en-US" sz="1600" dirty="0">
                <a:effectLst/>
              </a:rPr>
              <a:t>的拥塞标志，并开始将流量转移到其他链路</a:t>
            </a:r>
            <a:r>
              <a:rPr lang="en-US" altLang="zh-CN" sz="1600" dirty="0">
                <a:effectLst/>
              </a:rPr>
              <a:t>(A</a:t>
            </a:r>
            <a:r>
              <a:rPr lang="zh-CN" altLang="en-US" sz="1600" dirty="0">
                <a:effectLst/>
              </a:rPr>
              <a:t>部分</a:t>
            </a:r>
            <a:r>
              <a:rPr lang="en-US" altLang="zh-CN" sz="1600" dirty="0">
                <a:effectLst/>
              </a:rPr>
              <a:t>)</a:t>
            </a:r>
            <a:r>
              <a:rPr lang="zh-CN" altLang="en-US" sz="1600" dirty="0">
                <a:effectLst/>
              </a:rPr>
              <a:t>。</a:t>
            </a:r>
          </a:p>
          <a:p>
            <a:pPr marL="285750" indent="-285750" algn="l">
              <a:lnSpc>
                <a:spcPct val="150000"/>
              </a:lnSpc>
              <a:buFont typeface="Wingdings" panose="05000000000000000000" pitchFamily="2" charset="2"/>
              <a:buChar char="Ø"/>
            </a:pPr>
            <a:r>
              <a:rPr lang="zh-CN" altLang="en-US" sz="1600" dirty="0">
                <a:effectLst/>
              </a:rPr>
              <a:t>当流量在所有链路上平均分配时，</a:t>
            </a:r>
            <a:r>
              <a:rPr lang="en-US" altLang="zh-CN" sz="1600" dirty="0">
                <a:effectLst/>
              </a:rPr>
              <a:t>R</a:t>
            </a:r>
            <a:r>
              <a:rPr lang="zh-CN" altLang="en-US" sz="1600" dirty="0">
                <a:effectLst/>
              </a:rPr>
              <a:t>会同时看到</a:t>
            </a:r>
            <a:r>
              <a:rPr lang="en-US" altLang="zh-CN" sz="1600" dirty="0">
                <a:effectLst/>
              </a:rPr>
              <a:t>P1</a:t>
            </a:r>
            <a:r>
              <a:rPr lang="zh-CN" altLang="en-US" sz="1600" dirty="0">
                <a:effectLst/>
              </a:rPr>
              <a:t>和</a:t>
            </a:r>
            <a:r>
              <a:rPr lang="en-US" altLang="zh-CN" sz="1600" dirty="0">
                <a:effectLst/>
              </a:rPr>
              <a:t>P3</a:t>
            </a:r>
            <a:r>
              <a:rPr lang="zh-CN" altLang="en-US" sz="1600" dirty="0">
                <a:effectLst/>
              </a:rPr>
              <a:t>的标志</a:t>
            </a:r>
            <a:r>
              <a:rPr lang="en-US" altLang="zh-CN" sz="1600" dirty="0">
                <a:effectLst/>
              </a:rPr>
              <a:t>(B</a:t>
            </a:r>
            <a:r>
              <a:rPr lang="zh-CN" altLang="en-US" sz="1600" dirty="0">
                <a:effectLst/>
              </a:rPr>
              <a:t>部分</a:t>
            </a:r>
            <a:r>
              <a:rPr lang="en-US" altLang="zh-CN" sz="1600" dirty="0">
                <a:effectLst/>
              </a:rPr>
              <a:t>)</a:t>
            </a:r>
            <a:r>
              <a:rPr lang="zh-CN" altLang="en-US" sz="1600" dirty="0">
                <a:effectLst/>
              </a:rPr>
              <a:t>，并降低它们的比例，从而增加</a:t>
            </a:r>
            <a:r>
              <a:rPr lang="en-US" altLang="zh-CN" sz="1600" dirty="0">
                <a:effectLst/>
              </a:rPr>
              <a:t>P2</a:t>
            </a:r>
            <a:r>
              <a:rPr lang="zh-CN" altLang="en-US" sz="1600" dirty="0">
                <a:effectLst/>
              </a:rPr>
              <a:t>的比例。</a:t>
            </a:r>
          </a:p>
          <a:p>
            <a:pPr marL="285750" indent="-285750" algn="l">
              <a:lnSpc>
                <a:spcPct val="150000"/>
              </a:lnSpc>
              <a:buFont typeface="Wingdings" panose="05000000000000000000" pitchFamily="2" charset="2"/>
              <a:buChar char="Ø"/>
            </a:pPr>
            <a:r>
              <a:rPr lang="zh-CN" altLang="en-US" sz="1600" dirty="0">
                <a:effectLst/>
              </a:rPr>
              <a:t>在最终状态</a:t>
            </a:r>
            <a:r>
              <a:rPr lang="en-US" altLang="zh-CN" sz="1600" dirty="0">
                <a:effectLst/>
              </a:rPr>
              <a:t>(part C)</a:t>
            </a:r>
            <a:r>
              <a:rPr lang="zh-CN" altLang="en-US" sz="1600" dirty="0">
                <a:effectLst/>
              </a:rPr>
              <a:t>中，</a:t>
            </a:r>
            <a:r>
              <a:rPr lang="en-US" altLang="zh-CN" sz="1600" dirty="0">
                <a:effectLst/>
              </a:rPr>
              <a:t>R</a:t>
            </a:r>
            <a:r>
              <a:rPr lang="zh-CN" altLang="en-US" sz="1600" dirty="0">
                <a:effectLst/>
              </a:rPr>
              <a:t>已经达到了最优的分割比，并且收到了所有</a:t>
            </a:r>
            <a:r>
              <a:rPr lang="en-US" altLang="zh-CN" sz="1600" dirty="0">
                <a:effectLst/>
              </a:rPr>
              <a:t>3</a:t>
            </a:r>
            <a:r>
              <a:rPr lang="zh-CN" altLang="en-US" sz="1600" dirty="0">
                <a:effectLst/>
              </a:rPr>
              <a:t>台路由器的标记。分割比将围绕这个平衡振荡，并对链路的无绑定容量的变化作出反应，如收到的拥塞标志所示。</a:t>
            </a:r>
          </a:p>
          <a:p>
            <a:pPr marL="285750" indent="-285750" algn="l">
              <a:lnSpc>
                <a:spcPct val="150000"/>
              </a:lnSpc>
              <a:buFont typeface="Wingdings" panose="05000000000000000000" pitchFamily="2" charset="2"/>
              <a:buChar char="Ø"/>
            </a:pPr>
            <a:r>
              <a:rPr lang="zh-CN" altLang="en-US" sz="1600" dirty="0">
                <a:effectLst/>
              </a:rPr>
              <a:t>如果需求速率低于</a:t>
            </a:r>
            <a:r>
              <a:rPr lang="en-US" altLang="zh-CN" sz="1600" dirty="0">
                <a:effectLst/>
              </a:rPr>
              <a:t>40mbps (D</a:t>
            </a:r>
            <a:r>
              <a:rPr lang="zh-CN" altLang="en-US" sz="1600" dirty="0">
                <a:effectLst/>
              </a:rPr>
              <a:t>部分</a:t>
            </a:r>
            <a:r>
              <a:rPr lang="en-US" altLang="zh-CN" sz="1600" dirty="0">
                <a:effectLst/>
              </a:rPr>
              <a:t>)</a:t>
            </a:r>
            <a:r>
              <a:rPr lang="zh-CN" altLang="en-US" sz="1600" dirty="0">
                <a:effectLst/>
              </a:rPr>
              <a:t>，则所有链路都不会看到拥塞标志，</a:t>
            </a:r>
            <a:r>
              <a:rPr lang="en-US" altLang="zh-CN" sz="1600" dirty="0">
                <a:effectLst/>
              </a:rPr>
              <a:t>R</a:t>
            </a:r>
            <a:r>
              <a:rPr lang="zh-CN" altLang="en-US" sz="1600" dirty="0">
                <a:effectLst/>
              </a:rPr>
              <a:t>将流量从最长路径</a:t>
            </a:r>
            <a:r>
              <a:rPr lang="en-US" altLang="zh-CN" sz="1600" dirty="0">
                <a:effectLst/>
              </a:rPr>
              <a:t>(P3)</a:t>
            </a:r>
            <a:r>
              <a:rPr lang="zh-CN" altLang="en-US" sz="1600" dirty="0">
                <a:effectLst/>
              </a:rPr>
              <a:t>转移到最短路径</a:t>
            </a:r>
            <a:r>
              <a:rPr lang="en-US" altLang="zh-CN" sz="1600" dirty="0">
                <a:effectLst/>
              </a:rPr>
              <a:t>(P1)</a:t>
            </a:r>
            <a:r>
              <a:rPr lang="zh-CN" altLang="en-US" sz="1600" dirty="0">
                <a:effectLst/>
              </a:rPr>
              <a:t>。</a:t>
            </a:r>
          </a:p>
        </p:txBody>
      </p:sp>
    </p:spTree>
    <p:extLst>
      <p:ext uri="{BB962C8B-B14F-4D97-AF65-F5344CB8AC3E}">
        <p14:creationId xmlns:p14="http://schemas.microsoft.com/office/powerpoint/2010/main" val="3243802835"/>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多路径转发</a:t>
            </a:r>
          </a:p>
        </p:txBody>
      </p:sp>
      <p:sp>
        <p:nvSpPr>
          <p:cNvPr id="12" name="文本框 11">
            <a:extLst>
              <a:ext uri="{FF2B5EF4-FFF2-40B4-BE49-F238E27FC236}">
                <a16:creationId xmlns:a16="http://schemas.microsoft.com/office/drawing/2014/main" id="{8BAAA5F1-3631-43BD-BC42-F4D28B1EECC8}"/>
              </a:ext>
            </a:extLst>
          </p:cNvPr>
          <p:cNvSpPr txBox="1"/>
          <p:nvPr/>
        </p:nvSpPr>
        <p:spPr>
          <a:xfrm>
            <a:off x="304400" y="790546"/>
            <a:ext cx="8429835" cy="5218736"/>
          </a:xfrm>
          <a:prstGeom prst="rect">
            <a:avLst/>
          </a:prstGeom>
          <a:noFill/>
        </p:spPr>
        <p:txBody>
          <a:bodyPr wrap="square">
            <a:spAutoFit/>
          </a:bodyPr>
          <a:lstStyle/>
          <a:p>
            <a:pPr algn="l">
              <a:lnSpc>
                <a:spcPct val="150000"/>
              </a:lnSpc>
            </a:pPr>
            <a:r>
              <a:rPr lang="zh-CN" altLang="en-US" sz="1600" b="1" dirty="0">
                <a:effectLst/>
              </a:rPr>
              <a:t>问题：多个路由器在标记数据包的路径上如何动态调整转发比例</a:t>
            </a:r>
            <a:br>
              <a:rPr lang="zh-CN" altLang="en-US" sz="1600" dirty="0">
                <a:effectLst/>
              </a:rPr>
            </a:br>
            <a:endParaRPr lang="zh-CN" altLang="en-US" sz="1600" dirty="0">
              <a:effectLst/>
            </a:endParaRPr>
          </a:p>
          <a:p>
            <a:pPr algn="l">
              <a:lnSpc>
                <a:spcPct val="150000"/>
              </a:lnSpc>
            </a:pPr>
            <a:r>
              <a:rPr lang="zh-CN" altLang="en-US" sz="1600" dirty="0">
                <a:effectLst/>
              </a:rPr>
              <a:t>使用多路径转发，靠近内容存储库的路由器比靠近消费者的路由器看到的拥塞标记更少，因为消费者看到的是更多链接的标记。</a:t>
            </a:r>
          </a:p>
          <a:p>
            <a:pPr algn="l">
              <a:lnSpc>
                <a:spcPct val="150000"/>
              </a:lnSpc>
            </a:pPr>
            <a:r>
              <a:rPr lang="zh-CN" altLang="en-US" sz="1600" dirty="0">
                <a:effectLst/>
              </a:rPr>
              <a:t>为了避免在这些路由器上过度调整，并在更靠近发生拥塞的地方处理拥塞，我们在远离拥塞链路的路由器上调整较小的转发比率：</a:t>
            </a:r>
            <a:r>
              <a:rPr lang="en-US" altLang="zh-CN" sz="1600" dirty="0">
                <a:effectLst/>
              </a:rPr>
              <a:t>f(Distance) ≥ 1</a:t>
            </a:r>
          </a:p>
          <a:p>
            <a:pPr algn="l">
              <a:lnSpc>
                <a:spcPct val="150000"/>
              </a:lnSpc>
            </a:pPr>
            <a:r>
              <a:rPr lang="en-US" altLang="zh-CN" sz="1600" dirty="0">
                <a:effectLst/>
              </a:rPr>
              <a:t>f(distance)</a:t>
            </a:r>
            <a:r>
              <a:rPr lang="zh-CN" altLang="en-US" sz="1600" dirty="0">
                <a:effectLst/>
              </a:rPr>
              <a:t>可以基于路由器和拥塞点之间的跳数，基于已经提前调整了它们的比率</a:t>
            </a:r>
            <a:r>
              <a:rPr lang="en-US" altLang="zh-CN" sz="1600" dirty="0">
                <a:effectLst/>
              </a:rPr>
              <a:t>(</a:t>
            </a:r>
            <a:r>
              <a:rPr lang="zh-CN" altLang="en-US" sz="1600" dirty="0">
                <a:effectLst/>
              </a:rPr>
              <a:t>靠近拥塞链路</a:t>
            </a:r>
            <a:r>
              <a:rPr lang="en-US" altLang="zh-CN" sz="1600" dirty="0">
                <a:effectLst/>
              </a:rPr>
              <a:t>)</a:t>
            </a:r>
            <a:r>
              <a:rPr lang="zh-CN" altLang="en-US" sz="1600" dirty="0">
                <a:effectLst/>
              </a:rPr>
              <a:t>的路由器的数量，或者基于路径上可选链接的数量。</a:t>
            </a:r>
          </a:p>
          <a:p>
            <a:pPr algn="l">
              <a:lnSpc>
                <a:spcPct val="150000"/>
              </a:lnSpc>
            </a:pPr>
            <a:r>
              <a:rPr lang="zh-CN" altLang="en-US" sz="1600" dirty="0">
                <a:effectLst/>
              </a:rPr>
              <a:t>对于我们的评估，我们使用简单的线性缩减</a:t>
            </a:r>
            <a:r>
              <a:rPr lang="en-US" altLang="zh-CN" sz="1600" dirty="0">
                <a:effectLst/>
              </a:rPr>
              <a:t>(f(Distance) = </a:t>
            </a:r>
            <a:r>
              <a:rPr lang="en-US" altLang="zh-CN" sz="1600" dirty="0" err="1">
                <a:effectLst/>
              </a:rPr>
              <a:t>HopCount</a:t>
            </a:r>
            <a:r>
              <a:rPr lang="zh-CN" altLang="en-US" sz="1600" dirty="0">
                <a:effectLst/>
              </a:rPr>
              <a:t>来阻塞链路</a:t>
            </a:r>
            <a:r>
              <a:rPr lang="en-US" altLang="zh-CN" sz="1600" dirty="0">
                <a:effectLst/>
              </a:rPr>
              <a:t>)</a:t>
            </a:r>
          </a:p>
          <a:p>
            <a:pPr algn="l">
              <a:lnSpc>
                <a:spcPct val="150000"/>
              </a:lnSpc>
            </a:pPr>
            <a:endParaRPr lang="en-US" altLang="zh-CN" sz="1600" dirty="0"/>
          </a:p>
          <a:p>
            <a:pPr>
              <a:lnSpc>
                <a:spcPct val="150000"/>
              </a:lnSpc>
            </a:pPr>
            <a:r>
              <a:rPr lang="zh-CN" altLang="en-US" sz="1600" dirty="0">
                <a:effectLst/>
              </a:rPr>
              <a:t>一个相关的问题是路由器转发适应和消费速率适应之间的动态关系。</a:t>
            </a:r>
            <a:r>
              <a:rPr lang="zh-CN" altLang="en-US" sz="1600" b="1" dirty="0">
                <a:effectLst/>
              </a:rPr>
              <a:t>对于</a:t>
            </a:r>
            <a:r>
              <a:rPr lang="en-US" altLang="zh-CN" sz="1600" b="1" dirty="0">
                <a:effectLst/>
              </a:rPr>
              <a:t>PCON</a:t>
            </a:r>
            <a:r>
              <a:rPr lang="zh-CN" altLang="en-US" sz="1600" b="1" dirty="0">
                <a:effectLst/>
              </a:rPr>
              <a:t>，消费者对每个拥塞标志的反应比路由器更强烈，因为消费者也可以对数据包作为可用带宽的标志作出反应，而路由器只对更罕见的拥塞标志作出反应</a:t>
            </a:r>
            <a:endParaRPr lang="zh-CN" altLang="en-US" sz="1600" dirty="0">
              <a:effectLst/>
            </a:endParaRPr>
          </a:p>
          <a:p>
            <a:pPr algn="l">
              <a:lnSpc>
                <a:spcPct val="150000"/>
              </a:lnSpc>
            </a:pPr>
            <a:endParaRPr lang="zh-CN" altLang="en-US" sz="1600" dirty="0">
              <a:effectLst/>
            </a:endParaRPr>
          </a:p>
        </p:txBody>
      </p:sp>
    </p:spTree>
    <p:extLst>
      <p:ext uri="{BB962C8B-B14F-4D97-AF65-F5344CB8AC3E}">
        <p14:creationId xmlns:p14="http://schemas.microsoft.com/office/powerpoint/2010/main" val="1370985173"/>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5544793-9BC7-48A8-BB45-40B433B7F00A}"/>
              </a:ext>
            </a:extLst>
          </p:cNvPr>
          <p:cNvSpPr/>
          <p:nvPr/>
        </p:nvSpPr>
        <p:spPr>
          <a:xfrm>
            <a:off x="5234224" y="1199536"/>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6" name="文本框 5">
            <a:extLst>
              <a:ext uri="{FF2B5EF4-FFF2-40B4-BE49-F238E27FC236}">
                <a16:creationId xmlns:a16="http://schemas.microsoft.com/office/drawing/2014/main" id="{4AF3F473-3ED7-4136-A3DB-C9B023597094}"/>
              </a:ext>
            </a:extLst>
          </p:cNvPr>
          <p:cNvSpPr txBox="1"/>
          <p:nvPr/>
        </p:nvSpPr>
        <p:spPr>
          <a:xfrm>
            <a:off x="1365972" y="3384295"/>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7" name="文本框 6">
            <a:extLst>
              <a:ext uri="{FF2B5EF4-FFF2-40B4-BE49-F238E27FC236}">
                <a16:creationId xmlns:a16="http://schemas.microsoft.com/office/drawing/2014/main" id="{0CE15F13-1293-4460-A1D1-52202B3734F1}"/>
              </a:ext>
            </a:extLst>
          </p:cNvPr>
          <p:cNvSpPr txBox="1"/>
          <p:nvPr/>
        </p:nvSpPr>
        <p:spPr>
          <a:xfrm>
            <a:off x="4032242" y="3384295"/>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9" name="文本框 8">
            <a:extLst>
              <a:ext uri="{FF2B5EF4-FFF2-40B4-BE49-F238E27FC236}">
                <a16:creationId xmlns:a16="http://schemas.microsoft.com/office/drawing/2014/main" id="{8F2FE20F-D480-462A-9634-5531F0456FC7}"/>
              </a:ext>
            </a:extLst>
          </p:cNvPr>
          <p:cNvSpPr txBox="1"/>
          <p:nvPr/>
        </p:nvSpPr>
        <p:spPr>
          <a:xfrm>
            <a:off x="6837200" y="3384295"/>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0" name="文本框 9">
            <a:extLst>
              <a:ext uri="{FF2B5EF4-FFF2-40B4-BE49-F238E27FC236}">
                <a16:creationId xmlns:a16="http://schemas.microsoft.com/office/drawing/2014/main" id="{4F137E5D-C4F1-481F-A08E-5258642F0376}"/>
              </a:ext>
            </a:extLst>
          </p:cNvPr>
          <p:cNvSpPr txBox="1"/>
          <p:nvPr/>
        </p:nvSpPr>
        <p:spPr>
          <a:xfrm>
            <a:off x="9566404" y="3384295"/>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13" name="文本框 12">
            <a:extLst>
              <a:ext uri="{FF2B5EF4-FFF2-40B4-BE49-F238E27FC236}">
                <a16:creationId xmlns:a16="http://schemas.microsoft.com/office/drawing/2014/main" id="{0B26434E-1506-4DDF-8F8A-BE7498D73404}"/>
              </a:ext>
            </a:extLst>
          </p:cNvPr>
          <p:cNvSpPr txBox="1"/>
          <p:nvPr/>
        </p:nvSpPr>
        <p:spPr>
          <a:xfrm>
            <a:off x="1220672" y="2919538"/>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介绍</a:t>
            </a:r>
          </a:p>
        </p:txBody>
      </p:sp>
      <p:sp>
        <p:nvSpPr>
          <p:cNvPr id="14" name="文本框 13">
            <a:extLst>
              <a:ext uri="{FF2B5EF4-FFF2-40B4-BE49-F238E27FC236}">
                <a16:creationId xmlns:a16="http://schemas.microsoft.com/office/drawing/2014/main" id="{AC663C8F-B096-4F89-96BC-1E1D097C6515}"/>
              </a:ext>
            </a:extLst>
          </p:cNvPr>
          <p:cNvSpPr txBox="1"/>
          <p:nvPr/>
        </p:nvSpPr>
        <p:spPr>
          <a:xfrm>
            <a:off x="3035389" y="2919538"/>
            <a:ext cx="3413406" cy="597664"/>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PCON</a:t>
            </a:r>
            <a:r>
              <a:rPr lang="zh-CN" altLang="en-US" sz="2800" b="1" dirty="0">
                <a:latin typeface="+mj-lt"/>
                <a:ea typeface="微软雅黑" charset="0"/>
              </a:rPr>
              <a:t>设计原理</a:t>
            </a:r>
          </a:p>
        </p:txBody>
      </p:sp>
      <p:sp>
        <p:nvSpPr>
          <p:cNvPr id="15" name="文本框 14">
            <a:extLst>
              <a:ext uri="{FF2B5EF4-FFF2-40B4-BE49-F238E27FC236}">
                <a16:creationId xmlns:a16="http://schemas.microsoft.com/office/drawing/2014/main" id="{795B8314-356E-488F-ABE5-FB92D75E073E}"/>
              </a:ext>
            </a:extLst>
          </p:cNvPr>
          <p:cNvSpPr txBox="1"/>
          <p:nvPr/>
        </p:nvSpPr>
        <p:spPr>
          <a:xfrm>
            <a:off x="6095999" y="2919538"/>
            <a:ext cx="3132251" cy="597664"/>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PCON</a:t>
            </a:r>
            <a:r>
              <a:rPr lang="zh-CN" altLang="en-US" sz="2800" b="1" dirty="0">
                <a:latin typeface="+mj-lt"/>
                <a:ea typeface="微软雅黑" charset="0"/>
              </a:rPr>
              <a:t>设计细节</a:t>
            </a:r>
          </a:p>
        </p:txBody>
      </p:sp>
      <p:sp>
        <p:nvSpPr>
          <p:cNvPr id="16" name="文本框 15">
            <a:extLst>
              <a:ext uri="{FF2B5EF4-FFF2-40B4-BE49-F238E27FC236}">
                <a16:creationId xmlns:a16="http://schemas.microsoft.com/office/drawing/2014/main" id="{7CA8FF92-BEF2-4FAF-BCA2-0FD1567F307C}"/>
              </a:ext>
            </a:extLst>
          </p:cNvPr>
          <p:cNvSpPr txBox="1"/>
          <p:nvPr/>
        </p:nvSpPr>
        <p:spPr>
          <a:xfrm>
            <a:off x="9355063" y="2919538"/>
            <a:ext cx="1751798" cy="597664"/>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仿真评估</a:t>
            </a:r>
            <a:endParaRPr kumimoji="1" lang="zh-CN" altLang="en-US" sz="2800" b="1" dirty="0">
              <a:latin typeface="+mj-lt"/>
              <a:ea typeface="微软雅黑" charset="0"/>
            </a:endParaRPr>
          </a:p>
        </p:txBody>
      </p:sp>
      <p:sp>
        <p:nvSpPr>
          <p:cNvPr id="20" name="矩形 19">
            <a:extLst>
              <a:ext uri="{FF2B5EF4-FFF2-40B4-BE49-F238E27FC236}">
                <a16:creationId xmlns:a16="http://schemas.microsoft.com/office/drawing/2014/main" id="{D85A8419-E1B7-40BA-9A0E-27FC2094C7C6}"/>
              </a:ext>
            </a:extLst>
          </p:cNvPr>
          <p:cNvSpPr/>
          <p:nvPr/>
        </p:nvSpPr>
        <p:spPr>
          <a:xfrm>
            <a:off x="1301083" y="3859579"/>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DF830926-5C86-4110-A3CF-41BB8D38BE94}"/>
              </a:ext>
            </a:extLst>
          </p:cNvPr>
          <p:cNvSpPr/>
          <p:nvPr/>
        </p:nvSpPr>
        <p:spPr>
          <a:xfrm>
            <a:off x="4069359" y="3859579"/>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a:extLst>
              <a:ext uri="{FF2B5EF4-FFF2-40B4-BE49-F238E27FC236}">
                <a16:creationId xmlns:a16="http://schemas.microsoft.com/office/drawing/2014/main" id="{E288934F-19AE-4BD7-8026-33778F71D45B}"/>
              </a:ext>
            </a:extLst>
          </p:cNvPr>
          <p:cNvSpPr/>
          <p:nvPr/>
        </p:nvSpPr>
        <p:spPr>
          <a:xfrm>
            <a:off x="6911061" y="385957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CDD8215D-51F6-444B-8D44-8379AE3240A8}"/>
              </a:ext>
            </a:extLst>
          </p:cNvPr>
          <p:cNvSpPr/>
          <p:nvPr/>
        </p:nvSpPr>
        <p:spPr>
          <a:xfrm>
            <a:off x="9468561" y="385957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93190521"/>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本地链路丢失检测</a:t>
            </a:r>
          </a:p>
        </p:txBody>
      </p:sp>
      <p:sp>
        <p:nvSpPr>
          <p:cNvPr id="12" name="文本框 11">
            <a:extLst>
              <a:ext uri="{FF2B5EF4-FFF2-40B4-BE49-F238E27FC236}">
                <a16:creationId xmlns:a16="http://schemas.microsoft.com/office/drawing/2014/main" id="{8BAAA5F1-3631-43BD-BC42-F4D28B1EECC8}"/>
              </a:ext>
            </a:extLst>
          </p:cNvPr>
          <p:cNvSpPr txBox="1"/>
          <p:nvPr/>
        </p:nvSpPr>
        <p:spPr>
          <a:xfrm>
            <a:off x="240278" y="4235741"/>
            <a:ext cx="11951721" cy="2634054"/>
          </a:xfrm>
          <a:prstGeom prst="rect">
            <a:avLst/>
          </a:prstGeom>
          <a:noFill/>
        </p:spPr>
        <p:txBody>
          <a:bodyPr wrap="square">
            <a:spAutoFit/>
          </a:bodyPr>
          <a:lstStyle/>
          <a:p>
            <a:pPr algn="l">
              <a:lnSpc>
                <a:spcPct val="150000"/>
              </a:lnSpc>
            </a:pPr>
            <a:r>
              <a:rPr lang="zh-CN" altLang="en-US" sz="1600" dirty="0">
                <a:effectLst/>
              </a:rPr>
              <a:t>与依赖超时相比，丢包的信息会反馈给消费者，从而允许更快、更可靠的重传。</a:t>
            </a:r>
            <a:r>
              <a:rPr lang="zh-CN" altLang="en-US" sz="1600" b="1" dirty="0">
                <a:effectLst/>
              </a:rPr>
              <a:t>根据丢失是发生在无线链路还是</a:t>
            </a:r>
            <a:r>
              <a:rPr lang="en-US" altLang="zh-CN" sz="1600" b="1" dirty="0">
                <a:effectLst/>
              </a:rPr>
              <a:t>IP</a:t>
            </a:r>
            <a:r>
              <a:rPr lang="zh-CN" altLang="en-US" sz="1600" b="1" dirty="0">
                <a:effectLst/>
              </a:rPr>
              <a:t>覆盖链路</a:t>
            </a:r>
            <a:r>
              <a:rPr lang="zh-CN" altLang="en-US" sz="1600" dirty="0">
                <a:effectLst/>
              </a:rPr>
              <a:t>，信令的工作方式略有不同：</a:t>
            </a:r>
          </a:p>
          <a:p>
            <a:pPr algn="l">
              <a:lnSpc>
                <a:spcPct val="150000"/>
              </a:lnSpc>
            </a:pPr>
            <a:r>
              <a:rPr lang="zh-CN" altLang="en-US" sz="1600" dirty="0">
                <a:effectLst/>
              </a:rPr>
              <a:t>对于</a:t>
            </a:r>
            <a:r>
              <a:rPr lang="en-US" altLang="zh-CN" sz="1600" dirty="0">
                <a:effectLst/>
              </a:rPr>
              <a:t>IP</a:t>
            </a:r>
            <a:r>
              <a:rPr lang="zh-CN" altLang="en-US" sz="1600" dirty="0">
                <a:effectLst/>
              </a:rPr>
              <a:t>覆盖，损失可以用标记的</a:t>
            </a:r>
            <a:r>
              <a:rPr lang="en-US" altLang="zh-CN" sz="1600" dirty="0">
                <a:effectLst/>
              </a:rPr>
              <a:t>NACK</a:t>
            </a:r>
            <a:r>
              <a:rPr lang="zh-CN" altLang="en-US" sz="1600" dirty="0">
                <a:effectLst/>
              </a:rPr>
              <a:t>信号返回给消费者。但是，由于这些</a:t>
            </a:r>
            <a:r>
              <a:rPr lang="en-US" altLang="zh-CN" sz="1600" dirty="0" err="1">
                <a:effectLst/>
              </a:rPr>
              <a:t>nack</a:t>
            </a:r>
            <a:r>
              <a:rPr lang="zh-CN" altLang="en-US" sz="1600" dirty="0">
                <a:effectLst/>
              </a:rPr>
              <a:t>可能是突发的，因此消费者需要采用保守的损耗自适应算法，即每次</a:t>
            </a:r>
            <a:r>
              <a:rPr lang="en-US" altLang="zh-CN" sz="1600" dirty="0">
                <a:effectLst/>
              </a:rPr>
              <a:t>RTT</a:t>
            </a:r>
            <a:r>
              <a:rPr lang="zh-CN" altLang="en-US" sz="1600" dirty="0">
                <a:effectLst/>
              </a:rPr>
              <a:t>只减少一次</a:t>
            </a:r>
            <a:r>
              <a:rPr lang="en-US" altLang="zh-CN" sz="1600" dirty="0" err="1">
                <a:effectLst/>
              </a:rPr>
              <a:t>cwnd</a:t>
            </a:r>
            <a:r>
              <a:rPr lang="zh-CN" altLang="en-US" sz="1600" dirty="0">
                <a:effectLst/>
              </a:rPr>
              <a:t>。网络中的路由器降低了这些链路的转发率，需要采用类似的机制</a:t>
            </a:r>
            <a:r>
              <a:rPr lang="en-US" altLang="zh-CN" sz="1600" dirty="0">
                <a:effectLst/>
              </a:rPr>
              <a:t>:</a:t>
            </a:r>
            <a:r>
              <a:rPr lang="zh-CN" altLang="en-US" sz="1600" dirty="0">
                <a:effectLst/>
              </a:rPr>
              <a:t>每个</a:t>
            </a:r>
            <a:r>
              <a:rPr lang="en-US" altLang="zh-CN" sz="1600" dirty="0" err="1">
                <a:effectLst/>
              </a:rPr>
              <a:t>CoDel</a:t>
            </a:r>
            <a:r>
              <a:rPr lang="zh-CN" altLang="en-US" sz="1600" dirty="0">
                <a:effectLst/>
              </a:rPr>
              <a:t>间隔</a:t>
            </a:r>
            <a:r>
              <a:rPr lang="en-US" altLang="zh-CN" sz="1600" dirty="0">
                <a:effectLst/>
              </a:rPr>
              <a:t>(100ms)</a:t>
            </a:r>
            <a:r>
              <a:rPr lang="zh-CN" altLang="en-US" sz="1600" dirty="0">
                <a:effectLst/>
              </a:rPr>
              <a:t>只降低一次转发率，这是对网络中消费者</a:t>
            </a:r>
            <a:r>
              <a:rPr lang="en-US" altLang="zh-CN" sz="1600" dirty="0" err="1">
                <a:effectLst/>
              </a:rPr>
              <a:t>rtt</a:t>
            </a:r>
            <a:r>
              <a:rPr lang="zh-CN" altLang="en-US" sz="1600" dirty="0">
                <a:effectLst/>
              </a:rPr>
              <a:t>上限阈值的估计</a:t>
            </a:r>
            <a:r>
              <a:rPr lang="zh-CN" altLang="en-US" sz="1600" dirty="0"/>
              <a:t>。</a:t>
            </a:r>
            <a:endParaRPr lang="en-US" altLang="zh-CN" sz="1600" dirty="0"/>
          </a:p>
          <a:p>
            <a:pPr algn="l">
              <a:lnSpc>
                <a:spcPct val="150000"/>
              </a:lnSpc>
            </a:pPr>
            <a:r>
              <a:rPr lang="zh-CN" altLang="en-US" sz="1600" dirty="0"/>
              <a:t>对于无线链路，丢失是由一个未标记的</a:t>
            </a:r>
            <a:r>
              <a:rPr lang="en-US" altLang="zh-CN" sz="1600" dirty="0"/>
              <a:t>NACK</a:t>
            </a:r>
            <a:r>
              <a:rPr lang="zh-CN" altLang="en-US" sz="1600" dirty="0"/>
              <a:t>发出的，并且只触发消费者的重传，而不改变发送速率或转发比率。如果发生拥塞，每个无线链路末端的队列仍然能够有效地发出信号</a:t>
            </a:r>
            <a:r>
              <a:rPr lang="en-US" altLang="zh-CN" sz="1600" dirty="0"/>
              <a:t>(</a:t>
            </a:r>
            <a:r>
              <a:rPr lang="zh-CN" altLang="en-US" sz="1600" dirty="0"/>
              <a:t>通过标记数据包</a:t>
            </a:r>
            <a:r>
              <a:rPr lang="en-US" altLang="zh-CN" sz="1600" dirty="0"/>
              <a:t>)</a:t>
            </a:r>
            <a:r>
              <a:rPr lang="zh-CN" altLang="en-US" sz="1600" dirty="0"/>
              <a:t>。 </a:t>
            </a:r>
            <a:endParaRPr lang="zh-CN" altLang="en-US" sz="1600" dirty="0">
              <a:effectLst/>
            </a:endParaRPr>
          </a:p>
        </p:txBody>
      </p:sp>
      <p:pic>
        <p:nvPicPr>
          <p:cNvPr id="3" name="图片 2">
            <a:extLst>
              <a:ext uri="{FF2B5EF4-FFF2-40B4-BE49-F238E27FC236}">
                <a16:creationId xmlns:a16="http://schemas.microsoft.com/office/drawing/2014/main" id="{AED36855-5E59-493D-8A83-5C9853402587}"/>
              </a:ext>
            </a:extLst>
          </p:cNvPr>
          <p:cNvPicPr>
            <a:picLocks noChangeAspect="1"/>
          </p:cNvPicPr>
          <p:nvPr/>
        </p:nvPicPr>
        <p:blipFill>
          <a:blip r:embed="rId2"/>
          <a:stretch>
            <a:fillRect/>
          </a:stretch>
        </p:blipFill>
        <p:spPr>
          <a:xfrm>
            <a:off x="240279" y="539353"/>
            <a:ext cx="4646065" cy="3579433"/>
          </a:xfrm>
          <a:prstGeom prst="rect">
            <a:avLst/>
          </a:prstGeom>
        </p:spPr>
      </p:pic>
      <p:sp>
        <p:nvSpPr>
          <p:cNvPr id="11" name="文本框 10">
            <a:extLst>
              <a:ext uri="{FF2B5EF4-FFF2-40B4-BE49-F238E27FC236}">
                <a16:creationId xmlns:a16="http://schemas.microsoft.com/office/drawing/2014/main" id="{A0FABFBB-67D2-4A0F-976B-B83AA0BA2E47}"/>
              </a:ext>
            </a:extLst>
          </p:cNvPr>
          <p:cNvSpPr txBox="1"/>
          <p:nvPr/>
        </p:nvSpPr>
        <p:spPr>
          <a:xfrm>
            <a:off x="5393421" y="89565"/>
            <a:ext cx="6558299" cy="4111382"/>
          </a:xfrm>
          <a:prstGeom prst="rect">
            <a:avLst/>
          </a:prstGeom>
          <a:noFill/>
        </p:spPr>
        <p:txBody>
          <a:bodyPr wrap="square">
            <a:spAutoFit/>
          </a:bodyPr>
          <a:lstStyle/>
          <a:p>
            <a:pPr algn="l">
              <a:lnSpc>
                <a:spcPct val="150000"/>
              </a:lnSpc>
            </a:pPr>
            <a:r>
              <a:rPr lang="zh-CN" altLang="en-US" sz="1600" dirty="0">
                <a:effectLst/>
              </a:rPr>
              <a:t>无声丢包的代价很高，我们通过在丢失</a:t>
            </a:r>
            <a:r>
              <a:rPr lang="en-US" altLang="zh-CN" sz="1600" dirty="0">
                <a:effectLst/>
              </a:rPr>
              <a:t>NDN</a:t>
            </a:r>
            <a:r>
              <a:rPr lang="zh-CN" altLang="en-US" sz="1600" dirty="0">
                <a:effectLst/>
              </a:rPr>
              <a:t>链路抽象之上实现一个</a:t>
            </a:r>
            <a:r>
              <a:rPr lang="en-US" altLang="zh-CN" sz="1600" dirty="0">
                <a:effectLst/>
              </a:rPr>
              <a:t>shim layer</a:t>
            </a:r>
            <a:r>
              <a:rPr lang="zh-CN" altLang="en-US" sz="1600" dirty="0">
                <a:effectLst/>
              </a:rPr>
              <a:t>来避免这种情况。该</a:t>
            </a:r>
            <a:r>
              <a:rPr lang="en-US" altLang="zh-CN" sz="1600" b="1" dirty="0">
                <a:effectLst/>
              </a:rPr>
              <a:t>shim layer</a:t>
            </a:r>
            <a:r>
              <a:rPr lang="zh-CN" altLang="en-US" sz="1600" dirty="0">
                <a:effectLst/>
              </a:rPr>
              <a:t>需要实现的唯一功能是</a:t>
            </a:r>
            <a:r>
              <a:rPr lang="zh-CN" altLang="en-US" sz="1600" b="1" dirty="0">
                <a:effectLst/>
              </a:rPr>
              <a:t>可靠地指示给定数据包是否在某个“链路”上丢失</a:t>
            </a:r>
            <a:r>
              <a:rPr lang="zh-CN" altLang="en-US" sz="1600" dirty="0">
                <a:effectLst/>
              </a:rPr>
              <a:t>。它</a:t>
            </a:r>
            <a:r>
              <a:rPr lang="zh-CN" altLang="en-US" sz="1600" b="1" dirty="0">
                <a:effectLst/>
              </a:rPr>
              <a:t>可以将没有丢失的包报告为丢失</a:t>
            </a:r>
            <a:r>
              <a:rPr lang="en-US" altLang="zh-CN" sz="1600" b="1" dirty="0">
                <a:effectLst/>
              </a:rPr>
              <a:t>(</a:t>
            </a:r>
            <a:r>
              <a:rPr lang="zh-CN" altLang="en-US" sz="1600" b="1" dirty="0">
                <a:effectLst/>
              </a:rPr>
              <a:t>误报</a:t>
            </a:r>
            <a:r>
              <a:rPr lang="en-US" altLang="zh-CN" sz="1600" b="1" dirty="0">
                <a:effectLst/>
              </a:rPr>
              <a:t>)</a:t>
            </a:r>
            <a:r>
              <a:rPr lang="zh-CN" altLang="en-US" sz="1600" b="1" dirty="0">
                <a:effectLst/>
              </a:rPr>
              <a:t>，但它可能永远不会误报实际丢失的包</a:t>
            </a:r>
            <a:r>
              <a:rPr lang="en-US" altLang="zh-CN" sz="1600" b="1" dirty="0">
                <a:effectLst/>
              </a:rPr>
              <a:t>(</a:t>
            </a:r>
            <a:r>
              <a:rPr lang="zh-CN" altLang="en-US" sz="1600" b="1" dirty="0">
                <a:effectLst/>
              </a:rPr>
              <a:t>误报</a:t>
            </a:r>
            <a:r>
              <a:rPr lang="en-US" altLang="zh-CN" sz="1600" b="1" dirty="0">
                <a:effectLst/>
              </a:rPr>
              <a:t>)</a:t>
            </a:r>
            <a:r>
              <a:rPr lang="zh-CN" altLang="en-US" sz="1600" dirty="0">
                <a:effectLst/>
              </a:rPr>
              <a:t>，因为消费者超时和</a:t>
            </a:r>
            <a:r>
              <a:rPr lang="en-US" altLang="zh-CN" sz="1600" dirty="0">
                <a:effectLst/>
              </a:rPr>
              <a:t>PIT</a:t>
            </a:r>
            <a:r>
              <a:rPr lang="zh-CN" altLang="en-US" sz="1600" dirty="0">
                <a:effectLst/>
              </a:rPr>
              <a:t>超时的代价比不必要的重传输更大。</a:t>
            </a:r>
          </a:p>
          <a:p>
            <a:pPr algn="l">
              <a:lnSpc>
                <a:spcPct val="150000"/>
              </a:lnSpc>
            </a:pPr>
            <a:r>
              <a:rPr lang="zh-CN" altLang="en-US" sz="1600" dirty="0">
                <a:effectLst/>
              </a:rPr>
              <a:t>我们称这种概念为</a:t>
            </a:r>
            <a:r>
              <a:rPr lang="zh-CN" altLang="en-US" sz="1600" b="1" dirty="0">
                <a:effectLst/>
              </a:rPr>
              <a:t>可靠的损失检测</a:t>
            </a:r>
            <a:r>
              <a:rPr lang="zh-CN" altLang="en-US" sz="1600" dirty="0">
                <a:effectLst/>
              </a:rPr>
              <a:t>。我们通过对每个帧</a:t>
            </a:r>
            <a:r>
              <a:rPr lang="en-US" altLang="zh-CN" sz="1600" dirty="0">
                <a:effectLst/>
              </a:rPr>
              <a:t>(</a:t>
            </a:r>
            <a:r>
              <a:rPr lang="zh-CN" altLang="en-US" sz="1600" dirty="0">
                <a:effectLst/>
              </a:rPr>
              <a:t>兴趣或数据包</a:t>
            </a:r>
            <a:r>
              <a:rPr lang="en-US" altLang="zh-CN" sz="1600" dirty="0">
                <a:effectLst/>
              </a:rPr>
              <a:t>)</a:t>
            </a:r>
            <a:r>
              <a:rPr lang="zh-CN" altLang="en-US" sz="1600" dirty="0">
                <a:effectLst/>
              </a:rPr>
              <a:t>使用正确认来实现可靠的丢失检测，并通过观察序列号的间隙或</a:t>
            </a:r>
            <a:r>
              <a:rPr lang="en-US" altLang="zh-CN" sz="1600" dirty="0">
                <a:effectLst/>
              </a:rPr>
              <a:t>ack</a:t>
            </a:r>
            <a:r>
              <a:rPr lang="zh-CN" altLang="en-US" sz="1600" dirty="0">
                <a:effectLst/>
              </a:rPr>
              <a:t>的超时来检测丢失。</a:t>
            </a:r>
          </a:p>
          <a:p>
            <a:pPr algn="l">
              <a:lnSpc>
                <a:spcPct val="150000"/>
              </a:lnSpc>
            </a:pPr>
            <a:r>
              <a:rPr lang="zh-CN" altLang="en-US" sz="1600" dirty="0">
                <a:effectLst/>
              </a:rPr>
              <a:t>这给了发送方一个明确的丢包报告，仅在链路传播延迟的小倍数</a:t>
            </a:r>
            <a:r>
              <a:rPr lang="en-US" altLang="zh-CN" sz="1600" dirty="0">
                <a:effectLst/>
              </a:rPr>
              <a:t>(</a:t>
            </a:r>
            <a:r>
              <a:rPr lang="zh-CN" altLang="en-US" sz="1600" dirty="0">
                <a:effectLst/>
              </a:rPr>
              <a:t>当接受检测时</a:t>
            </a:r>
            <a:r>
              <a:rPr lang="en-US" altLang="zh-CN" sz="1600" dirty="0">
                <a:effectLst/>
              </a:rPr>
              <a:t>)</a:t>
            </a:r>
            <a:r>
              <a:rPr lang="zh-CN" altLang="en-US" sz="1600" dirty="0">
                <a:effectLst/>
              </a:rPr>
              <a:t>。相反，对于反向链路</a:t>
            </a:r>
            <a:r>
              <a:rPr lang="en-US" altLang="zh-CN" sz="1600" dirty="0">
                <a:effectLst/>
              </a:rPr>
              <a:t>ack</a:t>
            </a:r>
            <a:r>
              <a:rPr lang="zh-CN" altLang="en-US" sz="1600" dirty="0">
                <a:effectLst/>
              </a:rPr>
              <a:t>，接收方负责检测丢失，如果</a:t>
            </a:r>
            <a:r>
              <a:rPr lang="en-US" altLang="zh-CN" sz="1600" dirty="0">
                <a:effectLst/>
              </a:rPr>
              <a:t>NACK</a:t>
            </a:r>
            <a:r>
              <a:rPr lang="zh-CN" altLang="en-US" sz="1600" dirty="0">
                <a:effectLst/>
              </a:rPr>
              <a:t>丢失，发送方可能永远不会知道原始链路的丢失。</a:t>
            </a:r>
          </a:p>
        </p:txBody>
      </p:sp>
    </p:spTree>
    <p:extLst>
      <p:ext uri="{BB962C8B-B14F-4D97-AF65-F5344CB8AC3E}">
        <p14:creationId xmlns:p14="http://schemas.microsoft.com/office/powerpoint/2010/main" val="491404082"/>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898"/>
            <a:ext cx="2790174" cy="338554"/>
          </a:xfrm>
          <a:prstGeom prst="rect">
            <a:avLst/>
          </a:prstGeom>
          <a:noFill/>
        </p:spPr>
        <p:txBody>
          <a:bodyPr wrap="square" rtlCol="0">
            <a:spAutoFit/>
          </a:bodyPr>
          <a:lstStyle/>
          <a:p>
            <a:r>
              <a:rPr lang="zh-CN" altLang="en-US" sz="1600" b="1" dirty="0">
                <a:cs typeface="+mn-ea"/>
                <a:sym typeface="+mn-lt"/>
              </a:rPr>
              <a:t>高度拥塞的链路</a:t>
            </a:r>
          </a:p>
        </p:txBody>
      </p:sp>
      <p:sp>
        <p:nvSpPr>
          <p:cNvPr id="11" name="文本框 10">
            <a:extLst>
              <a:ext uri="{FF2B5EF4-FFF2-40B4-BE49-F238E27FC236}">
                <a16:creationId xmlns:a16="http://schemas.microsoft.com/office/drawing/2014/main" id="{A0FABFBB-67D2-4A0F-976B-B83AA0BA2E47}"/>
              </a:ext>
            </a:extLst>
          </p:cNvPr>
          <p:cNvSpPr txBox="1"/>
          <p:nvPr/>
        </p:nvSpPr>
        <p:spPr>
          <a:xfrm>
            <a:off x="186884" y="696941"/>
            <a:ext cx="11698091" cy="4850046"/>
          </a:xfrm>
          <a:prstGeom prst="rect">
            <a:avLst/>
          </a:prstGeom>
          <a:noFill/>
        </p:spPr>
        <p:txBody>
          <a:bodyPr wrap="square">
            <a:spAutoFit/>
          </a:bodyPr>
          <a:lstStyle/>
          <a:p>
            <a:pPr algn="l">
              <a:lnSpc>
                <a:spcPct val="150000"/>
              </a:lnSpc>
            </a:pPr>
            <a:r>
              <a:rPr lang="zh-CN" altLang="en-US" sz="1600" dirty="0">
                <a:effectLst/>
              </a:rPr>
              <a:t>在某些情况下，</a:t>
            </a:r>
            <a:r>
              <a:rPr lang="en-US" altLang="zh-CN" sz="1600" dirty="0">
                <a:effectLst/>
              </a:rPr>
              <a:t>PCON</a:t>
            </a:r>
            <a:r>
              <a:rPr lang="zh-CN" altLang="en-US" sz="1600" dirty="0">
                <a:effectLst/>
              </a:rPr>
              <a:t>无法防止某些链路的拥塞</a:t>
            </a:r>
            <a:r>
              <a:rPr lang="en-US" altLang="zh-CN" sz="1600" dirty="0">
                <a:effectLst/>
              </a:rPr>
              <a:t>:</a:t>
            </a:r>
            <a:r>
              <a:rPr lang="zh-CN" altLang="en-US" sz="1600" b="1" dirty="0">
                <a:effectLst/>
              </a:rPr>
              <a:t>拥塞可能是由消费者响应不及时、</a:t>
            </a:r>
            <a:r>
              <a:rPr lang="en-US" altLang="zh-CN" sz="1600" b="1" dirty="0">
                <a:effectLst/>
              </a:rPr>
              <a:t>IP</a:t>
            </a:r>
            <a:r>
              <a:rPr lang="zh-CN" altLang="en-US" sz="1600" b="1" dirty="0">
                <a:effectLst/>
              </a:rPr>
              <a:t>交叉流量、软件故障、溢出</a:t>
            </a:r>
            <a:r>
              <a:rPr lang="en-US" altLang="zh-CN" sz="1600" b="1" dirty="0">
                <a:effectLst/>
              </a:rPr>
              <a:t>PIT</a:t>
            </a:r>
            <a:r>
              <a:rPr lang="zh-CN" altLang="en-US" sz="1600" b="1" dirty="0">
                <a:effectLst/>
              </a:rPr>
              <a:t>条目或硬件限制造成的</a:t>
            </a:r>
            <a:r>
              <a:rPr lang="zh-CN" altLang="en-US" sz="1600" dirty="0">
                <a:effectLst/>
              </a:rPr>
              <a:t>。即使在这些情况下我们无法避免拥塞，我们仍然可以</a:t>
            </a:r>
            <a:r>
              <a:rPr lang="zh-CN" altLang="en-US" sz="1600" b="1" dirty="0">
                <a:effectLst/>
              </a:rPr>
              <a:t>通过在转发策略中禁用这些“高度拥塞”的链接来避免使用它们</a:t>
            </a:r>
            <a:r>
              <a:rPr lang="zh-CN" altLang="en-US" sz="1600" dirty="0">
                <a:effectLst/>
              </a:rPr>
              <a:t>。</a:t>
            </a:r>
            <a:r>
              <a:rPr lang="zh-CN" altLang="en-US" sz="1600" b="1" dirty="0">
                <a:solidFill>
                  <a:srgbClr val="F23C00"/>
                </a:solidFill>
                <a:effectLst/>
              </a:rPr>
              <a:t>（无法避免就直接禁止）</a:t>
            </a:r>
          </a:p>
          <a:p>
            <a:pPr algn="l">
              <a:lnSpc>
                <a:spcPct val="150000"/>
              </a:lnSpc>
            </a:pPr>
            <a:endParaRPr lang="zh-CN" altLang="en-US" sz="1600" dirty="0">
              <a:effectLst/>
            </a:endParaRPr>
          </a:p>
          <a:p>
            <a:pPr algn="l">
              <a:lnSpc>
                <a:spcPct val="150000"/>
              </a:lnSpc>
            </a:pPr>
            <a:r>
              <a:rPr lang="zh-CN" altLang="en-US" sz="1600" dirty="0">
                <a:effectLst/>
              </a:rPr>
              <a:t>每当路由器进入高度拥塞状态时，我们通过给所有出方向的数据包加上两个额外的比特来标记它</a:t>
            </a:r>
            <a:r>
              <a:rPr lang="en-US" altLang="zh-CN" sz="1600" dirty="0">
                <a:effectLst/>
              </a:rPr>
              <a:t>:</a:t>
            </a:r>
            <a:r>
              <a:rPr lang="zh-CN" altLang="en-US" sz="1600" dirty="0">
                <a:effectLst/>
              </a:rPr>
              <a:t>一个表示这种状态</a:t>
            </a:r>
            <a:r>
              <a:rPr lang="en-US" altLang="zh-CN" sz="1600" dirty="0">
                <a:effectLst/>
              </a:rPr>
              <a:t>(“</a:t>
            </a:r>
            <a:r>
              <a:rPr lang="en-US" altLang="zh-CN" sz="1600" dirty="0" err="1">
                <a:effectLst/>
              </a:rPr>
              <a:t>highCong</a:t>
            </a:r>
            <a:r>
              <a:rPr lang="en-US" altLang="zh-CN" sz="1600" dirty="0">
                <a:effectLst/>
              </a:rPr>
              <a:t>”)</a:t>
            </a:r>
            <a:r>
              <a:rPr lang="zh-CN" altLang="en-US" sz="1600" dirty="0">
                <a:effectLst/>
              </a:rPr>
              <a:t>，另一个表示高度拥塞的链路是否是直接邻居</a:t>
            </a:r>
            <a:r>
              <a:rPr lang="en-US" altLang="zh-CN" sz="1600" dirty="0">
                <a:effectLst/>
              </a:rPr>
              <a:t>(“</a:t>
            </a:r>
            <a:r>
              <a:rPr lang="en-US" altLang="zh-CN" sz="1600" dirty="0" err="1">
                <a:effectLst/>
              </a:rPr>
              <a:t>highCongLocal</a:t>
            </a:r>
            <a:r>
              <a:rPr lang="en-US" altLang="zh-CN" sz="1600" dirty="0">
                <a:effectLst/>
              </a:rPr>
              <a:t>”)</a:t>
            </a:r>
            <a:r>
              <a:rPr lang="zh-CN" altLang="en-US" sz="1600" dirty="0">
                <a:effectLst/>
              </a:rPr>
              <a:t>。</a:t>
            </a:r>
            <a:r>
              <a:rPr lang="zh-CN" altLang="en-US" sz="1600" b="1" dirty="0">
                <a:effectLst/>
              </a:rPr>
              <a:t>标记所有的包可以让我们知道状态是否持续在相邻的路由器上</a:t>
            </a:r>
            <a:r>
              <a:rPr lang="zh-CN" altLang="en-US" sz="1600" dirty="0">
                <a:effectLst/>
              </a:rPr>
              <a:t>，</a:t>
            </a:r>
            <a:endParaRPr lang="en-US" altLang="zh-CN" sz="1600" dirty="0">
              <a:effectLst/>
            </a:endParaRPr>
          </a:p>
          <a:p>
            <a:pPr algn="l">
              <a:lnSpc>
                <a:spcPct val="150000"/>
              </a:lnSpc>
            </a:pPr>
            <a:endParaRPr lang="en-US" altLang="zh-CN" sz="1600" dirty="0">
              <a:effectLst/>
            </a:endParaRPr>
          </a:p>
          <a:p>
            <a:pPr algn="l">
              <a:lnSpc>
                <a:spcPct val="150000"/>
              </a:lnSpc>
            </a:pPr>
            <a:r>
              <a:rPr lang="zh-CN" altLang="en-US" sz="1600" dirty="0"/>
              <a:t>做法：</a:t>
            </a:r>
            <a:endParaRPr lang="zh-CN" altLang="en-US" sz="1600" dirty="0">
              <a:effectLst/>
            </a:endParaRPr>
          </a:p>
          <a:p>
            <a:pPr algn="l">
              <a:lnSpc>
                <a:spcPct val="150000"/>
              </a:lnSpc>
            </a:pPr>
            <a:r>
              <a:rPr lang="zh-CN" altLang="en-US" sz="1600" dirty="0">
                <a:effectLst/>
              </a:rPr>
              <a:t>当路由器收到高拥塞状态的数据包或在自己的上游链路上检测到这种状态时，路由器将关闭这条路径进行</a:t>
            </a:r>
            <a:r>
              <a:rPr lang="en-US" altLang="zh-CN" sz="1600" dirty="0">
                <a:effectLst/>
              </a:rPr>
              <a:t>Interest</a:t>
            </a:r>
            <a:r>
              <a:rPr lang="zh-CN" altLang="en-US" sz="1600" dirty="0">
                <a:effectLst/>
              </a:rPr>
              <a:t>转发。</a:t>
            </a:r>
            <a:endParaRPr lang="en-US" altLang="zh-CN" sz="1600" dirty="0">
              <a:effectLst/>
            </a:endParaRPr>
          </a:p>
          <a:p>
            <a:pPr algn="l">
              <a:lnSpc>
                <a:spcPct val="150000"/>
              </a:lnSpc>
            </a:pPr>
            <a:r>
              <a:rPr lang="zh-CN" altLang="en-US" sz="1600" dirty="0">
                <a:effectLst/>
              </a:rPr>
              <a:t>关闭链路后，路由器检查</a:t>
            </a:r>
            <a:r>
              <a:rPr lang="en-US" altLang="zh-CN" sz="1600" dirty="0">
                <a:effectLst/>
              </a:rPr>
              <a:t>FIB</a:t>
            </a:r>
            <a:r>
              <a:rPr lang="zh-CN" altLang="en-US" sz="1600" dirty="0">
                <a:effectLst/>
              </a:rPr>
              <a:t>表项是否有其他链路，如果没有，它将</a:t>
            </a:r>
            <a:r>
              <a:rPr lang="en-US" altLang="zh-CN" sz="1600" dirty="0" err="1">
                <a:effectLst/>
              </a:rPr>
              <a:t>highCong</a:t>
            </a:r>
            <a:r>
              <a:rPr lang="zh-CN" altLang="en-US" sz="1600" dirty="0">
                <a:effectLst/>
              </a:rPr>
              <a:t>进一步向下游传播。它还重置了</a:t>
            </a:r>
            <a:r>
              <a:rPr lang="en-US" altLang="zh-CN" sz="1600" dirty="0" err="1">
                <a:effectLst/>
              </a:rPr>
              <a:t>highCongLocal</a:t>
            </a:r>
            <a:r>
              <a:rPr lang="zh-CN" altLang="en-US" sz="1600" dirty="0">
                <a:effectLst/>
              </a:rPr>
              <a:t>位，以便下一个下游路由器知道这种状态只适用于给定的</a:t>
            </a:r>
            <a:r>
              <a:rPr lang="en-US" altLang="zh-CN" sz="1600" dirty="0">
                <a:effectLst/>
              </a:rPr>
              <a:t>FIB</a:t>
            </a:r>
            <a:r>
              <a:rPr lang="zh-CN" altLang="en-US" sz="1600" dirty="0">
                <a:effectLst/>
              </a:rPr>
              <a:t>前缀，而不适用于它所连接的整个链路。</a:t>
            </a:r>
            <a:endParaRPr lang="en-US" altLang="zh-CN" sz="1600" dirty="0">
              <a:effectLst/>
            </a:endParaRPr>
          </a:p>
          <a:p>
            <a:pPr algn="l">
              <a:lnSpc>
                <a:spcPct val="150000"/>
              </a:lnSpc>
            </a:pPr>
            <a:r>
              <a:rPr lang="zh-CN" altLang="en-US" sz="1600" dirty="0">
                <a:effectLst/>
              </a:rPr>
              <a:t>第二台下行路由器则只对这条</a:t>
            </a:r>
            <a:r>
              <a:rPr lang="en-US" altLang="zh-CN" sz="1600" dirty="0">
                <a:effectLst/>
              </a:rPr>
              <a:t>FIB</a:t>
            </a:r>
            <a:r>
              <a:rPr lang="zh-CN" altLang="en-US" sz="1600" dirty="0">
                <a:effectLst/>
              </a:rPr>
              <a:t>表项关闭路径。</a:t>
            </a:r>
            <a:endParaRPr lang="en-US" altLang="zh-CN" sz="1600" dirty="0">
              <a:effectLst/>
            </a:endParaRPr>
          </a:p>
          <a:p>
            <a:pPr algn="l">
              <a:lnSpc>
                <a:spcPct val="150000"/>
              </a:lnSpc>
            </a:pPr>
            <a:r>
              <a:rPr lang="zh-CN" altLang="en-US" sz="1600" dirty="0">
                <a:effectLst/>
              </a:rPr>
              <a:t>注意，当没有其他选项可用时，路由器仍然在禁用的路径上转发</a:t>
            </a:r>
            <a:r>
              <a:rPr lang="en-US" altLang="zh-CN" sz="1600" dirty="0">
                <a:effectLst/>
              </a:rPr>
              <a:t>Interest</a:t>
            </a:r>
            <a:r>
              <a:rPr lang="zh-CN" altLang="en-US" sz="1600" dirty="0">
                <a:effectLst/>
              </a:rPr>
              <a:t>，并期望前面的下游路由器选择更好的替代。</a:t>
            </a:r>
          </a:p>
        </p:txBody>
      </p:sp>
    </p:spTree>
    <p:extLst>
      <p:ext uri="{BB962C8B-B14F-4D97-AF65-F5344CB8AC3E}">
        <p14:creationId xmlns:p14="http://schemas.microsoft.com/office/powerpoint/2010/main" val="2823333818"/>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7583226-1868-46F2-9203-533C66F9236B}"/>
              </a:ext>
            </a:extLst>
          </p:cNvPr>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6" name="文本框 5">
            <a:extLst>
              <a:ext uri="{FF2B5EF4-FFF2-40B4-BE49-F238E27FC236}">
                <a16:creationId xmlns:a16="http://schemas.microsoft.com/office/drawing/2014/main" id="{7A83FC09-3CCF-4366-B04D-AD3AD4830748}"/>
              </a:ext>
            </a:extLst>
          </p:cNvPr>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仿真评估</a:t>
            </a:r>
          </a:p>
        </p:txBody>
      </p:sp>
      <p:sp>
        <p:nvSpPr>
          <p:cNvPr id="7" name="矩形 6">
            <a:extLst>
              <a:ext uri="{FF2B5EF4-FFF2-40B4-BE49-F238E27FC236}">
                <a16:creationId xmlns:a16="http://schemas.microsoft.com/office/drawing/2014/main" id="{A8B367B5-1B82-4A0E-AEE1-2E54047C4950}"/>
              </a:ext>
            </a:extLst>
          </p:cNvPr>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413179025"/>
      </p:ext>
    </p:extLst>
  </p:cSld>
  <p:clrMapOvr>
    <a:masterClrMapping/>
  </p:clrMapOvr>
  <p:transition spd="slow" advTm="4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4044974" cy="338554"/>
          </a:xfrm>
          <a:prstGeom prst="rect">
            <a:avLst/>
          </a:prstGeom>
          <a:noFill/>
        </p:spPr>
        <p:txBody>
          <a:bodyPr wrap="square" rtlCol="0">
            <a:spAutoFit/>
          </a:bodyPr>
          <a:lstStyle/>
          <a:p>
            <a:r>
              <a:rPr lang="zh-CN" altLang="en-US" sz="1600" b="1" dirty="0">
                <a:effectLst/>
              </a:rPr>
              <a:t>消费者速率调整 路由器队列管理</a:t>
            </a:r>
            <a:endParaRPr lang="zh-CN" altLang="en-US" sz="1600" dirty="0">
              <a:cs typeface="+mn-ea"/>
              <a:sym typeface="+mn-lt"/>
            </a:endParaRPr>
          </a:p>
        </p:txBody>
      </p:sp>
      <p:sp>
        <p:nvSpPr>
          <p:cNvPr id="2" name="文本框 1">
            <a:extLst>
              <a:ext uri="{FF2B5EF4-FFF2-40B4-BE49-F238E27FC236}">
                <a16:creationId xmlns:a16="http://schemas.microsoft.com/office/drawing/2014/main" id="{459DFBD2-C1D9-400E-BCA3-11625964B749}"/>
              </a:ext>
            </a:extLst>
          </p:cNvPr>
          <p:cNvSpPr txBox="1"/>
          <p:nvPr/>
        </p:nvSpPr>
        <p:spPr>
          <a:xfrm>
            <a:off x="4078091" y="123906"/>
            <a:ext cx="8002668" cy="1705210"/>
          </a:xfrm>
          <a:prstGeom prst="rect">
            <a:avLst/>
          </a:prstGeom>
          <a:noFill/>
        </p:spPr>
        <p:txBody>
          <a:bodyPr wrap="square" rtlCol="0">
            <a:spAutoFit/>
          </a:bodyPr>
          <a:lstStyle/>
          <a:p>
            <a:pPr algn="l">
              <a:lnSpc>
                <a:spcPct val="150000"/>
              </a:lnSpc>
            </a:pPr>
            <a:r>
              <a:rPr lang="en-US" altLang="zh-CN" dirty="0">
                <a:effectLst/>
              </a:rPr>
              <a:t>•FIFO:</a:t>
            </a:r>
            <a:r>
              <a:rPr lang="zh-CN" altLang="en-US" dirty="0">
                <a:effectLst/>
              </a:rPr>
              <a:t>一个简单的</a:t>
            </a:r>
            <a:r>
              <a:rPr lang="en-US" altLang="zh-CN" dirty="0">
                <a:effectLst/>
              </a:rPr>
              <a:t>TCP BIC</a:t>
            </a:r>
            <a:r>
              <a:rPr lang="zh-CN" altLang="en-US" dirty="0">
                <a:effectLst/>
              </a:rPr>
              <a:t>实现，具有</a:t>
            </a:r>
            <a:r>
              <a:rPr lang="en-US" altLang="zh-CN" dirty="0">
                <a:effectLst/>
              </a:rPr>
              <a:t>FIFO</a:t>
            </a:r>
            <a:r>
              <a:rPr lang="zh-CN" altLang="en-US" dirty="0">
                <a:effectLst/>
              </a:rPr>
              <a:t>队列和使用</a:t>
            </a:r>
            <a:r>
              <a:rPr lang="zh-CN" altLang="en-US" b="1" dirty="0">
                <a:effectLst/>
              </a:rPr>
              <a:t>保守损失适应</a:t>
            </a:r>
            <a:r>
              <a:rPr lang="zh-CN" altLang="en-US" dirty="0">
                <a:effectLst/>
              </a:rPr>
              <a:t>的消费者。</a:t>
            </a:r>
          </a:p>
          <a:p>
            <a:pPr algn="l">
              <a:lnSpc>
                <a:spcPct val="150000"/>
              </a:lnSpc>
            </a:pPr>
            <a:r>
              <a:rPr lang="en-US" altLang="zh-CN" dirty="0">
                <a:effectLst/>
              </a:rPr>
              <a:t>•</a:t>
            </a:r>
            <a:r>
              <a:rPr lang="en-US" altLang="zh-CN" dirty="0" err="1">
                <a:effectLst/>
              </a:rPr>
              <a:t>CODEL_Drop</a:t>
            </a:r>
            <a:r>
              <a:rPr lang="en-US" altLang="zh-CN" dirty="0">
                <a:effectLst/>
              </a:rPr>
              <a:t>:</a:t>
            </a:r>
            <a:r>
              <a:rPr lang="zh-CN" altLang="en-US" dirty="0">
                <a:effectLst/>
              </a:rPr>
              <a:t>路由器使用</a:t>
            </a:r>
            <a:r>
              <a:rPr lang="en-US" altLang="zh-CN" b="1" dirty="0" err="1">
                <a:effectLst/>
              </a:rPr>
              <a:t>CoDel</a:t>
            </a:r>
            <a:r>
              <a:rPr lang="zh-CN" altLang="en-US" b="1" dirty="0">
                <a:effectLst/>
              </a:rPr>
              <a:t>丢弃队列</a:t>
            </a:r>
            <a:r>
              <a:rPr lang="zh-CN" altLang="en-US" dirty="0">
                <a:effectLst/>
              </a:rPr>
              <a:t>代替</a:t>
            </a:r>
            <a:r>
              <a:rPr lang="en-US" altLang="zh-CN" dirty="0">
                <a:effectLst/>
              </a:rPr>
              <a:t>drop-tail FIFO;</a:t>
            </a:r>
            <a:r>
              <a:rPr lang="zh-CN" altLang="en-US" b="1" dirty="0">
                <a:effectLst/>
              </a:rPr>
              <a:t>消费者不使用保守的损失适应。</a:t>
            </a:r>
          </a:p>
          <a:p>
            <a:pPr algn="l">
              <a:lnSpc>
                <a:spcPct val="150000"/>
              </a:lnSpc>
            </a:pPr>
            <a:r>
              <a:rPr lang="en-US" altLang="zh-CN" dirty="0">
                <a:effectLst/>
              </a:rPr>
              <a:t>•PCON:</a:t>
            </a:r>
            <a:r>
              <a:rPr lang="zh-CN" altLang="en-US" dirty="0">
                <a:effectLst/>
              </a:rPr>
              <a:t>作为</a:t>
            </a:r>
            <a:r>
              <a:rPr lang="en-US" altLang="zh-CN" dirty="0" err="1">
                <a:effectLst/>
              </a:rPr>
              <a:t>CODEL_Drop</a:t>
            </a:r>
            <a:r>
              <a:rPr lang="zh-CN" altLang="en-US" dirty="0">
                <a:effectLst/>
              </a:rPr>
              <a:t>加上</a:t>
            </a:r>
            <a:r>
              <a:rPr lang="zh-CN" altLang="en-US" b="1" dirty="0">
                <a:effectLst/>
              </a:rPr>
              <a:t>明确的拥塞信令</a:t>
            </a:r>
            <a:r>
              <a:rPr lang="zh-CN" altLang="en-US" dirty="0">
                <a:effectLst/>
              </a:rPr>
              <a:t>。</a:t>
            </a:r>
          </a:p>
        </p:txBody>
      </p:sp>
      <p:pic>
        <p:nvPicPr>
          <p:cNvPr id="4" name="图片 3">
            <a:extLst>
              <a:ext uri="{FF2B5EF4-FFF2-40B4-BE49-F238E27FC236}">
                <a16:creationId xmlns:a16="http://schemas.microsoft.com/office/drawing/2014/main" id="{867E3F25-142F-4761-A112-5F3FB8E0417E}"/>
              </a:ext>
            </a:extLst>
          </p:cNvPr>
          <p:cNvPicPr>
            <a:picLocks noChangeAspect="1"/>
          </p:cNvPicPr>
          <p:nvPr/>
        </p:nvPicPr>
        <p:blipFill>
          <a:blip r:embed="rId2"/>
          <a:stretch>
            <a:fillRect/>
          </a:stretch>
        </p:blipFill>
        <p:spPr>
          <a:xfrm>
            <a:off x="279479" y="740863"/>
            <a:ext cx="3554903" cy="1413882"/>
          </a:xfrm>
          <a:prstGeom prst="rect">
            <a:avLst/>
          </a:prstGeom>
        </p:spPr>
      </p:pic>
      <p:pic>
        <p:nvPicPr>
          <p:cNvPr id="6" name="图片 5">
            <a:extLst>
              <a:ext uri="{FF2B5EF4-FFF2-40B4-BE49-F238E27FC236}">
                <a16:creationId xmlns:a16="http://schemas.microsoft.com/office/drawing/2014/main" id="{9D203301-3F97-4356-978D-C2F7C70A51AF}"/>
              </a:ext>
            </a:extLst>
          </p:cNvPr>
          <p:cNvPicPr>
            <a:picLocks noChangeAspect="1"/>
          </p:cNvPicPr>
          <p:nvPr/>
        </p:nvPicPr>
        <p:blipFill>
          <a:blip r:embed="rId3"/>
          <a:stretch>
            <a:fillRect/>
          </a:stretch>
        </p:blipFill>
        <p:spPr>
          <a:xfrm>
            <a:off x="135909" y="2691963"/>
            <a:ext cx="5517352" cy="3333400"/>
          </a:xfrm>
          <a:prstGeom prst="rect">
            <a:avLst/>
          </a:prstGeom>
        </p:spPr>
      </p:pic>
      <p:sp>
        <p:nvSpPr>
          <p:cNvPr id="10" name="文本框 9">
            <a:extLst>
              <a:ext uri="{FF2B5EF4-FFF2-40B4-BE49-F238E27FC236}">
                <a16:creationId xmlns:a16="http://schemas.microsoft.com/office/drawing/2014/main" id="{DE296179-10A0-4FAB-AE7F-9B9C1CAE9F7C}"/>
              </a:ext>
            </a:extLst>
          </p:cNvPr>
          <p:cNvSpPr txBox="1"/>
          <p:nvPr/>
        </p:nvSpPr>
        <p:spPr>
          <a:xfrm>
            <a:off x="5846820" y="2235004"/>
            <a:ext cx="6117136" cy="4613699"/>
          </a:xfrm>
          <a:prstGeom prst="rect">
            <a:avLst/>
          </a:prstGeom>
          <a:noFill/>
        </p:spPr>
        <p:txBody>
          <a:bodyPr wrap="square">
            <a:spAutoFit/>
          </a:bodyPr>
          <a:lstStyle/>
          <a:p>
            <a:pPr algn="l">
              <a:lnSpc>
                <a:spcPct val="150000"/>
              </a:lnSpc>
            </a:pPr>
            <a:r>
              <a:rPr lang="en-US" altLang="zh-CN" dirty="0">
                <a:effectLst/>
              </a:rPr>
              <a:t>FIFO</a:t>
            </a:r>
            <a:r>
              <a:rPr lang="zh-CN" altLang="en-US" dirty="0">
                <a:effectLst/>
              </a:rPr>
              <a:t>：需要</a:t>
            </a:r>
            <a:r>
              <a:rPr lang="zh-CN" altLang="en-US" b="1" dirty="0">
                <a:effectLst/>
              </a:rPr>
              <a:t>完全填满队列</a:t>
            </a:r>
            <a:r>
              <a:rPr lang="zh-CN" altLang="en-US" dirty="0"/>
              <a:t>，</a:t>
            </a:r>
            <a:r>
              <a:rPr lang="zh-CN" altLang="en-US" dirty="0">
                <a:effectLst/>
              </a:rPr>
              <a:t>可能导致</a:t>
            </a:r>
            <a:r>
              <a:rPr lang="zh-CN" altLang="en-US" b="1" dirty="0">
                <a:effectLst/>
              </a:rPr>
              <a:t>队列等待超时</a:t>
            </a:r>
            <a:r>
              <a:rPr lang="zh-CN" altLang="en-US" b="1" dirty="0"/>
              <a:t>，</a:t>
            </a:r>
            <a:r>
              <a:rPr lang="zh-CN" altLang="en-US" dirty="0">
                <a:effectLst/>
              </a:rPr>
              <a:t>和</a:t>
            </a:r>
            <a:r>
              <a:rPr lang="zh-CN" altLang="en-US" b="1" dirty="0">
                <a:effectLst/>
              </a:rPr>
              <a:t>增加重发的延迟</a:t>
            </a:r>
            <a:r>
              <a:rPr lang="zh-CN" altLang="en-US" dirty="0">
                <a:effectLst/>
              </a:rPr>
              <a:t>。</a:t>
            </a:r>
            <a:br>
              <a:rPr lang="zh-CN" altLang="en-US" dirty="0">
                <a:effectLst/>
              </a:rPr>
            </a:br>
            <a:endParaRPr lang="zh-CN" altLang="en-US" dirty="0">
              <a:effectLst/>
            </a:endParaRPr>
          </a:p>
          <a:p>
            <a:pPr algn="l">
              <a:lnSpc>
                <a:spcPct val="150000"/>
              </a:lnSpc>
            </a:pPr>
            <a:r>
              <a:rPr lang="en-US" altLang="zh-CN" dirty="0" err="1">
                <a:effectLst/>
              </a:rPr>
              <a:t>CoDel</a:t>
            </a:r>
            <a:r>
              <a:rPr lang="zh-CN" altLang="en-US" dirty="0">
                <a:effectLst/>
              </a:rPr>
              <a:t>和</a:t>
            </a:r>
            <a:r>
              <a:rPr lang="en-US" altLang="zh-CN" dirty="0">
                <a:effectLst/>
              </a:rPr>
              <a:t>PCON</a:t>
            </a:r>
            <a:r>
              <a:rPr lang="zh-CN" altLang="en-US" dirty="0">
                <a:effectLst/>
              </a:rPr>
              <a:t>：在队列达到极限</a:t>
            </a:r>
            <a:r>
              <a:rPr lang="en-US" altLang="zh-CN" dirty="0">
                <a:effectLst/>
              </a:rPr>
              <a:t>(</a:t>
            </a:r>
            <a:r>
              <a:rPr lang="zh-CN" altLang="en-US" dirty="0">
                <a:effectLst/>
              </a:rPr>
              <a:t>这里是</a:t>
            </a:r>
            <a:r>
              <a:rPr lang="en-US" altLang="zh-CN" dirty="0">
                <a:effectLst/>
              </a:rPr>
              <a:t>100</a:t>
            </a:r>
            <a:r>
              <a:rPr lang="zh-CN" altLang="en-US" dirty="0">
                <a:effectLst/>
              </a:rPr>
              <a:t>个包</a:t>
            </a:r>
            <a:r>
              <a:rPr lang="en-US" altLang="zh-CN" dirty="0">
                <a:effectLst/>
              </a:rPr>
              <a:t>)</a:t>
            </a:r>
            <a:r>
              <a:rPr lang="zh-CN" altLang="en-US" dirty="0">
                <a:effectLst/>
              </a:rPr>
              <a:t>之前做出反应。将队列大小提高到</a:t>
            </a:r>
            <a:r>
              <a:rPr lang="en-US" altLang="zh-CN" dirty="0">
                <a:effectLst/>
              </a:rPr>
              <a:t>1000</a:t>
            </a:r>
            <a:r>
              <a:rPr lang="zh-CN" altLang="en-US" dirty="0">
                <a:effectLst/>
              </a:rPr>
              <a:t>个包对</a:t>
            </a:r>
            <a:r>
              <a:rPr lang="en-US" altLang="zh-CN" dirty="0" err="1">
                <a:effectLst/>
              </a:rPr>
              <a:t>CoDel</a:t>
            </a:r>
            <a:r>
              <a:rPr lang="en-US" altLang="zh-CN" dirty="0">
                <a:effectLst/>
              </a:rPr>
              <a:t>/PCON</a:t>
            </a:r>
            <a:r>
              <a:rPr lang="zh-CN" altLang="en-US" dirty="0">
                <a:effectLst/>
              </a:rPr>
              <a:t>没有影响，但会严重增加</a:t>
            </a:r>
            <a:r>
              <a:rPr lang="en-US" altLang="zh-CN" dirty="0">
                <a:effectLst/>
              </a:rPr>
              <a:t>FIFO</a:t>
            </a:r>
            <a:r>
              <a:rPr lang="zh-CN" altLang="en-US" dirty="0">
                <a:effectLst/>
              </a:rPr>
              <a:t>队列的排队延迟。此外，</a:t>
            </a:r>
            <a:r>
              <a:rPr lang="en-US" altLang="zh-CN" dirty="0">
                <a:effectLst/>
              </a:rPr>
              <a:t>PCON</a:t>
            </a:r>
            <a:r>
              <a:rPr lang="zh-CN" altLang="en-US" dirty="0">
                <a:effectLst/>
              </a:rPr>
              <a:t>的显式标记方案实现了与其他方案相同的吞吐量，但避免了丢包和重传延迟</a:t>
            </a:r>
            <a:r>
              <a:rPr lang="en-US" altLang="zh-CN" dirty="0">
                <a:effectLst/>
              </a:rPr>
              <a:t>(</a:t>
            </a:r>
            <a:r>
              <a:rPr lang="zh-CN" altLang="en-US" b="1" dirty="0">
                <a:effectLst/>
              </a:rPr>
              <a:t>延迟图中的峰值表示重传</a:t>
            </a:r>
            <a:r>
              <a:rPr lang="en-US" altLang="zh-CN" dirty="0">
                <a:effectLst/>
              </a:rPr>
              <a:t>)</a:t>
            </a:r>
            <a:r>
              <a:rPr lang="zh-CN" altLang="en-US" dirty="0">
                <a:effectLst/>
              </a:rPr>
              <a:t>。</a:t>
            </a:r>
            <a:br>
              <a:rPr lang="zh-CN" altLang="en-US" dirty="0">
                <a:effectLst/>
              </a:rPr>
            </a:br>
            <a:endParaRPr lang="zh-CN" altLang="en-US" dirty="0">
              <a:effectLst/>
            </a:endParaRPr>
          </a:p>
          <a:p>
            <a:pPr algn="l">
              <a:lnSpc>
                <a:spcPct val="150000"/>
              </a:lnSpc>
            </a:pPr>
            <a:r>
              <a:rPr lang="zh-CN" altLang="en-US" b="1" dirty="0">
                <a:effectLst/>
              </a:rPr>
              <a:t>前两个都有重传的现象，</a:t>
            </a:r>
            <a:r>
              <a:rPr lang="en-US" altLang="zh-CN" b="1" dirty="0">
                <a:effectLst/>
              </a:rPr>
              <a:t>PCON</a:t>
            </a:r>
            <a:r>
              <a:rPr lang="zh-CN" altLang="en-US" b="1" dirty="0">
                <a:effectLst/>
              </a:rPr>
              <a:t>没有</a:t>
            </a:r>
          </a:p>
          <a:p>
            <a:pPr algn="l">
              <a:lnSpc>
                <a:spcPct val="150000"/>
              </a:lnSpc>
            </a:pPr>
            <a:r>
              <a:rPr lang="zh-CN" altLang="en-US" b="1" dirty="0">
                <a:effectLst/>
              </a:rPr>
              <a:t>后两个在队列到达极限之前做出了反应。</a:t>
            </a:r>
          </a:p>
        </p:txBody>
      </p:sp>
    </p:spTree>
    <p:extLst>
      <p:ext uri="{BB962C8B-B14F-4D97-AF65-F5344CB8AC3E}">
        <p14:creationId xmlns:p14="http://schemas.microsoft.com/office/powerpoint/2010/main" val="3511721228"/>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315123" cy="338554"/>
          </a:xfrm>
          <a:prstGeom prst="rect">
            <a:avLst/>
          </a:prstGeom>
          <a:noFill/>
        </p:spPr>
        <p:txBody>
          <a:bodyPr wrap="square" rtlCol="0">
            <a:spAutoFit/>
          </a:bodyPr>
          <a:lstStyle/>
          <a:p>
            <a:r>
              <a:rPr lang="zh-CN" altLang="en-US" sz="1600" b="1" dirty="0">
                <a:effectLst/>
              </a:rPr>
              <a:t>缓存和多播</a:t>
            </a:r>
            <a:endParaRPr lang="zh-CN" altLang="en-US" sz="1600" dirty="0">
              <a:cs typeface="+mn-ea"/>
              <a:sym typeface="+mn-lt"/>
            </a:endParaRPr>
          </a:p>
        </p:txBody>
      </p:sp>
      <p:sp>
        <p:nvSpPr>
          <p:cNvPr id="2" name="文本框 1">
            <a:extLst>
              <a:ext uri="{FF2B5EF4-FFF2-40B4-BE49-F238E27FC236}">
                <a16:creationId xmlns:a16="http://schemas.microsoft.com/office/drawing/2014/main" id="{459DFBD2-C1D9-400E-BCA3-11625964B749}"/>
              </a:ext>
            </a:extLst>
          </p:cNvPr>
          <p:cNvSpPr txBox="1"/>
          <p:nvPr/>
        </p:nvSpPr>
        <p:spPr>
          <a:xfrm>
            <a:off x="3289679" y="123906"/>
            <a:ext cx="8791080" cy="1156727"/>
          </a:xfrm>
          <a:prstGeom prst="rect">
            <a:avLst/>
          </a:prstGeom>
          <a:noFill/>
        </p:spPr>
        <p:txBody>
          <a:bodyPr wrap="square" rtlCol="0">
            <a:spAutoFit/>
          </a:bodyPr>
          <a:lstStyle/>
          <a:p>
            <a:pPr algn="l">
              <a:lnSpc>
                <a:spcPct val="150000"/>
              </a:lnSpc>
            </a:pPr>
            <a:r>
              <a:rPr lang="en-US" altLang="zh-CN" sz="1600" b="1" dirty="0">
                <a:effectLst/>
              </a:rPr>
              <a:t>C2</a:t>
            </a:r>
            <a:r>
              <a:rPr lang="zh-CN" altLang="en-US" sz="1600" b="1" dirty="0">
                <a:effectLst/>
              </a:rPr>
              <a:t>比</a:t>
            </a:r>
            <a:r>
              <a:rPr lang="en-US" altLang="zh-CN" sz="1600" b="1" dirty="0">
                <a:effectLst/>
              </a:rPr>
              <a:t>C1</a:t>
            </a:r>
            <a:r>
              <a:rPr lang="zh-CN" altLang="en-US" sz="1600" b="1" dirty="0">
                <a:effectLst/>
              </a:rPr>
              <a:t>晚</a:t>
            </a:r>
            <a:r>
              <a:rPr lang="en-US" altLang="zh-CN" sz="1600" b="1" dirty="0">
                <a:effectLst/>
              </a:rPr>
              <a:t>5s</a:t>
            </a:r>
            <a:r>
              <a:rPr lang="zh-CN" altLang="en-US" sz="1600" b="1" dirty="0">
                <a:effectLst/>
              </a:rPr>
              <a:t>检索数据</a:t>
            </a:r>
          </a:p>
          <a:p>
            <a:pPr algn="l">
              <a:lnSpc>
                <a:spcPct val="150000"/>
              </a:lnSpc>
            </a:pPr>
            <a:r>
              <a:rPr lang="zh-CN" altLang="en-US" sz="1600" dirty="0">
                <a:effectLst/>
              </a:rPr>
              <a:t>模拟的情况：消费者可以访问一个接近的、高带宽的缓存和一个遥远的、低带宽的存储库。我们在消费者上比较了</a:t>
            </a:r>
            <a:r>
              <a:rPr lang="en-US" altLang="zh-CN" sz="1600" dirty="0">
                <a:effectLst/>
              </a:rPr>
              <a:t>PCON</a:t>
            </a:r>
            <a:r>
              <a:rPr lang="zh-CN" altLang="en-US" sz="1600" dirty="0">
                <a:effectLst/>
              </a:rPr>
              <a:t>和</a:t>
            </a:r>
            <a:r>
              <a:rPr lang="en-US" altLang="zh-CN" sz="1600" dirty="0" err="1">
                <a:effectLst/>
              </a:rPr>
              <a:t>CoDel</a:t>
            </a:r>
            <a:r>
              <a:rPr lang="zh-CN" altLang="en-US" sz="1600" dirty="0">
                <a:effectLst/>
              </a:rPr>
              <a:t>在传统</a:t>
            </a:r>
            <a:r>
              <a:rPr lang="en-US" altLang="zh-CN" sz="1600" dirty="0">
                <a:effectLst/>
              </a:rPr>
              <a:t>TCP</a:t>
            </a:r>
            <a:r>
              <a:rPr lang="zh-CN" altLang="en-US" sz="1600" dirty="0">
                <a:effectLst/>
              </a:rPr>
              <a:t>定时器上的下降</a:t>
            </a:r>
            <a:r>
              <a:rPr lang="en-US" altLang="zh-CN" sz="1600" dirty="0">
                <a:effectLst/>
              </a:rPr>
              <a:t>(RTO = </a:t>
            </a:r>
            <a:r>
              <a:rPr lang="en-US" altLang="zh-CN" sz="1600" dirty="0" err="1">
                <a:effectLst/>
              </a:rPr>
              <a:t>meanRTT</a:t>
            </a:r>
            <a:r>
              <a:rPr lang="en-US" altLang="zh-CN" sz="1600" dirty="0">
                <a:effectLst/>
              </a:rPr>
              <a:t> + 4*</a:t>
            </a:r>
            <a:r>
              <a:rPr lang="en-US" altLang="zh-CN" sz="1600" dirty="0" err="1">
                <a:effectLst/>
              </a:rPr>
              <a:t>varRTT</a:t>
            </a:r>
            <a:r>
              <a:rPr lang="en-US" altLang="zh-CN" sz="1600" dirty="0">
                <a:effectLst/>
              </a:rPr>
              <a:t>)</a:t>
            </a:r>
            <a:r>
              <a:rPr lang="zh-CN" altLang="en-US" sz="1600" dirty="0">
                <a:effectLst/>
              </a:rPr>
              <a:t>。</a:t>
            </a:r>
          </a:p>
        </p:txBody>
      </p:sp>
      <p:sp>
        <p:nvSpPr>
          <p:cNvPr id="10" name="文本框 9">
            <a:extLst>
              <a:ext uri="{FF2B5EF4-FFF2-40B4-BE49-F238E27FC236}">
                <a16:creationId xmlns:a16="http://schemas.microsoft.com/office/drawing/2014/main" id="{DE296179-10A0-4FAB-AE7F-9B9C1CAE9F7C}"/>
              </a:ext>
            </a:extLst>
          </p:cNvPr>
          <p:cNvSpPr txBox="1"/>
          <p:nvPr/>
        </p:nvSpPr>
        <p:spPr>
          <a:xfrm>
            <a:off x="5740029" y="1326419"/>
            <a:ext cx="6394126" cy="5444696"/>
          </a:xfrm>
          <a:prstGeom prst="rect">
            <a:avLst/>
          </a:prstGeom>
          <a:noFill/>
        </p:spPr>
        <p:txBody>
          <a:bodyPr wrap="square">
            <a:spAutoFit/>
          </a:bodyPr>
          <a:lstStyle/>
          <a:p>
            <a:pPr algn="l">
              <a:lnSpc>
                <a:spcPct val="150000"/>
              </a:lnSpc>
            </a:pPr>
            <a:r>
              <a:rPr lang="en-US" altLang="zh-CN" b="1" dirty="0">
                <a:effectLst/>
              </a:rPr>
              <a:t>C1</a:t>
            </a:r>
            <a:r>
              <a:rPr lang="zh-CN" altLang="en-US" b="1" dirty="0">
                <a:effectLst/>
              </a:rPr>
              <a:t>是唯一的消费者，其发送速率适应链路</a:t>
            </a:r>
            <a:r>
              <a:rPr lang="en-US" altLang="zh-CN" b="1" dirty="0">
                <a:effectLst/>
              </a:rPr>
              <a:t>R-P</a:t>
            </a:r>
            <a:r>
              <a:rPr lang="zh-CN" altLang="en-US" b="1" dirty="0">
                <a:effectLst/>
              </a:rPr>
              <a:t>的瓶颈带宽，即</a:t>
            </a:r>
            <a:r>
              <a:rPr lang="en-US" altLang="zh-CN" b="1" dirty="0">
                <a:effectLst/>
              </a:rPr>
              <a:t>10mbps</a:t>
            </a:r>
            <a:r>
              <a:rPr lang="zh-CN" altLang="en-US" b="1" dirty="0">
                <a:effectLst/>
              </a:rPr>
              <a:t>。在</a:t>
            </a:r>
            <a:r>
              <a:rPr lang="en-US" altLang="zh-CN" b="1" dirty="0">
                <a:effectLst/>
              </a:rPr>
              <a:t>5s</a:t>
            </a:r>
            <a:r>
              <a:rPr lang="zh-CN" altLang="en-US" b="1" dirty="0">
                <a:effectLst/>
              </a:rPr>
              <a:t>时，</a:t>
            </a:r>
            <a:r>
              <a:rPr lang="en-US" altLang="zh-CN" b="1" dirty="0">
                <a:effectLst/>
              </a:rPr>
              <a:t>C2</a:t>
            </a:r>
            <a:r>
              <a:rPr lang="zh-CN" altLang="en-US" b="1" dirty="0">
                <a:effectLst/>
              </a:rPr>
              <a:t>启动并开始从</a:t>
            </a:r>
            <a:r>
              <a:rPr lang="en-US" altLang="zh-CN" b="1" dirty="0">
                <a:effectLst/>
              </a:rPr>
              <a:t>R(</a:t>
            </a:r>
            <a:r>
              <a:rPr lang="zh-CN" altLang="en-US" b="1" dirty="0">
                <a:effectLst/>
              </a:rPr>
              <a:t>更高的带宽为</a:t>
            </a:r>
            <a:r>
              <a:rPr lang="en-US" altLang="zh-CN" b="1" dirty="0">
                <a:effectLst/>
              </a:rPr>
              <a:t>50 Mbps)</a:t>
            </a:r>
            <a:r>
              <a:rPr lang="zh-CN" altLang="en-US" b="1" dirty="0">
                <a:effectLst/>
              </a:rPr>
              <a:t>的缓存中获取所有数据。在</a:t>
            </a:r>
            <a:r>
              <a:rPr lang="en-US" altLang="zh-CN" b="1" dirty="0">
                <a:effectLst/>
              </a:rPr>
              <a:t>7s</a:t>
            </a:r>
            <a:r>
              <a:rPr lang="zh-CN" altLang="en-US" b="1" dirty="0">
                <a:effectLst/>
              </a:rPr>
              <a:t>时，</a:t>
            </a:r>
            <a:r>
              <a:rPr lang="en-US" altLang="zh-CN" b="1" dirty="0">
                <a:effectLst/>
              </a:rPr>
              <a:t>C2</a:t>
            </a:r>
            <a:r>
              <a:rPr lang="zh-CN" altLang="en-US" b="1" dirty="0">
                <a:effectLst/>
              </a:rPr>
              <a:t>耗尽缓存并连接</a:t>
            </a:r>
            <a:r>
              <a:rPr lang="en-US" altLang="zh-CN" b="1" dirty="0">
                <a:effectLst/>
              </a:rPr>
              <a:t>C1</a:t>
            </a:r>
            <a:r>
              <a:rPr lang="zh-CN" altLang="en-US" b="1" dirty="0">
                <a:effectLst/>
              </a:rPr>
              <a:t>从</a:t>
            </a:r>
            <a:r>
              <a:rPr lang="en-US" altLang="zh-CN" b="1" dirty="0">
                <a:effectLst/>
              </a:rPr>
              <a:t>P</a:t>
            </a:r>
            <a:r>
              <a:rPr lang="zh-CN" altLang="en-US" b="1" dirty="0">
                <a:effectLst/>
              </a:rPr>
              <a:t>检索数据。</a:t>
            </a:r>
            <a:br>
              <a:rPr lang="zh-CN" altLang="en-US" dirty="0">
                <a:effectLst/>
              </a:rPr>
            </a:br>
            <a:endParaRPr lang="zh-CN" altLang="en-US" dirty="0">
              <a:effectLst/>
            </a:endParaRPr>
          </a:p>
          <a:p>
            <a:pPr algn="l">
              <a:lnSpc>
                <a:spcPct val="150000"/>
              </a:lnSpc>
            </a:pPr>
            <a:r>
              <a:rPr lang="en-US" altLang="zh-CN" dirty="0">
                <a:effectLst/>
              </a:rPr>
              <a:t>TCP</a:t>
            </a:r>
            <a:r>
              <a:rPr lang="zh-CN" altLang="en-US" dirty="0">
                <a:effectLst/>
              </a:rPr>
              <a:t>计时器的问题</a:t>
            </a:r>
            <a:r>
              <a:rPr lang="en-US" altLang="zh-CN" dirty="0">
                <a:effectLst/>
              </a:rPr>
              <a:t>:</a:t>
            </a:r>
          </a:p>
          <a:p>
            <a:pPr algn="l">
              <a:lnSpc>
                <a:spcPct val="150000"/>
              </a:lnSpc>
            </a:pPr>
            <a:r>
              <a:rPr lang="zh-CN" altLang="en-US" b="1" dirty="0">
                <a:effectLst/>
              </a:rPr>
              <a:t>两个消费者检索相同的内容</a:t>
            </a:r>
            <a:r>
              <a:rPr lang="zh-CN" altLang="en-US" dirty="0">
                <a:effectLst/>
              </a:rPr>
              <a:t>，因此它们都以大约</a:t>
            </a:r>
            <a:r>
              <a:rPr lang="en-US" altLang="zh-CN" dirty="0">
                <a:effectLst/>
              </a:rPr>
              <a:t>20</a:t>
            </a:r>
            <a:r>
              <a:rPr lang="zh-CN" altLang="en-US" dirty="0">
                <a:effectLst/>
              </a:rPr>
              <a:t>毫秒的</a:t>
            </a:r>
            <a:r>
              <a:rPr lang="en-US" altLang="zh-CN" dirty="0">
                <a:effectLst/>
              </a:rPr>
              <a:t>RTT</a:t>
            </a:r>
            <a:r>
              <a:rPr lang="zh-CN" altLang="en-US" dirty="0">
                <a:effectLst/>
              </a:rPr>
              <a:t>从缓存</a:t>
            </a:r>
            <a:r>
              <a:rPr lang="en-US" altLang="zh-CN" dirty="0">
                <a:effectLst/>
              </a:rPr>
              <a:t>(R)</a:t>
            </a:r>
            <a:r>
              <a:rPr lang="zh-CN" altLang="en-US" dirty="0">
                <a:effectLst/>
              </a:rPr>
              <a:t>中获取数据。这个较小的</a:t>
            </a:r>
            <a:r>
              <a:rPr lang="en-US" altLang="zh-CN" dirty="0">
                <a:effectLst/>
              </a:rPr>
              <a:t>RTT</a:t>
            </a:r>
            <a:r>
              <a:rPr lang="zh-CN" altLang="en-US" dirty="0">
                <a:effectLst/>
              </a:rPr>
              <a:t>减少了</a:t>
            </a:r>
            <a:r>
              <a:rPr lang="en-US" altLang="zh-CN" dirty="0">
                <a:effectLst/>
              </a:rPr>
              <a:t>RTO</a:t>
            </a:r>
            <a:r>
              <a:rPr lang="zh-CN" altLang="en-US" dirty="0">
                <a:effectLst/>
              </a:rPr>
              <a:t>，通常会使</a:t>
            </a:r>
            <a:r>
              <a:rPr lang="en-US" altLang="zh-CN" dirty="0">
                <a:effectLst/>
              </a:rPr>
              <a:t>RTO</a:t>
            </a:r>
            <a:r>
              <a:rPr lang="zh-CN" altLang="en-US" dirty="0">
                <a:effectLst/>
              </a:rPr>
              <a:t>的值小于</a:t>
            </a:r>
            <a:r>
              <a:rPr lang="en-US" altLang="zh-CN" dirty="0">
                <a:effectLst/>
              </a:rPr>
              <a:t>RTT(</a:t>
            </a:r>
            <a:r>
              <a:rPr lang="zh-CN" altLang="en-US" dirty="0">
                <a:effectLst/>
              </a:rPr>
              <a:t>参见“</a:t>
            </a:r>
            <a:r>
              <a:rPr lang="en-US" altLang="zh-CN" dirty="0">
                <a:effectLst/>
              </a:rPr>
              <a:t>RTO - RTT”)</a:t>
            </a:r>
            <a:r>
              <a:rPr lang="zh-CN" altLang="en-US" dirty="0">
                <a:effectLst/>
              </a:rPr>
              <a:t>，导致不必要的重传。</a:t>
            </a:r>
          </a:p>
          <a:p>
            <a:pPr algn="l">
              <a:lnSpc>
                <a:spcPct val="150000"/>
              </a:lnSpc>
            </a:pPr>
            <a:r>
              <a:rPr lang="en-US" altLang="zh-CN" dirty="0">
                <a:effectLst/>
              </a:rPr>
              <a:t>PCON</a:t>
            </a:r>
            <a:r>
              <a:rPr lang="zh-CN" altLang="en-US" dirty="0">
                <a:effectLst/>
              </a:rPr>
              <a:t>通过设置一个</a:t>
            </a:r>
            <a:r>
              <a:rPr lang="zh-CN" altLang="en-US" b="1" dirty="0">
                <a:effectLst/>
              </a:rPr>
              <a:t>固定的更高的</a:t>
            </a:r>
            <a:r>
              <a:rPr lang="en-US" altLang="zh-CN" b="1" dirty="0">
                <a:effectLst/>
              </a:rPr>
              <a:t>RTO</a:t>
            </a:r>
            <a:r>
              <a:rPr lang="en-US" altLang="zh-CN" dirty="0">
                <a:effectLst/>
              </a:rPr>
              <a:t>(“RTO - RTT”</a:t>
            </a:r>
            <a:r>
              <a:rPr lang="zh-CN" altLang="en-US" dirty="0">
                <a:effectLst/>
              </a:rPr>
              <a:t>总是正的</a:t>
            </a:r>
            <a:r>
              <a:rPr lang="en-US" altLang="zh-CN" dirty="0">
                <a:effectLst/>
              </a:rPr>
              <a:t>)</a:t>
            </a:r>
            <a:r>
              <a:rPr lang="zh-CN" altLang="en-US" dirty="0">
                <a:effectLst/>
              </a:rPr>
              <a:t>和</a:t>
            </a:r>
            <a:r>
              <a:rPr lang="zh-CN" altLang="en-US" b="1" dirty="0">
                <a:effectLst/>
              </a:rPr>
              <a:t>为窗口适应使用明确的标记</a:t>
            </a:r>
            <a:r>
              <a:rPr lang="zh-CN" altLang="en-US" dirty="0">
                <a:effectLst/>
              </a:rPr>
              <a:t>来避免这个问题</a:t>
            </a:r>
            <a:r>
              <a:rPr lang="en-US" altLang="zh-CN" dirty="0">
                <a:effectLst/>
              </a:rPr>
              <a:t>:</a:t>
            </a:r>
            <a:r>
              <a:rPr lang="zh-CN" altLang="en-US" b="1" dirty="0">
                <a:effectLst/>
              </a:rPr>
              <a:t>它实现更快的拥塞反应</a:t>
            </a:r>
            <a:r>
              <a:rPr lang="en-US" altLang="zh-CN" dirty="0">
                <a:effectLst/>
              </a:rPr>
              <a:t>(</a:t>
            </a:r>
            <a:r>
              <a:rPr lang="zh-CN" altLang="en-US" dirty="0">
                <a:effectLst/>
              </a:rPr>
              <a:t>标记的包到达消费者比</a:t>
            </a:r>
            <a:r>
              <a:rPr lang="en-US" altLang="zh-CN" dirty="0">
                <a:effectLst/>
              </a:rPr>
              <a:t>RTO</a:t>
            </a:r>
            <a:r>
              <a:rPr lang="zh-CN" altLang="en-US" dirty="0">
                <a:effectLst/>
              </a:rPr>
              <a:t>更快</a:t>
            </a:r>
            <a:r>
              <a:rPr lang="en-US" altLang="zh-CN" dirty="0">
                <a:effectLst/>
              </a:rPr>
              <a:t>)</a:t>
            </a:r>
            <a:r>
              <a:rPr lang="zh-CN" altLang="en-US" dirty="0">
                <a:effectLst/>
              </a:rPr>
              <a:t>，并且</a:t>
            </a:r>
            <a:r>
              <a:rPr lang="zh-CN" altLang="en-US" b="1" dirty="0">
                <a:effectLst/>
              </a:rPr>
              <a:t>不会导致任何包丢弃或重传。</a:t>
            </a:r>
          </a:p>
        </p:txBody>
      </p:sp>
      <p:pic>
        <p:nvPicPr>
          <p:cNvPr id="5" name="图片 4">
            <a:extLst>
              <a:ext uri="{FF2B5EF4-FFF2-40B4-BE49-F238E27FC236}">
                <a16:creationId xmlns:a16="http://schemas.microsoft.com/office/drawing/2014/main" id="{1D740153-B97B-4455-9FB9-6F9D5FCDB016}"/>
              </a:ext>
            </a:extLst>
          </p:cNvPr>
          <p:cNvPicPr>
            <a:picLocks noChangeAspect="1"/>
          </p:cNvPicPr>
          <p:nvPr/>
        </p:nvPicPr>
        <p:blipFill>
          <a:blip r:embed="rId2"/>
          <a:stretch>
            <a:fillRect/>
          </a:stretch>
        </p:blipFill>
        <p:spPr>
          <a:xfrm>
            <a:off x="227246" y="587763"/>
            <a:ext cx="2989840" cy="1780275"/>
          </a:xfrm>
          <a:prstGeom prst="rect">
            <a:avLst/>
          </a:prstGeom>
        </p:spPr>
      </p:pic>
      <p:pic>
        <p:nvPicPr>
          <p:cNvPr id="8" name="图片 7">
            <a:extLst>
              <a:ext uri="{FF2B5EF4-FFF2-40B4-BE49-F238E27FC236}">
                <a16:creationId xmlns:a16="http://schemas.microsoft.com/office/drawing/2014/main" id="{C95C551E-DE45-4888-9483-ADFFDC2702D1}"/>
              </a:ext>
            </a:extLst>
          </p:cNvPr>
          <p:cNvPicPr>
            <a:picLocks noChangeAspect="1"/>
          </p:cNvPicPr>
          <p:nvPr/>
        </p:nvPicPr>
        <p:blipFill>
          <a:blip r:embed="rId3"/>
          <a:stretch>
            <a:fillRect/>
          </a:stretch>
        </p:blipFill>
        <p:spPr>
          <a:xfrm>
            <a:off x="115193" y="2919795"/>
            <a:ext cx="5544743" cy="3311550"/>
          </a:xfrm>
          <a:prstGeom prst="rect">
            <a:avLst/>
          </a:prstGeom>
        </p:spPr>
      </p:pic>
    </p:spTree>
    <p:extLst>
      <p:ext uri="{BB962C8B-B14F-4D97-AF65-F5344CB8AC3E}">
        <p14:creationId xmlns:p14="http://schemas.microsoft.com/office/powerpoint/2010/main" val="2637793351"/>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改变数据包大小和交叉流量</a:t>
            </a:r>
          </a:p>
        </p:txBody>
      </p:sp>
      <p:sp>
        <p:nvSpPr>
          <p:cNvPr id="2" name="文本框 1">
            <a:extLst>
              <a:ext uri="{FF2B5EF4-FFF2-40B4-BE49-F238E27FC236}">
                <a16:creationId xmlns:a16="http://schemas.microsoft.com/office/drawing/2014/main" id="{459DFBD2-C1D9-400E-BCA3-11625964B749}"/>
              </a:ext>
            </a:extLst>
          </p:cNvPr>
          <p:cNvSpPr txBox="1"/>
          <p:nvPr/>
        </p:nvSpPr>
        <p:spPr>
          <a:xfrm>
            <a:off x="0" y="3250810"/>
            <a:ext cx="11800432" cy="2264723"/>
          </a:xfrm>
          <a:prstGeom prst="rect">
            <a:avLst/>
          </a:prstGeom>
          <a:noFill/>
        </p:spPr>
        <p:txBody>
          <a:bodyPr wrap="square" rtlCol="0">
            <a:spAutoFit/>
          </a:bodyPr>
          <a:lstStyle/>
          <a:p>
            <a:pPr algn="l">
              <a:lnSpc>
                <a:spcPct val="150000"/>
              </a:lnSpc>
            </a:pPr>
            <a:r>
              <a:rPr lang="en-US" altLang="zh-CN" sz="1600" b="1" dirty="0">
                <a:effectLst/>
              </a:rPr>
              <a:t>•Payload</a:t>
            </a:r>
            <a:r>
              <a:rPr lang="en-US" altLang="zh-CN" sz="1600" dirty="0">
                <a:effectLst/>
              </a:rPr>
              <a:t>:</a:t>
            </a:r>
            <a:r>
              <a:rPr lang="zh-CN" altLang="en-US" sz="1600" dirty="0">
                <a:effectLst/>
              </a:rPr>
              <a:t>在</a:t>
            </a:r>
            <a:r>
              <a:rPr lang="en-US" altLang="zh-CN" sz="1600" dirty="0">
                <a:effectLst/>
              </a:rPr>
              <a:t>5s</a:t>
            </a:r>
            <a:r>
              <a:rPr lang="zh-CN" altLang="en-US" sz="1600" dirty="0">
                <a:effectLst/>
              </a:rPr>
              <a:t>，数据有效载荷大小突然增加到其原始值的</a:t>
            </a:r>
            <a:r>
              <a:rPr lang="en-US" altLang="zh-CN" sz="1600" dirty="0">
                <a:effectLst/>
              </a:rPr>
              <a:t>50</a:t>
            </a:r>
            <a:r>
              <a:rPr lang="zh-CN" altLang="en-US" sz="1600" dirty="0">
                <a:effectLst/>
              </a:rPr>
              <a:t>倍</a:t>
            </a:r>
            <a:r>
              <a:rPr lang="en-US" altLang="zh-CN" sz="1600" dirty="0">
                <a:effectLst/>
              </a:rPr>
              <a:t>(</a:t>
            </a:r>
            <a:r>
              <a:rPr lang="zh-CN" altLang="en-US" sz="1600" dirty="0">
                <a:effectLst/>
              </a:rPr>
              <a:t>从</a:t>
            </a:r>
            <a:r>
              <a:rPr lang="en-US" altLang="zh-CN" sz="1600" dirty="0">
                <a:effectLst/>
              </a:rPr>
              <a:t>100</a:t>
            </a:r>
            <a:r>
              <a:rPr lang="zh-CN" altLang="en-US" sz="1600" dirty="0">
                <a:effectLst/>
              </a:rPr>
              <a:t>字节到</a:t>
            </a:r>
            <a:r>
              <a:rPr lang="en-US" altLang="zh-CN" sz="1600" dirty="0">
                <a:effectLst/>
              </a:rPr>
              <a:t>5KB)</a:t>
            </a:r>
            <a:r>
              <a:rPr lang="zh-CN" altLang="en-US" sz="1600" dirty="0">
                <a:effectLst/>
              </a:rPr>
              <a:t>。在</a:t>
            </a:r>
            <a:r>
              <a:rPr lang="en-US" altLang="zh-CN" sz="1600" dirty="0">
                <a:effectLst/>
              </a:rPr>
              <a:t>15</a:t>
            </a:r>
            <a:r>
              <a:rPr lang="zh-CN" altLang="en-US" sz="1600" dirty="0">
                <a:effectLst/>
              </a:rPr>
              <a:t>秒时，它被还原到原始值。</a:t>
            </a:r>
          </a:p>
          <a:p>
            <a:pPr algn="l">
              <a:lnSpc>
                <a:spcPct val="150000"/>
              </a:lnSpc>
            </a:pPr>
            <a:r>
              <a:rPr lang="en-US" altLang="zh-CN" sz="1600" b="1" dirty="0">
                <a:effectLst/>
              </a:rPr>
              <a:t>•</a:t>
            </a:r>
            <a:r>
              <a:rPr lang="en-US" altLang="zh-CN" sz="1600" b="1" dirty="0" err="1">
                <a:effectLst/>
              </a:rPr>
              <a:t>Cross_Same</a:t>
            </a:r>
            <a:r>
              <a:rPr lang="en-US" altLang="zh-CN" sz="1600" dirty="0">
                <a:effectLst/>
              </a:rPr>
              <a:t>: C2</a:t>
            </a:r>
            <a:r>
              <a:rPr lang="zh-CN" altLang="en-US" sz="1600" dirty="0">
                <a:effectLst/>
              </a:rPr>
              <a:t>请求一个无响应的，固定的交叉流量率，</a:t>
            </a:r>
            <a:r>
              <a:rPr lang="en-US" altLang="zh-CN" sz="1600" dirty="0">
                <a:effectLst/>
              </a:rPr>
              <a:t>98%</a:t>
            </a:r>
            <a:r>
              <a:rPr lang="zh-CN" altLang="en-US" sz="1600" dirty="0">
                <a:effectLst/>
              </a:rPr>
              <a:t>的可用瓶颈链路带宽</a:t>
            </a:r>
            <a:r>
              <a:rPr lang="en-US" altLang="zh-CN" sz="1600" dirty="0">
                <a:effectLst/>
              </a:rPr>
              <a:t>(</a:t>
            </a:r>
            <a:r>
              <a:rPr lang="zh-CN" altLang="en-US" sz="1600" dirty="0">
                <a:effectLst/>
              </a:rPr>
              <a:t>将可用带宽减少到原来的</a:t>
            </a:r>
            <a:r>
              <a:rPr lang="en-US" altLang="zh-CN" sz="1600" dirty="0">
                <a:effectLst/>
              </a:rPr>
              <a:t>1/50)</a:t>
            </a:r>
            <a:r>
              <a:rPr lang="zh-CN" altLang="en-US" sz="1600" dirty="0">
                <a:effectLst/>
              </a:rPr>
              <a:t>。</a:t>
            </a:r>
            <a:r>
              <a:rPr lang="en-US" altLang="zh-CN" sz="1600" dirty="0">
                <a:effectLst/>
              </a:rPr>
              <a:t>15</a:t>
            </a:r>
            <a:r>
              <a:rPr lang="zh-CN" altLang="en-US" sz="1600" dirty="0"/>
              <a:t>秒</a:t>
            </a:r>
            <a:r>
              <a:rPr lang="zh-CN" altLang="en-US" sz="1600" dirty="0">
                <a:effectLst/>
              </a:rPr>
              <a:t>，交叉流量停止。</a:t>
            </a:r>
          </a:p>
          <a:p>
            <a:pPr algn="l">
              <a:lnSpc>
                <a:spcPct val="150000"/>
              </a:lnSpc>
            </a:pPr>
            <a:r>
              <a:rPr lang="en-US" altLang="zh-CN" sz="1600" b="1" dirty="0">
                <a:effectLst/>
              </a:rPr>
              <a:t>•Cross_Opp_1</a:t>
            </a:r>
            <a:r>
              <a:rPr lang="en-US" altLang="zh-CN" sz="1600" dirty="0">
                <a:effectLst/>
              </a:rPr>
              <a:t>:</a:t>
            </a:r>
            <a:r>
              <a:rPr lang="zh-CN" altLang="en-US" sz="1600" dirty="0">
                <a:effectLst/>
              </a:rPr>
              <a:t>相同数量的</a:t>
            </a:r>
            <a:r>
              <a:rPr lang="en-US" altLang="zh-CN" sz="1600" dirty="0">
                <a:effectLst/>
              </a:rPr>
              <a:t>cross-</a:t>
            </a:r>
            <a:r>
              <a:rPr lang="en-US" altLang="zh-CN" sz="1600" dirty="0" err="1">
                <a:effectLst/>
              </a:rPr>
              <a:t>trafficasinCross_Same</a:t>
            </a:r>
            <a:r>
              <a:rPr lang="zh-CN" altLang="en-US" sz="1600" dirty="0">
                <a:effectLst/>
              </a:rPr>
              <a:t>，但现在是相反的方向</a:t>
            </a:r>
            <a:r>
              <a:rPr lang="en-US" altLang="zh-CN" sz="1600" dirty="0">
                <a:effectLst/>
              </a:rPr>
              <a:t>(C2</a:t>
            </a:r>
            <a:r>
              <a:rPr lang="zh-CN" altLang="en-US" sz="1600" dirty="0">
                <a:effectLst/>
              </a:rPr>
              <a:t>向</a:t>
            </a:r>
            <a:r>
              <a:rPr lang="en-US" altLang="zh-CN" sz="1600" dirty="0">
                <a:effectLst/>
              </a:rPr>
              <a:t>P</a:t>
            </a:r>
            <a:r>
              <a:rPr lang="zh-CN" altLang="en-US" sz="1600" dirty="0">
                <a:effectLst/>
              </a:rPr>
              <a:t>发送数据</a:t>
            </a:r>
            <a:r>
              <a:rPr lang="en-US" altLang="zh-CN" sz="1600" dirty="0">
                <a:effectLst/>
              </a:rPr>
              <a:t>)</a:t>
            </a:r>
            <a:r>
              <a:rPr lang="zh-CN" altLang="en-US" sz="1600" dirty="0">
                <a:effectLst/>
              </a:rPr>
              <a:t>，导致</a:t>
            </a:r>
            <a:r>
              <a:rPr lang="en-US" altLang="zh-CN" sz="1600" dirty="0">
                <a:effectLst/>
              </a:rPr>
              <a:t>Interest</a:t>
            </a:r>
            <a:r>
              <a:rPr lang="zh-CN" altLang="en-US" sz="1600" dirty="0">
                <a:effectLst/>
              </a:rPr>
              <a:t>路径拥塞。首先，我们忽略这个拥塞，只考虑数据路径</a:t>
            </a:r>
            <a:r>
              <a:rPr lang="en-US" altLang="zh-CN" sz="1600" dirty="0">
                <a:effectLst/>
              </a:rPr>
              <a:t>(</a:t>
            </a:r>
            <a:r>
              <a:rPr lang="zh-CN" altLang="en-US" sz="1600" dirty="0">
                <a:effectLst/>
              </a:rPr>
              <a:t>标记包</a:t>
            </a:r>
            <a:r>
              <a:rPr lang="en-US" altLang="zh-CN" sz="1600" dirty="0">
                <a:effectLst/>
              </a:rPr>
              <a:t>)</a:t>
            </a:r>
            <a:r>
              <a:rPr lang="zh-CN" altLang="en-US" sz="1600" dirty="0">
                <a:effectLst/>
              </a:rPr>
              <a:t>上的拥塞。</a:t>
            </a:r>
          </a:p>
          <a:p>
            <a:pPr algn="l">
              <a:lnSpc>
                <a:spcPct val="150000"/>
              </a:lnSpc>
            </a:pPr>
            <a:r>
              <a:rPr lang="en-US" altLang="zh-CN" sz="1600" b="1" dirty="0">
                <a:effectLst/>
              </a:rPr>
              <a:t>•Cross_Opp_2</a:t>
            </a:r>
            <a:r>
              <a:rPr lang="en-US" altLang="zh-CN" sz="1600" dirty="0">
                <a:effectLst/>
              </a:rPr>
              <a:t>:</a:t>
            </a:r>
            <a:r>
              <a:rPr lang="zh-CN" altLang="en-US" sz="1600" dirty="0">
                <a:effectLst/>
              </a:rPr>
              <a:t>与</a:t>
            </a:r>
            <a:r>
              <a:rPr lang="en-US" altLang="zh-CN" sz="1600" dirty="0">
                <a:effectLst/>
              </a:rPr>
              <a:t>Cross_Opp_1</a:t>
            </a:r>
            <a:r>
              <a:rPr lang="zh-CN" altLang="en-US" sz="1600" dirty="0">
                <a:effectLst/>
              </a:rPr>
              <a:t>相同，但现在路由器对拥塞的兴趣包作出反应，标记</a:t>
            </a:r>
            <a:r>
              <a:rPr lang="en-US" altLang="zh-CN" sz="1600" dirty="0">
                <a:effectLst/>
              </a:rPr>
              <a:t>PIT</a:t>
            </a:r>
            <a:r>
              <a:rPr lang="zh-CN" altLang="en-US" sz="1600" dirty="0">
                <a:effectLst/>
              </a:rPr>
              <a:t>条目，然后标记返回的数据包。</a:t>
            </a:r>
          </a:p>
        </p:txBody>
      </p:sp>
      <p:pic>
        <p:nvPicPr>
          <p:cNvPr id="5" name="图片 4">
            <a:extLst>
              <a:ext uri="{FF2B5EF4-FFF2-40B4-BE49-F238E27FC236}">
                <a16:creationId xmlns:a16="http://schemas.microsoft.com/office/drawing/2014/main" id="{1D740153-B97B-4455-9FB9-6F9D5FCDB016}"/>
              </a:ext>
            </a:extLst>
          </p:cNvPr>
          <p:cNvPicPr>
            <a:picLocks noChangeAspect="1"/>
          </p:cNvPicPr>
          <p:nvPr/>
        </p:nvPicPr>
        <p:blipFill>
          <a:blip r:embed="rId2"/>
          <a:stretch>
            <a:fillRect/>
          </a:stretch>
        </p:blipFill>
        <p:spPr>
          <a:xfrm>
            <a:off x="227245" y="694554"/>
            <a:ext cx="3563843" cy="2122060"/>
          </a:xfrm>
          <a:prstGeom prst="rect">
            <a:avLst/>
          </a:prstGeom>
        </p:spPr>
      </p:pic>
    </p:spTree>
    <p:extLst>
      <p:ext uri="{BB962C8B-B14F-4D97-AF65-F5344CB8AC3E}">
        <p14:creationId xmlns:p14="http://schemas.microsoft.com/office/powerpoint/2010/main" val="1068147301"/>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改变数据包大小和交叉流量</a:t>
            </a:r>
          </a:p>
        </p:txBody>
      </p:sp>
      <p:pic>
        <p:nvPicPr>
          <p:cNvPr id="4" name="图片 3">
            <a:extLst>
              <a:ext uri="{FF2B5EF4-FFF2-40B4-BE49-F238E27FC236}">
                <a16:creationId xmlns:a16="http://schemas.microsoft.com/office/drawing/2014/main" id="{4DB42158-3455-4D0A-BB8E-DE1A096BACB0}"/>
              </a:ext>
            </a:extLst>
          </p:cNvPr>
          <p:cNvPicPr>
            <a:picLocks noChangeAspect="1"/>
          </p:cNvPicPr>
          <p:nvPr/>
        </p:nvPicPr>
        <p:blipFill>
          <a:blip r:embed="rId2"/>
          <a:stretch>
            <a:fillRect/>
          </a:stretch>
        </p:blipFill>
        <p:spPr>
          <a:xfrm>
            <a:off x="5717607" y="17114"/>
            <a:ext cx="6247148" cy="6840885"/>
          </a:xfrm>
          <a:prstGeom prst="rect">
            <a:avLst/>
          </a:prstGeom>
        </p:spPr>
      </p:pic>
      <p:sp>
        <p:nvSpPr>
          <p:cNvPr id="8" name="文本框 7">
            <a:extLst>
              <a:ext uri="{FF2B5EF4-FFF2-40B4-BE49-F238E27FC236}">
                <a16:creationId xmlns:a16="http://schemas.microsoft.com/office/drawing/2014/main" id="{F76BB37C-DDF0-41E5-9C35-7821F7C7C880}"/>
              </a:ext>
            </a:extLst>
          </p:cNvPr>
          <p:cNvSpPr txBox="1"/>
          <p:nvPr/>
        </p:nvSpPr>
        <p:spPr>
          <a:xfrm>
            <a:off x="18494" y="609483"/>
            <a:ext cx="5881722" cy="5958041"/>
          </a:xfrm>
          <a:prstGeom prst="rect">
            <a:avLst/>
          </a:prstGeom>
          <a:noFill/>
        </p:spPr>
        <p:txBody>
          <a:bodyPr wrap="square">
            <a:spAutoFit/>
          </a:bodyPr>
          <a:lstStyle/>
          <a:p>
            <a:pPr algn="l">
              <a:lnSpc>
                <a:spcPct val="150000"/>
              </a:lnSpc>
            </a:pPr>
            <a:r>
              <a:rPr lang="en-US" altLang="zh-CN" sz="1600" dirty="0">
                <a:effectLst/>
              </a:rPr>
              <a:t>Payload</a:t>
            </a:r>
            <a:r>
              <a:rPr lang="zh-CN" altLang="en-US" sz="1600" dirty="0">
                <a:effectLst/>
              </a:rPr>
              <a:t>：</a:t>
            </a:r>
            <a:r>
              <a:rPr lang="en-US" altLang="zh-CN" sz="1600" dirty="0">
                <a:effectLst/>
              </a:rPr>
              <a:t>5</a:t>
            </a:r>
            <a:r>
              <a:rPr lang="zh-CN" altLang="en-US" sz="1600" dirty="0">
                <a:effectLst/>
              </a:rPr>
              <a:t>秒路由器队列将被填满，消费者将体验到临时</a:t>
            </a:r>
            <a:r>
              <a:rPr lang="zh-CN" altLang="en-US" sz="1600" b="1" dirty="0">
                <a:effectLst/>
              </a:rPr>
              <a:t>更高的延迟</a:t>
            </a:r>
            <a:r>
              <a:rPr lang="zh-CN" altLang="en-US" sz="1600" b="1" dirty="0"/>
              <a:t>。</a:t>
            </a:r>
            <a:r>
              <a:rPr lang="zh-CN" altLang="en-US" sz="1600" dirty="0">
                <a:effectLst/>
              </a:rPr>
              <a:t>然后</a:t>
            </a:r>
            <a:r>
              <a:rPr lang="en-US" altLang="zh-CN" sz="1600" dirty="0">
                <a:effectLst/>
              </a:rPr>
              <a:t>PCON</a:t>
            </a:r>
            <a:r>
              <a:rPr lang="zh-CN" altLang="en-US" sz="1600" dirty="0">
                <a:effectLst/>
              </a:rPr>
              <a:t>迅速减少</a:t>
            </a:r>
            <a:r>
              <a:rPr lang="en-US" altLang="zh-CN" sz="1600" dirty="0" err="1">
                <a:effectLst/>
              </a:rPr>
              <a:t>cwnd</a:t>
            </a:r>
            <a:r>
              <a:rPr lang="zh-CN" altLang="en-US" sz="1600" dirty="0">
                <a:effectLst/>
              </a:rPr>
              <a:t>，使队列开始排空，并在大约</a:t>
            </a:r>
            <a:r>
              <a:rPr lang="en-US" altLang="zh-CN" sz="1600" dirty="0">
                <a:effectLst/>
              </a:rPr>
              <a:t>12</a:t>
            </a:r>
            <a:r>
              <a:rPr lang="zh-CN" altLang="en-US" sz="1600" dirty="0">
                <a:effectLst/>
              </a:rPr>
              <a:t>秒时恢复到正常值。在</a:t>
            </a:r>
            <a:r>
              <a:rPr lang="en-US" altLang="zh-CN" sz="1600" dirty="0">
                <a:effectLst/>
              </a:rPr>
              <a:t>15</a:t>
            </a:r>
            <a:r>
              <a:rPr lang="zh-CN" altLang="en-US" sz="1600" dirty="0">
                <a:effectLst/>
              </a:rPr>
              <a:t>秒时，当数据大小返回到原来的</a:t>
            </a:r>
            <a:r>
              <a:rPr lang="en-US" altLang="zh-CN" sz="1600" dirty="0">
                <a:effectLst/>
              </a:rPr>
              <a:t>100</a:t>
            </a:r>
            <a:r>
              <a:rPr lang="zh-CN" altLang="en-US" sz="1600" dirty="0">
                <a:effectLst/>
              </a:rPr>
              <a:t>字节时，消耗速率下降，但消耗者迅速调整</a:t>
            </a:r>
            <a:r>
              <a:rPr lang="en-US" altLang="zh-CN" sz="1600" dirty="0" err="1">
                <a:effectLst/>
              </a:rPr>
              <a:t>cwnd</a:t>
            </a:r>
            <a:r>
              <a:rPr lang="zh-CN" altLang="en-US" sz="1600" dirty="0">
                <a:effectLst/>
              </a:rPr>
              <a:t>以再次占据全部带宽</a:t>
            </a:r>
            <a:r>
              <a:rPr lang="en-US" altLang="zh-CN" sz="1600" dirty="0">
                <a:effectLst/>
              </a:rPr>
              <a:t>(</a:t>
            </a:r>
            <a:r>
              <a:rPr lang="zh-CN" altLang="en-US" sz="1600" dirty="0">
                <a:effectLst/>
              </a:rPr>
              <a:t>大约在</a:t>
            </a:r>
            <a:r>
              <a:rPr lang="en-US" altLang="zh-CN" sz="1600" dirty="0">
                <a:effectLst/>
              </a:rPr>
              <a:t>18</a:t>
            </a:r>
            <a:r>
              <a:rPr lang="zh-CN" altLang="en-US" sz="1600" dirty="0">
                <a:effectLst/>
              </a:rPr>
              <a:t>秒</a:t>
            </a:r>
            <a:r>
              <a:rPr lang="en-US" altLang="zh-CN" sz="1600" dirty="0">
                <a:effectLst/>
              </a:rPr>
              <a:t>)</a:t>
            </a:r>
            <a:r>
              <a:rPr lang="zh-CN" altLang="en-US" sz="1600" dirty="0">
                <a:effectLst/>
              </a:rPr>
              <a:t>。</a:t>
            </a:r>
          </a:p>
          <a:p>
            <a:pPr algn="l">
              <a:lnSpc>
                <a:spcPct val="150000"/>
              </a:lnSpc>
            </a:pPr>
            <a:r>
              <a:rPr lang="zh-CN" altLang="en-US" sz="1600" b="1" dirty="0">
                <a:effectLst/>
                <a:latin typeface="unset"/>
              </a:rPr>
              <a:t>交叉流量：</a:t>
            </a:r>
            <a:r>
              <a:rPr lang="zh-CN" altLang="en-US" sz="1600" dirty="0">
                <a:effectLst/>
                <a:latin typeface="unset"/>
              </a:rPr>
              <a:t>也有类似的效果，但</a:t>
            </a:r>
            <a:r>
              <a:rPr lang="zh-CN" altLang="en-US" sz="1600" b="1" dirty="0">
                <a:effectLst/>
                <a:latin typeface="unset"/>
              </a:rPr>
              <a:t>产生的延迟更少</a:t>
            </a:r>
            <a:r>
              <a:rPr lang="en-US" altLang="zh-CN" sz="1600" dirty="0">
                <a:effectLst/>
                <a:latin typeface="unset"/>
              </a:rPr>
              <a:t>(300</a:t>
            </a:r>
            <a:r>
              <a:rPr lang="zh-CN" altLang="en-US" sz="1600" dirty="0">
                <a:effectLst/>
                <a:latin typeface="unset"/>
              </a:rPr>
              <a:t>毫秒</a:t>
            </a:r>
            <a:r>
              <a:rPr lang="en-US" altLang="zh-CN" sz="1600" dirty="0">
                <a:effectLst/>
                <a:latin typeface="unset"/>
              </a:rPr>
              <a:t>;</a:t>
            </a:r>
            <a:r>
              <a:rPr lang="zh-CN" altLang="en-US" sz="1600" dirty="0">
                <a:effectLst/>
                <a:latin typeface="unset"/>
              </a:rPr>
              <a:t>注意指数刻度</a:t>
            </a:r>
            <a:r>
              <a:rPr lang="en-US" altLang="zh-CN" sz="1600" dirty="0">
                <a:effectLst/>
                <a:latin typeface="unset"/>
              </a:rPr>
              <a:t>)</a:t>
            </a:r>
            <a:r>
              <a:rPr lang="zh-CN" altLang="en-US" sz="1600" dirty="0">
                <a:effectLst/>
                <a:latin typeface="unset"/>
              </a:rPr>
              <a:t>。在这两种情况下，消费者都能快速响应数据包标记并降低其发送速率。如果</a:t>
            </a:r>
            <a:r>
              <a:rPr lang="en-US" altLang="zh-CN" sz="1600" dirty="0">
                <a:effectLst/>
                <a:latin typeface="unset"/>
              </a:rPr>
              <a:t>Interest</a:t>
            </a:r>
            <a:r>
              <a:rPr lang="zh-CN" altLang="en-US" sz="1600" dirty="0">
                <a:effectLst/>
                <a:latin typeface="unset"/>
              </a:rPr>
              <a:t>生命周期</a:t>
            </a:r>
            <a:r>
              <a:rPr lang="en-US" altLang="zh-CN" sz="1600" dirty="0">
                <a:effectLst/>
                <a:latin typeface="unset"/>
              </a:rPr>
              <a:t>(</a:t>
            </a:r>
            <a:r>
              <a:rPr lang="zh-CN" altLang="en-US" sz="1600" dirty="0">
                <a:effectLst/>
                <a:latin typeface="unset"/>
              </a:rPr>
              <a:t>和</a:t>
            </a:r>
            <a:r>
              <a:rPr lang="en-US" altLang="zh-CN" sz="1600" dirty="0">
                <a:effectLst/>
                <a:latin typeface="unset"/>
              </a:rPr>
              <a:t>RTO)</a:t>
            </a:r>
            <a:r>
              <a:rPr lang="zh-CN" altLang="en-US" sz="1600" dirty="0">
                <a:effectLst/>
                <a:latin typeface="unset"/>
              </a:rPr>
              <a:t>足够长，则不会丢包</a:t>
            </a:r>
            <a:r>
              <a:rPr lang="en-US" altLang="zh-CN" sz="1600" dirty="0">
                <a:effectLst/>
                <a:latin typeface="unset"/>
              </a:rPr>
              <a:t>;</a:t>
            </a:r>
            <a:r>
              <a:rPr lang="zh-CN" altLang="en-US" sz="1600" dirty="0">
                <a:effectLst/>
                <a:latin typeface="unset"/>
              </a:rPr>
              <a:t>否则一些数据包可能会丢失</a:t>
            </a:r>
            <a:r>
              <a:rPr lang="en-US" altLang="zh-CN" sz="1600" dirty="0">
                <a:effectLst/>
                <a:latin typeface="unset"/>
              </a:rPr>
              <a:t>(</a:t>
            </a:r>
            <a:r>
              <a:rPr lang="zh-CN" altLang="en-US" sz="1600" dirty="0">
                <a:effectLst/>
                <a:latin typeface="unset"/>
              </a:rPr>
              <a:t>和重传</a:t>
            </a:r>
            <a:r>
              <a:rPr lang="en-US" altLang="zh-CN" sz="1600" dirty="0">
                <a:effectLst/>
                <a:latin typeface="unset"/>
              </a:rPr>
              <a:t>)</a:t>
            </a:r>
            <a:r>
              <a:rPr lang="zh-CN" altLang="en-US" sz="1600" dirty="0">
                <a:effectLst/>
                <a:latin typeface="unset"/>
              </a:rPr>
              <a:t>。尽管如此，适应的方式是一样的</a:t>
            </a:r>
            <a:endParaRPr lang="zh-CN" altLang="en-US" sz="1600" dirty="0">
              <a:effectLst/>
            </a:endParaRPr>
          </a:p>
          <a:p>
            <a:pPr algn="l">
              <a:lnSpc>
                <a:spcPct val="150000"/>
              </a:lnSpc>
            </a:pPr>
            <a:r>
              <a:rPr lang="zh-CN" altLang="en-US" sz="1600" b="1" dirty="0">
                <a:effectLst/>
              </a:rPr>
              <a:t>反向交叉流量</a:t>
            </a:r>
            <a:r>
              <a:rPr lang="zh-CN" altLang="en-US" sz="1600" dirty="0">
                <a:effectLst/>
              </a:rPr>
              <a:t>的情况说明了为什么需要考虑兴趣包的拥塞状态</a:t>
            </a:r>
            <a:r>
              <a:rPr lang="en-US" altLang="zh-CN" sz="1600" dirty="0">
                <a:effectLst/>
              </a:rPr>
              <a:t>:</a:t>
            </a:r>
            <a:r>
              <a:rPr lang="zh-CN" altLang="en-US" sz="1600" dirty="0">
                <a:effectLst/>
              </a:rPr>
              <a:t>如果我们不考虑</a:t>
            </a:r>
            <a:r>
              <a:rPr lang="en-US" altLang="zh-CN" sz="1600" dirty="0">
                <a:effectLst/>
              </a:rPr>
              <a:t>(Cross_Opp_1)</a:t>
            </a:r>
            <a:r>
              <a:rPr lang="zh-CN" altLang="en-US" sz="1600" dirty="0">
                <a:effectLst/>
              </a:rPr>
              <a:t>， </a:t>
            </a:r>
            <a:r>
              <a:rPr lang="en-US" altLang="zh-CN" sz="1600" dirty="0">
                <a:effectLst/>
              </a:rPr>
              <a:t>R1</a:t>
            </a:r>
            <a:r>
              <a:rPr lang="zh-CN" altLang="en-US" sz="1600" dirty="0">
                <a:effectLst/>
              </a:rPr>
              <a:t>的排队延迟</a:t>
            </a:r>
            <a:r>
              <a:rPr lang="en-US" altLang="zh-CN" sz="1600" dirty="0">
                <a:effectLst/>
              </a:rPr>
              <a:t>(</a:t>
            </a:r>
            <a:r>
              <a:rPr lang="zh-CN" altLang="en-US" sz="1600" dirty="0">
                <a:effectLst/>
              </a:rPr>
              <a:t>以及消费者的</a:t>
            </a:r>
            <a:r>
              <a:rPr lang="en-US" altLang="zh-CN" sz="1600" dirty="0">
                <a:effectLst/>
              </a:rPr>
              <a:t>RTT)</a:t>
            </a:r>
            <a:r>
              <a:rPr lang="zh-CN" altLang="en-US" sz="1600" dirty="0">
                <a:effectLst/>
              </a:rPr>
              <a:t>将无限期上升，拥塞的第一个迹象将是由于路由器缓冲区溢出造成的包丢失。</a:t>
            </a:r>
          </a:p>
          <a:p>
            <a:pPr algn="l">
              <a:lnSpc>
                <a:spcPct val="150000"/>
              </a:lnSpc>
            </a:pPr>
            <a:r>
              <a:rPr lang="zh-CN" altLang="en-US" sz="1600" dirty="0">
                <a:effectLst/>
              </a:rPr>
              <a:t>如果考虑兴趣路径</a:t>
            </a:r>
            <a:r>
              <a:rPr lang="en-US" altLang="zh-CN" sz="1600" dirty="0">
                <a:effectLst/>
              </a:rPr>
              <a:t>(Cross_Opp_2)</a:t>
            </a:r>
            <a:r>
              <a:rPr lang="zh-CN" altLang="en-US" sz="1600" dirty="0">
                <a:effectLst/>
              </a:rPr>
              <a:t>上的拥塞，至少在交叉流量低于可用的瓶颈链路带宽时，我们可以避免队列积聚。</a:t>
            </a:r>
            <a:endParaRPr lang="en-US" altLang="zh-CN" sz="1600" dirty="0">
              <a:effectLst/>
            </a:endParaRPr>
          </a:p>
        </p:txBody>
      </p:sp>
    </p:spTree>
    <p:extLst>
      <p:ext uri="{BB962C8B-B14F-4D97-AF65-F5344CB8AC3E}">
        <p14:creationId xmlns:p14="http://schemas.microsoft.com/office/powerpoint/2010/main" val="1394413949"/>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多路径转发</a:t>
            </a:r>
          </a:p>
        </p:txBody>
      </p:sp>
      <p:sp>
        <p:nvSpPr>
          <p:cNvPr id="8" name="文本框 7">
            <a:extLst>
              <a:ext uri="{FF2B5EF4-FFF2-40B4-BE49-F238E27FC236}">
                <a16:creationId xmlns:a16="http://schemas.microsoft.com/office/drawing/2014/main" id="{F76BB37C-DDF0-41E5-9C35-7821F7C7C880}"/>
              </a:ext>
            </a:extLst>
          </p:cNvPr>
          <p:cNvSpPr txBox="1"/>
          <p:nvPr/>
        </p:nvSpPr>
        <p:spPr>
          <a:xfrm>
            <a:off x="136858" y="3146882"/>
            <a:ext cx="5129286" cy="3742050"/>
          </a:xfrm>
          <a:prstGeom prst="rect">
            <a:avLst/>
          </a:prstGeom>
          <a:noFill/>
        </p:spPr>
        <p:txBody>
          <a:bodyPr wrap="square">
            <a:spAutoFit/>
          </a:bodyPr>
          <a:lstStyle/>
          <a:p>
            <a:pPr algn="l">
              <a:lnSpc>
                <a:spcPct val="150000"/>
              </a:lnSpc>
            </a:pPr>
            <a:r>
              <a:rPr lang="zh-CN" altLang="en-US" sz="1600" dirty="0">
                <a:effectLst/>
              </a:rPr>
              <a:t>在每次测量中，我们等待转发分割比稳定下来，然后取其平均值。在图</a:t>
            </a:r>
            <a:r>
              <a:rPr lang="en-US" altLang="zh-CN" sz="1600" dirty="0">
                <a:effectLst/>
              </a:rPr>
              <a:t>9</a:t>
            </a:r>
            <a:r>
              <a:rPr lang="zh-CN" altLang="en-US" sz="1600" dirty="0">
                <a:effectLst/>
              </a:rPr>
              <a:t>中由</a:t>
            </a:r>
            <a:r>
              <a:rPr lang="zh-CN" altLang="en-US" sz="1600" b="1" dirty="0">
                <a:effectLst/>
              </a:rPr>
              <a:t>节点</a:t>
            </a:r>
            <a:r>
              <a:rPr lang="en-US" altLang="zh-CN" sz="1600" b="1" dirty="0">
                <a:effectLst/>
              </a:rPr>
              <a:t>R2</a:t>
            </a:r>
            <a:r>
              <a:rPr lang="zh-CN" altLang="en-US" sz="1600" b="1" dirty="0">
                <a:effectLst/>
              </a:rPr>
              <a:t>、</a:t>
            </a:r>
            <a:r>
              <a:rPr lang="en-US" altLang="zh-CN" sz="1600" b="1" dirty="0">
                <a:effectLst/>
              </a:rPr>
              <a:t>P1</a:t>
            </a:r>
            <a:r>
              <a:rPr lang="zh-CN" altLang="en-US" sz="1600" b="1" dirty="0">
                <a:effectLst/>
              </a:rPr>
              <a:t>、</a:t>
            </a:r>
            <a:r>
              <a:rPr lang="en-US" altLang="zh-CN" sz="1600" b="1" dirty="0">
                <a:effectLst/>
              </a:rPr>
              <a:t>P2</a:t>
            </a:r>
            <a:r>
              <a:rPr lang="zh-CN" altLang="en-US" sz="1600" b="1" dirty="0">
                <a:effectLst/>
              </a:rPr>
              <a:t>和</a:t>
            </a:r>
            <a:r>
              <a:rPr lang="en-US" altLang="zh-CN" sz="1600" b="1" dirty="0">
                <a:effectLst/>
              </a:rPr>
              <a:t>P3</a:t>
            </a:r>
            <a:r>
              <a:rPr lang="zh-CN" altLang="en-US" sz="1600" dirty="0">
                <a:effectLst/>
              </a:rPr>
              <a:t>组成的拓扑中</a:t>
            </a:r>
            <a:r>
              <a:rPr lang="en-US" altLang="zh-CN" sz="1600" dirty="0">
                <a:effectLst/>
              </a:rPr>
              <a:t>(</a:t>
            </a:r>
            <a:r>
              <a:rPr lang="zh-CN" altLang="en-US" sz="1600" dirty="0">
                <a:effectLst/>
              </a:rPr>
              <a:t>其中</a:t>
            </a:r>
            <a:r>
              <a:rPr lang="en-US" altLang="zh-CN" sz="1600" b="1" dirty="0">
                <a:effectLst/>
              </a:rPr>
              <a:t>R2</a:t>
            </a:r>
            <a:r>
              <a:rPr lang="zh-CN" altLang="en-US" sz="1600" b="1" dirty="0">
                <a:effectLst/>
              </a:rPr>
              <a:t>充当消费者</a:t>
            </a:r>
            <a:r>
              <a:rPr lang="en-US" altLang="zh-CN" sz="1600" dirty="0">
                <a:effectLst/>
              </a:rPr>
              <a:t>)</a:t>
            </a:r>
            <a:r>
              <a:rPr lang="zh-CN" altLang="en-US" sz="1600" dirty="0">
                <a:effectLst/>
              </a:rPr>
              <a:t>，我们使用三种场景</a:t>
            </a:r>
            <a:r>
              <a:rPr lang="en-US" altLang="zh-CN" sz="1600" dirty="0">
                <a:effectLst/>
              </a:rPr>
              <a:t>:</a:t>
            </a:r>
          </a:p>
          <a:p>
            <a:pPr algn="l">
              <a:lnSpc>
                <a:spcPct val="150000"/>
              </a:lnSpc>
            </a:pPr>
            <a:r>
              <a:rPr lang="en-US" altLang="zh-CN" sz="1600" dirty="0">
                <a:effectLst/>
              </a:rPr>
              <a:t>•Equal: 3</a:t>
            </a:r>
            <a:r>
              <a:rPr lang="zh-CN" altLang="en-US" sz="1600" dirty="0">
                <a:effectLst/>
              </a:rPr>
              <a:t>条路径，带宽</a:t>
            </a:r>
            <a:r>
              <a:rPr lang="en-US" altLang="zh-CN" sz="1600" dirty="0">
                <a:effectLst/>
              </a:rPr>
              <a:t>10Mbit/s, RTT 20ms</a:t>
            </a:r>
            <a:r>
              <a:rPr lang="zh-CN" altLang="en-US" sz="1600" dirty="0">
                <a:effectLst/>
              </a:rPr>
              <a:t>。</a:t>
            </a:r>
          </a:p>
          <a:p>
            <a:pPr algn="l">
              <a:lnSpc>
                <a:spcPct val="150000"/>
              </a:lnSpc>
            </a:pPr>
            <a:r>
              <a:rPr lang="en-US" altLang="zh-CN" sz="1600" dirty="0">
                <a:effectLst/>
              </a:rPr>
              <a:t>•</a:t>
            </a:r>
            <a:r>
              <a:rPr lang="en-US" altLang="zh-CN" sz="1600" dirty="0" err="1">
                <a:effectLst/>
              </a:rPr>
              <a:t>Diff_Delay</a:t>
            </a:r>
            <a:r>
              <a:rPr lang="en-US" altLang="zh-CN" sz="1600" dirty="0">
                <a:effectLst/>
              </a:rPr>
              <a:t>: 3</a:t>
            </a:r>
            <a:r>
              <a:rPr lang="zh-CN" altLang="en-US" sz="1600" dirty="0">
                <a:effectLst/>
              </a:rPr>
              <a:t>路具有相同的带宽</a:t>
            </a:r>
            <a:r>
              <a:rPr lang="en-US" altLang="zh-CN" sz="1600" dirty="0">
                <a:effectLst/>
              </a:rPr>
              <a:t>10Mbit/s</a:t>
            </a:r>
            <a:r>
              <a:rPr lang="zh-CN" altLang="en-US" sz="1600" dirty="0">
                <a:effectLst/>
              </a:rPr>
              <a:t>，但不同的</a:t>
            </a:r>
            <a:r>
              <a:rPr lang="en-US" altLang="zh-CN" sz="1600" dirty="0">
                <a:effectLst/>
              </a:rPr>
              <a:t>RTT 100ms(</a:t>
            </a:r>
            <a:r>
              <a:rPr lang="zh-CN" altLang="en-US" sz="1600" dirty="0">
                <a:effectLst/>
              </a:rPr>
              <a:t>接口</a:t>
            </a:r>
            <a:r>
              <a:rPr lang="en-US" altLang="zh-CN" sz="1600" dirty="0">
                <a:effectLst/>
              </a:rPr>
              <a:t>257)</a:t>
            </a:r>
            <a:r>
              <a:rPr lang="zh-CN" altLang="en-US" sz="1600" dirty="0">
                <a:effectLst/>
              </a:rPr>
              <a:t>，</a:t>
            </a:r>
            <a:r>
              <a:rPr lang="en-US" altLang="zh-CN" sz="1600" dirty="0">
                <a:effectLst/>
              </a:rPr>
              <a:t>50ms(</a:t>
            </a:r>
            <a:r>
              <a:rPr lang="zh-CN" altLang="en-US" sz="1600" dirty="0">
                <a:effectLst/>
              </a:rPr>
              <a:t>接口</a:t>
            </a:r>
            <a:r>
              <a:rPr lang="en-US" altLang="zh-CN" sz="1600" dirty="0">
                <a:effectLst/>
              </a:rPr>
              <a:t>258)</a:t>
            </a:r>
            <a:r>
              <a:rPr lang="zh-CN" altLang="en-US" sz="1600" dirty="0">
                <a:effectLst/>
              </a:rPr>
              <a:t>，和</a:t>
            </a:r>
            <a:r>
              <a:rPr lang="en-US" altLang="zh-CN" sz="1600" dirty="0">
                <a:effectLst/>
              </a:rPr>
              <a:t>10 </a:t>
            </a:r>
            <a:r>
              <a:rPr lang="en-US" altLang="zh-CN" sz="1600" dirty="0" err="1">
                <a:effectLst/>
              </a:rPr>
              <a:t>ms</a:t>
            </a:r>
            <a:r>
              <a:rPr lang="en-US" altLang="zh-CN" sz="1600" dirty="0">
                <a:effectLst/>
              </a:rPr>
              <a:t>(</a:t>
            </a:r>
            <a:r>
              <a:rPr lang="zh-CN" altLang="en-US" sz="1600" dirty="0">
                <a:effectLst/>
              </a:rPr>
              <a:t>接口</a:t>
            </a:r>
            <a:r>
              <a:rPr lang="en-US" altLang="zh-CN" sz="1600" dirty="0">
                <a:effectLst/>
              </a:rPr>
              <a:t>259)</a:t>
            </a:r>
            <a:r>
              <a:rPr lang="zh-CN" altLang="en-US" sz="1600" dirty="0">
                <a:effectLst/>
              </a:rPr>
              <a:t>。</a:t>
            </a:r>
          </a:p>
          <a:p>
            <a:pPr algn="l">
              <a:lnSpc>
                <a:spcPct val="150000"/>
              </a:lnSpc>
            </a:pPr>
            <a:r>
              <a:rPr lang="en-US" altLang="zh-CN" sz="1600" dirty="0">
                <a:effectLst/>
              </a:rPr>
              <a:t>•</a:t>
            </a:r>
            <a:r>
              <a:rPr lang="en-US" altLang="zh-CN" sz="1600" dirty="0" err="1">
                <a:effectLst/>
              </a:rPr>
              <a:t>Diff_BW</a:t>
            </a:r>
            <a:r>
              <a:rPr lang="en-US" altLang="zh-CN" sz="1600" dirty="0">
                <a:effectLst/>
              </a:rPr>
              <a:t>: 3</a:t>
            </a:r>
            <a:r>
              <a:rPr lang="zh-CN" altLang="en-US" sz="1600" dirty="0">
                <a:effectLst/>
              </a:rPr>
              <a:t>条相同延迟</a:t>
            </a:r>
            <a:r>
              <a:rPr lang="en-US" altLang="zh-CN" sz="1600" dirty="0">
                <a:effectLst/>
              </a:rPr>
              <a:t>20ms</a:t>
            </a:r>
            <a:r>
              <a:rPr lang="zh-CN" altLang="en-US" sz="1600" dirty="0">
                <a:effectLst/>
              </a:rPr>
              <a:t>，但不同带宽</a:t>
            </a:r>
            <a:r>
              <a:rPr lang="en-US" altLang="zh-CN" sz="1600" dirty="0">
                <a:effectLst/>
              </a:rPr>
              <a:t>22.5Mbps, 6mbps</a:t>
            </a:r>
            <a:r>
              <a:rPr lang="zh-CN" altLang="en-US" sz="1600" dirty="0">
                <a:effectLst/>
              </a:rPr>
              <a:t>和</a:t>
            </a:r>
            <a:r>
              <a:rPr lang="en-US" altLang="zh-CN" sz="1600" dirty="0">
                <a:effectLst/>
              </a:rPr>
              <a:t>1.5Mbps</a:t>
            </a:r>
            <a:r>
              <a:rPr lang="zh-CN" altLang="en-US" sz="1600" dirty="0">
                <a:effectLst/>
              </a:rPr>
              <a:t>。在这里，我们期望不同的分割比例为</a:t>
            </a:r>
            <a:r>
              <a:rPr lang="en-US" altLang="zh-CN" sz="1600" dirty="0">
                <a:effectLst/>
              </a:rPr>
              <a:t>75%-20%-5%</a:t>
            </a:r>
            <a:r>
              <a:rPr lang="zh-CN" altLang="en-US" sz="1600" dirty="0">
                <a:effectLst/>
              </a:rPr>
              <a:t>。</a:t>
            </a:r>
          </a:p>
        </p:txBody>
      </p:sp>
      <p:pic>
        <p:nvPicPr>
          <p:cNvPr id="3" name="图片 2">
            <a:extLst>
              <a:ext uri="{FF2B5EF4-FFF2-40B4-BE49-F238E27FC236}">
                <a16:creationId xmlns:a16="http://schemas.microsoft.com/office/drawing/2014/main" id="{559628F3-A64C-49FB-81FE-A4EFAA7E1FF5}"/>
              </a:ext>
            </a:extLst>
          </p:cNvPr>
          <p:cNvPicPr>
            <a:picLocks noChangeAspect="1"/>
          </p:cNvPicPr>
          <p:nvPr/>
        </p:nvPicPr>
        <p:blipFill>
          <a:blip r:embed="rId2"/>
          <a:stretch>
            <a:fillRect/>
          </a:stretch>
        </p:blipFill>
        <p:spPr>
          <a:xfrm>
            <a:off x="120141" y="509366"/>
            <a:ext cx="3825540" cy="2452538"/>
          </a:xfrm>
          <a:prstGeom prst="rect">
            <a:avLst/>
          </a:prstGeom>
        </p:spPr>
      </p:pic>
      <p:pic>
        <p:nvPicPr>
          <p:cNvPr id="6" name="图片 5">
            <a:extLst>
              <a:ext uri="{FF2B5EF4-FFF2-40B4-BE49-F238E27FC236}">
                <a16:creationId xmlns:a16="http://schemas.microsoft.com/office/drawing/2014/main" id="{02424B98-F539-4708-98A1-C416B357ECE8}"/>
              </a:ext>
            </a:extLst>
          </p:cNvPr>
          <p:cNvPicPr>
            <a:picLocks noChangeAspect="1"/>
          </p:cNvPicPr>
          <p:nvPr/>
        </p:nvPicPr>
        <p:blipFill>
          <a:blip r:embed="rId3"/>
          <a:stretch>
            <a:fillRect/>
          </a:stretch>
        </p:blipFill>
        <p:spPr>
          <a:xfrm>
            <a:off x="4217173" y="-8045"/>
            <a:ext cx="6953533" cy="2849808"/>
          </a:xfrm>
          <a:prstGeom prst="rect">
            <a:avLst/>
          </a:prstGeom>
        </p:spPr>
      </p:pic>
      <p:sp>
        <p:nvSpPr>
          <p:cNvPr id="11" name="文本框 10">
            <a:extLst>
              <a:ext uri="{FF2B5EF4-FFF2-40B4-BE49-F238E27FC236}">
                <a16:creationId xmlns:a16="http://schemas.microsoft.com/office/drawing/2014/main" id="{7E37DCE0-8762-45E3-AE16-D3C1649BC3E6}"/>
              </a:ext>
            </a:extLst>
          </p:cNvPr>
          <p:cNvSpPr txBox="1"/>
          <p:nvPr/>
        </p:nvSpPr>
        <p:spPr>
          <a:xfrm>
            <a:off x="5331219" y="3083078"/>
            <a:ext cx="6097112" cy="3742050"/>
          </a:xfrm>
          <a:prstGeom prst="rect">
            <a:avLst/>
          </a:prstGeom>
          <a:noFill/>
        </p:spPr>
        <p:txBody>
          <a:bodyPr wrap="square">
            <a:spAutoFit/>
          </a:bodyPr>
          <a:lstStyle/>
          <a:p>
            <a:pPr algn="l">
              <a:lnSpc>
                <a:spcPct val="150000"/>
              </a:lnSpc>
            </a:pPr>
            <a:r>
              <a:rPr lang="zh-CN" altLang="en-US" sz="1600" dirty="0">
                <a:effectLst/>
              </a:rPr>
              <a:t>带宽和时延都相同</a:t>
            </a:r>
            <a:r>
              <a:rPr lang="zh-CN" altLang="en-US" sz="1600" dirty="0"/>
              <a:t>：</a:t>
            </a:r>
            <a:r>
              <a:rPr lang="zh-CN" altLang="en-US" sz="1600" b="1" dirty="0">
                <a:effectLst/>
              </a:rPr>
              <a:t>基于</a:t>
            </a:r>
            <a:r>
              <a:rPr lang="en-US" altLang="zh-CN" sz="1600" b="1" dirty="0">
                <a:effectLst/>
              </a:rPr>
              <a:t>PI</a:t>
            </a:r>
            <a:r>
              <a:rPr lang="zh-CN" altLang="en-US" sz="1600" b="1" dirty="0">
                <a:effectLst/>
              </a:rPr>
              <a:t>的分布</a:t>
            </a:r>
            <a:r>
              <a:rPr lang="en-US" altLang="zh-CN" sz="1600" b="1" dirty="0">
                <a:effectLst/>
              </a:rPr>
              <a:t>(CF</a:t>
            </a:r>
            <a:r>
              <a:rPr lang="zh-CN" altLang="en-US" sz="1600" b="1" dirty="0">
                <a:effectLst/>
              </a:rPr>
              <a:t>和</a:t>
            </a:r>
            <a:r>
              <a:rPr lang="en-US" altLang="zh-CN" sz="1600" b="1" dirty="0">
                <a:effectLst/>
              </a:rPr>
              <a:t>PI)</a:t>
            </a:r>
            <a:r>
              <a:rPr lang="zh-CN" altLang="en-US" sz="1600" b="1" dirty="0">
                <a:effectLst/>
              </a:rPr>
              <a:t>工作良好，达到</a:t>
            </a:r>
            <a:r>
              <a:rPr lang="en-US" altLang="zh-CN" sz="1600" b="1" dirty="0">
                <a:effectLst/>
              </a:rPr>
              <a:t>33% ~ 33% ~ 33%</a:t>
            </a:r>
            <a:r>
              <a:rPr lang="zh-CN" altLang="en-US" sz="1600" b="1" dirty="0">
                <a:effectLst/>
              </a:rPr>
              <a:t>的最优分割</a:t>
            </a:r>
            <a:r>
              <a:rPr lang="zh-CN" altLang="en-US" sz="1600" dirty="0">
                <a:effectLst/>
              </a:rPr>
              <a:t>。</a:t>
            </a:r>
          </a:p>
          <a:p>
            <a:pPr algn="l">
              <a:lnSpc>
                <a:spcPct val="150000"/>
              </a:lnSpc>
            </a:pPr>
            <a:r>
              <a:rPr lang="zh-CN" altLang="en-US" sz="1600" dirty="0">
                <a:effectLst/>
              </a:rPr>
              <a:t>延迟不同：它们都以总吞吐量为代价选择低延迟路径</a:t>
            </a:r>
            <a:r>
              <a:rPr lang="en-US" altLang="zh-CN" sz="1600" dirty="0">
                <a:effectLst/>
              </a:rPr>
              <a:t>(CF</a:t>
            </a:r>
            <a:r>
              <a:rPr lang="zh-CN" altLang="en-US" sz="1600" dirty="0">
                <a:effectLst/>
              </a:rPr>
              <a:t>的分割比略好，带宽略高于</a:t>
            </a:r>
            <a:r>
              <a:rPr lang="en-US" altLang="zh-CN" sz="1600" dirty="0">
                <a:effectLst/>
              </a:rPr>
              <a:t>PI)</a:t>
            </a:r>
            <a:r>
              <a:rPr lang="zh-CN" altLang="en-US" sz="1600" dirty="0">
                <a:effectLst/>
              </a:rPr>
              <a:t>。</a:t>
            </a:r>
          </a:p>
          <a:p>
            <a:pPr algn="l">
              <a:lnSpc>
                <a:spcPct val="150000"/>
              </a:lnSpc>
            </a:pPr>
            <a:r>
              <a:rPr lang="zh-CN" altLang="en-US" sz="1600" dirty="0">
                <a:effectLst/>
              </a:rPr>
              <a:t>带宽不同：</a:t>
            </a:r>
            <a:r>
              <a:rPr lang="en-US" altLang="zh-CN" sz="1600" dirty="0">
                <a:effectLst/>
              </a:rPr>
              <a:t>CF</a:t>
            </a:r>
            <a:r>
              <a:rPr lang="zh-CN" altLang="en-US" sz="1600" dirty="0">
                <a:effectLst/>
              </a:rPr>
              <a:t>和</a:t>
            </a:r>
            <a:r>
              <a:rPr lang="en-US" altLang="zh-CN" sz="1600" dirty="0">
                <a:effectLst/>
              </a:rPr>
              <a:t>PI</a:t>
            </a:r>
            <a:r>
              <a:rPr lang="zh-CN" altLang="en-US" sz="1600" dirty="0">
                <a:effectLst/>
              </a:rPr>
              <a:t>都偏向于高带宽路径</a:t>
            </a:r>
            <a:r>
              <a:rPr lang="en-US" altLang="zh-CN" sz="1600" dirty="0">
                <a:effectLst/>
              </a:rPr>
              <a:t>(</a:t>
            </a:r>
            <a:r>
              <a:rPr lang="zh-CN" altLang="en-US" sz="1600" dirty="0">
                <a:effectLst/>
              </a:rPr>
              <a:t>不是</a:t>
            </a:r>
            <a:r>
              <a:rPr lang="en-US" altLang="zh-CN" sz="1600" dirty="0">
                <a:effectLst/>
              </a:rPr>
              <a:t>75%</a:t>
            </a:r>
            <a:r>
              <a:rPr lang="zh-CN" altLang="en-US" sz="1600" dirty="0">
                <a:effectLst/>
              </a:rPr>
              <a:t>的最佳比率，它们仅达到</a:t>
            </a:r>
            <a:r>
              <a:rPr lang="en-US" altLang="zh-CN" sz="1600" dirty="0">
                <a:effectLst/>
              </a:rPr>
              <a:t>54%</a:t>
            </a:r>
            <a:r>
              <a:rPr lang="zh-CN" altLang="en-US" sz="1600" dirty="0">
                <a:effectLst/>
              </a:rPr>
              <a:t>左右</a:t>
            </a:r>
            <a:r>
              <a:rPr lang="en-US" altLang="zh-CN" sz="1600" dirty="0">
                <a:effectLst/>
              </a:rPr>
              <a:t>)</a:t>
            </a:r>
            <a:r>
              <a:rPr lang="zh-CN" altLang="en-US" sz="1600" dirty="0">
                <a:effectLst/>
              </a:rPr>
              <a:t>，这再次降低了总吞吐量。</a:t>
            </a:r>
          </a:p>
          <a:p>
            <a:pPr algn="l">
              <a:lnSpc>
                <a:spcPct val="150000"/>
              </a:lnSpc>
            </a:pPr>
            <a:r>
              <a:rPr lang="zh-CN" altLang="en-US" sz="1600" b="1" dirty="0">
                <a:effectLst/>
              </a:rPr>
              <a:t>基于</a:t>
            </a:r>
            <a:r>
              <a:rPr lang="en-US" altLang="zh-CN" sz="1600" b="1" dirty="0"/>
              <a:t>PI</a:t>
            </a:r>
            <a:r>
              <a:rPr lang="zh-CN" altLang="en-US" sz="1600" b="1" dirty="0">
                <a:effectLst/>
              </a:rPr>
              <a:t>的转发会对具有更长的</a:t>
            </a:r>
            <a:r>
              <a:rPr lang="en-US" altLang="zh-CN" sz="1600" b="1" dirty="0">
                <a:effectLst/>
              </a:rPr>
              <a:t>RTT</a:t>
            </a:r>
            <a:r>
              <a:rPr lang="zh-CN" altLang="en-US" sz="1600" b="1" dirty="0">
                <a:effectLst/>
              </a:rPr>
              <a:t>或更高带宽的路径产生偏差</a:t>
            </a:r>
            <a:r>
              <a:rPr lang="zh-CN" altLang="en-US" sz="1600" dirty="0">
                <a:effectLst/>
              </a:rPr>
              <a:t>。由于</a:t>
            </a:r>
            <a:r>
              <a:rPr lang="en-US" altLang="zh-CN" sz="1600" dirty="0">
                <a:effectLst/>
              </a:rPr>
              <a:t>PCON</a:t>
            </a:r>
            <a:r>
              <a:rPr lang="zh-CN" altLang="en-US" sz="1600" dirty="0">
                <a:effectLst/>
              </a:rPr>
              <a:t>直接响应所涉及路由器的拥塞状态，因此在三种情况下都达到了预期的</a:t>
            </a:r>
            <a:r>
              <a:rPr lang="en-US" altLang="zh-CN" sz="1600" dirty="0">
                <a:effectLst/>
              </a:rPr>
              <a:t>split ratio</a:t>
            </a:r>
            <a:r>
              <a:rPr lang="zh-CN" altLang="en-US" sz="1600" dirty="0">
                <a:effectLst/>
              </a:rPr>
              <a:t>，在不同延迟和不同带宽的情况下，总体吞吐量显著提高。</a:t>
            </a:r>
          </a:p>
        </p:txBody>
      </p:sp>
    </p:spTree>
    <p:extLst>
      <p:ext uri="{BB962C8B-B14F-4D97-AF65-F5344CB8AC3E}">
        <p14:creationId xmlns:p14="http://schemas.microsoft.com/office/powerpoint/2010/main" val="3243159464"/>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多路径转发</a:t>
            </a:r>
          </a:p>
        </p:txBody>
      </p:sp>
      <p:sp>
        <p:nvSpPr>
          <p:cNvPr id="8" name="文本框 7">
            <a:extLst>
              <a:ext uri="{FF2B5EF4-FFF2-40B4-BE49-F238E27FC236}">
                <a16:creationId xmlns:a16="http://schemas.microsoft.com/office/drawing/2014/main" id="{F76BB37C-DDF0-41E5-9C35-7821F7C7C880}"/>
              </a:ext>
            </a:extLst>
          </p:cNvPr>
          <p:cNvSpPr txBox="1"/>
          <p:nvPr/>
        </p:nvSpPr>
        <p:spPr>
          <a:xfrm>
            <a:off x="136858" y="2174280"/>
            <a:ext cx="6246480" cy="1895391"/>
          </a:xfrm>
          <a:prstGeom prst="rect">
            <a:avLst/>
          </a:prstGeom>
          <a:noFill/>
        </p:spPr>
        <p:txBody>
          <a:bodyPr wrap="square">
            <a:spAutoFit/>
          </a:bodyPr>
          <a:lstStyle/>
          <a:p>
            <a:pPr algn="l">
              <a:lnSpc>
                <a:spcPct val="150000"/>
              </a:lnSpc>
            </a:pPr>
            <a:r>
              <a:rPr lang="en-US" altLang="zh-CN" sz="1600" dirty="0"/>
              <a:t>5</a:t>
            </a:r>
            <a:r>
              <a:rPr lang="zh-CN" altLang="en-US" sz="1600" dirty="0"/>
              <a:t>个消费应用都拥有高速访问链接</a:t>
            </a:r>
            <a:r>
              <a:rPr lang="en-US" altLang="zh-CN" sz="1600" dirty="0"/>
              <a:t>(</a:t>
            </a:r>
            <a:r>
              <a:rPr lang="en-US" altLang="zh-CN" sz="1600" b="1" dirty="0"/>
              <a:t>100mbps</a:t>
            </a:r>
            <a:r>
              <a:rPr lang="en-US" altLang="zh-CN" sz="1600" dirty="0"/>
              <a:t>)</a:t>
            </a:r>
            <a:r>
              <a:rPr lang="zh-CN" altLang="en-US" sz="1600" dirty="0"/>
              <a:t>，但</a:t>
            </a:r>
            <a:r>
              <a:rPr lang="zh-CN" altLang="en-US" sz="1600" b="1" dirty="0"/>
              <a:t>延迟不同</a:t>
            </a:r>
            <a:r>
              <a:rPr lang="en-US" altLang="zh-CN" sz="1600" dirty="0"/>
              <a:t>(</a:t>
            </a:r>
            <a:r>
              <a:rPr lang="en-US" altLang="zh-CN" sz="1600" b="1" dirty="0"/>
              <a:t>1ms</a:t>
            </a:r>
            <a:r>
              <a:rPr lang="zh-CN" altLang="en-US" sz="1600" b="1" dirty="0"/>
              <a:t>到</a:t>
            </a:r>
            <a:r>
              <a:rPr lang="en-US" altLang="zh-CN" sz="1600" b="1" dirty="0"/>
              <a:t>40ms</a:t>
            </a:r>
            <a:r>
              <a:rPr lang="en-US" altLang="zh-CN" sz="1600" dirty="0"/>
              <a:t>)</a:t>
            </a:r>
            <a:r>
              <a:rPr lang="zh-CN" altLang="en-US" sz="1600" dirty="0"/>
              <a:t>。它们</a:t>
            </a:r>
            <a:r>
              <a:rPr lang="zh-CN" altLang="en-US" sz="1600" b="1" dirty="0"/>
              <a:t>在不同的时间</a:t>
            </a:r>
            <a:r>
              <a:rPr lang="en-US" altLang="zh-CN" sz="1600" b="1" dirty="0"/>
              <a:t>(</a:t>
            </a:r>
            <a:r>
              <a:rPr lang="zh-CN" altLang="en-US" sz="1600" b="1" dirty="0"/>
              <a:t>从</a:t>
            </a:r>
            <a:r>
              <a:rPr lang="en-US" altLang="zh-CN" sz="1600" b="1" dirty="0"/>
              <a:t>0s</a:t>
            </a:r>
            <a:r>
              <a:rPr lang="zh-CN" altLang="en-US" sz="1600" b="1" dirty="0"/>
              <a:t>到</a:t>
            </a:r>
            <a:r>
              <a:rPr lang="en-US" altLang="zh-CN" sz="1600" b="1" dirty="0"/>
              <a:t>4s)</a:t>
            </a:r>
            <a:r>
              <a:rPr lang="zh-CN" altLang="en-US" sz="1600" b="1" dirty="0"/>
              <a:t>开始</a:t>
            </a:r>
            <a:r>
              <a:rPr lang="zh-CN" altLang="en-US" sz="1600" dirty="0"/>
              <a:t>，并在相同前缀下检索不同的文件。所有消费者从路径</a:t>
            </a:r>
            <a:r>
              <a:rPr lang="en-US" altLang="zh-CN" sz="1600" dirty="0"/>
              <a:t>C-R1-R2-P1</a:t>
            </a:r>
            <a:r>
              <a:rPr lang="zh-CN" altLang="en-US" sz="1600" dirty="0"/>
              <a:t>开始，直到调整转发比例</a:t>
            </a:r>
            <a:r>
              <a:rPr lang="en-US" altLang="zh-CN" sz="1600" dirty="0"/>
              <a:t>(</a:t>
            </a:r>
            <a:r>
              <a:rPr lang="zh-CN" altLang="en-US" sz="1600" dirty="0"/>
              <a:t>基于</a:t>
            </a:r>
            <a:r>
              <a:rPr lang="en-US" altLang="zh-CN" sz="1600" dirty="0"/>
              <a:t>PCON</a:t>
            </a:r>
            <a:r>
              <a:rPr lang="zh-CN" altLang="en-US" sz="1600" dirty="0"/>
              <a:t>的拥塞标志</a:t>
            </a:r>
            <a:r>
              <a:rPr lang="en-US" altLang="zh-CN" sz="1600" dirty="0"/>
              <a:t>;</a:t>
            </a:r>
            <a:r>
              <a:rPr lang="zh-CN" altLang="en-US" sz="1600" dirty="0"/>
              <a:t>基于未完成的</a:t>
            </a:r>
            <a:r>
              <a:rPr lang="en-US" altLang="zh-CN" sz="1600" dirty="0"/>
              <a:t>Interest</a:t>
            </a:r>
            <a:r>
              <a:rPr lang="zh-CN" altLang="en-US" sz="1600" dirty="0"/>
              <a:t>，</a:t>
            </a:r>
            <a:r>
              <a:rPr lang="en-US" altLang="zh-CN" sz="1600" dirty="0"/>
              <a:t>ICP)</a:t>
            </a:r>
            <a:r>
              <a:rPr lang="zh-CN" altLang="en-US" sz="1600" dirty="0"/>
              <a:t>。选择了以下</a:t>
            </a:r>
            <a:r>
              <a:rPr lang="en-US" altLang="zh-CN" sz="1600" dirty="0"/>
              <a:t>ICP</a:t>
            </a:r>
            <a:r>
              <a:rPr lang="zh-CN" altLang="en-US" sz="1600" dirty="0"/>
              <a:t>参数：</a:t>
            </a:r>
            <a:r>
              <a:rPr lang="en-US" altLang="zh-CN" sz="1600" dirty="0" err="1"/>
              <a:t>pMin</a:t>
            </a:r>
            <a:r>
              <a:rPr lang="en-US" altLang="zh-CN" sz="1600" dirty="0"/>
              <a:t>=0.00001, </a:t>
            </a:r>
            <a:r>
              <a:rPr lang="en-US" altLang="zh-CN" sz="1600" dirty="0" err="1"/>
              <a:t>dropFactor</a:t>
            </a:r>
            <a:r>
              <a:rPr lang="en-US" altLang="zh-CN" sz="1600" dirty="0"/>
              <a:t>=0.005, beta=0.9</a:t>
            </a:r>
            <a:endParaRPr lang="zh-CN" altLang="en-US" sz="1600" dirty="0">
              <a:effectLst/>
            </a:endParaRPr>
          </a:p>
        </p:txBody>
      </p:sp>
      <p:pic>
        <p:nvPicPr>
          <p:cNvPr id="3" name="图片 2">
            <a:extLst>
              <a:ext uri="{FF2B5EF4-FFF2-40B4-BE49-F238E27FC236}">
                <a16:creationId xmlns:a16="http://schemas.microsoft.com/office/drawing/2014/main" id="{559628F3-A64C-49FB-81FE-A4EFAA7E1FF5}"/>
              </a:ext>
            </a:extLst>
          </p:cNvPr>
          <p:cNvPicPr>
            <a:picLocks noChangeAspect="1"/>
          </p:cNvPicPr>
          <p:nvPr/>
        </p:nvPicPr>
        <p:blipFill>
          <a:blip r:embed="rId2"/>
          <a:stretch>
            <a:fillRect/>
          </a:stretch>
        </p:blipFill>
        <p:spPr>
          <a:xfrm>
            <a:off x="1892079" y="123906"/>
            <a:ext cx="3837810" cy="1895391"/>
          </a:xfrm>
          <a:prstGeom prst="rect">
            <a:avLst/>
          </a:prstGeom>
        </p:spPr>
      </p:pic>
      <p:sp>
        <p:nvSpPr>
          <p:cNvPr id="13" name="文本框 12">
            <a:extLst>
              <a:ext uri="{FF2B5EF4-FFF2-40B4-BE49-F238E27FC236}">
                <a16:creationId xmlns:a16="http://schemas.microsoft.com/office/drawing/2014/main" id="{763B4F01-B23B-4EAA-BD7C-6F243DDA42D2}"/>
              </a:ext>
            </a:extLst>
          </p:cNvPr>
          <p:cNvSpPr txBox="1"/>
          <p:nvPr/>
        </p:nvSpPr>
        <p:spPr>
          <a:xfrm>
            <a:off x="64478" y="4223946"/>
            <a:ext cx="6226186" cy="2634054"/>
          </a:xfrm>
          <a:prstGeom prst="rect">
            <a:avLst/>
          </a:prstGeom>
          <a:noFill/>
        </p:spPr>
        <p:txBody>
          <a:bodyPr wrap="square">
            <a:spAutoFit/>
          </a:bodyPr>
          <a:lstStyle/>
          <a:p>
            <a:pPr algn="l">
              <a:lnSpc>
                <a:spcPct val="150000"/>
              </a:lnSpc>
            </a:pPr>
            <a:r>
              <a:rPr lang="zh-CN" altLang="en-US" sz="1600" dirty="0">
                <a:effectLst/>
              </a:rPr>
              <a:t>首先，</a:t>
            </a:r>
            <a:r>
              <a:rPr lang="en-US" altLang="zh-CN" sz="1600" b="1" dirty="0">
                <a:effectLst/>
              </a:rPr>
              <a:t>ICP</a:t>
            </a:r>
            <a:r>
              <a:rPr lang="zh-CN" altLang="en-US" sz="1600" b="1" dirty="0">
                <a:effectLst/>
              </a:rPr>
              <a:t>能更快地将转发百分比调整到最终值</a:t>
            </a:r>
            <a:r>
              <a:rPr lang="zh-CN" altLang="en-US" sz="1600" dirty="0">
                <a:effectLst/>
              </a:rPr>
              <a:t>。这是因为</a:t>
            </a:r>
            <a:r>
              <a:rPr lang="en-US" altLang="zh-CN" sz="1600" dirty="0">
                <a:effectLst/>
              </a:rPr>
              <a:t>pending Interests</a:t>
            </a:r>
            <a:r>
              <a:rPr lang="zh-CN" altLang="en-US" sz="1600" dirty="0">
                <a:effectLst/>
              </a:rPr>
              <a:t>的数量几乎是立即可用的，但是拥塞标记到达需要一些时间</a:t>
            </a:r>
            <a:r>
              <a:rPr lang="en-US" altLang="zh-CN" sz="1600" dirty="0">
                <a:effectLst/>
              </a:rPr>
              <a:t>(</a:t>
            </a:r>
            <a:r>
              <a:rPr lang="zh-CN" altLang="en-US" sz="1600" dirty="0">
                <a:effectLst/>
              </a:rPr>
              <a:t>这里是</a:t>
            </a:r>
            <a:r>
              <a:rPr lang="en-US" altLang="zh-CN" sz="1600" dirty="0">
                <a:effectLst/>
              </a:rPr>
              <a:t>:</a:t>
            </a:r>
            <a:r>
              <a:rPr lang="zh-CN" altLang="en-US" sz="1600" dirty="0">
                <a:effectLst/>
              </a:rPr>
              <a:t>大约</a:t>
            </a:r>
            <a:r>
              <a:rPr lang="en-US" altLang="zh-CN" sz="1600" dirty="0">
                <a:effectLst/>
              </a:rPr>
              <a:t>2.5</a:t>
            </a:r>
            <a:r>
              <a:rPr lang="zh-CN" altLang="en-US" sz="1600" dirty="0">
                <a:effectLst/>
              </a:rPr>
              <a:t>秒</a:t>
            </a:r>
            <a:r>
              <a:rPr lang="en-US" altLang="zh-CN" sz="1600" dirty="0">
                <a:effectLst/>
              </a:rPr>
              <a:t>)</a:t>
            </a:r>
            <a:r>
              <a:rPr lang="zh-CN" altLang="en-US" sz="1600" dirty="0">
                <a:effectLst/>
              </a:rPr>
              <a:t>。</a:t>
            </a:r>
          </a:p>
          <a:p>
            <a:pPr algn="l">
              <a:lnSpc>
                <a:spcPct val="150000"/>
              </a:lnSpc>
            </a:pPr>
            <a:r>
              <a:rPr lang="zh-CN" altLang="en-US" sz="1600" dirty="0">
                <a:effectLst/>
              </a:rPr>
              <a:t>其次，</a:t>
            </a:r>
            <a:r>
              <a:rPr lang="en-US" altLang="zh-CN" sz="1600" b="1" dirty="0">
                <a:effectLst/>
              </a:rPr>
              <a:t>PCON</a:t>
            </a:r>
            <a:r>
              <a:rPr lang="zh-CN" altLang="en-US" sz="1600" b="1" dirty="0">
                <a:effectLst/>
              </a:rPr>
              <a:t>达到的分割比比</a:t>
            </a:r>
            <a:r>
              <a:rPr lang="en-US" altLang="zh-CN" sz="1600" b="1" dirty="0">
                <a:effectLst/>
              </a:rPr>
              <a:t>ICP</a:t>
            </a:r>
            <a:r>
              <a:rPr lang="zh-CN" altLang="en-US" sz="1600" b="1" dirty="0">
                <a:effectLst/>
              </a:rPr>
              <a:t>更接近于全网络带宽</a:t>
            </a:r>
            <a:r>
              <a:rPr lang="en-US" altLang="zh-CN" sz="1600" b="1" dirty="0">
                <a:effectLst/>
              </a:rPr>
              <a:t>(60 Mbps)</a:t>
            </a:r>
            <a:r>
              <a:rPr lang="zh-CN" altLang="en-US" sz="1600" dirty="0">
                <a:effectLst/>
              </a:rPr>
              <a:t>。</a:t>
            </a:r>
          </a:p>
          <a:p>
            <a:pPr algn="l">
              <a:lnSpc>
                <a:spcPct val="150000"/>
              </a:lnSpc>
            </a:pPr>
            <a:r>
              <a:rPr lang="zh-CN" altLang="en-US" sz="1600" dirty="0">
                <a:effectLst/>
              </a:rPr>
              <a:t>另一方面，</a:t>
            </a:r>
            <a:r>
              <a:rPr lang="en-US" altLang="zh-CN" sz="1600" b="1" dirty="0">
                <a:effectLst/>
              </a:rPr>
              <a:t>ICP</a:t>
            </a:r>
            <a:r>
              <a:rPr lang="zh-CN" altLang="en-US" sz="1600" b="1" dirty="0">
                <a:effectLst/>
              </a:rPr>
              <a:t>倾向于选择链路延迟较低的路径。这导致路由器队列的负载不同</a:t>
            </a:r>
            <a:r>
              <a:rPr lang="en-US" altLang="zh-CN" sz="1600" b="1" dirty="0">
                <a:effectLst/>
              </a:rPr>
              <a:t>:ICP</a:t>
            </a:r>
            <a:r>
              <a:rPr lang="zh-CN" altLang="en-US" sz="1600" b="1" dirty="0">
                <a:effectLst/>
              </a:rPr>
              <a:t>只在最短路径的瓶颈</a:t>
            </a:r>
            <a:r>
              <a:rPr lang="en-US" altLang="zh-CN" sz="1600" b="1" dirty="0">
                <a:effectLst/>
              </a:rPr>
              <a:t>(P4)</a:t>
            </a:r>
            <a:r>
              <a:rPr lang="zh-CN" altLang="en-US" sz="1600" b="1" dirty="0">
                <a:effectLst/>
              </a:rPr>
              <a:t>上产生明显的排队延迟</a:t>
            </a:r>
            <a:r>
              <a:rPr lang="en-US" altLang="zh-CN" sz="1600" b="1" dirty="0">
                <a:effectLst/>
              </a:rPr>
              <a:t>;</a:t>
            </a:r>
            <a:r>
              <a:rPr lang="en-US" altLang="zh-CN" sz="1600" dirty="0">
                <a:effectLst/>
              </a:rPr>
              <a:t>PCON</a:t>
            </a:r>
            <a:r>
              <a:rPr lang="zh-CN" altLang="en-US" sz="1600" dirty="0">
                <a:effectLst/>
              </a:rPr>
              <a:t>在所有瓶颈中平均分配排队延迟</a:t>
            </a:r>
          </a:p>
        </p:txBody>
      </p:sp>
      <p:pic>
        <p:nvPicPr>
          <p:cNvPr id="14" name="图片 13">
            <a:extLst>
              <a:ext uri="{FF2B5EF4-FFF2-40B4-BE49-F238E27FC236}">
                <a16:creationId xmlns:a16="http://schemas.microsoft.com/office/drawing/2014/main" id="{05F0E9DC-3F69-4338-A0AE-A4FD7424D2F9}"/>
              </a:ext>
            </a:extLst>
          </p:cNvPr>
          <p:cNvPicPr>
            <a:picLocks noChangeAspect="1"/>
          </p:cNvPicPr>
          <p:nvPr/>
        </p:nvPicPr>
        <p:blipFill>
          <a:blip r:embed="rId3"/>
          <a:stretch>
            <a:fillRect/>
          </a:stretch>
        </p:blipFill>
        <p:spPr>
          <a:xfrm>
            <a:off x="6694187" y="134171"/>
            <a:ext cx="5364321" cy="6286652"/>
          </a:xfrm>
          <a:prstGeom prst="rect">
            <a:avLst/>
          </a:prstGeom>
        </p:spPr>
      </p:pic>
    </p:spTree>
    <p:extLst>
      <p:ext uri="{BB962C8B-B14F-4D97-AF65-F5344CB8AC3E}">
        <p14:creationId xmlns:p14="http://schemas.microsoft.com/office/powerpoint/2010/main" val="3258703472"/>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多路径转发</a:t>
            </a:r>
          </a:p>
        </p:txBody>
      </p:sp>
      <p:pic>
        <p:nvPicPr>
          <p:cNvPr id="5" name="图片 4">
            <a:extLst>
              <a:ext uri="{FF2B5EF4-FFF2-40B4-BE49-F238E27FC236}">
                <a16:creationId xmlns:a16="http://schemas.microsoft.com/office/drawing/2014/main" id="{12CBE48F-8B20-4E39-B54A-A39238E79F25}"/>
              </a:ext>
            </a:extLst>
          </p:cNvPr>
          <p:cNvPicPr>
            <a:picLocks noChangeAspect="1"/>
          </p:cNvPicPr>
          <p:nvPr/>
        </p:nvPicPr>
        <p:blipFill>
          <a:blip r:embed="rId2"/>
          <a:stretch>
            <a:fillRect/>
          </a:stretch>
        </p:blipFill>
        <p:spPr>
          <a:xfrm>
            <a:off x="64478" y="1131598"/>
            <a:ext cx="5651778" cy="2977819"/>
          </a:xfrm>
          <a:prstGeom prst="rect">
            <a:avLst/>
          </a:prstGeom>
        </p:spPr>
      </p:pic>
      <p:sp>
        <p:nvSpPr>
          <p:cNvPr id="15" name="文本框 14">
            <a:extLst>
              <a:ext uri="{FF2B5EF4-FFF2-40B4-BE49-F238E27FC236}">
                <a16:creationId xmlns:a16="http://schemas.microsoft.com/office/drawing/2014/main" id="{7B722FAE-938F-4BEC-97F7-5D1FEF9633F3}"/>
              </a:ext>
            </a:extLst>
          </p:cNvPr>
          <p:cNvSpPr txBox="1"/>
          <p:nvPr/>
        </p:nvSpPr>
        <p:spPr>
          <a:xfrm>
            <a:off x="5935256" y="1016000"/>
            <a:ext cx="5805105" cy="3376822"/>
          </a:xfrm>
          <a:prstGeom prst="rect">
            <a:avLst/>
          </a:prstGeom>
          <a:noFill/>
        </p:spPr>
        <p:txBody>
          <a:bodyPr wrap="square">
            <a:spAutoFit/>
          </a:bodyPr>
          <a:lstStyle/>
          <a:p>
            <a:pPr algn="l">
              <a:lnSpc>
                <a:spcPct val="150000"/>
              </a:lnSpc>
            </a:pPr>
            <a:r>
              <a:rPr lang="en-US" altLang="zh-CN" sz="1600" b="1" dirty="0">
                <a:effectLst/>
              </a:rPr>
              <a:t>ICP</a:t>
            </a:r>
            <a:r>
              <a:rPr lang="zh-CN" altLang="en-US" sz="1600" b="1" dirty="0">
                <a:effectLst/>
              </a:rPr>
              <a:t>导致消费者端到端延迟更短</a:t>
            </a:r>
            <a:r>
              <a:rPr lang="en-US" altLang="zh-CN" sz="1600" b="1" dirty="0">
                <a:effectLst/>
              </a:rPr>
              <a:t>(</a:t>
            </a:r>
            <a:r>
              <a:rPr lang="zh-CN" altLang="en-US" sz="1600" b="1" dirty="0">
                <a:effectLst/>
              </a:rPr>
              <a:t>见表</a:t>
            </a:r>
            <a:r>
              <a:rPr lang="en-US" altLang="zh-CN" sz="1600" b="1" dirty="0">
                <a:effectLst/>
              </a:rPr>
              <a:t>1)</a:t>
            </a:r>
            <a:r>
              <a:rPr lang="zh-CN" altLang="en-US" sz="1600" b="1" dirty="0">
                <a:effectLst/>
              </a:rPr>
              <a:t>。所有消费者的平均每包</a:t>
            </a:r>
            <a:r>
              <a:rPr lang="en-US" altLang="zh-CN" sz="1600" b="1" dirty="0">
                <a:effectLst/>
              </a:rPr>
              <a:t>RTT</a:t>
            </a:r>
            <a:r>
              <a:rPr lang="zh-CN" altLang="en-US" sz="1600" b="1" dirty="0">
                <a:effectLst/>
              </a:rPr>
              <a:t>非常接近</a:t>
            </a:r>
            <a:r>
              <a:rPr lang="en-US" altLang="zh-CN" sz="1600" b="1" dirty="0">
                <a:effectLst/>
              </a:rPr>
              <a:t>(78ms vs. 79ms)</a:t>
            </a:r>
            <a:r>
              <a:rPr lang="zh-CN" altLang="en-US" sz="1600" b="1" dirty="0">
                <a:effectLst/>
              </a:rPr>
              <a:t>，因为</a:t>
            </a:r>
            <a:r>
              <a:rPr lang="en-US" altLang="zh-CN" sz="1600" b="1" dirty="0">
                <a:effectLst/>
              </a:rPr>
              <a:t>PCON</a:t>
            </a:r>
            <a:r>
              <a:rPr lang="zh-CN" altLang="en-US" sz="1600" b="1" dirty="0">
                <a:effectLst/>
              </a:rPr>
              <a:t>将更高比例的流量发送给低延迟消费者。</a:t>
            </a:r>
            <a:endParaRPr lang="zh-CN" altLang="en-US" sz="1600" dirty="0">
              <a:effectLst/>
            </a:endParaRPr>
          </a:p>
          <a:p>
            <a:pPr algn="l">
              <a:lnSpc>
                <a:spcPct val="150000"/>
              </a:lnSpc>
            </a:pPr>
            <a:r>
              <a:rPr lang="zh-CN" altLang="en-US" sz="1600" dirty="0">
                <a:effectLst/>
                <a:latin typeface="unset"/>
              </a:rPr>
              <a:t>第三，我们看到，</a:t>
            </a:r>
            <a:r>
              <a:rPr lang="en-US" altLang="zh-CN" sz="1600" dirty="0">
                <a:effectLst/>
                <a:latin typeface="unset"/>
              </a:rPr>
              <a:t>ICP</a:t>
            </a:r>
            <a:r>
              <a:rPr lang="zh-CN" altLang="en-US" sz="1600" dirty="0">
                <a:effectLst/>
                <a:latin typeface="unset"/>
              </a:rPr>
              <a:t>和</a:t>
            </a:r>
            <a:r>
              <a:rPr lang="en-US" altLang="zh-CN" sz="1600" dirty="0">
                <a:effectLst/>
                <a:latin typeface="unset"/>
              </a:rPr>
              <a:t>PCON</a:t>
            </a:r>
            <a:r>
              <a:rPr lang="zh-CN" altLang="en-US" sz="1600" dirty="0">
                <a:effectLst/>
                <a:latin typeface="unset"/>
              </a:rPr>
              <a:t>导致的消费者比率与</a:t>
            </a:r>
            <a:r>
              <a:rPr lang="en-US" altLang="zh-CN" sz="1600" dirty="0">
                <a:effectLst/>
                <a:latin typeface="unset"/>
              </a:rPr>
              <a:t>RTT</a:t>
            </a:r>
            <a:r>
              <a:rPr lang="zh-CN" altLang="en-US" sz="1600" dirty="0">
                <a:effectLst/>
                <a:latin typeface="unset"/>
              </a:rPr>
              <a:t>的差异间接成正比。两种方案都接近线性</a:t>
            </a:r>
            <a:r>
              <a:rPr lang="en-US" altLang="zh-CN" sz="1600" dirty="0">
                <a:effectLst/>
                <a:latin typeface="unset"/>
              </a:rPr>
              <a:t>RTT</a:t>
            </a:r>
            <a:r>
              <a:rPr lang="zh-CN" altLang="en-US" sz="1600" dirty="0">
                <a:effectLst/>
                <a:latin typeface="unset"/>
              </a:rPr>
              <a:t>公平性，这意味着吞吐量比与</a:t>
            </a:r>
            <a:r>
              <a:rPr lang="en-US" altLang="zh-CN" sz="1600" dirty="0">
                <a:effectLst/>
                <a:latin typeface="unset"/>
              </a:rPr>
              <a:t>RTT</a:t>
            </a:r>
            <a:r>
              <a:rPr lang="zh-CN" altLang="en-US" sz="1600" dirty="0">
                <a:effectLst/>
                <a:latin typeface="unset"/>
              </a:rPr>
              <a:t>比大致呈线性。</a:t>
            </a:r>
            <a:r>
              <a:rPr lang="en-US" altLang="zh-CN" sz="1600" dirty="0">
                <a:effectLst/>
                <a:latin typeface="unset"/>
              </a:rPr>
              <a:t>ICP</a:t>
            </a:r>
            <a:r>
              <a:rPr lang="zh-CN" altLang="en-US" sz="1600" dirty="0">
                <a:effectLst/>
                <a:latin typeface="unset"/>
              </a:rPr>
              <a:t>实现了一个比较公平的分割</a:t>
            </a:r>
            <a:r>
              <a:rPr lang="en-US" altLang="zh-CN" sz="1600" dirty="0">
                <a:effectLst/>
                <a:latin typeface="unset"/>
              </a:rPr>
              <a:t>:</a:t>
            </a:r>
            <a:r>
              <a:rPr lang="zh-CN" altLang="en-US" sz="1600" dirty="0">
                <a:effectLst/>
                <a:latin typeface="unset"/>
              </a:rPr>
              <a:t>其</a:t>
            </a:r>
            <a:r>
              <a:rPr lang="en-US" altLang="zh-CN" sz="1600" dirty="0">
                <a:effectLst/>
                <a:latin typeface="unset"/>
              </a:rPr>
              <a:t>C5</a:t>
            </a:r>
            <a:r>
              <a:rPr lang="zh-CN" altLang="en-US" sz="1600" dirty="0">
                <a:effectLst/>
                <a:latin typeface="unset"/>
              </a:rPr>
              <a:t>与</a:t>
            </a:r>
            <a:r>
              <a:rPr lang="en-US" altLang="zh-CN" sz="1600" dirty="0">
                <a:effectLst/>
                <a:latin typeface="unset"/>
              </a:rPr>
              <a:t>C1</a:t>
            </a:r>
            <a:r>
              <a:rPr lang="zh-CN" altLang="en-US" sz="1600" dirty="0">
                <a:effectLst/>
                <a:latin typeface="unset"/>
              </a:rPr>
              <a:t>的吞吐量比为</a:t>
            </a:r>
            <a:r>
              <a:rPr lang="en-US" altLang="zh-CN" sz="1600" dirty="0">
                <a:effectLst/>
                <a:latin typeface="unset"/>
              </a:rPr>
              <a:t>2.72</a:t>
            </a:r>
            <a:r>
              <a:rPr lang="zh-CN" altLang="en-US" sz="1600" dirty="0">
                <a:effectLst/>
                <a:latin typeface="unset"/>
              </a:rPr>
              <a:t>，而</a:t>
            </a:r>
            <a:r>
              <a:rPr lang="en-US" altLang="zh-CN" sz="1600" dirty="0">
                <a:effectLst/>
                <a:latin typeface="unset"/>
              </a:rPr>
              <a:t>PCON</a:t>
            </a:r>
            <a:r>
              <a:rPr lang="zh-CN" altLang="en-US" sz="1600" dirty="0">
                <a:effectLst/>
                <a:latin typeface="unset"/>
              </a:rPr>
              <a:t>的吞吐量比为</a:t>
            </a:r>
            <a:r>
              <a:rPr lang="en-US" altLang="zh-CN" sz="1600" dirty="0">
                <a:effectLst/>
                <a:latin typeface="unset"/>
              </a:rPr>
              <a:t>3.71 (RTT</a:t>
            </a:r>
            <a:r>
              <a:rPr lang="zh-CN" altLang="en-US" sz="1600" dirty="0">
                <a:effectLst/>
                <a:latin typeface="unset"/>
              </a:rPr>
              <a:t>比为</a:t>
            </a:r>
            <a:r>
              <a:rPr lang="en-US" altLang="zh-CN" sz="1600" dirty="0">
                <a:effectLst/>
                <a:latin typeface="unset"/>
              </a:rPr>
              <a:t>2.66</a:t>
            </a:r>
            <a:r>
              <a:rPr lang="zh-CN" altLang="en-US" sz="1600" dirty="0">
                <a:effectLst/>
                <a:latin typeface="unset"/>
              </a:rPr>
              <a:t>和</a:t>
            </a:r>
            <a:r>
              <a:rPr lang="en-US" altLang="zh-CN" sz="1600" dirty="0">
                <a:effectLst/>
                <a:latin typeface="unset"/>
              </a:rPr>
              <a:t>2.52)</a:t>
            </a:r>
            <a:r>
              <a:rPr lang="zh-CN" altLang="en-US" sz="1600" dirty="0">
                <a:effectLst/>
                <a:latin typeface="unset"/>
              </a:rPr>
              <a:t>。如果所有消费者的</a:t>
            </a:r>
            <a:r>
              <a:rPr lang="en-US" altLang="zh-CN" sz="1600" dirty="0" err="1">
                <a:effectLst/>
                <a:latin typeface="unset"/>
              </a:rPr>
              <a:t>rtt</a:t>
            </a:r>
            <a:r>
              <a:rPr lang="zh-CN" altLang="en-US" sz="1600" dirty="0">
                <a:effectLst/>
                <a:latin typeface="unset"/>
              </a:rPr>
              <a:t>是相等的，那么这两种方案实现了可用带宽的相同公平</a:t>
            </a:r>
            <a:r>
              <a:rPr lang="en-US" altLang="zh-CN" sz="1600" dirty="0">
                <a:effectLst/>
                <a:latin typeface="unset"/>
              </a:rPr>
              <a:t>(</a:t>
            </a:r>
            <a:r>
              <a:rPr lang="zh-CN" altLang="en-US" sz="1600" dirty="0">
                <a:effectLst/>
                <a:latin typeface="unset"/>
              </a:rPr>
              <a:t>意思是相等</a:t>
            </a:r>
            <a:r>
              <a:rPr lang="en-US" altLang="zh-CN" sz="1600" dirty="0">
                <a:effectLst/>
                <a:latin typeface="unset"/>
              </a:rPr>
              <a:t>)</a:t>
            </a:r>
            <a:r>
              <a:rPr lang="zh-CN" altLang="en-US" sz="1600" dirty="0">
                <a:effectLst/>
                <a:latin typeface="unset"/>
              </a:rPr>
              <a:t>分割。</a:t>
            </a:r>
            <a:endParaRPr lang="zh-CN" altLang="en-US" sz="1600" dirty="0">
              <a:effectLst/>
            </a:endParaRPr>
          </a:p>
        </p:txBody>
      </p:sp>
    </p:spTree>
    <p:extLst>
      <p:ext uri="{BB962C8B-B14F-4D97-AF65-F5344CB8AC3E}">
        <p14:creationId xmlns:p14="http://schemas.microsoft.com/office/powerpoint/2010/main" val="3956650143"/>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ONE</a:t>
            </a:r>
            <a:endParaRPr lang="zh-CN" altLang="en-US" sz="4400" b="1" dirty="0">
              <a:cs typeface="+mn-ea"/>
              <a:sym typeface="+mn-lt"/>
            </a:endParaRPr>
          </a:p>
        </p:txBody>
      </p:sp>
      <p:sp>
        <p:nvSpPr>
          <p:cNvPr id="3" name="文本框 2"/>
          <p:cNvSpPr txBox="1"/>
          <p:nvPr/>
        </p:nvSpPr>
        <p:spPr>
          <a:xfrm>
            <a:off x="3136395" y="2096093"/>
            <a:ext cx="5919209" cy="1312475"/>
          </a:xfrm>
          <a:prstGeom prst="rect">
            <a:avLst/>
          </a:prstGeom>
          <a:noFill/>
        </p:spPr>
        <p:txBody>
          <a:bodyPr wrap="square" rtlCol="0">
            <a:spAutoFit/>
          </a:bodyPr>
          <a:lstStyle/>
          <a:p>
            <a:pPr algn="ctr">
              <a:lnSpc>
                <a:spcPct val="150000"/>
              </a:lnSpc>
            </a:pPr>
            <a:r>
              <a:rPr lang="zh-CN" altLang="en-US" sz="6000" b="1" dirty="0">
                <a:solidFill>
                  <a:schemeClr val="tx1"/>
                </a:solidFill>
                <a:cs typeface="+mn-ea"/>
                <a:sym typeface="+mn-lt"/>
              </a:rPr>
              <a:t>介绍</a:t>
            </a:r>
            <a:endParaRPr lang="en-US" altLang="zh-CN" sz="6000" b="1" dirty="0">
              <a:solidFill>
                <a:schemeClr val="tx1"/>
              </a:solidFill>
              <a:cs typeface="+mn-ea"/>
              <a:sym typeface="+mn-lt"/>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831360840"/>
      </p:ext>
    </p:extLst>
  </p:cSld>
  <p:clrMapOvr>
    <a:masterClrMapping/>
  </p:clrMapOvr>
  <p:transition spd="slow" advTm="2559">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zh-CN" altLang="en-US" sz="1600" b="1" dirty="0">
                <a:cs typeface="+mn-ea"/>
                <a:sym typeface="+mn-lt"/>
              </a:rPr>
              <a:t>高度拥挤的链接</a:t>
            </a:r>
          </a:p>
        </p:txBody>
      </p:sp>
      <p:sp>
        <p:nvSpPr>
          <p:cNvPr id="15" name="文本框 14">
            <a:extLst>
              <a:ext uri="{FF2B5EF4-FFF2-40B4-BE49-F238E27FC236}">
                <a16:creationId xmlns:a16="http://schemas.microsoft.com/office/drawing/2014/main" id="{7B722FAE-938F-4BEC-97F7-5D1FEF9633F3}"/>
              </a:ext>
            </a:extLst>
          </p:cNvPr>
          <p:cNvSpPr txBox="1"/>
          <p:nvPr/>
        </p:nvSpPr>
        <p:spPr>
          <a:xfrm>
            <a:off x="167523" y="3130048"/>
            <a:ext cx="11768265" cy="3608937"/>
          </a:xfrm>
          <a:prstGeom prst="rect">
            <a:avLst/>
          </a:prstGeom>
          <a:noFill/>
        </p:spPr>
        <p:txBody>
          <a:bodyPr wrap="square">
            <a:spAutoFit/>
          </a:bodyPr>
          <a:lstStyle/>
          <a:p>
            <a:pPr algn="l">
              <a:lnSpc>
                <a:spcPct val="150000"/>
              </a:lnSpc>
            </a:pPr>
            <a:r>
              <a:rPr lang="zh-CN" altLang="en-US" sz="1400" dirty="0">
                <a:effectLst/>
              </a:rPr>
              <a:t>开始时，</a:t>
            </a:r>
            <a:r>
              <a:rPr lang="en-US" altLang="zh-CN" sz="1400" dirty="0">
                <a:effectLst/>
              </a:rPr>
              <a:t>C1</a:t>
            </a:r>
            <a:r>
              <a:rPr lang="zh-CN" altLang="en-US" sz="1400" dirty="0">
                <a:effectLst/>
              </a:rPr>
              <a:t>从前缀</a:t>
            </a:r>
            <a:r>
              <a:rPr lang="en-US" altLang="zh-CN" sz="1400" dirty="0">
                <a:effectLst/>
              </a:rPr>
              <a:t>/A</a:t>
            </a:r>
            <a:r>
              <a:rPr lang="zh-CN" altLang="en-US" sz="1400" dirty="0">
                <a:effectLst/>
              </a:rPr>
              <a:t>请求流量</a:t>
            </a:r>
            <a:r>
              <a:rPr lang="en-US" altLang="zh-CN" sz="1400" dirty="0">
                <a:effectLst/>
              </a:rPr>
              <a:t>(</a:t>
            </a:r>
            <a:r>
              <a:rPr lang="zh-CN" altLang="en-US" sz="1400" dirty="0">
                <a:effectLst/>
              </a:rPr>
              <a:t>由所有生产者提供服务</a:t>
            </a:r>
            <a:r>
              <a:rPr lang="en-US" altLang="zh-CN" sz="1400" dirty="0">
                <a:effectLst/>
              </a:rPr>
              <a:t>)</a:t>
            </a:r>
            <a:r>
              <a:rPr lang="zh-CN" altLang="en-US" sz="1400" dirty="0">
                <a:effectLst/>
              </a:rPr>
              <a:t>。</a:t>
            </a:r>
          </a:p>
          <a:p>
            <a:pPr algn="l">
              <a:lnSpc>
                <a:spcPct val="150000"/>
              </a:lnSpc>
            </a:pPr>
            <a:r>
              <a:rPr lang="zh-CN" altLang="en-US" sz="1400" dirty="0">
                <a:effectLst/>
              </a:rPr>
              <a:t>在</a:t>
            </a:r>
            <a:r>
              <a:rPr lang="en-US" altLang="zh-CN" sz="1400" dirty="0">
                <a:effectLst/>
              </a:rPr>
              <a:t>5</a:t>
            </a:r>
            <a:r>
              <a:rPr lang="zh-CN" altLang="en-US" sz="1400" dirty="0">
                <a:effectLst/>
              </a:rPr>
              <a:t>秒时，</a:t>
            </a:r>
            <a:r>
              <a:rPr lang="en-US" altLang="zh-CN" sz="1400" dirty="0">
                <a:effectLst/>
              </a:rPr>
              <a:t>C3</a:t>
            </a:r>
            <a:r>
              <a:rPr lang="zh-CN" altLang="en-US" sz="1400" dirty="0">
                <a:effectLst/>
              </a:rPr>
              <a:t>以较高的固定速率从前缀</a:t>
            </a:r>
            <a:r>
              <a:rPr lang="en-US" altLang="zh-CN" sz="1400" dirty="0">
                <a:effectLst/>
              </a:rPr>
              <a:t>/C(</a:t>
            </a:r>
            <a:r>
              <a:rPr lang="zh-CN" altLang="en-US" sz="1400" dirty="0">
                <a:effectLst/>
              </a:rPr>
              <a:t>仅由</a:t>
            </a:r>
            <a:r>
              <a:rPr lang="en-US" altLang="zh-CN" sz="1400" dirty="0">
                <a:effectLst/>
              </a:rPr>
              <a:t>P1</a:t>
            </a:r>
            <a:r>
              <a:rPr lang="zh-CN" altLang="en-US" sz="1400" dirty="0">
                <a:effectLst/>
              </a:rPr>
              <a:t>服务</a:t>
            </a:r>
            <a:r>
              <a:rPr lang="en-US" altLang="zh-CN" sz="1400" dirty="0">
                <a:effectLst/>
              </a:rPr>
              <a:t>)</a:t>
            </a:r>
            <a:r>
              <a:rPr lang="zh-CN" altLang="en-US" sz="1400" dirty="0">
                <a:effectLst/>
              </a:rPr>
              <a:t>请求流量，不适应拥塞标记。因此，</a:t>
            </a:r>
            <a:r>
              <a:rPr lang="en-US" altLang="zh-CN" sz="1400" dirty="0">
                <a:effectLst/>
              </a:rPr>
              <a:t>C3</a:t>
            </a:r>
            <a:r>
              <a:rPr lang="zh-CN" altLang="en-US" sz="1400" dirty="0">
                <a:effectLst/>
              </a:rPr>
              <a:t>很快就会溢出</a:t>
            </a:r>
            <a:r>
              <a:rPr lang="en-US" altLang="zh-CN" sz="1400" dirty="0">
                <a:effectLst/>
              </a:rPr>
              <a:t>P1</a:t>
            </a:r>
            <a:r>
              <a:rPr lang="zh-CN" altLang="en-US" sz="1400" dirty="0">
                <a:effectLst/>
              </a:rPr>
              <a:t>的出站队列</a:t>
            </a:r>
            <a:r>
              <a:rPr lang="en-US" altLang="zh-CN" sz="1400" dirty="0">
                <a:effectLst/>
              </a:rPr>
              <a:t>(</a:t>
            </a:r>
            <a:r>
              <a:rPr lang="zh-CN" altLang="en-US" sz="1400" dirty="0">
                <a:effectLst/>
              </a:rPr>
              <a:t>参见图</a:t>
            </a:r>
            <a:r>
              <a:rPr lang="en-US" altLang="zh-CN" sz="1400" dirty="0">
                <a:effectLst/>
              </a:rPr>
              <a:t>12</a:t>
            </a:r>
            <a:r>
              <a:rPr lang="zh-CN" altLang="en-US" sz="1400" dirty="0">
                <a:effectLst/>
              </a:rPr>
              <a:t>中的“</a:t>
            </a:r>
            <a:r>
              <a:rPr lang="en-US" altLang="zh-CN" sz="1400" dirty="0">
                <a:effectLst/>
              </a:rPr>
              <a:t>Q”)</a:t>
            </a:r>
            <a:r>
              <a:rPr lang="zh-CN" altLang="en-US" sz="1400" dirty="0">
                <a:effectLst/>
              </a:rPr>
              <a:t>，</a:t>
            </a:r>
            <a:r>
              <a:rPr lang="zh-CN" altLang="en-US" sz="1400" b="1" dirty="0">
                <a:effectLst/>
              </a:rPr>
              <a:t>使得该链路实际上对任何其他流量都没有用处</a:t>
            </a:r>
            <a:r>
              <a:rPr lang="zh-CN" altLang="en-US" sz="1400" dirty="0">
                <a:effectLst/>
              </a:rPr>
              <a:t>。</a:t>
            </a:r>
          </a:p>
          <a:p>
            <a:pPr algn="l">
              <a:lnSpc>
                <a:spcPct val="150000"/>
              </a:lnSpc>
            </a:pPr>
            <a:r>
              <a:rPr lang="zh-CN" altLang="en-US" sz="1400" dirty="0">
                <a:effectLst/>
              </a:rPr>
              <a:t>在</a:t>
            </a:r>
            <a:r>
              <a:rPr lang="en-US" altLang="zh-CN" sz="1400" dirty="0">
                <a:effectLst/>
              </a:rPr>
              <a:t>15</a:t>
            </a:r>
            <a:r>
              <a:rPr lang="zh-CN" altLang="en-US" sz="1400" dirty="0">
                <a:effectLst/>
              </a:rPr>
              <a:t>秒时，</a:t>
            </a:r>
            <a:r>
              <a:rPr lang="en-US" altLang="zh-CN" sz="1400" dirty="0">
                <a:effectLst/>
              </a:rPr>
              <a:t>C2</a:t>
            </a:r>
            <a:r>
              <a:rPr lang="zh-CN" altLang="en-US" sz="1400" dirty="0">
                <a:effectLst/>
              </a:rPr>
              <a:t>启动，请求前缀</a:t>
            </a:r>
            <a:r>
              <a:rPr lang="en-US" altLang="zh-CN" sz="1400" dirty="0">
                <a:effectLst/>
              </a:rPr>
              <a:t>/C</a:t>
            </a:r>
            <a:r>
              <a:rPr lang="zh-CN" altLang="en-US" sz="1400" dirty="0">
                <a:effectLst/>
              </a:rPr>
              <a:t>下的流量，和</a:t>
            </a:r>
            <a:r>
              <a:rPr lang="en-US" altLang="zh-CN" sz="1400" dirty="0">
                <a:effectLst/>
              </a:rPr>
              <a:t>C1</a:t>
            </a:r>
            <a:r>
              <a:rPr lang="zh-CN" altLang="en-US" sz="1400" dirty="0">
                <a:effectLst/>
              </a:rPr>
              <a:t>一样，对拥塞标记做出反应。</a:t>
            </a:r>
          </a:p>
          <a:p>
            <a:pPr algn="l">
              <a:lnSpc>
                <a:spcPct val="150000"/>
              </a:lnSpc>
            </a:pPr>
            <a:r>
              <a:rPr lang="en-US" altLang="zh-CN" sz="1400" dirty="0">
                <a:effectLst/>
              </a:rPr>
              <a:t>30</a:t>
            </a:r>
            <a:r>
              <a:rPr lang="zh-CN" altLang="en-US" sz="1400" dirty="0">
                <a:effectLst/>
              </a:rPr>
              <a:t>秒后，</a:t>
            </a:r>
            <a:r>
              <a:rPr lang="en-US" altLang="zh-CN" sz="1400" dirty="0">
                <a:effectLst/>
              </a:rPr>
              <a:t>C3</a:t>
            </a:r>
            <a:r>
              <a:rPr lang="zh-CN" altLang="en-US" sz="1400" dirty="0">
                <a:effectLst/>
              </a:rPr>
              <a:t>停止，与</a:t>
            </a:r>
            <a:r>
              <a:rPr lang="en-US" altLang="zh-CN" sz="1400" dirty="0">
                <a:effectLst/>
              </a:rPr>
              <a:t>P1</a:t>
            </a:r>
            <a:r>
              <a:rPr lang="zh-CN" altLang="en-US" sz="1400" dirty="0">
                <a:effectLst/>
              </a:rPr>
              <a:t>的连接再次可用。</a:t>
            </a:r>
            <a:endParaRPr lang="en-US" altLang="zh-CN" sz="1400" dirty="0">
              <a:effectLst/>
            </a:endParaRPr>
          </a:p>
          <a:p>
            <a:pPr algn="l">
              <a:lnSpc>
                <a:spcPct val="150000"/>
              </a:lnSpc>
            </a:pPr>
            <a:r>
              <a:rPr lang="zh-CN" altLang="en-US" sz="1400" dirty="0"/>
              <a:t>显示</a:t>
            </a:r>
            <a:r>
              <a:rPr lang="en-US" altLang="zh-CN" sz="1400" dirty="0"/>
              <a:t>1</a:t>
            </a:r>
            <a:r>
              <a:rPr lang="zh-CN" altLang="en-US" sz="1400" dirty="0"/>
              <a:t>位标记无法快速禁用和完全避免拥塞的链路，</a:t>
            </a:r>
            <a:r>
              <a:rPr lang="en-US" altLang="zh-CN" sz="1400" dirty="0"/>
              <a:t>R2</a:t>
            </a:r>
            <a:r>
              <a:rPr lang="zh-CN" altLang="en-US" sz="1400" dirty="0"/>
              <a:t>将一小部分流量</a:t>
            </a:r>
            <a:r>
              <a:rPr lang="en-US" altLang="zh-CN" sz="1400" dirty="0"/>
              <a:t>(</a:t>
            </a:r>
            <a:r>
              <a:rPr lang="zh-CN" altLang="en-US" sz="1400" dirty="0"/>
              <a:t>在前缀</a:t>
            </a:r>
            <a:r>
              <a:rPr lang="en-US" altLang="zh-CN" sz="1400" dirty="0"/>
              <a:t>/ a</a:t>
            </a:r>
            <a:r>
              <a:rPr lang="zh-CN" altLang="en-US" sz="1400" dirty="0"/>
              <a:t>和</a:t>
            </a:r>
            <a:r>
              <a:rPr lang="en-US" altLang="zh-CN" sz="1400" dirty="0"/>
              <a:t>/B</a:t>
            </a:r>
            <a:r>
              <a:rPr lang="zh-CN" altLang="en-US" sz="1400" dirty="0"/>
              <a:t>下</a:t>
            </a:r>
            <a:r>
              <a:rPr lang="en-US" altLang="zh-CN" sz="1400" dirty="0"/>
              <a:t>)</a:t>
            </a:r>
            <a:r>
              <a:rPr lang="zh-CN" altLang="en-US" sz="1400" dirty="0"/>
              <a:t>发送给</a:t>
            </a:r>
            <a:r>
              <a:rPr lang="en-US" altLang="zh-CN" sz="1400" dirty="0"/>
              <a:t>P1</a:t>
            </a:r>
            <a:r>
              <a:rPr lang="zh-CN" altLang="en-US" sz="1400" dirty="0"/>
              <a:t>。这些包会导致突发超时，并迅速降低两个消费者的拥塞窗口</a:t>
            </a:r>
            <a:r>
              <a:rPr lang="en-US" altLang="zh-CN" sz="1400" dirty="0"/>
              <a:t>(C2</a:t>
            </a:r>
            <a:r>
              <a:rPr lang="zh-CN" altLang="en-US" sz="1400" dirty="0"/>
              <a:t>甚至不能高于</a:t>
            </a:r>
            <a:r>
              <a:rPr lang="en-US" altLang="zh-CN" sz="1400" dirty="0"/>
              <a:t>1)</a:t>
            </a:r>
            <a:r>
              <a:rPr lang="zh-CN" altLang="en-US" sz="1400" dirty="0"/>
              <a:t>。而且，即使</a:t>
            </a:r>
            <a:r>
              <a:rPr lang="en-US" altLang="zh-CN" sz="1400" dirty="0"/>
              <a:t>R2</a:t>
            </a:r>
            <a:r>
              <a:rPr lang="zh-CN" altLang="en-US" sz="1400" dirty="0"/>
              <a:t>将对</a:t>
            </a:r>
            <a:r>
              <a:rPr lang="en-US" altLang="zh-CN" sz="1400" dirty="0"/>
              <a:t>P1(</a:t>
            </a:r>
            <a:r>
              <a:rPr lang="zh-CN" altLang="en-US" sz="1400" dirty="0"/>
              <a:t>接口</a:t>
            </a:r>
            <a:r>
              <a:rPr lang="en-US" altLang="zh-CN" sz="1400" dirty="0"/>
              <a:t>257)</a:t>
            </a:r>
            <a:r>
              <a:rPr lang="zh-CN" altLang="en-US" sz="1400" dirty="0"/>
              <a:t>的转发百分比降低到</a:t>
            </a:r>
            <a:r>
              <a:rPr lang="en-US" altLang="zh-CN" sz="1400" dirty="0"/>
              <a:t>0%</a:t>
            </a:r>
            <a:r>
              <a:rPr lang="zh-CN" altLang="en-US" sz="1400" dirty="0"/>
              <a:t>，每次另一条路径收到拥塞标志时，它将再次增加</a:t>
            </a:r>
            <a:r>
              <a:rPr lang="en-US" altLang="zh-CN" sz="1400" dirty="0"/>
              <a:t>(</a:t>
            </a:r>
            <a:r>
              <a:rPr lang="zh-CN" altLang="en-US" sz="1400" dirty="0"/>
              <a:t>这里是</a:t>
            </a:r>
            <a:r>
              <a:rPr lang="en-US" altLang="zh-CN" sz="1400" dirty="0"/>
              <a:t>0.5%)</a:t>
            </a:r>
            <a:r>
              <a:rPr lang="zh-CN" altLang="en-US" sz="1400" dirty="0"/>
              <a:t>，并导致更多的超时。 </a:t>
            </a:r>
            <a:endParaRPr lang="en-US" altLang="zh-CN" sz="1400" dirty="0"/>
          </a:p>
          <a:p>
            <a:pPr>
              <a:lnSpc>
                <a:spcPct val="150000"/>
              </a:lnSpc>
            </a:pPr>
            <a:r>
              <a:rPr lang="en-US" altLang="zh-CN" sz="1400" dirty="0">
                <a:effectLst/>
              </a:rPr>
              <a:t>PCON</a:t>
            </a:r>
            <a:r>
              <a:rPr lang="zh-CN" altLang="en-US" sz="1400" dirty="0">
                <a:effectLst/>
              </a:rPr>
              <a:t>的高拥塞状态信令避免了这个问题</a:t>
            </a:r>
            <a:r>
              <a:rPr lang="en-US" altLang="zh-CN" sz="1400" dirty="0">
                <a:effectLst/>
              </a:rPr>
              <a:t>:</a:t>
            </a:r>
            <a:r>
              <a:rPr lang="zh-CN" altLang="en-US" sz="1400" dirty="0">
                <a:effectLst/>
              </a:rPr>
              <a:t>大约在</a:t>
            </a:r>
            <a:r>
              <a:rPr lang="en-US" altLang="zh-CN" sz="1400" dirty="0">
                <a:effectLst/>
              </a:rPr>
              <a:t>7</a:t>
            </a:r>
            <a:r>
              <a:rPr lang="zh-CN" altLang="en-US" sz="1400" dirty="0">
                <a:effectLst/>
              </a:rPr>
              <a:t>秒左右，它完全禁用了对</a:t>
            </a:r>
            <a:r>
              <a:rPr lang="en-US" altLang="zh-CN" sz="1400" dirty="0">
                <a:effectLst/>
              </a:rPr>
              <a:t>P1</a:t>
            </a:r>
            <a:r>
              <a:rPr lang="zh-CN" altLang="en-US" sz="1400" dirty="0">
                <a:effectLst/>
              </a:rPr>
              <a:t>的接口，直到队列耗尽后大约</a:t>
            </a:r>
            <a:r>
              <a:rPr lang="en-US" altLang="zh-CN" sz="1400" dirty="0">
                <a:effectLst/>
              </a:rPr>
              <a:t>32</a:t>
            </a:r>
            <a:r>
              <a:rPr lang="zh-CN" altLang="en-US" sz="1400" dirty="0">
                <a:effectLst/>
              </a:rPr>
              <a:t>秒才重新启用。而且，</a:t>
            </a:r>
            <a:r>
              <a:rPr lang="zh-CN" altLang="en-US" sz="1400" b="1" dirty="0">
                <a:effectLst/>
              </a:rPr>
              <a:t>由于这种状态可以在</a:t>
            </a:r>
            <a:r>
              <a:rPr lang="en-US" altLang="zh-CN" sz="1400" b="1" dirty="0">
                <a:effectLst/>
              </a:rPr>
              <a:t>R2</a:t>
            </a:r>
            <a:r>
              <a:rPr lang="zh-CN" altLang="en-US" sz="1400" b="1" dirty="0">
                <a:effectLst/>
              </a:rPr>
              <a:t>上</a:t>
            </a:r>
            <a:r>
              <a:rPr lang="zh-CN" altLang="en-US" sz="1400" b="1" dirty="0">
                <a:solidFill>
                  <a:srgbClr val="FF0000"/>
                </a:solidFill>
                <a:effectLst/>
              </a:rPr>
              <a:t>每个接口保存</a:t>
            </a:r>
            <a:r>
              <a:rPr lang="en-US" altLang="zh-CN" sz="1400" b="1" dirty="0">
                <a:effectLst/>
              </a:rPr>
              <a:t>(</a:t>
            </a:r>
            <a:r>
              <a:rPr lang="zh-CN" altLang="en-US" sz="1400" b="1" dirty="0">
                <a:effectLst/>
              </a:rPr>
              <a:t>在</a:t>
            </a:r>
            <a:r>
              <a:rPr lang="en-US" altLang="zh-CN" sz="1400" b="1" dirty="0">
                <a:effectLst/>
              </a:rPr>
              <a:t>R1</a:t>
            </a:r>
            <a:r>
              <a:rPr lang="zh-CN" altLang="en-US" sz="1400" b="1" dirty="0">
                <a:effectLst/>
              </a:rPr>
              <a:t>上每个前缀保存</a:t>
            </a:r>
            <a:r>
              <a:rPr lang="en-US" altLang="zh-CN" sz="1400" b="1" dirty="0">
                <a:effectLst/>
              </a:rPr>
              <a:t>)</a:t>
            </a:r>
            <a:r>
              <a:rPr lang="zh-CN" altLang="en-US" sz="1400" b="1" dirty="0">
                <a:effectLst/>
              </a:rPr>
              <a:t>，</a:t>
            </a:r>
            <a:r>
              <a:rPr lang="en-US" altLang="zh-CN" sz="1400" b="1" dirty="0">
                <a:effectLst/>
              </a:rPr>
              <a:t>R2</a:t>
            </a:r>
            <a:r>
              <a:rPr lang="zh-CN" altLang="en-US" sz="1400" b="1" dirty="0">
                <a:effectLst/>
              </a:rPr>
              <a:t>的流量立即避免使用</a:t>
            </a:r>
            <a:r>
              <a:rPr lang="en-US" altLang="zh-CN" sz="1400" b="1" dirty="0">
                <a:effectLst/>
              </a:rPr>
              <a:t>P1</a:t>
            </a:r>
            <a:r>
              <a:rPr lang="zh-CN" altLang="en-US" sz="1400" b="1" dirty="0">
                <a:effectLst/>
              </a:rPr>
              <a:t>，即使它是在以前未见过的前缀下</a:t>
            </a:r>
            <a:r>
              <a:rPr lang="zh-CN" altLang="en-US" sz="1400" dirty="0">
                <a:effectLst/>
              </a:rPr>
              <a:t>。如果没有第三位</a:t>
            </a:r>
            <a:r>
              <a:rPr lang="en-US" altLang="zh-CN" sz="1400" dirty="0">
                <a:effectLst/>
              </a:rPr>
              <a:t>(</a:t>
            </a:r>
            <a:r>
              <a:rPr lang="en-US" altLang="zh-CN" sz="1400" dirty="0" err="1">
                <a:effectLst/>
              </a:rPr>
              <a:t>highCongLocal</a:t>
            </a:r>
            <a:r>
              <a:rPr lang="en-US" altLang="zh-CN" sz="1400" dirty="0">
                <a:effectLst/>
              </a:rPr>
              <a:t>)</a:t>
            </a:r>
            <a:r>
              <a:rPr lang="zh-CN" altLang="en-US" sz="1400" dirty="0">
                <a:effectLst/>
              </a:rPr>
              <a:t>，这是不可能的。这表明阻塞的链路是直连的。当交叉流量在</a:t>
            </a:r>
            <a:r>
              <a:rPr lang="en-US" altLang="zh-CN" sz="1400" dirty="0">
                <a:effectLst/>
              </a:rPr>
              <a:t>30</a:t>
            </a:r>
            <a:r>
              <a:rPr lang="zh-CN" altLang="en-US" sz="1400" dirty="0">
                <a:effectLst/>
              </a:rPr>
              <a:t>秒时消失后，两个消费者都会迅速占用并共享新的可用带宽。</a:t>
            </a:r>
          </a:p>
        </p:txBody>
      </p:sp>
      <p:pic>
        <p:nvPicPr>
          <p:cNvPr id="3" name="图片 2">
            <a:extLst>
              <a:ext uri="{FF2B5EF4-FFF2-40B4-BE49-F238E27FC236}">
                <a16:creationId xmlns:a16="http://schemas.microsoft.com/office/drawing/2014/main" id="{96797671-FBDF-46AA-BDC2-0954AE53C566}"/>
              </a:ext>
            </a:extLst>
          </p:cNvPr>
          <p:cNvPicPr>
            <a:picLocks noChangeAspect="1"/>
          </p:cNvPicPr>
          <p:nvPr/>
        </p:nvPicPr>
        <p:blipFill>
          <a:blip r:embed="rId2"/>
          <a:stretch>
            <a:fillRect/>
          </a:stretch>
        </p:blipFill>
        <p:spPr>
          <a:xfrm>
            <a:off x="167523" y="522040"/>
            <a:ext cx="3462156" cy="2532319"/>
          </a:xfrm>
          <a:prstGeom prst="rect">
            <a:avLst/>
          </a:prstGeom>
        </p:spPr>
      </p:pic>
      <p:pic>
        <p:nvPicPr>
          <p:cNvPr id="6" name="图片 5">
            <a:extLst>
              <a:ext uri="{FF2B5EF4-FFF2-40B4-BE49-F238E27FC236}">
                <a16:creationId xmlns:a16="http://schemas.microsoft.com/office/drawing/2014/main" id="{B7E71484-AA70-43C1-89F9-17567B6CED35}"/>
              </a:ext>
            </a:extLst>
          </p:cNvPr>
          <p:cNvPicPr>
            <a:picLocks noChangeAspect="1"/>
          </p:cNvPicPr>
          <p:nvPr/>
        </p:nvPicPr>
        <p:blipFill>
          <a:blip r:embed="rId3"/>
          <a:stretch>
            <a:fillRect/>
          </a:stretch>
        </p:blipFill>
        <p:spPr>
          <a:xfrm>
            <a:off x="4545736" y="84175"/>
            <a:ext cx="5476332" cy="3105755"/>
          </a:xfrm>
          <a:prstGeom prst="rect">
            <a:avLst/>
          </a:prstGeom>
        </p:spPr>
      </p:pic>
    </p:spTree>
    <p:extLst>
      <p:ext uri="{BB962C8B-B14F-4D97-AF65-F5344CB8AC3E}">
        <p14:creationId xmlns:p14="http://schemas.microsoft.com/office/powerpoint/2010/main" val="2611374239"/>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en-US" altLang="zh-CN" sz="1600" b="1" dirty="0">
                <a:cs typeface="+mn-ea"/>
                <a:sym typeface="+mn-lt"/>
              </a:rPr>
              <a:t>IP</a:t>
            </a:r>
            <a:r>
              <a:rPr lang="zh-CN" altLang="en-US" sz="1600" b="1" dirty="0">
                <a:cs typeface="+mn-ea"/>
                <a:sym typeface="+mn-lt"/>
              </a:rPr>
              <a:t>覆盖和无线链路</a:t>
            </a:r>
          </a:p>
        </p:txBody>
      </p:sp>
      <p:sp>
        <p:nvSpPr>
          <p:cNvPr id="15" name="文本框 14">
            <a:extLst>
              <a:ext uri="{FF2B5EF4-FFF2-40B4-BE49-F238E27FC236}">
                <a16:creationId xmlns:a16="http://schemas.microsoft.com/office/drawing/2014/main" id="{7B722FAE-938F-4BEC-97F7-5D1FEF9633F3}"/>
              </a:ext>
            </a:extLst>
          </p:cNvPr>
          <p:cNvSpPr txBox="1"/>
          <p:nvPr/>
        </p:nvSpPr>
        <p:spPr>
          <a:xfrm>
            <a:off x="64478" y="2069065"/>
            <a:ext cx="11691756" cy="5218736"/>
          </a:xfrm>
          <a:prstGeom prst="rect">
            <a:avLst/>
          </a:prstGeom>
          <a:noFill/>
        </p:spPr>
        <p:txBody>
          <a:bodyPr wrap="square">
            <a:spAutoFit/>
          </a:bodyPr>
          <a:lstStyle/>
          <a:p>
            <a:pPr algn="l">
              <a:lnSpc>
                <a:spcPct val="150000"/>
              </a:lnSpc>
            </a:pPr>
            <a:r>
              <a:rPr lang="zh-CN" altLang="en-US" sz="1600" dirty="0">
                <a:effectLst/>
              </a:rPr>
              <a:t>路由器</a:t>
            </a:r>
            <a:r>
              <a:rPr lang="en-US" altLang="zh-CN" sz="1600" dirty="0">
                <a:effectLst/>
              </a:rPr>
              <a:t>R1</a:t>
            </a:r>
            <a:r>
              <a:rPr lang="zh-CN" altLang="en-US" sz="1600" dirty="0">
                <a:effectLst/>
              </a:rPr>
              <a:t>通过无线链路连接到</a:t>
            </a:r>
            <a:r>
              <a:rPr lang="en-US" altLang="zh-CN" sz="1600" dirty="0">
                <a:effectLst/>
              </a:rPr>
              <a:t>P1</a:t>
            </a:r>
            <a:r>
              <a:rPr lang="zh-CN" altLang="en-US" sz="1600" dirty="0">
                <a:effectLst/>
              </a:rPr>
              <a:t>，通过</a:t>
            </a:r>
            <a:r>
              <a:rPr lang="en-US" altLang="zh-CN" sz="1600" dirty="0">
                <a:effectLst/>
              </a:rPr>
              <a:t>UDP</a:t>
            </a:r>
            <a:r>
              <a:rPr lang="zh-CN" altLang="en-US" sz="1600" dirty="0">
                <a:effectLst/>
              </a:rPr>
              <a:t>隧道连接到</a:t>
            </a:r>
            <a:r>
              <a:rPr lang="en-US" altLang="zh-CN" sz="1600" dirty="0">
                <a:effectLst/>
              </a:rPr>
              <a:t>P2</a:t>
            </a:r>
            <a:r>
              <a:rPr lang="zh-CN" altLang="en-US" sz="1600" dirty="0">
                <a:effectLst/>
              </a:rPr>
              <a:t>。我们将无线链路模拟为一个随机丢包概率为</a:t>
            </a:r>
            <a:r>
              <a:rPr lang="en-US" altLang="zh-CN" sz="1600" dirty="0">
                <a:effectLst/>
              </a:rPr>
              <a:t>1%</a:t>
            </a:r>
            <a:r>
              <a:rPr lang="zh-CN" altLang="en-US" sz="1600" dirty="0">
                <a:effectLst/>
              </a:rPr>
              <a:t>的链路。</a:t>
            </a:r>
            <a:r>
              <a:rPr lang="en-US" altLang="zh-CN" sz="1600" dirty="0">
                <a:effectLst/>
              </a:rPr>
              <a:t>UDP</a:t>
            </a:r>
            <a:r>
              <a:rPr lang="zh-CN" altLang="en-US" sz="1600" dirty="0">
                <a:effectLst/>
              </a:rPr>
              <a:t>隧道内的路由器</a:t>
            </a:r>
            <a:r>
              <a:rPr lang="en-US" altLang="zh-CN" sz="1600" dirty="0">
                <a:effectLst/>
              </a:rPr>
              <a:t>(r2</a:t>
            </a:r>
            <a:r>
              <a:rPr lang="zh-CN" altLang="en-US" sz="1600" dirty="0">
                <a:effectLst/>
              </a:rPr>
              <a:t>和</a:t>
            </a:r>
            <a:r>
              <a:rPr lang="en-US" altLang="zh-CN" sz="1600" dirty="0">
                <a:effectLst/>
              </a:rPr>
              <a:t>r3)</a:t>
            </a:r>
            <a:r>
              <a:rPr lang="zh-CN" altLang="en-US" sz="1600" dirty="0">
                <a:effectLst/>
              </a:rPr>
              <a:t>使用一个最大大小为</a:t>
            </a:r>
            <a:r>
              <a:rPr lang="en-US" altLang="zh-CN" sz="1600" dirty="0">
                <a:effectLst/>
              </a:rPr>
              <a:t>250kb(</a:t>
            </a:r>
            <a:r>
              <a:rPr lang="zh-CN" altLang="en-US" sz="1600" dirty="0">
                <a:effectLst/>
              </a:rPr>
              <a:t>大约</a:t>
            </a:r>
            <a:r>
              <a:rPr lang="en-US" altLang="zh-CN" sz="1600" dirty="0">
                <a:effectLst/>
              </a:rPr>
              <a:t>250</a:t>
            </a:r>
            <a:r>
              <a:rPr lang="zh-CN" altLang="en-US" sz="1600" dirty="0">
                <a:effectLst/>
              </a:rPr>
              <a:t>个数据包</a:t>
            </a:r>
            <a:r>
              <a:rPr lang="en-US" altLang="zh-CN" sz="1600" dirty="0">
                <a:effectLst/>
              </a:rPr>
              <a:t>)</a:t>
            </a:r>
            <a:r>
              <a:rPr lang="zh-CN" altLang="en-US" sz="1600" dirty="0">
                <a:effectLst/>
              </a:rPr>
              <a:t>的落尾</a:t>
            </a:r>
            <a:r>
              <a:rPr lang="en-US" altLang="zh-CN" sz="1600" dirty="0">
                <a:effectLst/>
              </a:rPr>
              <a:t>FIFO</a:t>
            </a:r>
            <a:r>
              <a:rPr lang="zh-CN" altLang="en-US" sz="1600" dirty="0">
                <a:effectLst/>
              </a:rPr>
              <a:t>队列。我们显示了</a:t>
            </a:r>
            <a:r>
              <a:rPr lang="en-US" altLang="zh-CN" sz="1600" dirty="0">
                <a:effectLst/>
              </a:rPr>
              <a:t>r3</a:t>
            </a:r>
            <a:r>
              <a:rPr lang="zh-CN" altLang="en-US" sz="1600" dirty="0">
                <a:effectLst/>
              </a:rPr>
              <a:t>的队列大小，但不控制底层路由器的任何行为。</a:t>
            </a:r>
            <a:endParaRPr lang="en-US" altLang="zh-CN" sz="1600" dirty="0">
              <a:effectLst/>
            </a:endParaRPr>
          </a:p>
          <a:p>
            <a:pPr algn="l">
              <a:lnSpc>
                <a:spcPct val="150000"/>
              </a:lnSpc>
            </a:pPr>
            <a:r>
              <a:rPr lang="zh-CN" altLang="en-US" sz="1600" b="1" dirty="0">
                <a:effectLst/>
              </a:rPr>
              <a:t>每当传入的</a:t>
            </a:r>
            <a:r>
              <a:rPr lang="en-US" altLang="zh-CN" sz="1600" b="1" dirty="0">
                <a:effectLst/>
              </a:rPr>
              <a:t>Interest</a:t>
            </a:r>
            <a:r>
              <a:rPr lang="zh-CN" altLang="en-US" sz="1600" b="1" dirty="0">
                <a:effectLst/>
              </a:rPr>
              <a:t>利率超过整形率时，多余的</a:t>
            </a:r>
            <a:r>
              <a:rPr lang="en-US" altLang="zh-CN" sz="1600" b="1" dirty="0">
                <a:effectLst/>
              </a:rPr>
              <a:t>Interest</a:t>
            </a:r>
            <a:r>
              <a:rPr lang="zh-CN" altLang="en-US" sz="1600" b="1" dirty="0">
                <a:effectLst/>
              </a:rPr>
              <a:t>就被放入一个内部队列</a:t>
            </a:r>
            <a:r>
              <a:rPr lang="en-US" altLang="zh-CN" sz="1600" b="1" dirty="0">
                <a:effectLst/>
              </a:rPr>
              <a:t>(</a:t>
            </a:r>
            <a:r>
              <a:rPr lang="zh-CN" altLang="en-US" sz="1600" b="1" dirty="0">
                <a:effectLst/>
              </a:rPr>
              <a:t>图中没有显示</a:t>
            </a:r>
            <a:r>
              <a:rPr lang="en-US" altLang="zh-CN" sz="1600" b="1" dirty="0">
                <a:effectLst/>
              </a:rPr>
              <a:t>)</a:t>
            </a:r>
            <a:r>
              <a:rPr lang="zh-CN" altLang="en-US" sz="1600" b="1" dirty="0">
                <a:effectLst/>
              </a:rPr>
              <a:t>，该队列使用</a:t>
            </a:r>
            <a:r>
              <a:rPr lang="en-US" altLang="zh-CN" sz="1600" b="1" dirty="0" err="1">
                <a:effectLst/>
              </a:rPr>
              <a:t>CoDel</a:t>
            </a:r>
            <a:r>
              <a:rPr lang="zh-CN" altLang="en-US" sz="1600" b="1" dirty="0">
                <a:effectLst/>
              </a:rPr>
              <a:t>逻辑通过</a:t>
            </a:r>
            <a:r>
              <a:rPr lang="en-US" altLang="zh-CN" sz="1600" b="1" dirty="0">
                <a:effectLst/>
              </a:rPr>
              <a:t>NACKs</a:t>
            </a:r>
            <a:r>
              <a:rPr lang="zh-CN" altLang="en-US" sz="1600" b="1" dirty="0">
                <a:effectLst/>
              </a:rPr>
              <a:t>发送回拥塞信号。</a:t>
            </a:r>
            <a:r>
              <a:rPr lang="zh-CN" altLang="en-US" sz="1600" dirty="0">
                <a:effectLst/>
              </a:rPr>
              <a:t>我们看看</a:t>
            </a:r>
            <a:r>
              <a:rPr lang="en-US" altLang="zh-CN" sz="1600" dirty="0">
                <a:effectLst/>
              </a:rPr>
              <a:t>3</a:t>
            </a:r>
            <a:r>
              <a:rPr lang="zh-CN" altLang="en-US" sz="1600" dirty="0">
                <a:effectLst/>
              </a:rPr>
              <a:t>个不同的场景</a:t>
            </a:r>
            <a:r>
              <a:rPr lang="en-US" altLang="zh-CN" sz="1600" dirty="0">
                <a:effectLst/>
              </a:rPr>
              <a:t>:</a:t>
            </a:r>
          </a:p>
          <a:p>
            <a:pPr algn="l">
              <a:lnSpc>
                <a:spcPct val="150000"/>
              </a:lnSpc>
            </a:pPr>
            <a:r>
              <a:rPr lang="en-US" altLang="zh-CN" sz="1600" dirty="0">
                <a:effectLst/>
              </a:rPr>
              <a:t>•</a:t>
            </a:r>
            <a:r>
              <a:rPr lang="en-US" altLang="zh-CN" sz="1600" dirty="0" err="1">
                <a:effectLst/>
              </a:rPr>
              <a:t>Shaper_Ideal</a:t>
            </a:r>
            <a:r>
              <a:rPr lang="en-US" altLang="zh-CN" sz="1600" dirty="0">
                <a:effectLst/>
              </a:rPr>
              <a:t>: </a:t>
            </a:r>
            <a:r>
              <a:rPr lang="en-US" altLang="zh-CN" sz="1600" dirty="0" err="1">
                <a:effectLst/>
              </a:rPr>
              <a:t>Shaper_Ideal</a:t>
            </a:r>
            <a:r>
              <a:rPr lang="zh-CN" altLang="en-US" sz="1600" dirty="0">
                <a:effectLst/>
              </a:rPr>
              <a:t>以某种方式知道底层网络中的可用链路容量</a:t>
            </a:r>
            <a:r>
              <a:rPr lang="en-US" altLang="zh-CN" sz="1600" dirty="0">
                <a:effectLst/>
              </a:rPr>
              <a:t>(</a:t>
            </a:r>
            <a:r>
              <a:rPr lang="en-US" altLang="zh-CN" sz="1600" b="1" dirty="0">
                <a:effectLst/>
              </a:rPr>
              <a:t>10 Mbps</a:t>
            </a:r>
            <a:r>
              <a:rPr lang="en-US" altLang="zh-CN" sz="1600" dirty="0">
                <a:effectLst/>
              </a:rPr>
              <a:t>)</a:t>
            </a:r>
            <a:r>
              <a:rPr lang="zh-CN" altLang="en-US" sz="1600" dirty="0">
                <a:effectLst/>
              </a:rPr>
              <a:t>，并将其用作参数。</a:t>
            </a:r>
          </a:p>
          <a:p>
            <a:pPr algn="l">
              <a:lnSpc>
                <a:spcPct val="150000"/>
              </a:lnSpc>
            </a:pPr>
            <a:r>
              <a:rPr lang="en-US" altLang="zh-CN" sz="1600" dirty="0">
                <a:effectLst/>
              </a:rPr>
              <a:t>•</a:t>
            </a:r>
            <a:r>
              <a:rPr lang="en-US" altLang="zh-CN" sz="1600" dirty="0" err="1">
                <a:effectLst/>
              </a:rPr>
              <a:t>Shaper_Overlay</a:t>
            </a:r>
            <a:r>
              <a:rPr lang="en-US" altLang="zh-CN" sz="1600" dirty="0">
                <a:effectLst/>
              </a:rPr>
              <a:t> R1</a:t>
            </a:r>
            <a:r>
              <a:rPr lang="zh-CN" altLang="en-US" sz="1600" dirty="0">
                <a:effectLst/>
              </a:rPr>
              <a:t>的整形器使用其本地链路带宽</a:t>
            </a:r>
            <a:r>
              <a:rPr lang="en-US" altLang="zh-CN" sz="1600" dirty="0">
                <a:effectLst/>
              </a:rPr>
              <a:t>(</a:t>
            </a:r>
            <a:r>
              <a:rPr lang="en-US" altLang="zh-CN" sz="1600" b="1" dirty="0">
                <a:effectLst/>
              </a:rPr>
              <a:t>20 Mbps</a:t>
            </a:r>
            <a:r>
              <a:rPr lang="en-US" altLang="zh-CN" sz="1600" dirty="0">
                <a:effectLst/>
              </a:rPr>
              <a:t>)</a:t>
            </a:r>
            <a:r>
              <a:rPr lang="zh-CN" altLang="en-US" sz="1600" dirty="0">
                <a:effectLst/>
              </a:rPr>
              <a:t>作为整形参数，这比</a:t>
            </a:r>
            <a:r>
              <a:rPr lang="en-US" altLang="zh-CN" sz="1600" dirty="0">
                <a:effectLst/>
              </a:rPr>
              <a:t>IP-underlay</a:t>
            </a:r>
            <a:r>
              <a:rPr lang="zh-CN" altLang="en-US" sz="1600" dirty="0">
                <a:effectLst/>
              </a:rPr>
              <a:t>网络中可用</a:t>
            </a:r>
            <a:r>
              <a:rPr lang="en-US" altLang="zh-CN" sz="1600" dirty="0">
                <a:effectLst/>
              </a:rPr>
              <a:t>(</a:t>
            </a:r>
            <a:r>
              <a:rPr lang="zh-CN" altLang="en-US" sz="1600" dirty="0">
                <a:effectLst/>
              </a:rPr>
              <a:t>但未知</a:t>
            </a:r>
            <a:r>
              <a:rPr lang="en-US" altLang="zh-CN" sz="1600" dirty="0">
                <a:effectLst/>
              </a:rPr>
              <a:t>)</a:t>
            </a:r>
            <a:r>
              <a:rPr lang="zh-CN" altLang="en-US" sz="1600" dirty="0">
                <a:effectLst/>
              </a:rPr>
              <a:t>的容量</a:t>
            </a:r>
            <a:r>
              <a:rPr lang="en-US" altLang="zh-CN" sz="1600" dirty="0">
                <a:effectLst/>
              </a:rPr>
              <a:t>(10 Mbps)</a:t>
            </a:r>
            <a:r>
              <a:rPr lang="zh-CN" altLang="en-US" sz="1600" dirty="0">
                <a:effectLst/>
              </a:rPr>
              <a:t>要高。</a:t>
            </a:r>
          </a:p>
          <a:p>
            <a:pPr algn="l">
              <a:lnSpc>
                <a:spcPct val="150000"/>
              </a:lnSpc>
            </a:pPr>
            <a:r>
              <a:rPr lang="en-US" altLang="zh-CN" sz="1600" dirty="0">
                <a:effectLst/>
              </a:rPr>
              <a:t>•PCON:</a:t>
            </a:r>
            <a:r>
              <a:rPr lang="zh-CN" altLang="en-US" sz="1600" dirty="0">
                <a:effectLst/>
              </a:rPr>
              <a:t>我们的设计如前所述。我们用链路适配层检测损失，并通过</a:t>
            </a:r>
            <a:r>
              <a:rPr lang="en-US" altLang="zh-CN" sz="1600" dirty="0" err="1">
                <a:effectLst/>
              </a:rPr>
              <a:t>nack</a:t>
            </a:r>
            <a:r>
              <a:rPr lang="zh-CN" altLang="en-US" sz="1600" dirty="0">
                <a:effectLst/>
              </a:rPr>
              <a:t>将其发送回来。由覆盖隧道创建的</a:t>
            </a:r>
            <a:r>
              <a:rPr lang="en-US" altLang="zh-CN" sz="1600" dirty="0" err="1">
                <a:effectLst/>
              </a:rPr>
              <a:t>nack</a:t>
            </a:r>
            <a:r>
              <a:rPr lang="zh-CN" altLang="en-US" sz="1600" dirty="0">
                <a:effectLst/>
              </a:rPr>
              <a:t>包含拥塞标志</a:t>
            </a:r>
            <a:r>
              <a:rPr lang="en-US" altLang="zh-CN" sz="1600" dirty="0">
                <a:effectLst/>
              </a:rPr>
              <a:t>(</a:t>
            </a:r>
            <a:r>
              <a:rPr lang="zh-CN" altLang="en-US" sz="1600" dirty="0">
                <a:effectLst/>
              </a:rPr>
              <a:t>从而减少拥塞</a:t>
            </a:r>
            <a:r>
              <a:rPr lang="en-US" altLang="zh-CN" sz="1600" dirty="0">
                <a:effectLst/>
              </a:rPr>
              <a:t>)</a:t>
            </a:r>
            <a:r>
              <a:rPr lang="zh-CN" altLang="en-US" sz="1600" dirty="0">
                <a:effectLst/>
              </a:rPr>
              <a:t>，而来自</a:t>
            </a:r>
            <a:r>
              <a:rPr lang="en-US" altLang="zh-CN" sz="1600" dirty="0" err="1">
                <a:effectLst/>
              </a:rPr>
              <a:t>WiFi</a:t>
            </a:r>
            <a:r>
              <a:rPr lang="zh-CN" altLang="en-US" sz="1600" dirty="0">
                <a:effectLst/>
              </a:rPr>
              <a:t>链路的</a:t>
            </a:r>
            <a:r>
              <a:rPr lang="en-US" altLang="zh-CN" sz="1600" dirty="0" err="1">
                <a:effectLst/>
              </a:rPr>
              <a:t>nack</a:t>
            </a:r>
            <a:r>
              <a:rPr lang="zh-CN" altLang="en-US" sz="1600" dirty="0">
                <a:effectLst/>
              </a:rPr>
              <a:t>只触发重传，但没有窗口减少。消费者认为在一个</a:t>
            </a:r>
            <a:r>
              <a:rPr lang="en-US" altLang="zh-CN" sz="1600" dirty="0">
                <a:effectLst/>
              </a:rPr>
              <a:t>RTT</a:t>
            </a:r>
            <a:r>
              <a:rPr lang="zh-CN" altLang="en-US" sz="1600" dirty="0">
                <a:effectLst/>
              </a:rPr>
              <a:t>期间</a:t>
            </a:r>
            <a:r>
              <a:rPr lang="en-US" altLang="zh-CN" sz="1600" dirty="0" err="1">
                <a:effectLst/>
              </a:rPr>
              <a:t>nack</a:t>
            </a:r>
            <a:r>
              <a:rPr lang="zh-CN" altLang="en-US" sz="1600" dirty="0">
                <a:effectLst/>
              </a:rPr>
              <a:t>的爆发是一个损失事件。此外，路由器的转发率对</a:t>
            </a:r>
            <a:r>
              <a:rPr lang="en-US" altLang="zh-CN" sz="1600" dirty="0">
                <a:effectLst/>
              </a:rPr>
              <a:t>NACKs</a:t>
            </a:r>
            <a:r>
              <a:rPr lang="zh-CN" altLang="en-US" sz="1600" dirty="0">
                <a:effectLst/>
              </a:rPr>
              <a:t>的适应在每一个</a:t>
            </a:r>
            <a:r>
              <a:rPr lang="en-US" altLang="zh-CN" sz="1600" dirty="0" err="1">
                <a:effectLst/>
              </a:rPr>
              <a:t>CoDel</a:t>
            </a:r>
            <a:r>
              <a:rPr lang="en-US" altLang="zh-CN" sz="1600" dirty="0">
                <a:effectLst/>
              </a:rPr>
              <a:t> Interval (100 </a:t>
            </a:r>
            <a:r>
              <a:rPr lang="en-US" altLang="zh-CN" sz="1600" dirty="0" err="1">
                <a:effectLst/>
              </a:rPr>
              <a:t>ms</a:t>
            </a:r>
            <a:r>
              <a:rPr lang="en-US" altLang="zh-CN" sz="1600" dirty="0">
                <a:effectLst/>
              </a:rPr>
              <a:t>)</a:t>
            </a:r>
            <a:r>
              <a:rPr lang="zh-CN" altLang="en-US" sz="1600" dirty="0">
                <a:effectLst/>
              </a:rPr>
              <a:t>最多一次。</a:t>
            </a:r>
          </a:p>
          <a:p>
            <a:pPr algn="l">
              <a:lnSpc>
                <a:spcPct val="150000"/>
              </a:lnSpc>
            </a:pPr>
            <a:r>
              <a:rPr lang="zh-CN" altLang="en-US" sz="1600" dirty="0">
                <a:effectLst/>
              </a:rPr>
              <a:t>所有三个场景都以</a:t>
            </a:r>
            <a:r>
              <a:rPr lang="zh-CN" altLang="en-US" sz="1600" b="1" dirty="0">
                <a:effectLst/>
              </a:rPr>
              <a:t>最佳分割比率</a:t>
            </a:r>
            <a:r>
              <a:rPr lang="en-US" altLang="zh-CN" sz="1600" b="1" dirty="0">
                <a:effectLst/>
              </a:rPr>
              <a:t>0.5</a:t>
            </a:r>
            <a:r>
              <a:rPr lang="zh-CN" altLang="en-US" sz="1600" dirty="0">
                <a:effectLst/>
              </a:rPr>
              <a:t>开始。</a:t>
            </a:r>
            <a:r>
              <a:rPr lang="en-US" altLang="zh-CN" sz="1600" dirty="0">
                <a:effectLst/>
              </a:rPr>
              <a:t>PCON</a:t>
            </a:r>
            <a:r>
              <a:rPr lang="zh-CN" altLang="en-US" sz="1600" dirty="0">
                <a:effectLst/>
              </a:rPr>
              <a:t>根据接收到的拥塞标记和</a:t>
            </a:r>
            <a:r>
              <a:rPr lang="en-US" altLang="zh-CN" sz="1600" dirty="0" err="1">
                <a:effectLst/>
              </a:rPr>
              <a:t>nack</a:t>
            </a:r>
            <a:r>
              <a:rPr lang="en-US" altLang="zh-CN" sz="1600" dirty="0">
                <a:effectLst/>
              </a:rPr>
              <a:t>(</a:t>
            </a:r>
            <a:r>
              <a:rPr lang="zh-CN" altLang="en-US" sz="1600" dirty="0">
                <a:effectLst/>
              </a:rPr>
              <a:t>在这种情况下是不必要的</a:t>
            </a:r>
            <a:r>
              <a:rPr lang="en-US" altLang="zh-CN" sz="1600" dirty="0">
                <a:effectLst/>
              </a:rPr>
              <a:t>)</a:t>
            </a:r>
            <a:r>
              <a:rPr lang="zh-CN" altLang="en-US" sz="1600" dirty="0">
                <a:effectLst/>
              </a:rPr>
              <a:t>调整它，而</a:t>
            </a:r>
            <a:r>
              <a:rPr lang="en-US" altLang="zh-CN" sz="1600" dirty="0">
                <a:effectLst/>
              </a:rPr>
              <a:t>Interest shaper</a:t>
            </a:r>
            <a:r>
              <a:rPr lang="zh-CN" altLang="en-US" sz="1600" dirty="0">
                <a:effectLst/>
              </a:rPr>
              <a:t>保持最优值。</a:t>
            </a:r>
          </a:p>
          <a:p>
            <a:pPr algn="l">
              <a:lnSpc>
                <a:spcPct val="150000"/>
              </a:lnSpc>
            </a:pPr>
            <a:endParaRPr lang="zh-CN" altLang="en-US" sz="1600" dirty="0">
              <a:effectLst/>
            </a:endParaRPr>
          </a:p>
        </p:txBody>
      </p:sp>
      <p:pic>
        <p:nvPicPr>
          <p:cNvPr id="4" name="图片 3">
            <a:extLst>
              <a:ext uri="{FF2B5EF4-FFF2-40B4-BE49-F238E27FC236}">
                <a16:creationId xmlns:a16="http://schemas.microsoft.com/office/drawing/2014/main" id="{49DA63A9-FF1B-44C1-851F-1A82C841E75E}"/>
              </a:ext>
            </a:extLst>
          </p:cNvPr>
          <p:cNvPicPr>
            <a:picLocks noChangeAspect="1"/>
          </p:cNvPicPr>
          <p:nvPr/>
        </p:nvPicPr>
        <p:blipFill>
          <a:blip r:embed="rId2"/>
          <a:stretch>
            <a:fillRect/>
          </a:stretch>
        </p:blipFill>
        <p:spPr>
          <a:xfrm>
            <a:off x="2544253" y="0"/>
            <a:ext cx="3797204" cy="1828283"/>
          </a:xfrm>
          <a:prstGeom prst="rect">
            <a:avLst/>
          </a:prstGeom>
        </p:spPr>
      </p:pic>
    </p:spTree>
    <p:extLst>
      <p:ext uri="{BB962C8B-B14F-4D97-AF65-F5344CB8AC3E}">
        <p14:creationId xmlns:p14="http://schemas.microsoft.com/office/powerpoint/2010/main" val="1888083499"/>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650013" cy="338554"/>
          </a:xfrm>
          <a:prstGeom prst="rect">
            <a:avLst/>
          </a:prstGeom>
          <a:noFill/>
        </p:spPr>
        <p:txBody>
          <a:bodyPr wrap="square" rtlCol="0">
            <a:spAutoFit/>
          </a:bodyPr>
          <a:lstStyle/>
          <a:p>
            <a:r>
              <a:rPr lang="en-US" altLang="zh-CN" sz="1600" b="1" dirty="0">
                <a:cs typeface="+mn-ea"/>
                <a:sym typeface="+mn-lt"/>
              </a:rPr>
              <a:t>IP</a:t>
            </a:r>
            <a:r>
              <a:rPr lang="zh-CN" altLang="en-US" sz="1600" b="1" dirty="0">
                <a:cs typeface="+mn-ea"/>
                <a:sym typeface="+mn-lt"/>
              </a:rPr>
              <a:t>覆盖和无线链路</a:t>
            </a:r>
          </a:p>
        </p:txBody>
      </p:sp>
      <p:pic>
        <p:nvPicPr>
          <p:cNvPr id="3" name="图片 2">
            <a:extLst>
              <a:ext uri="{FF2B5EF4-FFF2-40B4-BE49-F238E27FC236}">
                <a16:creationId xmlns:a16="http://schemas.microsoft.com/office/drawing/2014/main" id="{D5518DCA-5836-488B-AADF-FB1B41FC6AB9}"/>
              </a:ext>
            </a:extLst>
          </p:cNvPr>
          <p:cNvPicPr>
            <a:picLocks noChangeAspect="1"/>
          </p:cNvPicPr>
          <p:nvPr/>
        </p:nvPicPr>
        <p:blipFill>
          <a:blip r:embed="rId2"/>
          <a:stretch>
            <a:fillRect/>
          </a:stretch>
        </p:blipFill>
        <p:spPr>
          <a:xfrm>
            <a:off x="133734" y="1310234"/>
            <a:ext cx="5962266" cy="4823866"/>
          </a:xfrm>
          <a:prstGeom prst="rect">
            <a:avLst/>
          </a:prstGeom>
        </p:spPr>
      </p:pic>
      <p:sp>
        <p:nvSpPr>
          <p:cNvPr id="9" name="文本框 8">
            <a:extLst>
              <a:ext uri="{FF2B5EF4-FFF2-40B4-BE49-F238E27FC236}">
                <a16:creationId xmlns:a16="http://schemas.microsoft.com/office/drawing/2014/main" id="{66B63D12-768A-4F08-9250-A8F6FD01AF3F}"/>
              </a:ext>
            </a:extLst>
          </p:cNvPr>
          <p:cNvSpPr txBox="1"/>
          <p:nvPr/>
        </p:nvSpPr>
        <p:spPr>
          <a:xfrm>
            <a:off x="6096000" y="462460"/>
            <a:ext cx="6097162" cy="4850046"/>
          </a:xfrm>
          <a:prstGeom prst="rect">
            <a:avLst/>
          </a:prstGeom>
          <a:noFill/>
        </p:spPr>
        <p:txBody>
          <a:bodyPr wrap="square">
            <a:spAutoFit/>
          </a:bodyPr>
          <a:lstStyle/>
          <a:p>
            <a:pPr>
              <a:lnSpc>
                <a:spcPct val="150000"/>
              </a:lnSpc>
            </a:pPr>
            <a:r>
              <a:rPr lang="zh-CN" altLang="en-US" sz="1600" dirty="0"/>
              <a:t>在理想情况下</a:t>
            </a:r>
            <a:r>
              <a:rPr lang="en-US" altLang="zh-CN" sz="1600" dirty="0"/>
              <a:t>(</a:t>
            </a:r>
            <a:r>
              <a:rPr lang="zh-CN" altLang="en-US" sz="1600" dirty="0"/>
              <a:t>已知链路容量和固定的数据块大小</a:t>
            </a:r>
            <a:r>
              <a:rPr lang="en-US" altLang="zh-CN" sz="1600" dirty="0"/>
              <a:t>)</a:t>
            </a:r>
            <a:r>
              <a:rPr lang="zh-CN" altLang="en-US" sz="1600" dirty="0"/>
              <a:t>，</a:t>
            </a:r>
            <a:r>
              <a:rPr lang="en-US" altLang="zh-CN" sz="1600" dirty="0"/>
              <a:t>Interest shaping</a:t>
            </a:r>
            <a:r>
              <a:rPr lang="zh-CN" altLang="en-US" sz="1600" dirty="0"/>
              <a:t>实现了</a:t>
            </a:r>
            <a:r>
              <a:rPr lang="zh-CN" altLang="en-US" sz="1600" b="1" dirty="0"/>
              <a:t>保持路由器队列小</a:t>
            </a:r>
            <a:r>
              <a:rPr lang="zh-CN" altLang="en-US" sz="1600" dirty="0"/>
              <a:t>、</a:t>
            </a:r>
            <a:r>
              <a:rPr lang="zh-CN" altLang="en-US" sz="1600" b="1" dirty="0"/>
              <a:t>减少数据检索延迟</a:t>
            </a:r>
            <a:r>
              <a:rPr lang="zh-CN" altLang="en-US" sz="1600" dirty="0"/>
              <a:t>和</a:t>
            </a:r>
            <a:r>
              <a:rPr lang="zh-CN" altLang="en-US" sz="1600" b="1" dirty="0"/>
              <a:t>避免超时</a:t>
            </a:r>
            <a:r>
              <a:rPr lang="zh-CN" altLang="en-US" sz="1600" dirty="0"/>
              <a:t>的目标。然而，当</a:t>
            </a:r>
            <a:r>
              <a:rPr lang="en-US" altLang="zh-CN" sz="1600" dirty="0"/>
              <a:t>shaper</a:t>
            </a:r>
            <a:r>
              <a:rPr lang="zh-CN" altLang="en-US" sz="1600" dirty="0"/>
              <a:t>假设带宽过高</a:t>
            </a:r>
            <a:r>
              <a:rPr lang="en-US" altLang="zh-CN" sz="1600" dirty="0"/>
              <a:t>(</a:t>
            </a:r>
            <a:r>
              <a:rPr lang="zh-CN" altLang="en-US" sz="1600" dirty="0"/>
              <a:t>第二列</a:t>
            </a:r>
            <a:r>
              <a:rPr lang="en-US" altLang="zh-CN" sz="1600" dirty="0"/>
              <a:t>)</a:t>
            </a:r>
            <a:r>
              <a:rPr lang="zh-CN" altLang="en-US" sz="1600" dirty="0"/>
              <a:t>时，我们会看到较高的排队延迟和周期性的超时突发</a:t>
            </a:r>
            <a:r>
              <a:rPr lang="en-US" altLang="zh-CN" sz="1600" dirty="0"/>
              <a:t>(“T/ o”</a:t>
            </a:r>
            <a:r>
              <a:rPr lang="zh-CN" altLang="en-US" sz="1600" dirty="0"/>
              <a:t>显示随时间的累积超时</a:t>
            </a:r>
            <a:r>
              <a:rPr lang="en-US" altLang="zh-CN" sz="1600" dirty="0"/>
              <a:t>)</a:t>
            </a:r>
            <a:r>
              <a:rPr lang="zh-CN" altLang="en-US" sz="1600" dirty="0"/>
              <a:t>。当</a:t>
            </a:r>
            <a:r>
              <a:rPr lang="en-US" altLang="zh-CN" sz="1600" dirty="0"/>
              <a:t>shaper</a:t>
            </a:r>
            <a:r>
              <a:rPr lang="zh-CN" altLang="en-US" sz="1600" dirty="0"/>
              <a:t>带宽设置得太低</a:t>
            </a:r>
            <a:r>
              <a:rPr lang="en-US" altLang="zh-CN" sz="1600" dirty="0"/>
              <a:t>(</a:t>
            </a:r>
            <a:r>
              <a:rPr lang="zh-CN" altLang="en-US" sz="1600" dirty="0"/>
              <a:t>没有描述</a:t>
            </a:r>
            <a:r>
              <a:rPr lang="en-US" altLang="zh-CN" sz="1600" dirty="0"/>
              <a:t>)</a:t>
            </a:r>
            <a:r>
              <a:rPr lang="zh-CN" altLang="en-US" sz="1600" dirty="0"/>
              <a:t>，我们看到一个可预测的低吞吐量</a:t>
            </a:r>
            <a:r>
              <a:rPr lang="en-US" altLang="zh-CN" sz="1600" dirty="0"/>
              <a:t>(</a:t>
            </a:r>
            <a:r>
              <a:rPr lang="zh-CN" altLang="en-US" sz="1600" dirty="0"/>
              <a:t>当整形器假设链路容量为</a:t>
            </a:r>
            <a:r>
              <a:rPr lang="en-US" altLang="zh-CN" sz="1600" dirty="0"/>
              <a:t>5 Mbps</a:t>
            </a:r>
            <a:r>
              <a:rPr lang="zh-CN" altLang="en-US" sz="1600" dirty="0"/>
              <a:t>时，最大消费者吞吐量将为</a:t>
            </a:r>
            <a:r>
              <a:rPr lang="en-US" altLang="zh-CN" sz="1600" dirty="0"/>
              <a:t>5 Mbps) </a:t>
            </a:r>
            <a:endParaRPr lang="en-US" altLang="zh-CN" sz="1600" b="1" dirty="0">
              <a:effectLst/>
            </a:endParaRPr>
          </a:p>
          <a:p>
            <a:pPr>
              <a:lnSpc>
                <a:spcPct val="150000"/>
              </a:lnSpc>
            </a:pPr>
            <a:endParaRPr lang="en-US" altLang="zh-CN" sz="1600" b="1" dirty="0"/>
          </a:p>
          <a:p>
            <a:pPr>
              <a:lnSpc>
                <a:spcPct val="150000"/>
              </a:lnSpc>
            </a:pPr>
            <a:r>
              <a:rPr lang="zh-CN" altLang="en-US" sz="1600" b="1" dirty="0">
                <a:effectLst/>
              </a:rPr>
              <a:t>与理想的整形方案相比，</a:t>
            </a:r>
            <a:r>
              <a:rPr lang="en-US" altLang="zh-CN" sz="1600" b="1" dirty="0">
                <a:effectLst/>
              </a:rPr>
              <a:t>PCON</a:t>
            </a:r>
            <a:r>
              <a:rPr lang="zh-CN" altLang="en-US" sz="1600" b="1" dirty="0">
                <a:effectLst/>
              </a:rPr>
              <a:t>导致更高的排队和消费者延迟，因为它基于底层网络的损失检测拥塞，不能完全排干底层路由器的队列</a:t>
            </a:r>
            <a:r>
              <a:rPr lang="zh-CN" altLang="en-US" sz="1600" dirty="0"/>
              <a:t>。然而，即使不知道瓶颈链路带宽，它也能够控制消费速率并完全避免超时。而且，</a:t>
            </a:r>
            <a:r>
              <a:rPr lang="en-US" altLang="zh-CN" sz="1600" dirty="0"/>
              <a:t>PCON</a:t>
            </a:r>
            <a:r>
              <a:rPr lang="zh-CN" altLang="en-US" sz="1600" dirty="0"/>
              <a:t>的转发策略即使在产生拥塞信号的情况下也能从从突发性</a:t>
            </a:r>
            <a:r>
              <a:rPr lang="en-US" altLang="zh-CN" sz="1600" dirty="0"/>
              <a:t>NACKs</a:t>
            </a:r>
            <a:r>
              <a:rPr lang="zh-CN" altLang="en-US" sz="1600" dirty="0"/>
              <a:t>和非突发性</a:t>
            </a:r>
            <a:r>
              <a:rPr lang="en-US" altLang="zh-CN" sz="1600" dirty="0" err="1"/>
              <a:t>CoDel</a:t>
            </a:r>
            <a:r>
              <a:rPr lang="zh-CN" altLang="en-US" sz="1600" dirty="0"/>
              <a:t>标记的混合收敛到最优分割比。 </a:t>
            </a:r>
          </a:p>
        </p:txBody>
      </p:sp>
    </p:spTree>
    <p:extLst>
      <p:ext uri="{BB962C8B-B14F-4D97-AF65-F5344CB8AC3E}">
        <p14:creationId xmlns:p14="http://schemas.microsoft.com/office/powerpoint/2010/main" val="2551217138"/>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869101" cy="338554"/>
          </a:xfrm>
          <a:prstGeom prst="rect">
            <a:avLst/>
          </a:prstGeom>
          <a:noFill/>
        </p:spPr>
        <p:txBody>
          <a:bodyPr wrap="square" rtlCol="0">
            <a:spAutoFit/>
          </a:bodyPr>
          <a:lstStyle/>
          <a:p>
            <a:r>
              <a:rPr lang="zh-CN" altLang="en-US" sz="1600" b="1" dirty="0">
                <a:cs typeface="+mn-ea"/>
                <a:sym typeface="+mn-lt"/>
              </a:rPr>
              <a:t>结论</a:t>
            </a:r>
            <a:endParaRPr lang="zh-CN" altLang="en-US" sz="1600" dirty="0">
              <a:cs typeface="+mn-ea"/>
              <a:sym typeface="+mn-lt"/>
            </a:endParaRPr>
          </a:p>
        </p:txBody>
      </p:sp>
      <p:sp>
        <p:nvSpPr>
          <p:cNvPr id="10" name="文本框 9">
            <a:extLst>
              <a:ext uri="{FF2B5EF4-FFF2-40B4-BE49-F238E27FC236}">
                <a16:creationId xmlns:a16="http://schemas.microsoft.com/office/drawing/2014/main" id="{DDC44E26-FBEA-4690-B647-00432DB5F5B2}"/>
              </a:ext>
            </a:extLst>
          </p:cNvPr>
          <p:cNvSpPr txBox="1"/>
          <p:nvPr/>
        </p:nvSpPr>
        <p:spPr>
          <a:xfrm>
            <a:off x="660400" y="625366"/>
            <a:ext cx="11129078" cy="5444696"/>
          </a:xfrm>
          <a:prstGeom prst="rect">
            <a:avLst/>
          </a:prstGeom>
          <a:noFill/>
        </p:spPr>
        <p:txBody>
          <a:bodyPr wrap="square">
            <a:spAutoFit/>
          </a:bodyPr>
          <a:lstStyle/>
          <a:p>
            <a:pPr algn="l">
              <a:lnSpc>
                <a:spcPct val="150000"/>
              </a:lnSpc>
            </a:pPr>
            <a:r>
              <a:rPr lang="zh-CN" altLang="en-US" dirty="0">
                <a:effectLst/>
              </a:rPr>
              <a:t>采用</a:t>
            </a:r>
            <a:r>
              <a:rPr lang="en-US" altLang="zh-CN" dirty="0" err="1">
                <a:effectLst/>
              </a:rPr>
              <a:t>CoDel</a:t>
            </a:r>
            <a:r>
              <a:rPr lang="zh-CN" altLang="en-US" dirty="0">
                <a:effectLst/>
              </a:rPr>
              <a:t>的拥塞估计，并使用</a:t>
            </a:r>
            <a:r>
              <a:rPr lang="en-US" altLang="zh-CN" dirty="0">
                <a:effectLst/>
              </a:rPr>
              <a:t>NDN</a:t>
            </a:r>
            <a:r>
              <a:rPr lang="zh-CN" altLang="en-US" dirty="0">
                <a:effectLst/>
              </a:rPr>
              <a:t>的有状态逐跳转发平面来设计</a:t>
            </a:r>
            <a:r>
              <a:rPr lang="en-US" altLang="zh-CN" b="1" dirty="0">
                <a:effectLst/>
              </a:rPr>
              <a:t>PCON</a:t>
            </a:r>
            <a:r>
              <a:rPr lang="zh-CN" altLang="en-US" b="1" dirty="0">
                <a:effectLst/>
              </a:rPr>
              <a:t>，一种在不同场景下</a:t>
            </a:r>
            <a:r>
              <a:rPr lang="en-US" altLang="zh-CN" b="1" dirty="0">
                <a:effectLst/>
              </a:rPr>
              <a:t>(</a:t>
            </a:r>
            <a:r>
              <a:rPr lang="zh-CN" altLang="en-US" b="1" dirty="0">
                <a:effectLst/>
              </a:rPr>
              <a:t>包括</a:t>
            </a:r>
            <a:r>
              <a:rPr lang="en-US" altLang="zh-CN" b="1" dirty="0" err="1">
                <a:effectLst/>
              </a:rPr>
              <a:t>WiFi</a:t>
            </a:r>
            <a:r>
              <a:rPr lang="zh-CN" altLang="en-US" b="1" dirty="0">
                <a:effectLst/>
              </a:rPr>
              <a:t>链路和</a:t>
            </a:r>
            <a:r>
              <a:rPr lang="en-US" altLang="zh-CN" b="1" dirty="0" err="1">
                <a:effectLst/>
              </a:rPr>
              <a:t>ip</a:t>
            </a:r>
            <a:r>
              <a:rPr lang="zh-CN" altLang="en-US" b="1" dirty="0">
                <a:effectLst/>
              </a:rPr>
              <a:t>覆盖</a:t>
            </a:r>
            <a:r>
              <a:rPr lang="en-US" altLang="zh-CN" b="1" dirty="0">
                <a:effectLst/>
              </a:rPr>
              <a:t>)</a:t>
            </a:r>
            <a:r>
              <a:rPr lang="zh-CN" altLang="en-US" b="1" dirty="0">
                <a:effectLst/>
              </a:rPr>
              <a:t>工作的拥塞控制方案，而不需要对网络做很强的假设</a:t>
            </a:r>
            <a:r>
              <a:rPr lang="zh-CN" altLang="en-US" dirty="0">
                <a:effectLst/>
              </a:rPr>
              <a:t>。</a:t>
            </a:r>
            <a:r>
              <a:rPr lang="en-US" altLang="zh-CN" dirty="0">
                <a:effectLst/>
              </a:rPr>
              <a:t>IP</a:t>
            </a:r>
            <a:r>
              <a:rPr lang="zh-CN" altLang="en-US" dirty="0">
                <a:effectLst/>
              </a:rPr>
              <a:t>和</a:t>
            </a:r>
            <a:r>
              <a:rPr lang="en-US" altLang="zh-CN" dirty="0">
                <a:effectLst/>
              </a:rPr>
              <a:t>NDN</a:t>
            </a:r>
            <a:r>
              <a:rPr lang="zh-CN" altLang="en-US" dirty="0">
                <a:effectLst/>
              </a:rPr>
              <a:t>通信之间的架构差异阻止了单纯地直接采用现有的基于</a:t>
            </a:r>
            <a:r>
              <a:rPr lang="en-US" altLang="zh-CN" dirty="0">
                <a:effectLst/>
              </a:rPr>
              <a:t>TCP/IP</a:t>
            </a:r>
            <a:r>
              <a:rPr lang="zh-CN" altLang="en-US" dirty="0">
                <a:effectLst/>
              </a:rPr>
              <a:t>的机制。</a:t>
            </a:r>
            <a:r>
              <a:rPr lang="en-US" altLang="zh-CN" b="1" dirty="0">
                <a:effectLst/>
              </a:rPr>
              <a:t>PCON</a:t>
            </a:r>
            <a:r>
              <a:rPr lang="zh-CN" altLang="en-US" b="1" dirty="0">
                <a:effectLst/>
              </a:rPr>
              <a:t>考虑了这些差异，因此不依赖于终端用户超时、</a:t>
            </a:r>
            <a:r>
              <a:rPr lang="en-US" altLang="zh-CN" b="1" dirty="0">
                <a:effectLst/>
              </a:rPr>
              <a:t>RTT</a:t>
            </a:r>
            <a:r>
              <a:rPr lang="zh-CN" altLang="en-US" b="1" dirty="0">
                <a:effectLst/>
              </a:rPr>
              <a:t>测量或失序包到达</a:t>
            </a:r>
            <a:r>
              <a:rPr lang="zh-CN" altLang="en-US" dirty="0">
                <a:effectLst/>
              </a:rPr>
              <a:t>。</a:t>
            </a:r>
          </a:p>
          <a:p>
            <a:pPr algn="l">
              <a:lnSpc>
                <a:spcPct val="150000"/>
              </a:lnSpc>
            </a:pPr>
            <a:r>
              <a:rPr lang="zh-CN" altLang="en-US" dirty="0">
                <a:effectLst/>
              </a:rPr>
              <a:t>与大多数相关工作不同，我们在设计中去掉了以下假设</a:t>
            </a:r>
            <a:r>
              <a:rPr lang="en-US" altLang="zh-CN" dirty="0">
                <a:effectLst/>
              </a:rPr>
              <a:t>:</a:t>
            </a:r>
          </a:p>
          <a:p>
            <a:pPr algn="l">
              <a:lnSpc>
                <a:spcPct val="150000"/>
              </a:lnSpc>
            </a:pPr>
            <a:r>
              <a:rPr lang="en-US" altLang="zh-CN" dirty="0">
                <a:effectLst/>
              </a:rPr>
              <a:t>1)</a:t>
            </a:r>
            <a:r>
              <a:rPr lang="zh-CN" altLang="en-US" dirty="0">
                <a:effectLst/>
              </a:rPr>
              <a:t>我们不需要网络路由器知道他们联系的能力</a:t>
            </a:r>
          </a:p>
          <a:p>
            <a:pPr algn="l">
              <a:lnSpc>
                <a:spcPct val="150000"/>
              </a:lnSpc>
            </a:pPr>
            <a:r>
              <a:rPr lang="en-US" altLang="zh-CN" dirty="0">
                <a:effectLst/>
              </a:rPr>
              <a:t>2)</a:t>
            </a:r>
            <a:r>
              <a:rPr lang="zh-CN" altLang="en-US" dirty="0">
                <a:effectLst/>
              </a:rPr>
              <a:t>我们不假设数据包大小已知或可预测的</a:t>
            </a:r>
          </a:p>
          <a:p>
            <a:pPr algn="l">
              <a:lnSpc>
                <a:spcPct val="150000"/>
              </a:lnSpc>
            </a:pPr>
            <a:r>
              <a:rPr lang="en-US" altLang="zh-CN" dirty="0">
                <a:effectLst/>
              </a:rPr>
              <a:t>3)</a:t>
            </a:r>
            <a:r>
              <a:rPr lang="zh-CN" altLang="en-US" dirty="0">
                <a:effectLst/>
              </a:rPr>
              <a:t>我们不依赖网络流分化</a:t>
            </a:r>
          </a:p>
          <a:p>
            <a:pPr algn="l">
              <a:lnSpc>
                <a:spcPct val="150000"/>
              </a:lnSpc>
            </a:pPr>
            <a:r>
              <a:rPr lang="en-US" altLang="zh-CN" dirty="0">
                <a:effectLst/>
              </a:rPr>
              <a:t>4)</a:t>
            </a:r>
            <a:r>
              <a:rPr lang="zh-CN" altLang="en-US" dirty="0">
                <a:effectLst/>
              </a:rPr>
              <a:t>我们不确定确切的起源</a:t>
            </a:r>
            <a:r>
              <a:rPr lang="en-US" altLang="zh-CN" dirty="0">
                <a:effectLst/>
              </a:rPr>
              <a:t>(</a:t>
            </a:r>
            <a:r>
              <a:rPr lang="zh-CN" altLang="en-US" dirty="0">
                <a:effectLst/>
              </a:rPr>
              <a:t>缓存</a:t>
            </a:r>
            <a:r>
              <a:rPr lang="en-US" altLang="zh-CN" dirty="0">
                <a:effectLst/>
              </a:rPr>
              <a:t>)</a:t>
            </a:r>
            <a:r>
              <a:rPr lang="zh-CN" altLang="en-US" dirty="0">
                <a:effectLst/>
              </a:rPr>
              <a:t>的数据包</a:t>
            </a:r>
            <a:r>
              <a:rPr lang="en-US" altLang="zh-CN" dirty="0">
                <a:effectLst/>
              </a:rPr>
              <a:t>(</a:t>
            </a:r>
            <a:r>
              <a:rPr lang="zh-CN" altLang="en-US" dirty="0">
                <a:effectLst/>
              </a:rPr>
              <a:t>无论是通过</a:t>
            </a:r>
            <a:r>
              <a:rPr lang="en-US" altLang="zh-CN" dirty="0">
                <a:effectLst/>
              </a:rPr>
              <a:t>route-labels[6]</a:t>
            </a:r>
            <a:r>
              <a:rPr lang="zh-CN" altLang="en-US" dirty="0">
                <a:effectLst/>
              </a:rPr>
              <a:t>或以前的数据包</a:t>
            </a:r>
            <a:r>
              <a:rPr lang="en-US" altLang="zh-CN" dirty="0">
                <a:effectLst/>
              </a:rPr>
              <a:t>(20,4))</a:t>
            </a:r>
          </a:p>
          <a:p>
            <a:pPr algn="l">
              <a:lnSpc>
                <a:spcPct val="150000"/>
              </a:lnSpc>
            </a:pPr>
            <a:r>
              <a:rPr lang="en-US" altLang="zh-CN" dirty="0">
                <a:effectLst/>
              </a:rPr>
              <a:t>5)</a:t>
            </a:r>
            <a:r>
              <a:rPr lang="zh-CN" altLang="en-US" dirty="0">
                <a:effectLst/>
              </a:rPr>
              <a:t>我们不假设路由器有任何特定的缓存策略。</a:t>
            </a:r>
            <a:br>
              <a:rPr lang="zh-CN" altLang="en-US" dirty="0">
                <a:effectLst/>
              </a:rPr>
            </a:br>
            <a:endParaRPr lang="zh-CN" altLang="en-US" dirty="0">
              <a:effectLst/>
            </a:endParaRPr>
          </a:p>
          <a:p>
            <a:pPr algn="l">
              <a:lnSpc>
                <a:spcPct val="150000"/>
              </a:lnSpc>
            </a:pPr>
            <a:r>
              <a:rPr lang="en-US" altLang="zh-CN" dirty="0">
                <a:effectLst/>
              </a:rPr>
              <a:t>PCON</a:t>
            </a:r>
            <a:r>
              <a:rPr lang="zh-CN" altLang="en-US" dirty="0">
                <a:effectLst/>
              </a:rPr>
              <a:t>采用显式逐跳控制，并将</a:t>
            </a:r>
            <a:r>
              <a:rPr lang="en-US" altLang="zh-CN" dirty="0">
                <a:effectLst/>
              </a:rPr>
              <a:t>AQM</a:t>
            </a:r>
            <a:r>
              <a:rPr lang="zh-CN" altLang="en-US" dirty="0">
                <a:effectLst/>
              </a:rPr>
              <a:t>方案集成到拥塞检测中。这种显式信令允许基于拥塞标记的新的转发适应，这比基于</a:t>
            </a:r>
            <a:r>
              <a:rPr lang="en-US" altLang="zh-CN" dirty="0"/>
              <a:t>PI</a:t>
            </a:r>
            <a:r>
              <a:rPr lang="zh-CN" altLang="en-US" dirty="0">
                <a:effectLst/>
              </a:rPr>
              <a:t>的替代方案提高了吞吐量。</a:t>
            </a:r>
          </a:p>
        </p:txBody>
      </p:sp>
    </p:spTree>
    <p:extLst>
      <p:ext uri="{BB962C8B-B14F-4D97-AF65-F5344CB8AC3E}">
        <p14:creationId xmlns:p14="http://schemas.microsoft.com/office/powerpoint/2010/main" val="3514965894"/>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869101" cy="338554"/>
          </a:xfrm>
          <a:prstGeom prst="rect">
            <a:avLst/>
          </a:prstGeom>
          <a:noFill/>
        </p:spPr>
        <p:txBody>
          <a:bodyPr wrap="square" rtlCol="0">
            <a:spAutoFit/>
          </a:bodyPr>
          <a:lstStyle/>
          <a:p>
            <a:r>
              <a:rPr lang="zh-CN" altLang="en-US" sz="1600" b="1" dirty="0">
                <a:cs typeface="+mn-ea"/>
                <a:sym typeface="+mn-lt"/>
              </a:rPr>
              <a:t>结论</a:t>
            </a:r>
            <a:endParaRPr lang="zh-CN" altLang="en-US" sz="1600" dirty="0">
              <a:cs typeface="+mn-ea"/>
              <a:sym typeface="+mn-lt"/>
            </a:endParaRPr>
          </a:p>
        </p:txBody>
      </p:sp>
      <p:sp>
        <p:nvSpPr>
          <p:cNvPr id="10" name="文本框 9">
            <a:extLst>
              <a:ext uri="{FF2B5EF4-FFF2-40B4-BE49-F238E27FC236}">
                <a16:creationId xmlns:a16="http://schemas.microsoft.com/office/drawing/2014/main" id="{DDC44E26-FBEA-4690-B647-00432DB5F5B2}"/>
              </a:ext>
            </a:extLst>
          </p:cNvPr>
          <p:cNvSpPr txBox="1"/>
          <p:nvPr/>
        </p:nvSpPr>
        <p:spPr>
          <a:xfrm>
            <a:off x="660400" y="1211699"/>
            <a:ext cx="11129078" cy="3367204"/>
          </a:xfrm>
          <a:prstGeom prst="rect">
            <a:avLst/>
          </a:prstGeom>
          <a:noFill/>
        </p:spPr>
        <p:txBody>
          <a:bodyPr wrap="square">
            <a:spAutoFit/>
          </a:bodyPr>
          <a:lstStyle/>
          <a:p>
            <a:pPr algn="l">
              <a:lnSpc>
                <a:spcPct val="150000"/>
              </a:lnSpc>
            </a:pPr>
            <a:r>
              <a:rPr lang="en-US" altLang="zh-CN" dirty="0">
                <a:effectLst/>
              </a:rPr>
              <a:t>NDN</a:t>
            </a:r>
            <a:r>
              <a:rPr lang="zh-CN" altLang="en-US" dirty="0">
                <a:effectLst/>
              </a:rPr>
              <a:t>体系结构：内容通过多个来源和多条路径检索</a:t>
            </a:r>
          </a:p>
          <a:p>
            <a:pPr algn="l">
              <a:lnSpc>
                <a:spcPct val="150000"/>
              </a:lnSpc>
            </a:pPr>
            <a:r>
              <a:rPr lang="zh-CN" altLang="en-US" dirty="0">
                <a:effectLst/>
              </a:rPr>
              <a:t>    考虑</a:t>
            </a:r>
            <a:r>
              <a:rPr lang="zh-CN" altLang="en-US" b="1" dirty="0">
                <a:effectLst/>
              </a:rPr>
              <a:t>网络内缓存</a:t>
            </a:r>
            <a:r>
              <a:rPr lang="zh-CN" altLang="en-US" dirty="0">
                <a:effectLst/>
              </a:rPr>
              <a:t>、</a:t>
            </a:r>
            <a:r>
              <a:rPr lang="zh-CN" altLang="en-US" b="1" dirty="0">
                <a:effectLst/>
              </a:rPr>
              <a:t>多路径转发</a:t>
            </a:r>
            <a:r>
              <a:rPr lang="zh-CN" altLang="en-US" dirty="0">
                <a:effectLst/>
              </a:rPr>
              <a:t>和</a:t>
            </a:r>
            <a:r>
              <a:rPr lang="zh-CN" altLang="en-US" b="1" dirty="0">
                <a:effectLst/>
              </a:rPr>
              <a:t>多播数据传递</a:t>
            </a:r>
            <a:r>
              <a:rPr lang="zh-CN" altLang="en-US" dirty="0">
                <a:effectLst/>
              </a:rPr>
              <a:t>的影响</a:t>
            </a:r>
          </a:p>
          <a:p>
            <a:pPr algn="l">
              <a:lnSpc>
                <a:spcPct val="150000"/>
              </a:lnSpc>
            </a:pPr>
            <a:r>
              <a:rPr lang="zh-CN" altLang="en-US" dirty="0">
                <a:effectLst/>
              </a:rPr>
              <a:t>    解决方案不能假设已知的链路带宽或数据包大小，因为这些假设可能不适用于覆盖链路、无线链路或数据包大小不同的应用程序。</a:t>
            </a:r>
          </a:p>
          <a:p>
            <a:pPr algn="l">
              <a:lnSpc>
                <a:spcPct val="150000"/>
              </a:lnSpc>
            </a:pPr>
            <a:r>
              <a:rPr lang="en-US" altLang="zh-CN" dirty="0">
                <a:effectLst/>
              </a:rPr>
              <a:t>PCON</a:t>
            </a:r>
            <a:r>
              <a:rPr lang="zh-CN" altLang="en-US" dirty="0">
                <a:effectLst/>
              </a:rPr>
              <a:t>：</a:t>
            </a:r>
            <a:r>
              <a:rPr lang="en-US" altLang="zh-CN" dirty="0">
                <a:effectLst/>
              </a:rPr>
              <a:t>PCON</a:t>
            </a:r>
            <a:r>
              <a:rPr lang="zh-CN" altLang="en-US" dirty="0">
                <a:effectLst/>
              </a:rPr>
              <a:t>基于</a:t>
            </a:r>
            <a:r>
              <a:rPr lang="en-US" altLang="zh-CN" dirty="0" err="1">
                <a:effectLst/>
              </a:rPr>
              <a:t>CoDel</a:t>
            </a:r>
            <a:r>
              <a:rPr lang="en-US" altLang="zh-CN" dirty="0">
                <a:effectLst/>
              </a:rPr>
              <a:t> AQM(</a:t>
            </a:r>
            <a:r>
              <a:rPr lang="zh-CN" altLang="en-US" dirty="0">
                <a:effectLst/>
              </a:rPr>
              <a:t>通过测量报文排队时间</a:t>
            </a:r>
            <a:r>
              <a:rPr lang="en-US" altLang="zh-CN" dirty="0">
                <a:effectLst/>
              </a:rPr>
              <a:t>)</a:t>
            </a:r>
            <a:r>
              <a:rPr lang="zh-CN" altLang="en-US" dirty="0">
                <a:effectLst/>
              </a:rPr>
              <a:t>检测拥塞，</a:t>
            </a:r>
            <a:r>
              <a:rPr lang="zh-CN" altLang="en-US" b="1" dirty="0">
                <a:effectLst/>
              </a:rPr>
              <a:t>通过对特定报文进行显式标记，将拥塞信号发送给消费者，使下游路由器可以将流量转移到其他路径，消费者可以降低</a:t>
            </a:r>
            <a:r>
              <a:rPr lang="en-US" altLang="zh-CN" b="1" dirty="0">
                <a:effectLst/>
              </a:rPr>
              <a:t>Interest</a:t>
            </a:r>
            <a:r>
              <a:rPr lang="zh-CN" altLang="en-US" b="1" dirty="0">
                <a:effectLst/>
              </a:rPr>
              <a:t>发送速率</a:t>
            </a:r>
            <a:r>
              <a:rPr lang="zh-CN" altLang="en-US" dirty="0">
                <a:effectLst/>
              </a:rPr>
              <a:t>。</a:t>
            </a:r>
          </a:p>
          <a:p>
            <a:pPr algn="l">
              <a:lnSpc>
                <a:spcPct val="150000"/>
              </a:lnSpc>
            </a:pPr>
            <a:r>
              <a:rPr lang="zh-CN" altLang="en-US" dirty="0">
                <a:effectLst/>
              </a:rPr>
              <a:t>我们的仿真表明，</a:t>
            </a:r>
            <a:r>
              <a:rPr lang="en-US" altLang="zh-CN" dirty="0">
                <a:effectLst/>
              </a:rPr>
              <a:t>PCON</a:t>
            </a:r>
            <a:r>
              <a:rPr lang="zh-CN" altLang="en-US" dirty="0">
                <a:effectLst/>
              </a:rPr>
              <a:t>的</a:t>
            </a:r>
            <a:r>
              <a:rPr lang="zh-CN" altLang="en-US" b="1" dirty="0">
                <a:effectLst/>
              </a:rPr>
              <a:t>转发自适应达到了比现有工作更高的总吞吐量，同时保持了类似的</a:t>
            </a:r>
            <a:r>
              <a:rPr lang="en-US" altLang="zh-CN" b="1" dirty="0">
                <a:effectLst/>
              </a:rPr>
              <a:t>RTT</a:t>
            </a:r>
            <a:r>
              <a:rPr lang="zh-CN" altLang="en-US" b="1" dirty="0">
                <a:effectLst/>
              </a:rPr>
              <a:t>公平性</a:t>
            </a:r>
            <a:r>
              <a:rPr lang="zh-CN" altLang="en-US" dirty="0">
                <a:effectLst/>
              </a:rPr>
              <a:t>。另外，</a:t>
            </a:r>
            <a:r>
              <a:rPr lang="en-US" altLang="zh-CN" dirty="0">
                <a:effectLst/>
              </a:rPr>
              <a:t>PCON</a:t>
            </a:r>
            <a:r>
              <a:rPr lang="zh-CN" altLang="en-US" dirty="0">
                <a:effectLst/>
              </a:rPr>
              <a:t>可以</a:t>
            </a:r>
            <a:r>
              <a:rPr lang="zh-CN" altLang="en-US" b="1" dirty="0">
                <a:effectLst/>
              </a:rPr>
              <a:t>适应</a:t>
            </a:r>
            <a:r>
              <a:rPr lang="en-US" altLang="zh-CN" b="1" dirty="0">
                <a:effectLst/>
              </a:rPr>
              <a:t>IP</a:t>
            </a:r>
            <a:r>
              <a:rPr lang="zh-CN" altLang="en-US" b="1" dirty="0">
                <a:effectLst/>
              </a:rPr>
              <a:t>隧道和无线链路容量的变化</a:t>
            </a:r>
            <a:r>
              <a:rPr lang="zh-CN" altLang="en-US" dirty="0">
                <a:effectLst/>
              </a:rPr>
              <a:t>，这是其他逐跳方案无法考虑的条件。</a:t>
            </a:r>
          </a:p>
        </p:txBody>
      </p:sp>
    </p:spTree>
    <p:extLst>
      <p:ext uri="{BB962C8B-B14F-4D97-AF65-F5344CB8AC3E}">
        <p14:creationId xmlns:p14="http://schemas.microsoft.com/office/powerpoint/2010/main" val="2003818336"/>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6822" y="2360410"/>
            <a:ext cx="8978356" cy="830997"/>
          </a:xfrm>
          <a:prstGeom prst="rect">
            <a:avLst/>
          </a:prstGeom>
        </p:spPr>
        <p:txBody>
          <a:bodyPr wrap="none">
            <a:spAutoFit/>
          </a:bodyPr>
          <a:lstStyle/>
          <a:p>
            <a:pPr algn="ctr"/>
            <a:r>
              <a:rPr lang="en-US" altLang="zh-CN" sz="4800" b="1" dirty="0">
                <a:cs typeface="+mn-ea"/>
                <a:sym typeface="+mn-lt"/>
              </a:rPr>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B5FA76EA-74E1-4377-AB11-0D63D1482B3E}"/>
              </a:ext>
            </a:extLst>
          </p:cNvPr>
          <p:cNvSpPr/>
          <p:nvPr/>
        </p:nvSpPr>
        <p:spPr>
          <a:xfrm>
            <a:off x="6881127" y="385239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iconfont-1188-857505">
            <a:extLst>
              <a:ext uri="{FF2B5EF4-FFF2-40B4-BE49-F238E27FC236}">
                <a16:creationId xmlns:a16="http://schemas.microsoft.com/office/drawing/2014/main" id="{87874618-CE8E-4AE2-AC1A-FCF2DC56CA61}"/>
              </a:ext>
            </a:extLst>
          </p:cNvPr>
          <p:cNvSpPr/>
          <p:nvPr/>
        </p:nvSpPr>
        <p:spPr>
          <a:xfrm>
            <a:off x="123640" y="98177"/>
            <a:ext cx="390458" cy="390013"/>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7" name="文本框 46">
            <a:extLst>
              <a:ext uri="{FF2B5EF4-FFF2-40B4-BE49-F238E27FC236}">
                <a16:creationId xmlns:a16="http://schemas.microsoft.com/office/drawing/2014/main" id="{01F10C0B-1AFE-4D75-A258-1A47FF71938F}"/>
              </a:ext>
            </a:extLst>
          </p:cNvPr>
          <p:cNvSpPr txBox="1"/>
          <p:nvPr/>
        </p:nvSpPr>
        <p:spPr>
          <a:xfrm>
            <a:off x="567076" y="123906"/>
            <a:ext cx="594280" cy="338554"/>
          </a:xfrm>
          <a:prstGeom prst="rect">
            <a:avLst/>
          </a:prstGeom>
          <a:noFill/>
        </p:spPr>
        <p:txBody>
          <a:bodyPr wrap="square" rtlCol="0">
            <a:spAutoFit/>
          </a:bodyPr>
          <a:lstStyle/>
          <a:p>
            <a:r>
              <a:rPr lang="zh-CN" altLang="en-US" sz="1600" b="1" dirty="0">
                <a:cs typeface="+mn-ea"/>
                <a:sym typeface="+mn-lt"/>
              </a:rPr>
              <a:t>介绍</a:t>
            </a:r>
          </a:p>
        </p:txBody>
      </p:sp>
      <p:sp>
        <p:nvSpPr>
          <p:cNvPr id="8" name="文本框 7">
            <a:extLst>
              <a:ext uri="{FF2B5EF4-FFF2-40B4-BE49-F238E27FC236}">
                <a16:creationId xmlns:a16="http://schemas.microsoft.com/office/drawing/2014/main" id="{E066475D-C04F-48CA-BDDD-F2C98A5B4C34}"/>
              </a:ext>
            </a:extLst>
          </p:cNvPr>
          <p:cNvSpPr txBox="1"/>
          <p:nvPr/>
        </p:nvSpPr>
        <p:spPr>
          <a:xfrm>
            <a:off x="660400" y="801471"/>
            <a:ext cx="8203273" cy="5029197"/>
          </a:xfrm>
          <a:prstGeom prst="rect">
            <a:avLst/>
          </a:prstGeom>
          <a:noFill/>
        </p:spPr>
        <p:txBody>
          <a:bodyPr wrap="square">
            <a:spAutoFit/>
          </a:bodyPr>
          <a:lstStyle/>
          <a:p>
            <a:pPr algn="l">
              <a:lnSpc>
                <a:spcPct val="150000"/>
              </a:lnSpc>
            </a:pPr>
            <a:r>
              <a:rPr lang="zh-CN" altLang="en-US" b="1" dirty="0">
                <a:solidFill>
                  <a:srgbClr val="FF0000"/>
                </a:solidFill>
                <a:effectLst/>
              </a:rPr>
              <a:t>原因：</a:t>
            </a:r>
            <a:endParaRPr lang="en-US" altLang="zh-CN" b="1" dirty="0">
              <a:solidFill>
                <a:srgbClr val="FF0000"/>
              </a:solidFill>
              <a:effectLst/>
            </a:endParaRPr>
          </a:p>
          <a:p>
            <a:pPr algn="l">
              <a:lnSpc>
                <a:spcPct val="150000"/>
              </a:lnSpc>
            </a:pPr>
            <a:r>
              <a:rPr lang="zh-CN" altLang="en-US" dirty="0">
                <a:effectLst/>
              </a:rPr>
              <a:t>相同内容的数据块可以从</a:t>
            </a:r>
            <a:r>
              <a:rPr lang="zh-CN" altLang="en-US" b="1" dirty="0">
                <a:effectLst/>
              </a:rPr>
              <a:t>不同的存储库</a:t>
            </a:r>
            <a:r>
              <a:rPr lang="zh-CN" altLang="en-US" dirty="0">
                <a:effectLst/>
              </a:rPr>
              <a:t>或</a:t>
            </a:r>
            <a:r>
              <a:rPr lang="zh-CN" altLang="en-US" b="1" dirty="0">
                <a:effectLst/>
              </a:rPr>
              <a:t>通往这些存储库的路径上的不同缓存</a:t>
            </a:r>
            <a:r>
              <a:rPr lang="zh-CN" altLang="en-US" dirty="0">
                <a:effectLst/>
              </a:rPr>
              <a:t>中检索。因为这些不同的内容源会</a:t>
            </a:r>
            <a:r>
              <a:rPr lang="zh-CN" altLang="en-US" b="1" dirty="0">
                <a:effectLst/>
              </a:rPr>
              <a:t>导致不同的检索延迟</a:t>
            </a:r>
            <a:r>
              <a:rPr lang="zh-CN" altLang="en-US" dirty="0">
                <a:effectLst/>
              </a:rPr>
              <a:t>，而消费者不能区分它们，传统的基于</a:t>
            </a:r>
            <a:r>
              <a:rPr lang="en-US" altLang="zh-CN" dirty="0" err="1">
                <a:effectLst/>
              </a:rPr>
              <a:t>rtt</a:t>
            </a:r>
            <a:r>
              <a:rPr lang="zh-CN" altLang="en-US" dirty="0">
                <a:effectLst/>
              </a:rPr>
              <a:t>的超时成为不可靠的拥塞指示器。</a:t>
            </a:r>
            <a:endParaRPr lang="en-US" altLang="zh-CN" dirty="0">
              <a:effectLst/>
            </a:endParaRPr>
          </a:p>
          <a:p>
            <a:pPr algn="l">
              <a:lnSpc>
                <a:spcPct val="150000"/>
              </a:lnSpc>
            </a:pPr>
            <a:endParaRPr lang="en-US" altLang="zh-CN" dirty="0"/>
          </a:p>
          <a:p>
            <a:pPr algn="l">
              <a:lnSpc>
                <a:spcPct val="150000"/>
              </a:lnSpc>
            </a:pPr>
            <a:r>
              <a:rPr lang="en-US" altLang="zh-CN" b="1" dirty="0">
                <a:solidFill>
                  <a:srgbClr val="FF0000"/>
                </a:solidFill>
                <a:effectLst/>
              </a:rPr>
              <a:t>PCON</a:t>
            </a:r>
            <a:r>
              <a:rPr lang="zh-CN" altLang="en-US" b="1" dirty="0">
                <a:solidFill>
                  <a:srgbClr val="FF0000"/>
                </a:solidFill>
                <a:effectLst/>
              </a:rPr>
              <a:t>路由器工作流程：</a:t>
            </a:r>
          </a:p>
          <a:p>
            <a:pPr marL="285750" indent="-285750" algn="l">
              <a:lnSpc>
                <a:spcPct val="150000"/>
              </a:lnSpc>
              <a:buFont typeface="Wingdings" panose="05000000000000000000" pitchFamily="2" charset="2"/>
              <a:buChar char="Ø"/>
            </a:pPr>
            <a:r>
              <a:rPr lang="zh-CN" altLang="en-US" dirty="0">
                <a:effectLst/>
              </a:rPr>
              <a:t>通过使用</a:t>
            </a:r>
            <a:r>
              <a:rPr lang="zh-CN" altLang="en-US" b="1" dirty="0">
                <a:effectLst/>
              </a:rPr>
              <a:t>从</a:t>
            </a:r>
            <a:r>
              <a:rPr lang="en-US" altLang="zh-CN" b="1" dirty="0" err="1">
                <a:effectLst/>
              </a:rPr>
              <a:t>CoDel</a:t>
            </a:r>
            <a:r>
              <a:rPr lang="zh-CN" altLang="en-US" b="1" dirty="0">
                <a:effectLst/>
              </a:rPr>
              <a:t>扩展而来的主动队列管理</a:t>
            </a:r>
            <a:r>
              <a:rPr lang="en-US" altLang="zh-CN" b="1" dirty="0">
                <a:effectLst/>
              </a:rPr>
              <a:t>(AQM)</a:t>
            </a:r>
            <a:r>
              <a:rPr lang="zh-CN" altLang="en-US" b="1" dirty="0">
                <a:effectLst/>
              </a:rPr>
              <a:t>方案</a:t>
            </a:r>
            <a:r>
              <a:rPr lang="zh-CN" altLang="en-US" dirty="0">
                <a:effectLst/>
              </a:rPr>
              <a:t>来检测本地链路上的拥塞。</a:t>
            </a:r>
          </a:p>
          <a:p>
            <a:pPr marL="285750" indent="-285750" algn="l">
              <a:lnSpc>
                <a:spcPct val="150000"/>
              </a:lnSpc>
              <a:buFont typeface="Wingdings" panose="05000000000000000000" pitchFamily="2" charset="2"/>
              <a:buChar char="Ø"/>
            </a:pPr>
            <a:r>
              <a:rPr lang="zh-CN" altLang="en-US" dirty="0">
                <a:effectLst/>
              </a:rPr>
              <a:t>当检测到拥塞时，路由器通过显式标记数据包将这种状态发送给消费者和下游路由器。</a:t>
            </a:r>
          </a:p>
          <a:p>
            <a:pPr marL="285750" indent="-285750" algn="l">
              <a:lnSpc>
                <a:spcPct val="150000"/>
              </a:lnSpc>
              <a:buFont typeface="Wingdings" panose="05000000000000000000" pitchFamily="2" charset="2"/>
              <a:buChar char="Ø"/>
            </a:pPr>
            <a:r>
              <a:rPr lang="zh-CN" altLang="en-US" dirty="0">
                <a:effectLst/>
              </a:rPr>
              <a:t>下游路由器的反应是将后续的兴趣部分转移到可选路径和</a:t>
            </a:r>
            <a:r>
              <a:rPr lang="en-US" altLang="zh-CN" dirty="0">
                <a:effectLst/>
              </a:rPr>
              <a:t>/</a:t>
            </a:r>
            <a:r>
              <a:rPr lang="zh-CN" altLang="en-US" dirty="0">
                <a:effectLst/>
              </a:rPr>
              <a:t>或将信号进一步传递到下游、消费者的反应是降低他们的发送速率。</a:t>
            </a: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iconfont-1188-857505">
            <a:extLst>
              <a:ext uri="{FF2B5EF4-FFF2-40B4-BE49-F238E27FC236}">
                <a16:creationId xmlns:a16="http://schemas.microsoft.com/office/drawing/2014/main" id="{87874618-CE8E-4AE2-AC1A-FCF2DC56CA61}"/>
              </a:ext>
            </a:extLst>
          </p:cNvPr>
          <p:cNvSpPr/>
          <p:nvPr/>
        </p:nvSpPr>
        <p:spPr>
          <a:xfrm>
            <a:off x="123640" y="98177"/>
            <a:ext cx="390458" cy="390013"/>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7" name="文本框 46">
            <a:extLst>
              <a:ext uri="{FF2B5EF4-FFF2-40B4-BE49-F238E27FC236}">
                <a16:creationId xmlns:a16="http://schemas.microsoft.com/office/drawing/2014/main" id="{01F10C0B-1AFE-4D75-A258-1A47FF71938F}"/>
              </a:ext>
            </a:extLst>
          </p:cNvPr>
          <p:cNvSpPr txBox="1"/>
          <p:nvPr/>
        </p:nvSpPr>
        <p:spPr>
          <a:xfrm>
            <a:off x="567076" y="123906"/>
            <a:ext cx="594280" cy="338554"/>
          </a:xfrm>
          <a:prstGeom prst="rect">
            <a:avLst/>
          </a:prstGeom>
          <a:noFill/>
        </p:spPr>
        <p:txBody>
          <a:bodyPr wrap="square" rtlCol="0">
            <a:spAutoFit/>
          </a:bodyPr>
          <a:lstStyle/>
          <a:p>
            <a:r>
              <a:rPr lang="zh-CN" altLang="en-US" sz="1600" b="1" dirty="0">
                <a:cs typeface="+mn-ea"/>
                <a:sym typeface="+mn-lt"/>
              </a:rPr>
              <a:t>介绍</a:t>
            </a:r>
          </a:p>
        </p:txBody>
      </p:sp>
      <p:sp>
        <p:nvSpPr>
          <p:cNvPr id="8" name="文本框 7">
            <a:extLst>
              <a:ext uri="{FF2B5EF4-FFF2-40B4-BE49-F238E27FC236}">
                <a16:creationId xmlns:a16="http://schemas.microsoft.com/office/drawing/2014/main" id="{E066475D-C04F-48CA-BDDD-F2C98A5B4C34}"/>
              </a:ext>
            </a:extLst>
          </p:cNvPr>
          <p:cNvSpPr txBox="1"/>
          <p:nvPr/>
        </p:nvSpPr>
        <p:spPr>
          <a:xfrm>
            <a:off x="660400" y="801471"/>
            <a:ext cx="8203273" cy="3367204"/>
          </a:xfrm>
          <a:prstGeom prst="rect">
            <a:avLst/>
          </a:prstGeom>
          <a:noFill/>
        </p:spPr>
        <p:txBody>
          <a:bodyPr wrap="square">
            <a:spAutoFit/>
          </a:bodyPr>
          <a:lstStyle/>
          <a:p>
            <a:pPr algn="l">
              <a:lnSpc>
                <a:spcPct val="150000"/>
              </a:lnSpc>
            </a:pPr>
            <a:r>
              <a:rPr lang="zh-CN" altLang="en-US" dirty="0">
                <a:effectLst/>
              </a:rPr>
              <a:t>在</a:t>
            </a:r>
            <a:r>
              <a:rPr lang="en-US" altLang="zh-CN" b="1" dirty="0" err="1">
                <a:effectLst/>
              </a:rPr>
              <a:t>ndnSIM</a:t>
            </a:r>
            <a:r>
              <a:rPr lang="zh-CN" altLang="en-US" dirty="0">
                <a:effectLst/>
              </a:rPr>
              <a:t>中实现</a:t>
            </a:r>
            <a:r>
              <a:rPr lang="en-US" altLang="zh-CN" b="1" dirty="0">
                <a:effectLst/>
              </a:rPr>
              <a:t>PCON</a:t>
            </a:r>
            <a:r>
              <a:rPr lang="zh-CN" altLang="en-US" dirty="0">
                <a:effectLst/>
              </a:rPr>
              <a:t>，并根据文献中</a:t>
            </a:r>
            <a:r>
              <a:rPr lang="zh-CN" altLang="en-US" b="1" dirty="0">
                <a:effectLst/>
              </a:rPr>
              <a:t>基于延迟的方案</a:t>
            </a:r>
            <a:r>
              <a:rPr lang="zh-CN" altLang="en-US" dirty="0">
                <a:effectLst/>
              </a:rPr>
              <a:t>和</a:t>
            </a:r>
            <a:r>
              <a:rPr lang="zh-CN" altLang="en-US" b="1" dirty="0">
                <a:effectLst/>
              </a:rPr>
              <a:t>基于</a:t>
            </a:r>
            <a:r>
              <a:rPr lang="en-US" altLang="zh-CN" b="1" dirty="0">
                <a:effectLst/>
              </a:rPr>
              <a:t>HBH Interest shaping</a:t>
            </a:r>
            <a:r>
              <a:rPr lang="zh-CN" altLang="en-US" b="1" dirty="0">
                <a:effectLst/>
              </a:rPr>
              <a:t>方案</a:t>
            </a:r>
            <a:r>
              <a:rPr lang="zh-CN" altLang="en-US" dirty="0">
                <a:effectLst/>
              </a:rPr>
              <a:t>评估其性能。</a:t>
            </a:r>
          </a:p>
          <a:p>
            <a:pPr algn="l">
              <a:lnSpc>
                <a:spcPct val="150000"/>
              </a:lnSpc>
            </a:pPr>
            <a:r>
              <a:rPr lang="zh-CN" altLang="en-US" b="1" dirty="0">
                <a:effectLst/>
              </a:rPr>
              <a:t>实验结果：</a:t>
            </a:r>
            <a:endParaRPr lang="zh-CN" altLang="en-US" dirty="0">
              <a:effectLst/>
            </a:endParaRPr>
          </a:p>
          <a:p>
            <a:pPr algn="l">
              <a:lnSpc>
                <a:spcPct val="150000"/>
              </a:lnSpc>
            </a:pPr>
            <a:r>
              <a:rPr lang="en-US" altLang="zh-CN" dirty="0">
                <a:effectLst/>
              </a:rPr>
              <a:t>1. PCON</a:t>
            </a:r>
            <a:r>
              <a:rPr lang="zh-CN" altLang="en-US" dirty="0">
                <a:effectLst/>
              </a:rPr>
              <a:t>可以在</a:t>
            </a:r>
            <a:r>
              <a:rPr lang="zh-CN" altLang="en-US" b="1" dirty="0">
                <a:effectLst/>
              </a:rPr>
              <a:t>不同的</a:t>
            </a:r>
            <a:r>
              <a:rPr lang="en-US" altLang="zh-CN" b="1" dirty="0" err="1">
                <a:effectLst/>
              </a:rPr>
              <a:t>rtt</a:t>
            </a:r>
            <a:r>
              <a:rPr lang="zh-CN" altLang="en-US" dirty="0">
                <a:effectLst/>
              </a:rPr>
              <a:t>、</a:t>
            </a:r>
            <a:r>
              <a:rPr lang="zh-CN" altLang="en-US" b="1" dirty="0">
                <a:effectLst/>
              </a:rPr>
              <a:t>动态数据块大小</a:t>
            </a:r>
            <a:r>
              <a:rPr lang="zh-CN" altLang="en-US" dirty="0">
                <a:effectLst/>
              </a:rPr>
              <a:t>、</a:t>
            </a:r>
            <a:r>
              <a:rPr lang="en-US" altLang="zh-CN" b="1" dirty="0">
                <a:effectLst/>
              </a:rPr>
              <a:t>IP</a:t>
            </a:r>
            <a:r>
              <a:rPr lang="zh-CN" altLang="en-US" b="1" dirty="0">
                <a:effectLst/>
              </a:rPr>
              <a:t>隧道和无线链路</a:t>
            </a:r>
            <a:r>
              <a:rPr lang="zh-CN" altLang="en-US" dirty="0">
                <a:effectLst/>
              </a:rPr>
              <a:t>的情况下防止拥塞。</a:t>
            </a:r>
          </a:p>
          <a:p>
            <a:pPr algn="l">
              <a:lnSpc>
                <a:spcPct val="150000"/>
              </a:lnSpc>
            </a:pPr>
            <a:r>
              <a:rPr lang="en-US" altLang="zh-CN" dirty="0">
                <a:latin typeface="+mj-lt"/>
              </a:rPr>
              <a:t>2. PCON</a:t>
            </a:r>
            <a:r>
              <a:rPr lang="zh-CN" altLang="en-US" dirty="0">
                <a:effectLst/>
                <a:latin typeface="unset"/>
              </a:rPr>
              <a:t>的</a:t>
            </a:r>
            <a:r>
              <a:rPr lang="zh-CN" altLang="en-US" b="1" dirty="0">
                <a:effectLst/>
                <a:latin typeface="unset"/>
              </a:rPr>
              <a:t>转发自适应</a:t>
            </a:r>
            <a:r>
              <a:rPr lang="en-US" altLang="zh-CN" b="1" dirty="0">
                <a:effectLst/>
                <a:latin typeface="unset"/>
              </a:rPr>
              <a:t>(</a:t>
            </a:r>
            <a:r>
              <a:rPr lang="zh-CN" altLang="en-US" b="1" dirty="0">
                <a:effectLst/>
                <a:latin typeface="unset"/>
              </a:rPr>
              <a:t>基于显式拥塞标记</a:t>
            </a:r>
            <a:r>
              <a:rPr lang="en-US" altLang="zh-CN" b="1" dirty="0">
                <a:effectLst/>
                <a:latin typeface="unset"/>
              </a:rPr>
              <a:t>)</a:t>
            </a:r>
            <a:r>
              <a:rPr lang="zh-CN" altLang="en-US" dirty="0">
                <a:effectLst/>
                <a:latin typeface="unset"/>
              </a:rPr>
              <a:t>比现有的</a:t>
            </a:r>
            <a:r>
              <a:rPr lang="zh-CN" altLang="en-US" b="1" dirty="0">
                <a:effectLst/>
                <a:latin typeface="unset"/>
              </a:rPr>
              <a:t>基于待处理</a:t>
            </a:r>
            <a:r>
              <a:rPr lang="en-US" altLang="zh-CN" b="1" dirty="0">
                <a:effectLst/>
                <a:latin typeface="unset"/>
              </a:rPr>
              <a:t>Interest</a:t>
            </a:r>
            <a:r>
              <a:rPr lang="zh-CN" altLang="en-US" b="1" dirty="0">
                <a:effectLst/>
                <a:latin typeface="unset"/>
              </a:rPr>
              <a:t>均衡</a:t>
            </a:r>
            <a:r>
              <a:rPr lang="zh-CN" altLang="en-US" dirty="0">
                <a:effectLst/>
                <a:latin typeface="unset"/>
              </a:rPr>
              <a:t>的解决方案实现了</a:t>
            </a:r>
            <a:r>
              <a:rPr lang="zh-CN" altLang="en-US" b="1" dirty="0">
                <a:effectLst/>
                <a:latin typeface="unset"/>
              </a:rPr>
              <a:t>更高的吞吐量</a:t>
            </a:r>
            <a:r>
              <a:rPr lang="zh-CN" altLang="en-US" dirty="0">
                <a:effectLst/>
                <a:latin typeface="unset"/>
              </a:rPr>
              <a:t>。</a:t>
            </a:r>
            <a:r>
              <a:rPr lang="en-US" altLang="zh-CN" dirty="0">
                <a:latin typeface="+mj-lt"/>
              </a:rPr>
              <a:t>PCON</a:t>
            </a:r>
            <a:r>
              <a:rPr lang="zh-CN" altLang="en-US" dirty="0">
                <a:effectLst/>
                <a:latin typeface="unset"/>
              </a:rPr>
              <a:t>能够适应</a:t>
            </a:r>
            <a:r>
              <a:rPr lang="en-US" altLang="zh-CN" dirty="0">
                <a:latin typeface="+mj-lt"/>
              </a:rPr>
              <a:t>IP</a:t>
            </a:r>
            <a:r>
              <a:rPr lang="zh-CN" altLang="en-US" dirty="0">
                <a:latin typeface="+mj-lt"/>
              </a:rPr>
              <a:t>隧道</a:t>
            </a:r>
            <a:r>
              <a:rPr lang="zh-CN" altLang="en-US" dirty="0">
                <a:effectLst/>
                <a:latin typeface="unset"/>
              </a:rPr>
              <a:t>和无线链路的可用带宽的变化，这是目前</a:t>
            </a:r>
            <a:r>
              <a:rPr lang="en-US" altLang="zh-CN" dirty="0">
                <a:latin typeface="+mj-lt"/>
              </a:rPr>
              <a:t>HBH</a:t>
            </a:r>
            <a:r>
              <a:rPr lang="zh-CN" altLang="en-US" dirty="0">
                <a:effectLst/>
                <a:latin typeface="unset"/>
              </a:rPr>
              <a:t>兴趣整形方案没有考虑的情况。</a:t>
            </a:r>
            <a:endParaRPr lang="zh-CN" altLang="en-US" dirty="0">
              <a:effectLst/>
            </a:endParaRPr>
          </a:p>
        </p:txBody>
      </p:sp>
    </p:spTree>
    <p:extLst>
      <p:ext uri="{BB962C8B-B14F-4D97-AF65-F5344CB8AC3E}">
        <p14:creationId xmlns:p14="http://schemas.microsoft.com/office/powerpoint/2010/main" val="782700577"/>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 TWO</a:t>
            </a:r>
          </a:p>
        </p:txBody>
      </p:sp>
      <p:sp>
        <p:nvSpPr>
          <p:cNvPr id="3" name="文本框 2"/>
          <p:cNvSpPr txBox="1"/>
          <p:nvPr/>
        </p:nvSpPr>
        <p:spPr>
          <a:xfrm>
            <a:off x="2728746" y="2255024"/>
            <a:ext cx="7249568" cy="1175130"/>
          </a:xfrm>
          <a:prstGeom prst="rect">
            <a:avLst/>
          </a:prstGeom>
          <a:noFill/>
        </p:spPr>
        <p:txBody>
          <a:bodyPr wrap="square" rtlCol="0">
            <a:spAutoFit/>
          </a:bodyPr>
          <a:lstStyle/>
          <a:p>
            <a:pPr algn="ctr" defTabSz="609585">
              <a:lnSpc>
                <a:spcPct val="130000"/>
              </a:lnSpc>
            </a:pPr>
            <a:r>
              <a:rPr lang="en-US" altLang="zh-CN" sz="6000" b="1" dirty="0">
                <a:cs typeface="+mn-ea"/>
                <a:sym typeface="+mn-lt"/>
              </a:rPr>
              <a:t>PCON</a:t>
            </a:r>
            <a:r>
              <a:rPr lang="zh-CN" altLang="en-US" sz="6000" b="1" dirty="0">
                <a:cs typeface="+mn-ea"/>
                <a:sym typeface="+mn-lt"/>
              </a:rPr>
              <a:t>设计原理</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952825128"/>
      </p:ext>
    </p:extLst>
  </p:cSld>
  <p:clrMapOvr>
    <a:masterClrMapping/>
  </p:clrMapOvr>
  <p:transition spd="slow" advTm="2627">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en-US" altLang="zh-CN" sz="1600" b="1" dirty="0">
                <a:cs typeface="+mn-ea"/>
                <a:sym typeface="+mn-lt"/>
              </a:rPr>
              <a:t>PCON</a:t>
            </a:r>
            <a:r>
              <a:rPr lang="zh-CN" altLang="en-US" sz="1600" b="1" dirty="0">
                <a:cs typeface="+mn-ea"/>
                <a:sym typeface="+mn-lt"/>
              </a:rPr>
              <a:t>设计原理</a:t>
            </a:r>
            <a:endParaRPr lang="zh-CN" altLang="en-US" sz="1600" dirty="0">
              <a:cs typeface="+mn-ea"/>
              <a:sym typeface="+mn-lt"/>
            </a:endParaRPr>
          </a:p>
        </p:txBody>
      </p:sp>
      <p:sp>
        <p:nvSpPr>
          <p:cNvPr id="6" name="文本框 5">
            <a:extLst>
              <a:ext uri="{FF2B5EF4-FFF2-40B4-BE49-F238E27FC236}">
                <a16:creationId xmlns:a16="http://schemas.microsoft.com/office/drawing/2014/main" id="{544B44FF-3350-438D-B89C-3FC3B62DB971}"/>
              </a:ext>
            </a:extLst>
          </p:cNvPr>
          <p:cNvSpPr txBox="1"/>
          <p:nvPr/>
        </p:nvSpPr>
        <p:spPr>
          <a:xfrm>
            <a:off x="98099" y="640744"/>
            <a:ext cx="8448188" cy="4198201"/>
          </a:xfrm>
          <a:prstGeom prst="rect">
            <a:avLst/>
          </a:prstGeom>
          <a:noFill/>
        </p:spPr>
        <p:txBody>
          <a:bodyPr wrap="square">
            <a:spAutoFit/>
          </a:bodyPr>
          <a:lstStyle/>
          <a:p>
            <a:pPr algn="l">
              <a:lnSpc>
                <a:spcPct val="150000"/>
              </a:lnSpc>
              <a:buFont typeface="Arial" panose="020B0604020202020204" pitchFamily="34" charset="0"/>
              <a:buChar char="•"/>
            </a:pPr>
            <a:r>
              <a:rPr lang="en-US" altLang="zh-CN" b="1" dirty="0">
                <a:effectLst/>
                <a:highlight>
                  <a:srgbClr val="FFFF00"/>
                </a:highlight>
              </a:rPr>
              <a:t>1. </a:t>
            </a:r>
            <a:r>
              <a:rPr lang="zh-CN" altLang="en-US" b="1" dirty="0">
                <a:effectLst/>
                <a:highlight>
                  <a:srgbClr val="FFFF00"/>
                </a:highlight>
              </a:rPr>
              <a:t>多路径和多端点</a:t>
            </a:r>
          </a:p>
          <a:p>
            <a:pPr algn="l">
              <a:lnSpc>
                <a:spcPct val="150000"/>
              </a:lnSpc>
            </a:pPr>
            <a:r>
              <a:rPr lang="zh-CN" altLang="en-US" dirty="0">
                <a:effectLst/>
              </a:rPr>
              <a:t>由于</a:t>
            </a:r>
            <a:r>
              <a:rPr lang="en-US" altLang="zh-CN" dirty="0">
                <a:effectLst/>
              </a:rPr>
              <a:t>NDN Interest</a:t>
            </a:r>
            <a:r>
              <a:rPr lang="zh-CN" altLang="en-US" dirty="0">
                <a:effectLst/>
              </a:rPr>
              <a:t>可以通过到</a:t>
            </a:r>
            <a:r>
              <a:rPr lang="zh-CN" altLang="en-US" b="1" dirty="0">
                <a:effectLst/>
              </a:rPr>
              <a:t>内容存储库的任何缓存</a:t>
            </a:r>
            <a:r>
              <a:rPr lang="zh-CN" altLang="en-US" dirty="0">
                <a:effectLst/>
              </a:rPr>
              <a:t>来回答，因此消费者应用程序</a:t>
            </a:r>
            <a:r>
              <a:rPr lang="zh-CN" altLang="en-US" b="1" dirty="0">
                <a:effectLst/>
              </a:rPr>
              <a:t>无法判断相应数据包的来源</a:t>
            </a:r>
            <a:r>
              <a:rPr lang="zh-CN" altLang="en-US" dirty="0">
                <a:effectLst/>
              </a:rPr>
              <a:t>。消费者不知道流中的下一个数据包将从哪里来。这种限制导致了以下</a:t>
            </a:r>
            <a:r>
              <a:rPr lang="zh-CN" altLang="en-US" b="1" dirty="0">
                <a:solidFill>
                  <a:srgbClr val="FF0000"/>
                </a:solidFill>
                <a:effectLst/>
              </a:rPr>
              <a:t>三个问题</a:t>
            </a:r>
            <a:r>
              <a:rPr lang="en-US" altLang="zh-CN" dirty="0">
                <a:effectLst/>
              </a:rPr>
              <a:t>:</a:t>
            </a:r>
          </a:p>
          <a:p>
            <a:pPr algn="l">
              <a:lnSpc>
                <a:spcPct val="150000"/>
              </a:lnSpc>
            </a:pPr>
            <a:r>
              <a:rPr lang="zh-CN" altLang="en-US" dirty="0"/>
              <a:t>（</a:t>
            </a:r>
            <a:r>
              <a:rPr lang="en-US" altLang="zh-CN" dirty="0"/>
              <a:t>1</a:t>
            </a:r>
            <a:r>
              <a:rPr lang="zh-CN" altLang="en-US" dirty="0"/>
              <a:t>）</a:t>
            </a:r>
            <a:r>
              <a:rPr lang="zh-CN" altLang="en-US" dirty="0">
                <a:effectLst/>
              </a:rPr>
              <a:t>传统的重传定时器性能较差、</a:t>
            </a:r>
            <a:r>
              <a:rPr lang="en-US" altLang="zh-CN" dirty="0">
                <a:effectLst/>
              </a:rPr>
              <a:t>NDN</a:t>
            </a:r>
            <a:r>
              <a:rPr lang="zh-CN" altLang="en-US" dirty="0">
                <a:effectLst/>
              </a:rPr>
              <a:t>由于</a:t>
            </a:r>
            <a:r>
              <a:rPr lang="en-US" altLang="zh-CN" dirty="0">
                <a:effectLst/>
              </a:rPr>
              <a:t>Interest</a:t>
            </a:r>
            <a:r>
              <a:rPr lang="zh-CN" altLang="en-US" dirty="0">
                <a:effectLst/>
              </a:rPr>
              <a:t>聚合机制会导致</a:t>
            </a:r>
            <a:r>
              <a:rPr lang="zh-CN" altLang="en-US" b="1" dirty="0">
                <a:effectLst/>
              </a:rPr>
              <a:t>更短的检索延迟</a:t>
            </a:r>
            <a:r>
              <a:rPr lang="zh-CN" altLang="en-US" dirty="0">
                <a:effectLst/>
              </a:rPr>
              <a:t>（因为第一个之后到达的</a:t>
            </a:r>
            <a:r>
              <a:rPr lang="en-US" altLang="zh-CN" dirty="0">
                <a:effectLst/>
              </a:rPr>
              <a:t>Interest</a:t>
            </a:r>
            <a:r>
              <a:rPr lang="zh-CN" altLang="en-US" dirty="0">
                <a:effectLst/>
              </a:rPr>
              <a:t>后，下一个数据已经在路上了）。这三种情况</a:t>
            </a:r>
            <a:r>
              <a:rPr lang="en-US" altLang="zh-CN" dirty="0">
                <a:effectLst/>
              </a:rPr>
              <a:t>(</a:t>
            </a:r>
            <a:r>
              <a:rPr lang="zh-CN" altLang="en-US" b="1" dirty="0">
                <a:effectLst/>
              </a:rPr>
              <a:t>多源、多路径和</a:t>
            </a:r>
            <a:r>
              <a:rPr lang="en-US" altLang="zh-CN" b="1" dirty="0">
                <a:effectLst/>
              </a:rPr>
              <a:t>PIT</a:t>
            </a:r>
            <a:r>
              <a:rPr lang="zh-CN" altLang="en-US" b="1" dirty="0">
                <a:effectLst/>
              </a:rPr>
              <a:t>聚合</a:t>
            </a:r>
            <a:r>
              <a:rPr lang="en-US" altLang="zh-CN" dirty="0">
                <a:effectLst/>
              </a:rPr>
              <a:t>)</a:t>
            </a:r>
            <a:r>
              <a:rPr lang="zh-CN" altLang="en-US" dirty="0">
                <a:effectLst/>
              </a:rPr>
              <a:t>可能导致</a:t>
            </a:r>
            <a:r>
              <a:rPr lang="en-US" altLang="zh-CN" dirty="0">
                <a:effectLst/>
              </a:rPr>
              <a:t>RTT</a:t>
            </a:r>
            <a:r>
              <a:rPr lang="zh-CN" altLang="en-US" dirty="0">
                <a:effectLst/>
              </a:rPr>
              <a:t>测量周期短，其中</a:t>
            </a:r>
            <a:r>
              <a:rPr lang="en-US" altLang="zh-CN" b="1" dirty="0">
                <a:effectLst/>
              </a:rPr>
              <a:t>RTO</a:t>
            </a:r>
            <a:r>
              <a:rPr lang="zh-CN" altLang="en-US" b="1" dirty="0">
                <a:effectLst/>
              </a:rPr>
              <a:t>设置</a:t>
            </a:r>
            <a:r>
              <a:rPr lang="en-US" altLang="zh-CN" b="1" dirty="0">
                <a:effectLst/>
              </a:rPr>
              <a:t>(</a:t>
            </a:r>
            <a:r>
              <a:rPr lang="en-US" altLang="zh-CN" b="1" dirty="0" err="1">
                <a:effectLst/>
              </a:rPr>
              <a:t>meanRTT</a:t>
            </a:r>
            <a:r>
              <a:rPr lang="en-US" altLang="zh-CN" b="1" dirty="0">
                <a:effectLst/>
              </a:rPr>
              <a:t> + 4 * </a:t>
            </a:r>
            <a:r>
              <a:rPr lang="en-US" altLang="zh-CN" b="1" dirty="0" err="1">
                <a:effectLst/>
              </a:rPr>
              <a:t>varRTT</a:t>
            </a:r>
            <a:r>
              <a:rPr lang="en-US" altLang="zh-CN" b="1" dirty="0">
                <a:effectLst/>
              </a:rPr>
              <a:t>)</a:t>
            </a:r>
            <a:r>
              <a:rPr lang="zh-CN" altLang="en-US" b="1" dirty="0">
                <a:effectLst/>
              </a:rPr>
              <a:t>过短，导致发送速率降低和不必要的重传</a:t>
            </a:r>
            <a:r>
              <a:rPr lang="zh-CN" altLang="en-US" dirty="0">
                <a:effectLst/>
              </a:rPr>
              <a:t>。</a:t>
            </a:r>
          </a:p>
          <a:p>
            <a:pPr algn="l">
              <a:lnSpc>
                <a:spcPct val="150000"/>
              </a:lnSpc>
            </a:pPr>
            <a:r>
              <a:rPr lang="en-US" altLang="zh-CN" b="1" dirty="0">
                <a:solidFill>
                  <a:srgbClr val="FF0000"/>
                </a:solidFill>
                <a:effectLst/>
              </a:rPr>
              <a:t>PCON</a:t>
            </a:r>
            <a:r>
              <a:rPr lang="zh-CN" altLang="en-US" b="1" dirty="0">
                <a:solidFill>
                  <a:srgbClr val="FF0000"/>
                </a:solidFill>
                <a:effectLst/>
              </a:rPr>
              <a:t>通过将较高的最小</a:t>
            </a:r>
            <a:r>
              <a:rPr lang="en-US" altLang="zh-CN" b="1" dirty="0">
                <a:solidFill>
                  <a:srgbClr val="FF0000"/>
                </a:solidFill>
                <a:effectLst/>
              </a:rPr>
              <a:t>RTO</a:t>
            </a:r>
            <a:r>
              <a:rPr lang="zh-CN" altLang="en-US" b="1" dirty="0">
                <a:solidFill>
                  <a:srgbClr val="FF0000"/>
                </a:solidFill>
                <a:effectLst/>
              </a:rPr>
              <a:t>与明确的拥塞信号相结合以实现快速反应，从而避免了这种困境。</a:t>
            </a:r>
            <a:endParaRPr lang="en-US" altLang="zh-CN" b="1" dirty="0">
              <a:solidFill>
                <a:srgbClr val="FF0000"/>
              </a:solidFill>
            </a:endParaRPr>
          </a:p>
        </p:txBody>
      </p:sp>
    </p:spTree>
    <p:extLst>
      <p:ext uri="{BB962C8B-B14F-4D97-AF65-F5344CB8AC3E}">
        <p14:creationId xmlns:p14="http://schemas.microsoft.com/office/powerpoint/2010/main" val="238959407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en-US" altLang="zh-CN" sz="1600" b="1" dirty="0">
                <a:cs typeface="+mn-ea"/>
                <a:sym typeface="+mn-lt"/>
              </a:rPr>
              <a:t>PCON</a:t>
            </a:r>
            <a:r>
              <a:rPr lang="zh-CN" altLang="en-US" sz="1600" b="1" dirty="0">
                <a:cs typeface="+mn-ea"/>
                <a:sym typeface="+mn-lt"/>
              </a:rPr>
              <a:t>设计原理</a:t>
            </a:r>
            <a:endParaRPr lang="zh-CN" altLang="en-US" sz="1600" dirty="0">
              <a:cs typeface="+mn-ea"/>
              <a:sym typeface="+mn-lt"/>
            </a:endParaRPr>
          </a:p>
        </p:txBody>
      </p:sp>
      <p:sp>
        <p:nvSpPr>
          <p:cNvPr id="6" name="文本框 5">
            <a:extLst>
              <a:ext uri="{FF2B5EF4-FFF2-40B4-BE49-F238E27FC236}">
                <a16:creationId xmlns:a16="http://schemas.microsoft.com/office/drawing/2014/main" id="{544B44FF-3350-438D-B89C-3FC3B62DB971}"/>
              </a:ext>
            </a:extLst>
          </p:cNvPr>
          <p:cNvSpPr txBox="1"/>
          <p:nvPr/>
        </p:nvSpPr>
        <p:spPr>
          <a:xfrm>
            <a:off x="98099" y="640744"/>
            <a:ext cx="8448188" cy="5029197"/>
          </a:xfrm>
          <a:prstGeom prst="rect">
            <a:avLst/>
          </a:prstGeom>
          <a:noFill/>
        </p:spPr>
        <p:txBody>
          <a:bodyPr wrap="square">
            <a:spAutoFit/>
          </a:bodyPr>
          <a:lstStyle/>
          <a:p>
            <a:pPr algn="l">
              <a:lnSpc>
                <a:spcPct val="150000"/>
              </a:lnSpc>
            </a:pPr>
            <a:r>
              <a:rPr lang="zh-CN" altLang="en-US" dirty="0"/>
              <a:t>（</a:t>
            </a:r>
            <a:r>
              <a:rPr lang="en-US" altLang="zh-CN" dirty="0"/>
              <a:t>2</a:t>
            </a:r>
            <a:r>
              <a:rPr lang="zh-CN" altLang="en-US" dirty="0"/>
              <a:t>）</a:t>
            </a:r>
            <a:r>
              <a:rPr lang="zh-CN" altLang="en-US" dirty="0">
                <a:effectLst/>
              </a:rPr>
              <a:t>其次，消费者的</a:t>
            </a:r>
            <a:r>
              <a:rPr lang="zh-CN" altLang="en-US" b="1" dirty="0">
                <a:effectLst/>
              </a:rPr>
              <a:t>最佳拥塞窗口</a:t>
            </a:r>
            <a:r>
              <a:rPr lang="en-US" altLang="zh-CN" b="1" dirty="0">
                <a:effectLst/>
              </a:rPr>
              <a:t>(</a:t>
            </a:r>
            <a:r>
              <a:rPr lang="zh-CN" altLang="en-US" b="1" dirty="0">
                <a:effectLst/>
              </a:rPr>
              <a:t>定义为带宽延迟乘积</a:t>
            </a:r>
            <a:r>
              <a:rPr lang="en-US" altLang="zh-CN" b="1" dirty="0">
                <a:effectLst/>
              </a:rPr>
              <a:t>- BDP)</a:t>
            </a:r>
            <a:r>
              <a:rPr lang="zh-CN" altLang="en-US" dirty="0">
                <a:effectLst/>
              </a:rPr>
              <a:t>可能会由于缓存的多样性而改变：如果一个缓存耗尽了数据，下一个</a:t>
            </a:r>
            <a:r>
              <a:rPr lang="en-US" altLang="zh-CN" dirty="0">
                <a:effectLst/>
              </a:rPr>
              <a:t>Interest</a:t>
            </a:r>
            <a:r>
              <a:rPr lang="zh-CN" altLang="en-US" dirty="0">
                <a:effectLst/>
              </a:rPr>
              <a:t>将由另一个更远的缓存</a:t>
            </a:r>
            <a:r>
              <a:rPr lang="en-US" altLang="zh-CN" dirty="0">
                <a:effectLst/>
              </a:rPr>
              <a:t>(</a:t>
            </a:r>
            <a:r>
              <a:rPr lang="zh-CN" altLang="en-US" dirty="0">
                <a:effectLst/>
              </a:rPr>
              <a:t>或生产者</a:t>
            </a:r>
            <a:r>
              <a:rPr lang="en-US" altLang="zh-CN" dirty="0">
                <a:effectLst/>
              </a:rPr>
              <a:t>)</a:t>
            </a:r>
            <a:r>
              <a:rPr lang="zh-CN" altLang="en-US" dirty="0">
                <a:effectLst/>
              </a:rPr>
              <a:t>回答。</a:t>
            </a:r>
          </a:p>
          <a:p>
            <a:pPr algn="l">
              <a:lnSpc>
                <a:spcPct val="150000"/>
              </a:lnSpc>
            </a:pPr>
            <a:r>
              <a:rPr lang="zh-CN" altLang="en-US" dirty="0">
                <a:effectLst/>
              </a:rPr>
              <a:t>如果到新缓存的路径具有较低的</a:t>
            </a:r>
            <a:r>
              <a:rPr lang="en-US" altLang="zh-CN" dirty="0">
                <a:effectLst/>
              </a:rPr>
              <a:t>BDP</a:t>
            </a:r>
            <a:r>
              <a:rPr lang="zh-CN" altLang="en-US" dirty="0">
                <a:effectLst/>
              </a:rPr>
              <a:t>，那么在消费者能够调整其发送速率之前，大量正在运行的</a:t>
            </a:r>
            <a:r>
              <a:rPr lang="en-US" altLang="zh-CN" dirty="0">
                <a:effectLst/>
              </a:rPr>
              <a:t>Interests</a:t>
            </a:r>
            <a:r>
              <a:rPr lang="zh-CN" altLang="en-US" dirty="0">
                <a:effectLst/>
              </a:rPr>
              <a:t>可能会在新的瓶颈处溢出队列。（因为最佳拥塞窗口减小了）</a:t>
            </a:r>
          </a:p>
          <a:p>
            <a:pPr algn="l">
              <a:lnSpc>
                <a:spcPct val="150000"/>
              </a:lnSpc>
            </a:pPr>
            <a:r>
              <a:rPr lang="zh-CN" altLang="en-US" dirty="0">
                <a:effectLst/>
              </a:rPr>
              <a:t>可以使用</a:t>
            </a:r>
            <a:r>
              <a:rPr lang="zh-CN" altLang="en-US" b="1" dirty="0">
                <a:effectLst/>
              </a:rPr>
              <a:t>始终保留完整内容对象的缓存策略</a:t>
            </a:r>
            <a:r>
              <a:rPr lang="zh-CN" altLang="en-US" dirty="0">
                <a:effectLst/>
              </a:rPr>
              <a:t>来避免此类缓存切换。</a:t>
            </a:r>
            <a:r>
              <a:rPr lang="zh-CN" altLang="en-US" b="1" dirty="0">
                <a:solidFill>
                  <a:srgbClr val="FF0000"/>
                </a:solidFill>
                <a:effectLst/>
              </a:rPr>
              <a:t>我们通过使缓冲区足够大来处理临时的流量突发，并在缓冲区达到其极限之前使用</a:t>
            </a:r>
            <a:r>
              <a:rPr lang="en-US" altLang="zh-CN" b="1" dirty="0" err="1">
                <a:solidFill>
                  <a:srgbClr val="FF0000"/>
                </a:solidFill>
                <a:effectLst/>
              </a:rPr>
              <a:t>CoDel</a:t>
            </a:r>
            <a:r>
              <a:rPr lang="en-US" altLang="zh-CN" b="1" dirty="0">
                <a:solidFill>
                  <a:srgbClr val="FF0000"/>
                </a:solidFill>
                <a:effectLst/>
              </a:rPr>
              <a:t> AQM</a:t>
            </a:r>
            <a:r>
              <a:rPr lang="zh-CN" altLang="en-US" b="1" dirty="0">
                <a:solidFill>
                  <a:srgbClr val="FF0000"/>
                </a:solidFill>
                <a:effectLst/>
              </a:rPr>
              <a:t>方案检测和发送拥塞信号来缓解这个问题。</a:t>
            </a:r>
            <a:endParaRPr lang="en-US" altLang="zh-CN" dirty="0">
              <a:solidFill>
                <a:srgbClr val="FF0000"/>
              </a:solidFill>
            </a:endParaRPr>
          </a:p>
          <a:p>
            <a:pPr algn="l">
              <a:lnSpc>
                <a:spcPct val="150000"/>
              </a:lnSpc>
            </a:pPr>
            <a:r>
              <a:rPr lang="zh-CN" altLang="en-US" dirty="0"/>
              <a:t>（</a:t>
            </a:r>
            <a:r>
              <a:rPr lang="en-US" altLang="zh-CN" dirty="0"/>
              <a:t>3</a:t>
            </a:r>
            <a:r>
              <a:rPr lang="zh-CN" altLang="en-US" dirty="0"/>
              <a:t>）</a:t>
            </a:r>
            <a:r>
              <a:rPr lang="zh-CN" altLang="en-US" dirty="0">
                <a:effectLst/>
              </a:rPr>
              <a:t>第三，消费者不能再使用从接收到的数据包中出现的序列号缺口</a:t>
            </a:r>
            <a:r>
              <a:rPr lang="en-US" altLang="zh-CN" dirty="0">
                <a:effectLst/>
              </a:rPr>
              <a:t>(</a:t>
            </a:r>
            <a:r>
              <a:rPr lang="zh-CN" altLang="en-US" dirty="0">
                <a:effectLst/>
              </a:rPr>
              <a:t>无序发送</a:t>
            </a:r>
            <a:r>
              <a:rPr lang="en-US" altLang="zh-CN" dirty="0">
                <a:effectLst/>
              </a:rPr>
              <a:t>)</a:t>
            </a:r>
            <a:r>
              <a:rPr lang="zh-CN" altLang="en-US" dirty="0">
                <a:effectLst/>
              </a:rPr>
              <a:t>作为数据包丢失的标志，从而导致拥塞，</a:t>
            </a:r>
            <a:r>
              <a:rPr lang="zh-CN" altLang="en-US" b="1" dirty="0">
                <a:effectLst/>
              </a:rPr>
              <a:t>因为无序到达可能是由从不同的缓存或沿着多条路径接收数据引起的。</a:t>
            </a:r>
            <a:r>
              <a:rPr lang="zh-CN" altLang="en-US" b="1" dirty="0">
                <a:solidFill>
                  <a:srgbClr val="F23C00"/>
                </a:solidFill>
                <a:effectLst/>
              </a:rPr>
              <a:t>（不能根据无序发送接收到的序列号作为数据包丢失的标志）</a:t>
            </a:r>
            <a:endParaRPr lang="zh-CN" altLang="en-US" dirty="0">
              <a:solidFill>
                <a:srgbClr val="F23C00"/>
              </a:solidFill>
              <a:effectLst/>
            </a:endParaRPr>
          </a:p>
        </p:txBody>
      </p:sp>
    </p:spTree>
    <p:extLst>
      <p:ext uri="{BB962C8B-B14F-4D97-AF65-F5344CB8AC3E}">
        <p14:creationId xmlns:p14="http://schemas.microsoft.com/office/powerpoint/2010/main" val="394182481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en-US" altLang="zh-CN" sz="1600" b="1" dirty="0">
                <a:cs typeface="+mn-ea"/>
                <a:sym typeface="+mn-lt"/>
              </a:rPr>
              <a:t>PCON</a:t>
            </a:r>
            <a:r>
              <a:rPr lang="zh-CN" altLang="en-US" sz="1600" b="1" dirty="0">
                <a:cs typeface="+mn-ea"/>
                <a:sym typeface="+mn-lt"/>
              </a:rPr>
              <a:t>设计原理</a:t>
            </a:r>
            <a:endParaRPr lang="zh-CN" altLang="en-US" sz="1600" dirty="0">
              <a:cs typeface="+mn-ea"/>
              <a:sym typeface="+mn-lt"/>
            </a:endParaRPr>
          </a:p>
        </p:txBody>
      </p:sp>
      <p:sp>
        <p:nvSpPr>
          <p:cNvPr id="6" name="文本框 5">
            <a:extLst>
              <a:ext uri="{FF2B5EF4-FFF2-40B4-BE49-F238E27FC236}">
                <a16:creationId xmlns:a16="http://schemas.microsoft.com/office/drawing/2014/main" id="{544B44FF-3350-438D-B89C-3FC3B62DB971}"/>
              </a:ext>
            </a:extLst>
          </p:cNvPr>
          <p:cNvSpPr txBox="1"/>
          <p:nvPr/>
        </p:nvSpPr>
        <p:spPr>
          <a:xfrm>
            <a:off x="98099" y="640744"/>
            <a:ext cx="8448188" cy="3782702"/>
          </a:xfrm>
          <a:prstGeom prst="rect">
            <a:avLst/>
          </a:prstGeom>
          <a:noFill/>
        </p:spPr>
        <p:txBody>
          <a:bodyPr wrap="square">
            <a:spAutoFit/>
          </a:bodyPr>
          <a:lstStyle/>
          <a:p>
            <a:pPr indent="-285750">
              <a:lnSpc>
                <a:spcPct val="150000"/>
              </a:lnSpc>
              <a:buFont typeface="Arial" panose="020B0604020202020204" pitchFamily="34" charset="0"/>
              <a:buChar char="•"/>
            </a:pPr>
            <a:r>
              <a:rPr lang="en-US" altLang="zh-CN" b="1" dirty="0">
                <a:highlight>
                  <a:srgbClr val="FFFF00"/>
                </a:highlight>
              </a:rPr>
              <a:t>2. </a:t>
            </a:r>
            <a:r>
              <a:rPr lang="zh-CN" altLang="en-US" b="1" dirty="0">
                <a:highlight>
                  <a:srgbClr val="FFFF00"/>
                </a:highlight>
              </a:rPr>
              <a:t>基于拉数据检索和</a:t>
            </a:r>
            <a:r>
              <a:rPr lang="en-US" altLang="zh-CN" b="1" dirty="0">
                <a:highlight>
                  <a:srgbClr val="FFFF00"/>
                </a:highlight>
              </a:rPr>
              <a:t>HBH</a:t>
            </a:r>
            <a:r>
              <a:rPr lang="zh-CN" altLang="en-US" b="1" dirty="0">
                <a:highlight>
                  <a:srgbClr val="FFFF00"/>
                </a:highlight>
              </a:rPr>
              <a:t>流量平衡</a:t>
            </a:r>
          </a:p>
          <a:p>
            <a:pPr algn="l">
              <a:lnSpc>
                <a:spcPct val="150000"/>
              </a:lnSpc>
            </a:pPr>
            <a:r>
              <a:rPr lang="zh-CN" altLang="en-US" dirty="0">
                <a:effectLst/>
              </a:rPr>
              <a:t>消费者</a:t>
            </a:r>
            <a:r>
              <a:rPr lang="en-US" altLang="zh-CN" dirty="0">
                <a:effectLst/>
              </a:rPr>
              <a:t>A</a:t>
            </a:r>
            <a:r>
              <a:rPr lang="zh-CN" altLang="en-US" dirty="0">
                <a:effectLst/>
              </a:rPr>
              <a:t>发送</a:t>
            </a:r>
            <a:r>
              <a:rPr lang="en-US" altLang="zh-CN" dirty="0">
                <a:effectLst/>
              </a:rPr>
              <a:t>Interest</a:t>
            </a:r>
            <a:r>
              <a:rPr lang="zh-CN" altLang="en-US" dirty="0">
                <a:effectLst/>
              </a:rPr>
              <a:t>到生产者</a:t>
            </a:r>
            <a:r>
              <a:rPr lang="en-US" altLang="zh-CN" dirty="0">
                <a:effectLst/>
              </a:rPr>
              <a:t>B</a:t>
            </a:r>
            <a:r>
              <a:rPr lang="zh-CN" altLang="en-US" dirty="0">
                <a:effectLst/>
              </a:rPr>
              <a:t>，</a:t>
            </a:r>
            <a:r>
              <a:rPr lang="en-US" altLang="zh-CN" dirty="0">
                <a:effectLst/>
              </a:rPr>
              <a:t>Data</a:t>
            </a:r>
            <a:r>
              <a:rPr lang="zh-CN" altLang="en-US" dirty="0">
                <a:effectLst/>
              </a:rPr>
              <a:t>根据相应的</a:t>
            </a:r>
            <a:r>
              <a:rPr lang="en-US" altLang="zh-CN" dirty="0">
                <a:effectLst/>
              </a:rPr>
              <a:t>Interest</a:t>
            </a:r>
            <a:r>
              <a:rPr lang="zh-CN" altLang="en-US" dirty="0">
                <a:effectLst/>
              </a:rPr>
              <a:t>来控制</a:t>
            </a:r>
            <a:r>
              <a:rPr lang="en-US" altLang="zh-CN" dirty="0">
                <a:effectLst/>
              </a:rPr>
              <a:t>B</a:t>
            </a:r>
            <a:r>
              <a:rPr lang="zh-CN" altLang="en-US" dirty="0">
                <a:effectLst/>
              </a:rPr>
              <a:t>到</a:t>
            </a:r>
            <a:r>
              <a:rPr lang="en-US" altLang="zh-CN" dirty="0">
                <a:effectLst/>
              </a:rPr>
              <a:t>A</a:t>
            </a:r>
            <a:r>
              <a:rPr lang="zh-CN" altLang="en-US" dirty="0">
                <a:effectLst/>
              </a:rPr>
              <a:t>的链路拥塞。</a:t>
            </a:r>
            <a:r>
              <a:rPr lang="en-US" altLang="zh-CN" dirty="0">
                <a:effectLst/>
              </a:rPr>
              <a:t>A</a:t>
            </a:r>
            <a:r>
              <a:rPr lang="zh-CN" altLang="en-US" dirty="0">
                <a:effectLst/>
              </a:rPr>
              <a:t>必须控制发送给</a:t>
            </a:r>
            <a:r>
              <a:rPr lang="en-US" altLang="zh-CN" dirty="0">
                <a:effectLst/>
              </a:rPr>
              <a:t>B</a:t>
            </a:r>
            <a:r>
              <a:rPr lang="zh-CN" altLang="en-US" dirty="0">
                <a:effectLst/>
              </a:rPr>
              <a:t>的</a:t>
            </a:r>
            <a:r>
              <a:rPr lang="en-US" altLang="zh-CN" dirty="0">
                <a:effectLst/>
              </a:rPr>
              <a:t>Interests</a:t>
            </a:r>
            <a:r>
              <a:rPr lang="zh-CN" altLang="en-US" dirty="0">
                <a:effectLst/>
              </a:rPr>
              <a:t>的速率。</a:t>
            </a:r>
          </a:p>
          <a:p>
            <a:pPr algn="l">
              <a:lnSpc>
                <a:spcPct val="150000"/>
              </a:lnSpc>
            </a:pPr>
            <a:r>
              <a:rPr lang="zh-CN" altLang="en-US" dirty="0">
                <a:effectLst/>
              </a:rPr>
              <a:t>理论上，可以使用</a:t>
            </a:r>
            <a:r>
              <a:rPr lang="en-US" altLang="zh-CN" dirty="0">
                <a:effectLst/>
              </a:rPr>
              <a:t>NDN</a:t>
            </a:r>
            <a:r>
              <a:rPr lang="zh-CN" altLang="en-US" dirty="0">
                <a:effectLst/>
              </a:rPr>
              <a:t>的逐跳流量平衡</a:t>
            </a:r>
            <a:r>
              <a:rPr lang="en-US" altLang="zh-CN" dirty="0">
                <a:effectLst/>
              </a:rPr>
              <a:t>(Hop-by-Hop Flow Balance</a:t>
            </a:r>
            <a:r>
              <a:rPr lang="zh-CN" altLang="en-US" dirty="0">
                <a:effectLst/>
              </a:rPr>
              <a:t>，在每条链路上，一个</a:t>
            </a:r>
            <a:r>
              <a:rPr lang="en-US" altLang="zh-CN" dirty="0">
                <a:effectLst/>
              </a:rPr>
              <a:t>Interest</a:t>
            </a:r>
            <a:r>
              <a:rPr lang="zh-CN" altLang="en-US" dirty="0">
                <a:effectLst/>
              </a:rPr>
              <a:t>包只带回一个</a:t>
            </a:r>
            <a:r>
              <a:rPr lang="en-US" altLang="zh-CN" dirty="0">
                <a:effectLst/>
              </a:rPr>
              <a:t>Data</a:t>
            </a:r>
            <a:r>
              <a:rPr lang="zh-CN" altLang="en-US" dirty="0">
                <a:effectLst/>
              </a:rPr>
              <a:t>包</a:t>
            </a:r>
            <a:r>
              <a:rPr lang="en-US" altLang="zh-CN" dirty="0">
                <a:effectLst/>
              </a:rPr>
              <a:t>)</a:t>
            </a:r>
            <a:r>
              <a:rPr lang="zh-CN" altLang="en-US" dirty="0">
                <a:effectLst/>
              </a:rPr>
              <a:t>来控制</a:t>
            </a:r>
            <a:r>
              <a:rPr lang="en-US" altLang="zh-CN" dirty="0">
                <a:effectLst/>
              </a:rPr>
              <a:t>B</a:t>
            </a:r>
            <a:r>
              <a:rPr lang="zh-CN" altLang="en-US" dirty="0">
                <a:effectLst/>
              </a:rPr>
              <a:t>到</a:t>
            </a:r>
            <a:r>
              <a:rPr lang="en-US" altLang="zh-CN" dirty="0">
                <a:effectLst/>
              </a:rPr>
              <a:t>A</a:t>
            </a:r>
            <a:r>
              <a:rPr lang="zh-CN" altLang="en-US" dirty="0">
                <a:effectLst/>
              </a:rPr>
              <a:t>的链路负载</a:t>
            </a:r>
          </a:p>
          <a:p>
            <a:pPr algn="l">
              <a:lnSpc>
                <a:spcPct val="150000"/>
              </a:lnSpc>
            </a:pPr>
            <a:r>
              <a:rPr lang="zh-CN" altLang="en-US" dirty="0">
                <a:effectLst/>
                <a:latin typeface="unset"/>
              </a:rPr>
              <a:t>然而，在实践中，这将需要链路容量的先验知识，这可能对</a:t>
            </a:r>
            <a:r>
              <a:rPr lang="en-US" altLang="zh-CN" dirty="0">
                <a:effectLst/>
                <a:latin typeface="unset"/>
              </a:rPr>
              <a:t>IP</a:t>
            </a:r>
            <a:r>
              <a:rPr lang="zh-CN" altLang="en-US" dirty="0">
                <a:effectLst/>
                <a:latin typeface="unset"/>
              </a:rPr>
              <a:t>隧道或无线链路不可用。</a:t>
            </a:r>
            <a:endParaRPr lang="zh-CN" altLang="en-US" dirty="0">
              <a:effectLst/>
            </a:endParaRPr>
          </a:p>
          <a:p>
            <a:pPr algn="l">
              <a:lnSpc>
                <a:spcPct val="150000"/>
              </a:lnSpc>
            </a:pPr>
            <a:r>
              <a:rPr lang="en-US" altLang="zh-CN" dirty="0">
                <a:solidFill>
                  <a:srgbClr val="FF0000"/>
                </a:solidFill>
                <a:effectLst/>
              </a:rPr>
              <a:t>PCON</a:t>
            </a:r>
            <a:r>
              <a:rPr lang="zh-CN" altLang="en-US" dirty="0">
                <a:solidFill>
                  <a:srgbClr val="FF0000"/>
                </a:solidFill>
                <a:effectLst/>
              </a:rPr>
              <a:t>不是试图估计链路带宽或预期负载，而是使用</a:t>
            </a:r>
            <a:r>
              <a:rPr lang="zh-CN" altLang="en-US" b="1" dirty="0">
                <a:solidFill>
                  <a:srgbClr val="FF0000"/>
                </a:solidFill>
                <a:effectLst/>
              </a:rPr>
              <a:t>包排队时间</a:t>
            </a:r>
            <a:r>
              <a:rPr lang="zh-CN" altLang="en-US" dirty="0">
                <a:solidFill>
                  <a:srgbClr val="FF0000"/>
                </a:solidFill>
                <a:effectLst/>
              </a:rPr>
              <a:t>和</a:t>
            </a:r>
            <a:r>
              <a:rPr lang="zh-CN" altLang="en-US" b="1" dirty="0">
                <a:solidFill>
                  <a:srgbClr val="FF0000"/>
                </a:solidFill>
                <a:effectLst/>
              </a:rPr>
              <a:t>本地链路丢失检测</a:t>
            </a:r>
            <a:r>
              <a:rPr lang="zh-CN" altLang="en-US" dirty="0">
                <a:solidFill>
                  <a:srgbClr val="FF0000"/>
                </a:solidFill>
                <a:effectLst/>
              </a:rPr>
              <a:t>作为拥塞的更可靠指标</a:t>
            </a:r>
            <a:endParaRPr lang="en-US" altLang="zh-CN" b="1" dirty="0">
              <a:solidFill>
                <a:srgbClr val="FF0000"/>
              </a:solidFill>
              <a:effectLst/>
            </a:endParaRPr>
          </a:p>
        </p:txBody>
      </p:sp>
    </p:spTree>
    <p:extLst>
      <p:ext uri="{BB962C8B-B14F-4D97-AF65-F5344CB8AC3E}">
        <p14:creationId xmlns:p14="http://schemas.microsoft.com/office/powerpoint/2010/main" val="3989897022"/>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5d03b60-b2ab-4de9-b02f-57e113d75348&quot;,&quot;Name&quot;:&quot;自定义&quot;,&quot;Kind&quot;:&quot;Custo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thvrh0b">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2507</TotalTime>
  <Words>6307</Words>
  <Application>Microsoft Office PowerPoint</Application>
  <PresentationFormat>宽屏</PresentationFormat>
  <Paragraphs>210</Paragraphs>
  <Slides>35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unset</vt:lpstr>
      <vt:lpstr>等线</vt:lpstr>
      <vt:lpstr>Arial</vt:lpstr>
      <vt:lpstr>Segoe UI Light</vt:lpstr>
      <vt:lpstr>Times New Roman</vt:lpstr>
      <vt:lpstr>Wingdings</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Qing Fang</cp:lastModifiedBy>
  <cp:revision>99</cp:revision>
  <dcterms:created xsi:type="dcterms:W3CDTF">2015-08-18T02:51:41Z</dcterms:created>
  <dcterms:modified xsi:type="dcterms:W3CDTF">2021-08-29T02:49:52Z</dcterms:modified>
  <cp:category>12sc.taobao.com</cp:category>
  <cp:contentStatus>12sc.taobao.com</cp:contentStatus>
</cp:coreProperties>
</file>