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8"/>
  </p:notesMasterIdLst>
  <p:sldIdLst>
    <p:sldId id="259" r:id="rId2"/>
    <p:sldId id="299" r:id="rId3"/>
    <p:sldId id="298" r:id="rId4"/>
    <p:sldId id="300" r:id="rId5"/>
    <p:sldId id="301" r:id="rId6"/>
    <p:sldId id="27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402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303" autoAdjust="0"/>
  </p:normalViewPr>
  <p:slideViewPr>
    <p:cSldViewPr snapToGrid="0" snapToObjects="1">
      <p:cViewPr varScale="1">
        <p:scale>
          <a:sx n="78" d="100"/>
          <a:sy n="78" d="100"/>
        </p:scale>
        <p:origin x="45" y="285"/>
      </p:cViewPr>
      <p:guideLst>
        <p:guide orient="horz" pos="2296"/>
        <p:guide pos="3840"/>
        <p:guide pos="416"/>
        <p:guide pos="4021"/>
        <p:guide orient="horz" pos="640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F04B6-AC22-47CD-9E8E-A9C0E849676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CDE7-A7E8-4C77-89F9-7A6C50F78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6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41371" y="5070665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2D4D7-CC30-4A99-B293-BAA6717F8998}"/>
              </a:ext>
            </a:extLst>
          </p:cNvPr>
          <p:cNvSpPr/>
          <p:nvPr/>
        </p:nvSpPr>
        <p:spPr>
          <a:xfrm>
            <a:off x="3030201" y="2108006"/>
            <a:ext cx="6280660" cy="739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Adaptive SRTT-based Forwarding (ASF) strategy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6EB7A0-F25D-4FB2-9D8B-AB6FEE84B2FB}"/>
              </a:ext>
            </a:extLst>
          </p:cNvPr>
          <p:cNvSpPr txBox="1"/>
          <p:nvPr/>
        </p:nvSpPr>
        <p:spPr>
          <a:xfrm>
            <a:off x="3374591" y="2991893"/>
            <a:ext cx="5442818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b="1" dirty="0"/>
              <a:t>SRTT</a:t>
            </a:r>
            <a:r>
              <a:rPr lang="en-US" altLang="zh-CN" dirty="0"/>
              <a:t> </a:t>
            </a:r>
            <a:r>
              <a:rPr lang="zh-CN" altLang="en-US" dirty="0"/>
              <a:t>的自适应转发 </a:t>
            </a:r>
            <a:r>
              <a:rPr lang="en-US" altLang="zh-CN" dirty="0"/>
              <a:t>(ASF) </a:t>
            </a:r>
            <a:r>
              <a:rPr lang="zh-CN" altLang="en-US" dirty="0"/>
              <a:t>策略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根据上游数据</a:t>
            </a:r>
            <a:r>
              <a:rPr lang="zh-CN" altLang="en-US" b="1" dirty="0"/>
              <a:t>检索时延</a:t>
            </a:r>
            <a:r>
              <a:rPr lang="zh-CN" altLang="en-US" dirty="0"/>
              <a:t>对其进行优先级排序</a:t>
            </a: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6975">
        <p:cut/>
      </p:transition>
    </mc:Choice>
    <mc:Fallback xmlns="">
      <p:transition advTm="16975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6217E-F276-4B48-B1A3-A827DA30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40" y="225110"/>
            <a:ext cx="9137321" cy="6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83AB36-5654-4DEC-A125-AC94736347AE}"/>
              </a:ext>
            </a:extLst>
          </p:cNvPr>
          <p:cNvSpPr/>
          <p:nvPr/>
        </p:nvSpPr>
        <p:spPr>
          <a:xfrm>
            <a:off x="1152888" y="1399150"/>
            <a:ext cx="9886224" cy="405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afterReceiveInterest</a:t>
            </a:r>
            <a:r>
              <a:rPr lang="en-US" altLang="zh-CN" sz="2400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lt"/>
              </a:rPr>
              <a:t>const Interest&amp; </a:t>
            </a:r>
            <a:r>
              <a:rPr lang="en-US" altLang="zh-CN" b="1" dirty="0">
                <a:latin typeface="+mj-lt"/>
              </a:rPr>
              <a:t>interest</a:t>
            </a:r>
            <a:r>
              <a:rPr lang="en-US" altLang="zh-CN" dirty="0">
                <a:latin typeface="+mj-lt"/>
              </a:rPr>
              <a:t>, const </a:t>
            </a:r>
            <a:r>
              <a:rPr lang="en-US" altLang="zh-CN" dirty="0" err="1">
                <a:latin typeface="+mj-lt"/>
              </a:rPr>
              <a:t>FaceEndpoint</a:t>
            </a:r>
            <a:r>
              <a:rPr lang="en-US" altLang="zh-CN" dirty="0">
                <a:latin typeface="+mj-lt"/>
              </a:rPr>
              <a:t>&amp; </a:t>
            </a:r>
            <a:r>
              <a:rPr lang="en-US" altLang="zh-CN" b="1" dirty="0">
                <a:latin typeface="+mj-lt"/>
              </a:rPr>
              <a:t>ingress</a:t>
            </a:r>
            <a:r>
              <a:rPr lang="en-US" altLang="zh-CN" dirty="0">
                <a:latin typeface="+mj-lt"/>
              </a:rPr>
              <a:t>,  const </a:t>
            </a:r>
            <a:r>
              <a:rPr lang="en-US" altLang="zh-CN" dirty="0" err="1">
                <a:latin typeface="+mj-lt"/>
              </a:rPr>
              <a:t>shared_ptr</a:t>
            </a:r>
            <a:r>
              <a:rPr lang="en-US" altLang="zh-CN" dirty="0">
                <a:latin typeface="+mj-lt"/>
              </a:rPr>
              <a:t>&lt;pit::Entry&gt;&amp; </a:t>
            </a:r>
            <a:r>
              <a:rPr lang="en-US" altLang="zh-CN" b="1" dirty="0" err="1">
                <a:latin typeface="+mj-lt"/>
              </a:rPr>
              <a:t>pitEntry</a:t>
            </a:r>
            <a:endParaRPr lang="en-US" altLang="zh-CN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/>
              <a:t>getBestFaceForForwarding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interest, </a:t>
            </a:r>
            <a:r>
              <a:rPr lang="en-US" altLang="zh-CN" dirty="0" err="1"/>
              <a:t>ingress.face</a:t>
            </a:r>
            <a:r>
              <a:rPr lang="en-US" altLang="zh-CN" dirty="0"/>
              <a:t>, </a:t>
            </a:r>
            <a:r>
              <a:rPr lang="en-US" altLang="zh-CN" dirty="0" err="1"/>
              <a:t>fibEntry</a:t>
            </a:r>
            <a:r>
              <a:rPr lang="en-US" altLang="zh-CN" dirty="0"/>
              <a:t>, </a:t>
            </a:r>
            <a:r>
              <a:rPr lang="en-US" altLang="zh-CN" dirty="0" err="1"/>
              <a:t>pitEntry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寻找所有的可用的下一跳，然后获取接口的信息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函数过程：设置一个时钟，从</a:t>
            </a:r>
            <a:r>
              <a:rPr lang="en-US" altLang="zh-CN" dirty="0"/>
              <a:t>fib</a:t>
            </a:r>
            <a:r>
              <a:rPr lang="zh-CN" altLang="en-US" dirty="0"/>
              <a:t>表中遍历所有可用的下一跳，插入一个表中，排序：</a:t>
            </a:r>
            <a:r>
              <a:rPr lang="en-US" altLang="zh-CN" dirty="0" err="1"/>
              <a:t>rankedFaces.insert</a:t>
            </a:r>
            <a:r>
              <a:rPr lang="zh-CN" altLang="en-US" dirty="0"/>
              <a:t>（下一跳的接口、上一次的</a:t>
            </a:r>
            <a:r>
              <a:rPr lang="en-US" altLang="zh-CN" dirty="0" err="1"/>
              <a:t>rtt</a:t>
            </a:r>
            <a:r>
              <a:rPr lang="zh-CN" altLang="en-US" dirty="0"/>
              <a:t>、</a:t>
            </a:r>
            <a:r>
              <a:rPr lang="en-US" altLang="zh-CN" dirty="0" err="1"/>
              <a:t>srtt</a:t>
            </a:r>
            <a:r>
              <a:rPr lang="zh-CN" altLang="en-US" dirty="0"/>
              <a:t>、</a:t>
            </a:r>
            <a:r>
              <a:rPr lang="en-US" altLang="zh-CN" dirty="0"/>
              <a:t>cost</a:t>
            </a:r>
            <a:r>
              <a:rPr lang="zh-CN" altLang="en-US" dirty="0"/>
              <a:t>）</a:t>
            </a:r>
            <a:r>
              <a:rPr lang="en-US" altLang="zh-CN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83AB36-5654-4DEC-A125-AC94736347AE}"/>
              </a:ext>
            </a:extLst>
          </p:cNvPr>
          <p:cNvSpPr/>
          <p:nvPr/>
        </p:nvSpPr>
        <p:spPr>
          <a:xfrm>
            <a:off x="353660" y="775902"/>
            <a:ext cx="11484680" cy="530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forwardInterest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const Interest&amp; interest, Face&amp; </a:t>
            </a:r>
            <a:r>
              <a:rPr lang="en-US" altLang="zh-CN" dirty="0" err="1"/>
              <a:t>outFace</a:t>
            </a:r>
            <a:r>
              <a:rPr lang="en-US" altLang="zh-CN" dirty="0"/>
              <a:t>, const fib::Entry&amp; </a:t>
            </a:r>
            <a:r>
              <a:rPr lang="en-US" altLang="zh-CN" dirty="0" err="1"/>
              <a:t>fibEntry</a:t>
            </a:r>
            <a:r>
              <a:rPr lang="en-US" altLang="zh-CN" dirty="0"/>
              <a:t>, const </a:t>
            </a:r>
            <a:r>
              <a:rPr lang="en-US" altLang="zh-CN" dirty="0" err="1"/>
              <a:t>shared_ptr</a:t>
            </a:r>
            <a:r>
              <a:rPr lang="en-US" altLang="zh-CN" dirty="0"/>
              <a:t>&lt;pit::Entry&gt;&amp; </a:t>
            </a:r>
            <a:r>
              <a:rPr lang="en-US" altLang="zh-CN" dirty="0" err="1"/>
              <a:t>pitEntry</a:t>
            </a:r>
            <a:r>
              <a:rPr lang="en-US" altLang="zh-CN" dirty="0"/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函数过程：首先获取转发的</a:t>
            </a:r>
            <a:r>
              <a:rPr lang="en-US" altLang="zh-CN" dirty="0"/>
              <a:t>Interest</a:t>
            </a:r>
            <a:r>
              <a:rPr lang="zh-CN" altLang="en-US" dirty="0"/>
              <a:t>的名字以及转发出去的接口，</a:t>
            </a:r>
            <a:r>
              <a:rPr lang="en-US" altLang="zh-CN" b="1" dirty="0" err="1"/>
              <a:t>outRecord</a:t>
            </a:r>
            <a:r>
              <a:rPr lang="en-US" altLang="zh-CN" b="1" dirty="0"/>
              <a:t> </a:t>
            </a:r>
            <a:r>
              <a:rPr lang="en-US" altLang="zh-CN" dirty="0"/>
              <a:t>= </a:t>
            </a:r>
            <a:r>
              <a:rPr lang="en-US" altLang="zh-CN" b="1" dirty="0" err="1"/>
              <a:t>sendInterest</a:t>
            </a:r>
            <a:r>
              <a:rPr lang="en-US" altLang="zh-CN" dirty="0"/>
              <a:t>(interest, </a:t>
            </a:r>
            <a:r>
              <a:rPr lang="en-US" altLang="zh-CN" dirty="0" err="1"/>
              <a:t>outFace</a:t>
            </a:r>
            <a:r>
              <a:rPr lang="en-US" altLang="zh-CN" dirty="0"/>
              <a:t>, </a:t>
            </a:r>
            <a:r>
              <a:rPr lang="en-US" altLang="zh-CN" dirty="0" err="1"/>
              <a:t>pitEntry</a:t>
            </a:r>
            <a:r>
              <a:rPr lang="en-US" altLang="zh-CN" dirty="0"/>
              <a:t>) </a:t>
            </a:r>
            <a:r>
              <a:rPr lang="zh-CN" altLang="en-US" dirty="0"/>
              <a:t>转发并记录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m_measurements.getOrCreateFaceInfo</a:t>
            </a:r>
            <a:r>
              <a:rPr lang="en-US" altLang="zh-CN" dirty="0"/>
              <a:t>(</a:t>
            </a:r>
            <a:r>
              <a:rPr lang="en-US" altLang="zh-CN" dirty="0" err="1"/>
              <a:t>fibEntry</a:t>
            </a:r>
            <a:r>
              <a:rPr lang="en-US" altLang="zh-CN" dirty="0"/>
              <a:t>, </a:t>
            </a:r>
            <a:r>
              <a:rPr lang="en-US" altLang="zh-CN" dirty="0" err="1"/>
              <a:t>interestName</a:t>
            </a:r>
            <a:r>
              <a:rPr lang="en-US" altLang="zh-CN" dirty="0"/>
              <a:t>, </a:t>
            </a:r>
            <a:r>
              <a:rPr lang="en-US" altLang="zh-CN" dirty="0" err="1"/>
              <a:t>faceId</a:t>
            </a:r>
            <a:r>
              <a:rPr lang="en-US" altLang="zh-CN" dirty="0"/>
              <a:t>); </a:t>
            </a:r>
            <a:r>
              <a:rPr lang="zh-CN" altLang="en-US" dirty="0"/>
              <a:t>在</a:t>
            </a:r>
            <a:r>
              <a:rPr lang="en-US" altLang="zh-CN" dirty="0"/>
              <a:t>fib</a:t>
            </a:r>
            <a:r>
              <a:rPr lang="zh-CN" altLang="en-US" dirty="0"/>
              <a:t>表中记下转发</a:t>
            </a:r>
            <a:r>
              <a:rPr lang="en-US" altLang="zh-CN" dirty="0"/>
              <a:t>Interest</a:t>
            </a:r>
            <a:r>
              <a:rPr lang="zh-CN" altLang="en-US" dirty="0"/>
              <a:t>包的名字以及接口。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重新刷新每个接口的时间，因为这次转发已经结束了。返回一个记录</a:t>
            </a:r>
            <a:r>
              <a:rPr lang="en-US" altLang="zh-CN" b="1" dirty="0" err="1"/>
              <a:t>Outrecord</a:t>
            </a:r>
            <a:endParaRPr lang="en-US" altLang="zh-CN" b="1" dirty="0"/>
          </a:p>
          <a:p>
            <a:pPr>
              <a:lnSpc>
                <a:spcPct val="150000"/>
              </a:lnSpc>
            </a:pP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400" b="1" dirty="0" err="1"/>
              <a:t>sendProbe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const Interest&amp; interest, const </a:t>
            </a:r>
            <a:r>
              <a:rPr lang="en-US" altLang="zh-CN" dirty="0" err="1"/>
              <a:t>FaceEndpoint</a:t>
            </a:r>
            <a:r>
              <a:rPr lang="en-US" altLang="zh-CN" dirty="0"/>
              <a:t>&amp; ingress, const Face&amp; </a:t>
            </a:r>
            <a:r>
              <a:rPr lang="en-US" altLang="zh-CN" dirty="0" err="1"/>
              <a:t>faceToUse</a:t>
            </a:r>
            <a:r>
              <a:rPr lang="en-US" altLang="zh-CN" dirty="0"/>
              <a:t>, const fib::Entry&amp; </a:t>
            </a:r>
            <a:r>
              <a:rPr lang="en-US" altLang="zh-CN" dirty="0" err="1"/>
              <a:t>fibEntry</a:t>
            </a:r>
            <a:r>
              <a:rPr lang="en-US" altLang="zh-CN" dirty="0"/>
              <a:t>, const </a:t>
            </a:r>
            <a:r>
              <a:rPr lang="en-US" altLang="zh-CN" dirty="0" err="1"/>
              <a:t>shared_ptr</a:t>
            </a:r>
            <a:r>
              <a:rPr lang="en-US" altLang="zh-CN" dirty="0"/>
              <a:t>&lt;pit::Entry&gt;&amp; </a:t>
            </a:r>
            <a:r>
              <a:rPr lang="en-US" altLang="zh-CN" dirty="0" err="1"/>
              <a:t>pitEntry</a:t>
            </a:r>
            <a:r>
              <a:rPr lang="en-US" altLang="zh-CN" dirty="0"/>
              <a:t>)</a:t>
            </a:r>
            <a:r>
              <a:rPr lang="zh-CN" altLang="en-US" dirty="0"/>
              <a:t>发送一个探测消息，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该函数里面还有一个</a:t>
            </a:r>
            <a:r>
              <a:rPr lang="en-US" altLang="zh-CN" b="1" dirty="0" err="1"/>
              <a:t>forwardInterest</a:t>
            </a:r>
            <a:r>
              <a:rPr lang="zh-CN" altLang="en-US" dirty="0"/>
              <a:t>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1985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83AB36-5654-4DEC-A125-AC94736347AE}"/>
              </a:ext>
            </a:extLst>
          </p:cNvPr>
          <p:cNvSpPr/>
          <p:nvPr/>
        </p:nvSpPr>
        <p:spPr>
          <a:xfrm>
            <a:off x="353660" y="1537649"/>
            <a:ext cx="11484680" cy="378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首先也还是获取一下最好的转发接口 </a:t>
            </a:r>
            <a:r>
              <a:rPr lang="en-US" altLang="zh-CN" b="1" dirty="0" err="1"/>
              <a:t>getBestFaceForForwarding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检查该接口的</a:t>
            </a:r>
            <a:r>
              <a:rPr lang="en-US" altLang="zh-CN" b="1" dirty="0" err="1"/>
              <a:t>RetxSuppressionResult</a:t>
            </a:r>
            <a:r>
              <a:rPr lang="zh-CN" altLang="en-US" dirty="0"/>
              <a:t>状态，如果返回的结果是</a:t>
            </a:r>
            <a:r>
              <a:rPr lang="en-US" altLang="zh-CN" dirty="0"/>
              <a:t>suppression </a:t>
            </a:r>
            <a:r>
              <a:rPr lang="zh-CN" altLang="en-US" dirty="0"/>
              <a:t>抑制，不进行转发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如果不抑制的话，执行</a:t>
            </a:r>
            <a:r>
              <a:rPr lang="en-US" altLang="zh-CN" b="1" dirty="0" err="1"/>
              <a:t>forwardInterest</a:t>
            </a:r>
            <a:r>
              <a:rPr lang="zh-CN" altLang="en-US" b="1" dirty="0"/>
              <a:t>，</a:t>
            </a:r>
            <a:r>
              <a:rPr lang="zh-CN" altLang="en-US" dirty="0"/>
              <a:t>返回一个</a:t>
            </a:r>
            <a:r>
              <a:rPr lang="en-US" altLang="zh-CN" dirty="0" err="1"/>
              <a:t>Outrecord</a:t>
            </a:r>
            <a:r>
              <a:rPr lang="zh-CN" altLang="en-US" dirty="0"/>
              <a:t>，</a:t>
            </a:r>
            <a:r>
              <a:rPr lang="en-US" altLang="zh-CN" b="1" dirty="0" err="1"/>
              <a:t>RetxSuppressionResult</a:t>
            </a:r>
            <a:r>
              <a:rPr lang="zh-CN" altLang="en-US" dirty="0"/>
              <a:t>，再进行一次检测，如果</a:t>
            </a:r>
            <a:r>
              <a:rPr lang="en-US" altLang="zh-CN" b="1" dirty="0" err="1"/>
              <a:t>outRecord</a:t>
            </a:r>
            <a:r>
              <a:rPr lang="en-US" altLang="zh-CN" b="1" dirty="0"/>
              <a:t> &amp;&amp; </a:t>
            </a:r>
            <a:r>
              <a:rPr lang="en-US" altLang="zh-CN" b="1" dirty="0" err="1"/>
              <a:t>suppressResult</a:t>
            </a:r>
            <a:r>
              <a:rPr lang="en-US" altLang="zh-CN" b="1" dirty="0"/>
              <a:t> == </a:t>
            </a:r>
            <a:r>
              <a:rPr lang="en-US" altLang="zh-CN" b="1" dirty="0" err="1"/>
              <a:t>RetxSuppressionResult</a:t>
            </a:r>
            <a:r>
              <a:rPr lang="en-US" altLang="zh-CN" b="1" dirty="0"/>
              <a:t>::FORWARD</a:t>
            </a:r>
            <a:r>
              <a:rPr lang="zh-CN" altLang="en-US" b="1" dirty="0"/>
              <a:t>，可以转发（不需要探测）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原因：</a:t>
            </a:r>
            <a:r>
              <a:rPr lang="en-US" altLang="zh-CN" b="1" dirty="0" err="1">
                <a:solidFill>
                  <a:srgbClr val="FF0000"/>
                </a:solidFill>
              </a:rPr>
              <a:t>retx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在抑制期之后到达：转发它但不探测，因为在新接收到它时针对此兴趣进行了较早的探测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没有可用的</a:t>
            </a:r>
            <a:r>
              <a:rPr lang="en-US" altLang="zh-CN" b="1" dirty="0" err="1"/>
              <a:t>faceToUse</a:t>
            </a:r>
            <a:r>
              <a:rPr lang="zh-CN" altLang="en-US" b="1" dirty="0"/>
              <a:t>。</a:t>
            </a:r>
            <a:r>
              <a:rPr lang="zh-CN" altLang="en-US" dirty="0"/>
              <a:t>如果所有符合条件的接口都已被使用（即它们都有待处理的输出记录），则选择具有最早输出记录的下一跳。过程跟上面的一样。</a:t>
            </a:r>
          </a:p>
        </p:txBody>
      </p:sp>
    </p:spTree>
    <p:extLst>
      <p:ext uri="{BB962C8B-B14F-4D97-AF65-F5344CB8AC3E}">
        <p14:creationId xmlns:p14="http://schemas.microsoft.com/office/powerpoint/2010/main" val="35385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6822" y="2360410"/>
            <a:ext cx="89783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FA76EA-74E1-4377-AB11-0D63D1482B3E}"/>
              </a:ext>
            </a:extLst>
          </p:cNvPr>
          <p:cNvSpPr/>
          <p:nvPr/>
        </p:nvSpPr>
        <p:spPr>
          <a:xfrm>
            <a:off x="6881127" y="3852392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5d03b60-b2ab-4de9-b02f-57e113d75348&quot;,&quot;Name&quot;:&quot;自定义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hvrh0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86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Segoe UI Light</vt:lpstr>
      <vt:lpstr>Times New Roman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Qing Fang</cp:lastModifiedBy>
  <cp:revision>103</cp:revision>
  <dcterms:created xsi:type="dcterms:W3CDTF">2015-08-18T02:51:41Z</dcterms:created>
  <dcterms:modified xsi:type="dcterms:W3CDTF">2021-09-13T13:00:10Z</dcterms:modified>
  <cp:category>12sc.taobao.com</cp:category>
  <cp:contentStatus>12sc.taobao.com</cp:contentStatus>
</cp:coreProperties>
</file>