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3"/>
  </p:notesMasterIdLst>
  <p:sldIdLst>
    <p:sldId id="259" r:id="rId2"/>
    <p:sldId id="298" r:id="rId3"/>
    <p:sldId id="266" r:id="rId4"/>
    <p:sldId id="273" r:id="rId5"/>
    <p:sldId id="326" r:id="rId6"/>
    <p:sldId id="267" r:id="rId7"/>
    <p:sldId id="302" r:id="rId8"/>
    <p:sldId id="268" r:id="rId9"/>
    <p:sldId id="327" r:id="rId10"/>
    <p:sldId id="328" r:id="rId11"/>
    <p:sldId id="27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4021" userDrawn="1">
          <p15:clr>
            <a:srgbClr val="A4A3A4"/>
          </p15:clr>
        </p15:guide>
        <p15:guide id="5" orient="horz" pos="640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303" autoAdjust="0"/>
  </p:normalViewPr>
  <p:slideViewPr>
    <p:cSldViewPr snapToGrid="0" snapToObjects="1">
      <p:cViewPr varScale="1">
        <p:scale>
          <a:sx n="78" d="100"/>
          <a:sy n="78" d="100"/>
        </p:scale>
        <p:origin x="31" y="261"/>
      </p:cViewPr>
      <p:guideLst>
        <p:guide orient="horz" pos="2296"/>
        <p:guide pos="3840"/>
        <p:guide pos="416"/>
        <p:guide pos="4021"/>
        <p:guide orient="horz" pos="640"/>
        <p:guide orient="horz" pos="712"/>
        <p:guide orient="horz" pos="3929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F04B6-AC22-47CD-9E8E-A9C0E8496761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1CDE7-A7E8-4C77-89F9-7A6C50F78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6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041371" y="5070665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报告人  方清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B2D4D7-CC30-4A99-B293-BAA6717F8998}"/>
              </a:ext>
            </a:extLst>
          </p:cNvPr>
          <p:cNvSpPr/>
          <p:nvPr/>
        </p:nvSpPr>
        <p:spPr>
          <a:xfrm>
            <a:off x="3030201" y="2108006"/>
            <a:ext cx="6280660" cy="7398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effectLst/>
              </a:rPr>
              <a:t>NFD-forwarding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6EB7A0-F25D-4FB2-9D8B-AB6FEE84B2FB}"/>
              </a:ext>
            </a:extLst>
          </p:cNvPr>
          <p:cNvSpPr txBox="1"/>
          <p:nvPr/>
        </p:nvSpPr>
        <p:spPr>
          <a:xfrm>
            <a:off x="5097213" y="3078249"/>
            <a:ext cx="230175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兴趣包处理路径</a:t>
            </a:r>
            <a:endParaRPr lang="en-US" altLang="zh-CN" sz="18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数据包处理路径</a:t>
            </a:r>
            <a:endParaRPr lang="en-US" altLang="zh-CN" sz="18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chemeClr val="tx1"/>
                </a:solidFill>
                <a:cs typeface="+mn-ea"/>
                <a:sym typeface="+mn-lt"/>
              </a:rPr>
              <a:t>Trigger &amp; Action</a:t>
            </a: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6975">
        <p:cut/>
      </p:transition>
    </mc:Choice>
    <mc:Fallback xmlns="">
      <p:transition advTm="16975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061DC80-3363-4C04-9AC7-0CA2144DBFB4}"/>
              </a:ext>
            </a:extLst>
          </p:cNvPr>
          <p:cNvSpPr txBox="1"/>
          <p:nvPr/>
        </p:nvSpPr>
        <p:spPr>
          <a:xfrm>
            <a:off x="753858" y="498903"/>
            <a:ext cx="5228134" cy="586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Send Interest action</a:t>
            </a:r>
            <a:endParaRPr lang="en-US" altLang="zh-CN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实现：</a:t>
            </a:r>
            <a:r>
              <a:rPr lang="en-US" altLang="zh-CN" dirty="0" err="1"/>
              <a:t>Strategy:sendInterest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参数：</a:t>
            </a:r>
            <a:r>
              <a:rPr lang="en-US" altLang="zh-CN" dirty="0"/>
              <a:t>PIT</a:t>
            </a:r>
            <a:r>
              <a:rPr lang="zh-CN" altLang="en-US" dirty="0"/>
              <a:t>项，输出接口， </a:t>
            </a:r>
            <a:r>
              <a:rPr lang="en-US" altLang="zh-CN" dirty="0" err="1"/>
              <a:t>wantNewNonce</a:t>
            </a:r>
            <a:r>
              <a:rPr lang="zh-CN" altLang="en-US" dirty="0"/>
              <a:t>标志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进入</a:t>
            </a:r>
            <a:r>
              <a:rPr lang="en-US" altLang="zh-CN" dirty="0"/>
              <a:t>outgoing Interest pipeline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Reject Pending Interest action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实现：</a:t>
            </a:r>
            <a:r>
              <a:rPr lang="en-US" altLang="zh-CN" dirty="0" err="1"/>
              <a:t>Stretagy</a:t>
            </a:r>
            <a:r>
              <a:rPr lang="en-US" altLang="zh-CN" dirty="0"/>
              <a:t>::</a:t>
            </a:r>
            <a:r>
              <a:rPr lang="en-US" altLang="zh-CN" dirty="0" err="1"/>
              <a:t>rejectPendingInterest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参数：</a:t>
            </a:r>
            <a:r>
              <a:rPr lang="en-US" altLang="zh-CN" dirty="0"/>
              <a:t>PIT</a:t>
            </a:r>
            <a:r>
              <a:rPr lang="zh-CN" altLang="en-US" dirty="0"/>
              <a:t>项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进入</a:t>
            </a:r>
            <a:r>
              <a:rPr lang="en-US" altLang="zh-CN" dirty="0"/>
              <a:t>Interest reject pipeline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Send </a:t>
            </a:r>
            <a:r>
              <a:rPr lang="en-US" altLang="zh-CN" b="1" dirty="0" err="1">
                <a:effectLst/>
              </a:rPr>
              <a:t>Nack</a:t>
            </a:r>
            <a:r>
              <a:rPr lang="en-US" altLang="zh-CN" b="1" dirty="0">
                <a:effectLst/>
              </a:rPr>
              <a:t> action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实现：</a:t>
            </a:r>
            <a:r>
              <a:rPr lang="en-US" altLang="zh-CN" dirty="0"/>
              <a:t>Strategy::</a:t>
            </a:r>
            <a:r>
              <a:rPr lang="en-US" altLang="zh-CN" dirty="0" err="1"/>
              <a:t>sendNack</a:t>
            </a:r>
            <a:r>
              <a:rPr lang="zh-CN" altLang="en-US" dirty="0"/>
              <a:t>方法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参数：</a:t>
            </a:r>
            <a:r>
              <a:rPr lang="en-US" altLang="zh-CN" dirty="0"/>
              <a:t>PIT</a:t>
            </a:r>
            <a:r>
              <a:rPr lang="zh-CN" altLang="en-US" dirty="0"/>
              <a:t>项，下游接口，</a:t>
            </a:r>
            <a:r>
              <a:rPr lang="en-US" altLang="zh-CN" dirty="0" err="1"/>
              <a:t>Nack</a:t>
            </a:r>
            <a:r>
              <a:rPr lang="zh-CN" altLang="en-US" dirty="0"/>
              <a:t>首部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进入</a:t>
            </a:r>
            <a:r>
              <a:rPr lang="en-US" altLang="zh-CN" dirty="0"/>
              <a:t>outgoing </a:t>
            </a:r>
            <a:r>
              <a:rPr lang="en-US" altLang="zh-CN" dirty="0" err="1"/>
              <a:t>Nack</a:t>
            </a:r>
            <a:r>
              <a:rPr lang="en-US" altLang="zh-CN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39898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03">
        <p:fade/>
      </p:transition>
    </mc:Choice>
    <mc:Fallback xmlns="">
      <p:transition spd="med" advTm="890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6822" y="2360410"/>
            <a:ext cx="89783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cs typeface="+mn-ea"/>
                <a:sym typeface="+mn-lt"/>
              </a:rPr>
              <a:t>THANK YOU FOR 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FA76EA-74E1-4377-AB11-0D63D1482B3E}"/>
              </a:ext>
            </a:extLst>
          </p:cNvPr>
          <p:cNvSpPr/>
          <p:nvPr/>
        </p:nvSpPr>
        <p:spPr>
          <a:xfrm>
            <a:off x="6881127" y="3852392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报告人  方清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4B5E59-2399-4350-BB68-76848D38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2" y="300147"/>
            <a:ext cx="11986520" cy="624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8">
        <p:fade/>
      </p:transition>
    </mc:Choice>
    <mc:Fallback xmlns="">
      <p:transition spd="med" advTm="52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cs typeface="+mn-ea"/>
                <a:sym typeface="+mn-lt"/>
              </a:rPr>
              <a:t>PART</a:t>
            </a:r>
            <a:r>
              <a:rPr lang="zh-CN" altLang="en-US" sz="4400" b="1" dirty="0">
                <a:cs typeface="+mn-ea"/>
                <a:sym typeface="+mn-lt"/>
              </a:rPr>
              <a:t> </a:t>
            </a:r>
            <a:r>
              <a:rPr lang="en-US" altLang="zh-CN" sz="4400" b="1" dirty="0">
                <a:cs typeface="+mn-ea"/>
                <a:sym typeface="+mn-lt"/>
              </a:rPr>
              <a:t>ONE</a:t>
            </a:r>
            <a:endParaRPr lang="zh-CN" altLang="en-US" sz="4400" b="1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6395" y="2096093"/>
            <a:ext cx="5919209" cy="13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tx1"/>
                </a:solidFill>
                <a:cs typeface="+mn-ea"/>
                <a:sym typeface="+mn-lt"/>
              </a:rPr>
              <a:t>兴趣包处理路径</a:t>
            </a:r>
            <a:endParaRPr lang="en-US" altLang="zh-CN" sz="6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 advTm="2559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B2662A5-C6EF-43FB-8C79-6E8D1EFD7A50}"/>
              </a:ext>
            </a:extLst>
          </p:cNvPr>
          <p:cNvSpPr txBox="1"/>
          <p:nvPr/>
        </p:nvSpPr>
        <p:spPr>
          <a:xfrm>
            <a:off x="146582" y="339515"/>
            <a:ext cx="5444519" cy="595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effectLst/>
              </a:rPr>
              <a:t>Incoming Interest</a:t>
            </a:r>
            <a:endParaRPr lang="en-US" altLang="zh-CN" sz="16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Forward::</a:t>
            </a:r>
            <a:r>
              <a:rPr lang="en-US" altLang="zh-CN" sz="1600" b="1" dirty="0" err="1"/>
              <a:t>onIncomingInterest</a:t>
            </a:r>
            <a:r>
              <a:rPr lang="zh-CN" altLang="en-US" sz="1600" dirty="0"/>
              <a:t>实现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Forwarder::</a:t>
            </a:r>
            <a:r>
              <a:rPr lang="en-US" altLang="zh-CN" sz="1600" b="1" dirty="0" err="1"/>
              <a:t>StratProcessInterest</a:t>
            </a:r>
            <a:r>
              <a:rPr lang="zh-CN" altLang="en-US" sz="1600" dirty="0"/>
              <a:t>进入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Face::</a:t>
            </a:r>
            <a:r>
              <a:rPr lang="en-US" altLang="zh-CN" sz="1600" b="1" dirty="0" err="1"/>
              <a:t>afterReceiveInterest</a:t>
            </a:r>
            <a:r>
              <a:rPr lang="zh-CN" altLang="en-US" sz="1600" dirty="0"/>
              <a:t>触发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输入参数：接收到的兴趣包、接收该兴趣包的接口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effectLst/>
              </a:rPr>
              <a:t>Interest loop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Forwarder::</a:t>
            </a:r>
            <a:r>
              <a:rPr lang="en-US" altLang="zh-CN" sz="1600" b="1" dirty="0" err="1"/>
              <a:t>onInterestLoop</a:t>
            </a:r>
            <a:r>
              <a:rPr lang="zh-CN" altLang="en-US" sz="1600" dirty="0"/>
              <a:t>实现，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incoming Interest pipeline</a:t>
            </a:r>
            <a:r>
              <a:rPr lang="zh-CN" altLang="en-US" sz="1600" dirty="0"/>
              <a:t>进入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输入参数：兴趣包，进入接口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effectLst/>
              </a:rPr>
              <a:t>ContentStore</a:t>
            </a:r>
            <a:r>
              <a:rPr lang="en-US" altLang="zh-CN" sz="1600" b="1" dirty="0">
                <a:effectLst/>
              </a:rPr>
              <a:t> miss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Forwarder::</a:t>
            </a:r>
            <a:r>
              <a:rPr lang="en-US" altLang="zh-CN" sz="1600" b="1" dirty="0" err="1"/>
              <a:t>onContentStoreMiss</a:t>
            </a:r>
            <a:r>
              <a:rPr lang="zh-CN" altLang="en-US" sz="1600" dirty="0"/>
              <a:t>方法实现，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在</a:t>
            </a:r>
            <a:r>
              <a:rPr lang="en-US" altLang="zh-CN" sz="1600" b="1" dirty="0"/>
              <a:t>incoming Interest pipeline</a:t>
            </a:r>
            <a:r>
              <a:rPr lang="zh-CN" altLang="en-US" sz="1600" dirty="0"/>
              <a:t>执行</a:t>
            </a:r>
            <a:r>
              <a:rPr lang="en-US" altLang="zh-CN" sz="1600" dirty="0"/>
              <a:t>CS</a:t>
            </a:r>
            <a:r>
              <a:rPr lang="zh-CN" altLang="en-US" sz="1600" dirty="0"/>
              <a:t>查找并且没有找到时进入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输入参数：兴趣包，进入接口，</a:t>
            </a:r>
            <a:r>
              <a:rPr lang="en-US" altLang="zh-CN" sz="1600" dirty="0"/>
              <a:t>PIT</a:t>
            </a:r>
            <a:r>
              <a:rPr lang="zh-CN" altLang="en-US" sz="1600" dirty="0"/>
              <a:t>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BF4CD7-C7D7-4439-89DD-C11EFD47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36" y="339515"/>
            <a:ext cx="7244632" cy="43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03">
        <p:fade/>
      </p:transition>
    </mc:Choice>
    <mc:Fallback xmlns="">
      <p:transition spd="med" advTm="890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6EB63CB-388F-41F9-87AF-2DB429980315}"/>
              </a:ext>
            </a:extLst>
          </p:cNvPr>
          <p:cNvSpPr txBox="1"/>
          <p:nvPr/>
        </p:nvSpPr>
        <p:spPr>
          <a:xfrm>
            <a:off x="78284" y="109200"/>
            <a:ext cx="5792024" cy="3742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effectLst/>
              </a:rPr>
              <a:t>ContentStore</a:t>
            </a:r>
            <a:r>
              <a:rPr lang="en-US" altLang="zh-CN" sz="1600" b="1" dirty="0">
                <a:effectLst/>
              </a:rPr>
              <a:t> hit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Forwarder::</a:t>
            </a:r>
            <a:r>
              <a:rPr lang="en-US" altLang="zh-CN" sz="1600" b="1" dirty="0" err="1"/>
              <a:t>onCotentStoreMiss</a:t>
            </a:r>
            <a:r>
              <a:rPr lang="zh-CN" altLang="en-US" sz="1600" dirty="0"/>
              <a:t>方法调用，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incoming Interest pipeline</a:t>
            </a:r>
            <a:r>
              <a:rPr lang="zh-CN" altLang="en-US" sz="1600" dirty="0"/>
              <a:t>执行</a:t>
            </a:r>
            <a:r>
              <a:rPr lang="en-US" altLang="zh-CN" sz="1600" dirty="0"/>
              <a:t>CS</a:t>
            </a:r>
            <a:r>
              <a:rPr lang="zh-CN" altLang="en-US" sz="1600" dirty="0"/>
              <a:t>查找且找到时进入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输入参数：兴趣包，进入接口，</a:t>
            </a:r>
            <a:r>
              <a:rPr lang="en-US" altLang="zh-CN" sz="1600" dirty="0"/>
              <a:t>PIT</a:t>
            </a:r>
            <a:r>
              <a:rPr lang="zh-CN" altLang="en-US" sz="1600" dirty="0"/>
              <a:t>项，匹配的数据包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effectLst/>
              </a:rPr>
              <a:t>outgoing Interest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Forwarder::</a:t>
            </a:r>
            <a:r>
              <a:rPr lang="en-US" altLang="zh-CN" sz="1600" b="1" dirty="0" err="1"/>
              <a:t>onOutgoingInterest</a:t>
            </a:r>
            <a:r>
              <a:rPr lang="zh-CN" altLang="en-US" sz="1600" dirty="0"/>
              <a:t>方法实现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Strategy::</a:t>
            </a:r>
            <a:r>
              <a:rPr lang="en-US" altLang="zh-CN" sz="1600" b="1" dirty="0" err="1"/>
              <a:t>sendInterest</a:t>
            </a:r>
            <a:r>
              <a:rPr lang="zh-CN" altLang="en-US" sz="1600" dirty="0"/>
              <a:t>方法进入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用于处理策略的</a:t>
            </a:r>
            <a:r>
              <a:rPr lang="en-US" altLang="zh-CN" sz="1600" b="1" dirty="0"/>
              <a:t>send interest action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输入参数：</a:t>
            </a:r>
            <a:r>
              <a:rPr lang="en-US" altLang="zh-CN" sz="1600" dirty="0"/>
              <a:t>PIT</a:t>
            </a:r>
            <a:r>
              <a:rPr lang="zh-CN" altLang="en-US" sz="1600" dirty="0"/>
              <a:t>项，</a:t>
            </a:r>
            <a:r>
              <a:rPr lang="en-US" altLang="zh-CN" sz="1600" dirty="0"/>
              <a:t>outgoing</a:t>
            </a:r>
            <a:r>
              <a:rPr lang="zh-CN" altLang="en-US" sz="1600" dirty="0"/>
              <a:t>接口，</a:t>
            </a:r>
            <a:r>
              <a:rPr lang="en-US" altLang="zh-CN" sz="1600" dirty="0" err="1"/>
              <a:t>wantNewNonce</a:t>
            </a:r>
            <a:r>
              <a:rPr lang="zh-CN" altLang="en-US" sz="1600" dirty="0"/>
              <a:t>标志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44E014-5AB9-4495-8D7F-15CA9717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3871"/>
            <a:ext cx="74104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704634-9E01-4010-AB73-2067B0552FA6}"/>
              </a:ext>
            </a:extLst>
          </p:cNvPr>
          <p:cNvSpPr txBox="1"/>
          <p:nvPr/>
        </p:nvSpPr>
        <p:spPr>
          <a:xfrm>
            <a:off x="6634623" y="96752"/>
            <a:ext cx="5844715" cy="5223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effectLst/>
              </a:rPr>
              <a:t>Interest reject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Forwarder::</a:t>
            </a:r>
            <a:r>
              <a:rPr lang="en-US" altLang="zh-CN" sz="1600" b="1" dirty="0" err="1"/>
              <a:t>onInterestReject</a:t>
            </a:r>
            <a:r>
              <a:rPr lang="zh-CN" altLang="en-US" sz="1600" dirty="0"/>
              <a:t>方法实现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Strategy::</a:t>
            </a:r>
            <a:r>
              <a:rPr lang="en-US" altLang="zh-CN" sz="1600" b="1" dirty="0" err="1"/>
              <a:t>rejectPendingInterest</a:t>
            </a:r>
            <a:r>
              <a:rPr lang="zh-CN" altLang="en-US" sz="1600" dirty="0"/>
              <a:t>方法进入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用于处理决策</a:t>
            </a:r>
            <a:r>
              <a:rPr lang="en-US" altLang="zh-CN" sz="1600" dirty="0"/>
              <a:t>reject pending interest action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输入参数：</a:t>
            </a:r>
            <a:r>
              <a:rPr lang="en-US" altLang="zh-CN" sz="1600" dirty="0"/>
              <a:t>PIT</a:t>
            </a:r>
            <a:r>
              <a:rPr lang="zh-CN" altLang="en-US" sz="1600" dirty="0"/>
              <a:t>表项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</a:rPr>
              <a:t>该管道消</a:t>
            </a:r>
            <a:r>
              <a:rPr lang="en-US" altLang="zh-CN" sz="1600" b="1" dirty="0" err="1"/>
              <a:t>unsatisfy</a:t>
            </a:r>
            <a:r>
              <a:rPr lang="en-US" altLang="zh-CN" sz="1600" b="1" dirty="0"/>
              <a:t> timer</a:t>
            </a:r>
            <a:r>
              <a:rPr lang="en-US" altLang="zh-CN" sz="1600" dirty="0">
                <a:effectLst/>
              </a:rPr>
              <a:t>,</a:t>
            </a:r>
            <a:r>
              <a:rPr lang="zh-CN" altLang="en-US" sz="1600" dirty="0">
                <a:effectLst/>
              </a:rPr>
              <a:t>设置</a:t>
            </a:r>
            <a:r>
              <a:rPr lang="en-US" altLang="zh-CN" sz="1600" b="1" dirty="0"/>
              <a:t>Straggler timer</a:t>
            </a:r>
            <a:r>
              <a:rPr lang="zh-CN" altLang="en-US" sz="1600" dirty="0">
                <a:effectLst/>
              </a:rPr>
              <a:t>，一旦后者到期</a:t>
            </a:r>
            <a:r>
              <a:rPr lang="zh-CN" altLang="en-US" sz="1600" dirty="0"/>
              <a:t>就</a:t>
            </a:r>
            <a:r>
              <a:rPr lang="zh-CN" altLang="en-US" sz="1600" dirty="0">
                <a:effectLst/>
              </a:rPr>
              <a:t>进入</a:t>
            </a:r>
            <a:r>
              <a:rPr lang="en-US" altLang="zh-CN" sz="1600" b="1" dirty="0"/>
              <a:t>interest finalize pipeline</a:t>
            </a:r>
            <a:r>
              <a:rPr lang="zh-CN" altLang="en-US" sz="1600" dirty="0">
                <a:effectLst/>
              </a:rPr>
              <a:t>。</a:t>
            </a:r>
            <a:endParaRPr lang="en-US" altLang="zh-CN" sz="1600" dirty="0">
              <a:effectLst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effectLst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effectLst/>
              </a:rPr>
              <a:t>Interest </a:t>
            </a:r>
            <a:r>
              <a:rPr lang="en-US" altLang="zh-CN" sz="1600" b="1" dirty="0" err="1">
                <a:effectLst/>
              </a:rPr>
              <a:t>finalze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Forwarder::</a:t>
            </a:r>
            <a:r>
              <a:rPr lang="en-US" altLang="zh-CN" sz="1600" b="1" dirty="0" err="1"/>
              <a:t>onInterestFinalize</a:t>
            </a:r>
            <a:r>
              <a:rPr lang="zh-CN" altLang="en-US" sz="1600" dirty="0"/>
              <a:t>方法实现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straggler timer </a:t>
            </a:r>
            <a:r>
              <a:rPr lang="zh-CN" altLang="en-US" sz="1600" dirty="0"/>
              <a:t>或</a:t>
            </a:r>
            <a:r>
              <a:rPr lang="en-US" altLang="zh-CN" sz="1600" b="1" dirty="0"/>
              <a:t>Interest unsatisfied pipeline</a:t>
            </a:r>
            <a:r>
              <a:rPr lang="zh-CN" altLang="en-US" sz="1600" dirty="0"/>
              <a:t>进入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该管道决定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PIT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中的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+mj-lt"/>
              </a:rPr>
              <a:t>nonce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是否应该插入</a:t>
            </a:r>
            <a:r>
              <a:rPr lang="en-US" altLang="zh-CN" sz="1600" dirty="0">
                <a:solidFill>
                  <a:srgbClr val="4D4D4D"/>
                </a:solidFill>
                <a:latin typeface="+mj-lt"/>
              </a:rPr>
              <a:t>dead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sz="1600" dirty="0">
                <a:solidFill>
                  <a:srgbClr val="4D4D4D"/>
                </a:solidFill>
                <a:latin typeface="+mj-lt"/>
              </a:rPr>
              <a:t>nonce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sz="1600" dirty="0">
                <a:solidFill>
                  <a:srgbClr val="4D4D4D"/>
                </a:solidFill>
                <a:latin typeface="+mj-lt"/>
              </a:rPr>
              <a:t>list</a:t>
            </a:r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这个表作为一个全局数据结构用来检测兴趣包环路，希望插入的</a:t>
            </a:r>
            <a:r>
              <a:rPr lang="en-US" altLang="zh-CN" sz="1600" dirty="0">
                <a:solidFill>
                  <a:srgbClr val="4D4D4D"/>
                </a:solidFill>
                <a:latin typeface="+mj-lt"/>
              </a:rPr>
              <a:t>nonce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数量尽可能的少。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270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03">
        <p:fade/>
      </p:transition>
    </mc:Choice>
    <mc:Fallback xmlns="">
      <p:transition spd="med" advTm="890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cs typeface="+mn-ea"/>
                <a:sym typeface="+mn-lt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28746" y="2255024"/>
            <a:ext cx="7249568" cy="1175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b="1" dirty="0">
                <a:cs typeface="+mn-ea"/>
                <a:sym typeface="+mn-lt"/>
              </a:rPr>
              <a:t>数据包处理路径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 advTm="2627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8F2AF7-D054-47DD-B37A-622E779735C2}"/>
              </a:ext>
            </a:extLst>
          </p:cNvPr>
          <p:cNvSpPr txBox="1"/>
          <p:nvPr/>
        </p:nvSpPr>
        <p:spPr>
          <a:xfrm>
            <a:off x="272227" y="233248"/>
            <a:ext cx="7517623" cy="595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effectLst/>
              </a:rPr>
              <a:t>incoming Data</a:t>
            </a:r>
            <a:endParaRPr lang="en-US" altLang="zh-CN" sz="16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Forwarder::</a:t>
            </a:r>
            <a:r>
              <a:rPr lang="en-US" altLang="zh-CN" sz="1600" b="1" dirty="0" err="1"/>
              <a:t>onIncomingData</a:t>
            </a:r>
            <a:r>
              <a:rPr lang="zh-CN" altLang="en-US" sz="1600" dirty="0"/>
              <a:t>方法实现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Forwarder::</a:t>
            </a:r>
            <a:r>
              <a:rPr lang="en-US" altLang="zh-CN" sz="1600" b="1" dirty="0" err="1"/>
              <a:t>stratProcssData</a:t>
            </a:r>
            <a:r>
              <a:rPr lang="zh-CN" altLang="en-US" sz="1600" dirty="0"/>
              <a:t>方法进入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/>
              <a:t>Fcae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afterReceiveData</a:t>
            </a:r>
            <a:r>
              <a:rPr lang="en-US" altLang="zh-CN" sz="1600" b="1" dirty="0"/>
              <a:t> </a:t>
            </a:r>
            <a:r>
              <a:rPr lang="zh-CN" altLang="en-US" sz="1600" dirty="0"/>
              <a:t>信号触发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输入参数：数据包，进入接口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effectLst/>
              </a:rPr>
              <a:t>Data unsolicited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Forwarder::</a:t>
            </a:r>
            <a:r>
              <a:rPr lang="en-US" altLang="zh-CN" sz="1600" b="1" dirty="0" err="1"/>
              <a:t>onDataUnsolicited</a:t>
            </a:r>
            <a:r>
              <a:rPr lang="zh-CN" altLang="en-US" sz="1600" dirty="0"/>
              <a:t>方法实现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incoming Data pipeline</a:t>
            </a:r>
            <a:r>
              <a:rPr lang="zh-CN" altLang="en-US" sz="1600" dirty="0"/>
              <a:t>数据包被检测是未请求时进入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输入参数包括：数据包，进入接口。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effectLst/>
              </a:rPr>
              <a:t>outgoing Data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Forwarder::</a:t>
            </a:r>
            <a:r>
              <a:rPr lang="en-US" altLang="zh-CN" sz="1600" b="1" dirty="0" err="1"/>
              <a:t>onOutgoingData</a:t>
            </a:r>
            <a:r>
              <a:rPr lang="zh-CN" altLang="en-US" sz="1600" dirty="0"/>
              <a:t>方法实现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incoming interest pipeline</a:t>
            </a:r>
            <a:r>
              <a:rPr lang="zh-CN" altLang="en-US" sz="1600" dirty="0"/>
              <a:t>数据在</a:t>
            </a:r>
            <a:r>
              <a:rPr lang="en-US" altLang="zh-CN" sz="1600" dirty="0"/>
              <a:t>CS</a:t>
            </a:r>
            <a:r>
              <a:rPr lang="zh-CN" altLang="en-US" sz="1600" dirty="0"/>
              <a:t>中存在匹配时，或</a:t>
            </a:r>
            <a:r>
              <a:rPr lang="en-US" altLang="zh-CN" sz="1600" b="1" dirty="0"/>
              <a:t>incoming Data pipeline</a:t>
            </a:r>
            <a:r>
              <a:rPr lang="zh-CN" altLang="en-US" sz="1600" dirty="0"/>
              <a:t>存在一个或多个</a:t>
            </a:r>
            <a:r>
              <a:rPr lang="en-US" altLang="zh-CN" sz="1600" dirty="0"/>
              <a:t>PIT</a:t>
            </a:r>
            <a:r>
              <a:rPr lang="zh-CN" altLang="en-US" sz="1600" dirty="0"/>
              <a:t>项时进入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输入参数：数据包，输出接口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116F12-8F80-4C9E-A973-243BE17F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571" y="233248"/>
            <a:ext cx="7117429" cy="48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03">
        <p:fade/>
      </p:transition>
    </mc:Choice>
    <mc:Fallback xmlns="">
      <p:transition spd="med" advTm="890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9507" y="3280457"/>
            <a:ext cx="4392985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cs typeface="+mn-ea"/>
                <a:sym typeface="+mn-lt"/>
              </a:rPr>
              <a:t>PART</a:t>
            </a:r>
            <a:r>
              <a:rPr lang="zh-CN" altLang="en-US" sz="4400" b="1" dirty="0">
                <a:cs typeface="+mn-ea"/>
                <a:sym typeface="+mn-lt"/>
              </a:rPr>
              <a:t> </a:t>
            </a:r>
            <a:r>
              <a:rPr lang="en-US" altLang="zh-CN" sz="4400" b="1" dirty="0">
                <a:cs typeface="+mn-ea"/>
                <a:sym typeface="+mn-lt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95016" y="2255024"/>
            <a:ext cx="7401967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6000" b="1" dirty="0">
                <a:cs typeface="+mn-ea"/>
                <a:sym typeface="+mn-lt"/>
              </a:rPr>
              <a:t>Trigger &amp; Action</a:t>
            </a:r>
            <a:endParaRPr lang="zh-CN" altLang="en-US" sz="6000" b="1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 advTm="4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81D947-5658-4378-8EE9-68DD9359160E}"/>
              </a:ext>
            </a:extLst>
          </p:cNvPr>
          <p:cNvSpPr txBox="1"/>
          <p:nvPr/>
        </p:nvSpPr>
        <p:spPr>
          <a:xfrm>
            <a:off x="118663" y="363441"/>
            <a:ext cx="11587053" cy="6146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After Receive Interest Trigger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当接收到一个兴趣包的时候，通过必要的检查，</a:t>
            </a:r>
            <a:r>
              <a:rPr lang="en-US" altLang="zh-CN" sz="1600" dirty="0"/>
              <a:t>Incoming Interest pipeline</a:t>
            </a:r>
            <a:r>
              <a:rPr lang="zh-CN" altLang="en-US" sz="1600" dirty="0"/>
              <a:t>用于当前的兴趣包，进入接口，由</a:t>
            </a:r>
            <a:r>
              <a:rPr lang="en-US" altLang="zh-CN" sz="1600" dirty="0"/>
              <a:t>PIT</a:t>
            </a:r>
            <a:r>
              <a:rPr lang="zh-CN" altLang="en-US" sz="1600" dirty="0"/>
              <a:t>项目调用该触发器。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被触发之后，策略会决定是否、何时、向何处转发当前兴趣包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大部分的策略需要</a:t>
            </a:r>
            <a:r>
              <a:rPr lang="en-US" altLang="zh-CN" sz="1600" dirty="0"/>
              <a:t>FIB</a:t>
            </a:r>
            <a:r>
              <a:rPr lang="zh-CN" altLang="en-US" sz="1600" dirty="0"/>
              <a:t>表项来做决定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如果决定转发该兴趣包，至少调用一次</a:t>
            </a:r>
            <a:r>
              <a:rPr lang="en-US" altLang="zh-CN" sz="1600" dirty="0"/>
              <a:t>send interest action</a:t>
            </a:r>
            <a:r>
              <a:rPr lang="zh-CN" altLang="en-US" sz="1600" dirty="0"/>
              <a:t>；如果不能转发，则调用</a:t>
            </a:r>
            <a:r>
              <a:rPr lang="en-US" altLang="zh-CN" sz="1600" dirty="0"/>
              <a:t>reject pending interest action</a:t>
            </a:r>
            <a:r>
              <a:rPr lang="zh-CN" altLang="en-US" sz="1600" dirty="0"/>
              <a:t>，并在一段时间之后删除</a:t>
            </a:r>
            <a:r>
              <a:rPr lang="en-US" altLang="zh-CN" sz="1600" dirty="0"/>
              <a:t>PIT</a:t>
            </a:r>
            <a:r>
              <a:rPr lang="zh-CN" altLang="en-US" sz="1600" dirty="0"/>
              <a:t>表项。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Before Satisfy Interest Trigger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当</a:t>
            </a:r>
            <a:r>
              <a:rPr lang="en-US" altLang="zh-CN" sz="1600" dirty="0"/>
              <a:t>PIT</a:t>
            </a:r>
            <a:r>
              <a:rPr lang="zh-CN" altLang="en-US" sz="1600" dirty="0"/>
              <a:t>表项在数据发送给下游前被满足，</a:t>
            </a:r>
            <a:r>
              <a:rPr lang="en-US" altLang="zh-CN" sz="1600" dirty="0"/>
              <a:t>Incoming Data pipeline</a:t>
            </a:r>
            <a:r>
              <a:rPr lang="zh-CN" altLang="en-US" sz="1600" dirty="0"/>
              <a:t>用于</a:t>
            </a:r>
            <a:r>
              <a:rPr lang="en-US" altLang="zh-CN" sz="1600" dirty="0"/>
              <a:t>PIT</a:t>
            </a:r>
            <a:r>
              <a:rPr lang="zh-CN" altLang="en-US" sz="1600" dirty="0"/>
              <a:t>表项，数据包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Before Expire Interest Trigger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  <a:latin typeface="unset"/>
              </a:rPr>
              <a:t>当</a:t>
            </a:r>
            <a:r>
              <a:rPr lang="en-US" altLang="zh-CN" sz="1600" dirty="0">
                <a:effectLst/>
                <a:latin typeface="unset"/>
              </a:rPr>
              <a:t>PIT</a:t>
            </a:r>
            <a:r>
              <a:rPr lang="zh-CN" altLang="en-US" sz="1600" dirty="0">
                <a:effectLst/>
                <a:latin typeface="unset"/>
              </a:rPr>
              <a:t>项应在所有</a:t>
            </a:r>
            <a:r>
              <a:rPr lang="en-US" altLang="zh-CN" sz="1600" dirty="0">
                <a:effectLst/>
                <a:latin typeface="unset"/>
              </a:rPr>
              <a:t>in-record</a:t>
            </a:r>
            <a:r>
              <a:rPr lang="zh-CN" altLang="en-US" sz="1600" dirty="0">
                <a:effectLst/>
                <a:latin typeface="unset"/>
              </a:rPr>
              <a:t>失效之前没有被满足而失效时，在它删除之前，</a:t>
            </a:r>
            <a:r>
              <a:rPr lang="en-US" altLang="zh-CN" sz="1600" dirty="0">
                <a:effectLst/>
                <a:latin typeface="unset"/>
              </a:rPr>
              <a:t>Interest Unsatisfied pipeline </a:t>
            </a:r>
            <a:r>
              <a:rPr lang="zh-CN" altLang="en-US" sz="1600" dirty="0">
                <a:effectLst/>
                <a:latin typeface="unset"/>
              </a:rPr>
              <a:t>用</a:t>
            </a:r>
            <a:r>
              <a:rPr lang="en-US" altLang="zh-CN" sz="1600" dirty="0">
                <a:effectLst/>
                <a:latin typeface="unset"/>
              </a:rPr>
              <a:t>PIT</a:t>
            </a:r>
            <a:r>
              <a:rPr lang="zh-CN" altLang="en-US" sz="1600" dirty="0">
                <a:effectLst/>
                <a:latin typeface="unset"/>
              </a:rPr>
              <a:t>表项调用该触发器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</a:rPr>
              <a:t>注意在调用</a:t>
            </a:r>
            <a:r>
              <a:rPr lang="en-US" altLang="zh-CN" sz="1600" dirty="0">
                <a:effectLst/>
              </a:rPr>
              <a:t>reject pending interest action </a:t>
            </a:r>
            <a:r>
              <a:rPr lang="zh-CN" altLang="en-US" sz="1600" dirty="0">
                <a:effectLst/>
              </a:rPr>
              <a:t>时不会调用该触发器。</a:t>
            </a:r>
            <a:endParaRPr lang="en-US" altLang="zh-CN" sz="1600" dirty="0">
              <a:effectLst/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After Receiver </a:t>
            </a:r>
            <a:r>
              <a:rPr lang="en-US" altLang="zh-CN" b="1" dirty="0" err="1">
                <a:effectLst/>
              </a:rPr>
              <a:t>Nack</a:t>
            </a:r>
            <a:r>
              <a:rPr lang="en-US" altLang="zh-CN" b="1" dirty="0">
                <a:effectLst/>
              </a:rPr>
              <a:t> Trigger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  <a:latin typeface="unset"/>
              </a:rPr>
              <a:t>当兴趣包被接受，通过一定检查，</a:t>
            </a:r>
            <a:r>
              <a:rPr lang="en-US" altLang="zh-CN" sz="1600" dirty="0">
                <a:effectLst/>
                <a:latin typeface="unset"/>
              </a:rPr>
              <a:t>Incoming </a:t>
            </a:r>
            <a:r>
              <a:rPr lang="en-US" altLang="zh-CN" sz="1600" dirty="0" err="1">
                <a:effectLst/>
                <a:latin typeface="unset"/>
              </a:rPr>
              <a:t>Nack</a:t>
            </a:r>
            <a:r>
              <a:rPr lang="en-US" altLang="zh-CN" sz="1600" dirty="0">
                <a:effectLst/>
                <a:latin typeface="unset"/>
              </a:rPr>
              <a:t> pipeline </a:t>
            </a:r>
            <a:r>
              <a:rPr lang="zh-CN" altLang="en-US" sz="1600" dirty="0">
                <a:effectLst/>
                <a:latin typeface="unset"/>
              </a:rPr>
              <a:t>用于</a:t>
            </a:r>
            <a:r>
              <a:rPr lang="en-US" altLang="zh-CN" sz="1600" dirty="0" err="1">
                <a:effectLst/>
                <a:latin typeface="unset"/>
              </a:rPr>
              <a:t>Nack</a:t>
            </a:r>
            <a:r>
              <a:rPr lang="zh-CN" altLang="en-US" sz="1600" dirty="0">
                <a:effectLst/>
                <a:latin typeface="unset"/>
              </a:rPr>
              <a:t>包，进入接口，</a:t>
            </a:r>
            <a:r>
              <a:rPr lang="en-US" altLang="zh-CN" sz="1600" dirty="0">
                <a:effectLst/>
                <a:latin typeface="unset"/>
              </a:rPr>
              <a:t>PIT</a:t>
            </a:r>
            <a:r>
              <a:rPr lang="zh-CN" altLang="en-US" sz="1600" dirty="0">
                <a:effectLst/>
                <a:latin typeface="unset"/>
              </a:rPr>
              <a:t>项调用该触发器。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182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03">
        <p:fade/>
      </p:transition>
    </mc:Choice>
    <mc:Fallback xmlns="">
      <p:transition spd="med" advTm="8903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05d03b60-b2ab-4de9-b02f-57e113d75348&quot;,&quot;Name&quot;:&quot;自定义&quot;,&quot;Kind&quot;:&quot;Custo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thvrh0b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2619</TotalTime>
  <Words>630</Words>
  <Application>Microsoft Office PowerPoint</Application>
  <PresentationFormat>宽屏</PresentationFormat>
  <Paragraphs>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unset</vt:lpstr>
      <vt:lpstr>等线</vt:lpstr>
      <vt:lpstr>Arial</vt:lpstr>
      <vt:lpstr>Segoe UI Light</vt:lpstr>
      <vt:lpstr>Times New Roman</vt:lpstr>
      <vt:lpstr>Wingdings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Qing Fang</cp:lastModifiedBy>
  <cp:revision>100</cp:revision>
  <dcterms:created xsi:type="dcterms:W3CDTF">2015-08-18T02:51:41Z</dcterms:created>
  <dcterms:modified xsi:type="dcterms:W3CDTF">2021-09-08T05:45:42Z</dcterms:modified>
  <cp:category>12sc.taobao.com</cp:category>
  <cp:contentStatus>12sc.taobao.com</cp:contentStatus>
</cp:coreProperties>
</file>