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5" r:id="rId4"/>
    <p:sldId id="264" r:id="rId5"/>
    <p:sldId id="263" r:id="rId6"/>
    <p:sldId id="265" r:id="rId7"/>
    <p:sldId id="266" r:id="rId8"/>
    <p:sldId id="267" r:id="rId9"/>
    <p:sldId id="268" r:id="rId10"/>
    <p:sldId id="269" r:id="rId11"/>
    <p:sldId id="270" r:id="rId12"/>
    <p:sldId id="271" r:id="rId13"/>
    <p:sldId id="272" r:id="rId14"/>
    <p:sldId id="275" r:id="rId15"/>
    <p:sldId id="279" r:id="rId16"/>
    <p:sldId id="273" r:id="rId17"/>
    <p:sldId id="274" r:id="rId18"/>
    <p:sldId id="280" r:id="rId19"/>
    <p:sldId id="276" r:id="rId20"/>
    <p:sldId id="277" r:id="rId21"/>
    <p:sldId id="281" r:id="rId22"/>
    <p:sldId id="278" r:id="rId23"/>
    <p:sldId id="283" r:id="rId24"/>
    <p:sldId id="284" r:id="rId25"/>
    <p:sldId id="286" r:id="rId26"/>
    <p:sldId id="287" r:id="rId27"/>
    <p:sldId id="288" r:id="rId28"/>
    <p:sldId id="289" r:id="rId29"/>
    <p:sldId id="290" r:id="rId30"/>
    <p:sldId id="291" r:id="rId31"/>
    <p:sldId id="292" r:id="rId32"/>
    <p:sldId id="293" r:id="rId33"/>
    <p:sldId id="294" r:id="rId34"/>
    <p:sldId id="296" r:id="rId35"/>
    <p:sldId id="297" r:id="rId36"/>
    <p:sldId id="298" r:id="rId37"/>
    <p:sldId id="299" r:id="rId38"/>
    <p:sldId id="300" r:id="rId39"/>
    <p:sldId id="301" r:id="rId40"/>
    <p:sldId id="302" r:id="rId41"/>
    <p:sldId id="303" r:id="rId42"/>
    <p:sldId id="304" r:id="rId43"/>
    <p:sldId id="306" r:id="rId44"/>
    <p:sldId id="305" r:id="rId45"/>
    <p:sldId id="307" r:id="rId46"/>
    <p:sldId id="308" r:id="rId47"/>
    <p:sldId id="309" r:id="rId48"/>
    <p:sldId id="310" r:id="rId49"/>
    <p:sldId id="311" r:id="rId50"/>
    <p:sldId id="312" r:id="rId51"/>
    <p:sldId id="333"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4" r:id="rId7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7938E069-0F33-42D1-80FC-E3AEB03B4459}">
          <p14:sldIdLst>
            <p14:sldId id="256"/>
            <p14:sldId id="258"/>
            <p14:sldId id="285"/>
          </p14:sldIdLst>
        </p14:section>
        <p14:section name="CLOUD COMPUTING" id="{6E635229-FED9-44F1-9246-F4A91EC1F264}">
          <p14:sldIdLst>
            <p14:sldId id="264"/>
            <p14:sldId id="263"/>
            <p14:sldId id="265"/>
            <p14:sldId id="266"/>
            <p14:sldId id="267"/>
            <p14:sldId id="268"/>
            <p14:sldId id="269"/>
            <p14:sldId id="270"/>
            <p14:sldId id="271"/>
            <p14:sldId id="272"/>
            <p14:sldId id="275"/>
            <p14:sldId id="279"/>
            <p14:sldId id="273"/>
            <p14:sldId id="274"/>
            <p14:sldId id="280"/>
            <p14:sldId id="276"/>
            <p14:sldId id="277"/>
            <p14:sldId id="281"/>
            <p14:sldId id="278"/>
          </p14:sldIdLst>
        </p14:section>
        <p14:section name="DAAS" id="{60316E07-1D5B-498A-B290-E2A7BEB72ACC}">
          <p14:sldIdLst>
            <p14:sldId id="283"/>
            <p14:sldId id="284"/>
            <p14:sldId id="286"/>
            <p14:sldId id="287"/>
            <p14:sldId id="288"/>
            <p14:sldId id="289"/>
            <p14:sldId id="290"/>
            <p14:sldId id="291"/>
            <p14:sldId id="292"/>
            <p14:sldId id="293"/>
          </p14:sldIdLst>
        </p14:section>
        <p14:section name="ARQUITETURA" id="{DF530ED8-5512-407E-B1B4-7080B732E0ED}">
          <p14:sldIdLst>
            <p14:sldId id="294"/>
            <p14:sldId id="296"/>
            <p14:sldId id="297"/>
            <p14:sldId id="298"/>
            <p14:sldId id="299"/>
            <p14:sldId id="300"/>
            <p14:sldId id="301"/>
            <p14:sldId id="302"/>
            <p14:sldId id="303"/>
            <p14:sldId id="304"/>
          </p14:sldIdLst>
        </p14:section>
        <p14:section name="Implementação do DaaS" id="{FE2A4FB7-077E-4514-A9CF-1D81A12CDBBB}">
          <p14:sldIdLst>
            <p14:sldId id="306"/>
            <p14:sldId id="305"/>
            <p14:sldId id="307"/>
            <p14:sldId id="308"/>
            <p14:sldId id="309"/>
            <p14:sldId id="310"/>
            <p14:sldId id="311"/>
            <p14:sldId id="312"/>
          </p14:sldIdLst>
        </p14:section>
        <p14:section name="Cenários de Uso do DaaS" id="{5D6F4655-88AE-4918-BB7A-44F758BB7610}">
          <p14:sldIdLst>
            <p14:sldId id="333"/>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622"/>
    <a:srgbClr val="FBD1D3"/>
    <a:srgbClr val="EE54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F47FA-6553-4F91-A2AE-9E630307BA25}" v="144" dt="2023-10-01T19:13:59.33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6357" autoAdjust="0"/>
  </p:normalViewPr>
  <p:slideViewPr>
    <p:cSldViewPr snapToGrid="0">
      <p:cViewPr>
        <p:scale>
          <a:sx n="100" d="100"/>
          <a:sy n="100" d="100"/>
        </p:scale>
        <p:origin x="1110" y="450"/>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1A414A4-BF22-3B8B-0B7A-4EB6E6ED34A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F51F52-C318-B1BD-6324-BC65557663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20E301CF-7FB9-2D97-92E1-E05A1B2C6233}"/>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5" name="Espaço Reservado para Rodapé 4">
            <a:extLst>
              <a:ext uri="{FF2B5EF4-FFF2-40B4-BE49-F238E27FC236}">
                <a16:creationId xmlns="" xmlns:a16="http://schemas.microsoft.com/office/drawing/2014/main" id="{173E8B1D-B512-3988-772E-C84CAEE222A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C2E4BA11-1B8F-DF4F-3CB1-DFFF1B2E1F29}"/>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547035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2C5F59-07FC-721E-341A-75FED8FE49F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D829A809-8666-A3FB-05C7-DE715134F5F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E6993EB-D052-03D5-FB48-48BF7FE2FC12}"/>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5" name="Espaço Reservado para Rodapé 4">
            <a:extLst>
              <a:ext uri="{FF2B5EF4-FFF2-40B4-BE49-F238E27FC236}">
                <a16:creationId xmlns="" xmlns:a16="http://schemas.microsoft.com/office/drawing/2014/main" id="{A9154A86-F007-F667-7985-14CA20B6040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672E804-E2DE-8A5F-1A42-D32F662C2F05}"/>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40425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23BFD13-A5FE-0B0D-5AD5-D6B5700EB24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51EAF25A-FF2F-61BE-783F-B019CD2CF31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16FE1C5C-8EC9-C127-AD6F-1F3223E989AD}"/>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5" name="Espaço Reservado para Rodapé 4">
            <a:extLst>
              <a:ext uri="{FF2B5EF4-FFF2-40B4-BE49-F238E27FC236}">
                <a16:creationId xmlns="" xmlns:a16="http://schemas.microsoft.com/office/drawing/2014/main" id="{77027E45-4E8A-8C4A-36D2-AD69614F0E4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7215E433-B882-D71E-3D7E-775B3335FAAD}"/>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19646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BE05B5C-4DA2-9FBB-3134-AA806883F1A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197B45D4-08D5-FCE1-C951-16AF0C32B957}"/>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AAF30399-B78C-5C09-4ABD-476FBBAAA03E}"/>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5" name="Espaço Reservado para Rodapé 4">
            <a:extLst>
              <a:ext uri="{FF2B5EF4-FFF2-40B4-BE49-F238E27FC236}">
                <a16:creationId xmlns="" xmlns:a16="http://schemas.microsoft.com/office/drawing/2014/main" id="{17AD44DA-8C87-597D-A356-949F8D6B5B8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30F2A2A-C8AA-2ED6-5FB8-DE4181C7B232}"/>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169983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DC5410-DBCC-E6B7-2BF4-98DFCCE816D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1D476C12-7B48-D8C2-EE56-688849276F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 xmlns:a16="http://schemas.microsoft.com/office/drawing/2014/main" id="{6A6F0149-6F6E-8F23-2AA3-096FC34561CB}"/>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5" name="Espaço Reservado para Rodapé 4">
            <a:extLst>
              <a:ext uri="{FF2B5EF4-FFF2-40B4-BE49-F238E27FC236}">
                <a16:creationId xmlns="" xmlns:a16="http://schemas.microsoft.com/office/drawing/2014/main" id="{1CA0016D-BAEE-C2D2-9040-9D81EBF54F3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CB0AC3E1-F00D-81E6-20D0-28C307095855}"/>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465664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B303757-68B6-25DA-1496-34B016E95CF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5D7B51D-A7DA-7273-908F-1F78C0D671E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07465C46-CAD4-D987-411C-C0CCBD8B847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A09C1DF7-E592-5F7E-B2C0-9CE0609CC71D}"/>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6" name="Espaço Reservado para Rodapé 5">
            <a:extLst>
              <a:ext uri="{FF2B5EF4-FFF2-40B4-BE49-F238E27FC236}">
                <a16:creationId xmlns="" xmlns:a16="http://schemas.microsoft.com/office/drawing/2014/main" id="{C4A01043-7975-4195-5516-2CADACB25B6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5B4E3DB0-5252-04B7-A9A0-8A89FF4234E7}"/>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22191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ED41519-5324-4F33-5C20-C59D74F2CFFC}"/>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6986F26C-23CE-6C06-F97B-97A46B6ECE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 xmlns:a16="http://schemas.microsoft.com/office/drawing/2014/main" id="{F96CAA8A-9C0F-4F0F-FC8A-AD13E7BE9485}"/>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6B097B8B-8CE7-E05A-3ECB-DE825D38F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 xmlns:a16="http://schemas.microsoft.com/office/drawing/2014/main" id="{8AF1EDF2-2AA8-DE12-9876-182C11104B6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088D43FD-6945-ED73-78EE-36AC44E70285}"/>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8" name="Espaço Reservado para Rodapé 7">
            <a:extLst>
              <a:ext uri="{FF2B5EF4-FFF2-40B4-BE49-F238E27FC236}">
                <a16:creationId xmlns="" xmlns:a16="http://schemas.microsoft.com/office/drawing/2014/main" id="{29F6B160-57AB-DE5A-7ADA-BE53BDAD929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BA75CEAA-7B88-FB43-6A68-1ED8EB866B53}"/>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29703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5BD589-7ACC-C692-A3A6-ECB3C3943208}"/>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A544C83E-52C4-3843-840F-B04D1694121D}"/>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4" name="Espaço Reservado para Rodapé 3">
            <a:extLst>
              <a:ext uri="{FF2B5EF4-FFF2-40B4-BE49-F238E27FC236}">
                <a16:creationId xmlns="" xmlns:a16="http://schemas.microsoft.com/office/drawing/2014/main" id="{51674BEA-EA6F-CC79-85DA-3937DED7324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95AB6618-4E99-AFF2-D766-45F8ECC2249A}"/>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341751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A830734-9A23-5FDF-F4B0-505BD3238732}"/>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3" name="Espaço Reservado para Rodapé 2">
            <a:extLst>
              <a:ext uri="{FF2B5EF4-FFF2-40B4-BE49-F238E27FC236}">
                <a16:creationId xmlns="" xmlns:a16="http://schemas.microsoft.com/office/drawing/2014/main" id="{C0B06434-D7EF-B8F9-3919-91A497088EE9}"/>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FFEFE77B-EE85-72AB-F36B-C2E3060C6E94}"/>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389282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3E12308-EAB5-87BB-E4C2-4EB972D69D0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1CED0835-9981-4DD5-5688-97EFFFD56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A67826CE-E5E3-DD2A-C6D8-35DE2C8AC0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 xmlns:a16="http://schemas.microsoft.com/office/drawing/2014/main" id="{4BFAE2A9-0C45-58DC-61A1-F0965B190985}"/>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6" name="Espaço Reservado para Rodapé 5">
            <a:extLst>
              <a:ext uri="{FF2B5EF4-FFF2-40B4-BE49-F238E27FC236}">
                <a16:creationId xmlns="" xmlns:a16="http://schemas.microsoft.com/office/drawing/2014/main" id="{064E2951-3908-7936-4C98-1589B5CDB3D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134817D1-B2E9-CC8E-14BE-D83C2E3E7BA3}"/>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295545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4516FCE-4A63-597D-D2EA-F97D33F39C1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67DD75D-55D6-B6B0-0FD4-4D5FC00A86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3395C9B2-DFF0-B251-2C34-F06F11CFB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 xmlns:a16="http://schemas.microsoft.com/office/drawing/2014/main" id="{0737BFEF-9CDD-7DD7-75F0-8F3C8E64B43C}"/>
              </a:ext>
            </a:extLst>
          </p:cNvPr>
          <p:cNvSpPr>
            <a:spLocks noGrp="1"/>
          </p:cNvSpPr>
          <p:nvPr>
            <p:ph type="dt" sz="half" idx="10"/>
          </p:nvPr>
        </p:nvSpPr>
        <p:spPr/>
        <p:txBody>
          <a:bodyPr/>
          <a:lstStyle/>
          <a:p>
            <a:fld id="{528E3AF9-5C32-4632-8C53-F06D145C9B36}" type="datetimeFigureOut">
              <a:rPr lang="pt-BR" smtClean="0"/>
              <a:t>30/05/2024</a:t>
            </a:fld>
            <a:endParaRPr lang="pt-BR"/>
          </a:p>
        </p:txBody>
      </p:sp>
      <p:sp>
        <p:nvSpPr>
          <p:cNvPr id="6" name="Espaço Reservado para Rodapé 5">
            <a:extLst>
              <a:ext uri="{FF2B5EF4-FFF2-40B4-BE49-F238E27FC236}">
                <a16:creationId xmlns="" xmlns:a16="http://schemas.microsoft.com/office/drawing/2014/main" id="{EECE1B8E-E168-D753-A73D-0556FD3B053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7407CB25-249E-0B6A-1B1A-F1FF2DE17436}"/>
              </a:ext>
            </a:extLst>
          </p:cNvPr>
          <p:cNvSpPr>
            <a:spLocks noGrp="1"/>
          </p:cNvSpPr>
          <p:nvPr>
            <p:ph type="sldNum" sz="quarter" idx="12"/>
          </p:nvPr>
        </p:nvSpPr>
        <p:spPr/>
        <p:txBody>
          <a:bodyPr/>
          <a:lstStyle/>
          <a:p>
            <a:fld id="{37BEEF00-BC71-43C7-AF78-822ED982E090}" type="slidenum">
              <a:rPr lang="pt-BR" smtClean="0"/>
              <a:t>‹nº›</a:t>
            </a:fld>
            <a:endParaRPr lang="pt-BR"/>
          </a:p>
        </p:txBody>
      </p:sp>
    </p:spTree>
    <p:extLst>
      <p:ext uri="{BB962C8B-B14F-4D97-AF65-F5344CB8AC3E}">
        <p14:creationId xmlns:p14="http://schemas.microsoft.com/office/powerpoint/2010/main" val="48043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241C9E1A-F158-B32A-1C43-D78F1C41ED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D0CE8646-1E73-A3D8-BE61-15D134F32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4E127CFD-FEA8-83EE-CB03-FE6A958AD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E3AF9-5C32-4632-8C53-F06D145C9B36}" type="datetimeFigureOut">
              <a:rPr lang="pt-BR" smtClean="0"/>
              <a:t>30/05/2024</a:t>
            </a:fld>
            <a:endParaRPr lang="pt-BR"/>
          </a:p>
        </p:txBody>
      </p:sp>
      <p:sp>
        <p:nvSpPr>
          <p:cNvPr id="5" name="Espaço Reservado para Rodapé 4">
            <a:extLst>
              <a:ext uri="{FF2B5EF4-FFF2-40B4-BE49-F238E27FC236}">
                <a16:creationId xmlns="" xmlns:a16="http://schemas.microsoft.com/office/drawing/2014/main" id="{B67A024D-C96A-9E7C-5BE8-84FA65F98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A5FC4E0B-5D77-7603-0DCC-E460127739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EEF00-BC71-43C7-AF78-822ED982E090}" type="slidenum">
              <a:rPr lang="pt-BR" smtClean="0"/>
              <a:t>‹nº›</a:t>
            </a:fld>
            <a:endParaRPr lang="pt-BR"/>
          </a:p>
        </p:txBody>
      </p:sp>
    </p:spTree>
    <p:extLst>
      <p:ext uri="{BB962C8B-B14F-4D97-AF65-F5344CB8AC3E}">
        <p14:creationId xmlns:p14="http://schemas.microsoft.com/office/powerpoint/2010/main" val="2680209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Imagem 5">
            <a:extLst>
              <a:ext uri="{FF2B5EF4-FFF2-40B4-BE49-F238E27FC236}">
                <a16:creationId xmlns="" xmlns:a16="http://schemas.microsoft.com/office/drawing/2014/main" id="{C4F28DA2-E6C0-A6ED-1E06-D5C06CAA0199}"/>
              </a:ext>
            </a:extLst>
          </p:cNvPr>
          <p:cNvPicPr>
            <a:picLocks noChangeAspect="1"/>
          </p:cNvPicPr>
          <p:nvPr/>
        </p:nvPicPr>
        <p:blipFill rotWithShape="1">
          <a:blip r:embed="rId2"/>
          <a:srcRect b="900"/>
          <a:stretch/>
        </p:blipFill>
        <p:spPr>
          <a:xfrm>
            <a:off x="20" y="1282"/>
            <a:ext cx="12191980" cy="6856718"/>
          </a:xfrm>
          <a:prstGeom prst="rect">
            <a:avLst/>
          </a:prstGeom>
        </p:spPr>
      </p:pic>
    </p:spTree>
    <p:extLst>
      <p:ext uri="{BB962C8B-B14F-4D97-AF65-F5344CB8AC3E}">
        <p14:creationId xmlns:p14="http://schemas.microsoft.com/office/powerpoint/2010/main" val="101988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APPLICATIONS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r>
              <a:rPr lang="pt-BR" b="1" dirty="0" err="1" smtClean="0">
                <a:solidFill>
                  <a:schemeClr val="tx1">
                    <a:lumMod val="65000"/>
                    <a:lumOff val="35000"/>
                  </a:schemeClr>
                </a:solidFill>
              </a:rPr>
              <a:t>Applications</a:t>
            </a:r>
            <a:r>
              <a:rPr lang="pt-BR" dirty="0" smtClean="0">
                <a:solidFill>
                  <a:schemeClr val="tx1">
                    <a:lumMod val="65000"/>
                    <a:lumOff val="35000"/>
                  </a:schemeClr>
                </a:solidFill>
              </a:rPr>
              <a:t>: Aplicativos </a:t>
            </a:r>
            <a:r>
              <a:rPr lang="pt-BR" dirty="0">
                <a:solidFill>
                  <a:schemeClr val="tx1">
                    <a:lumMod val="65000"/>
                    <a:lumOff val="35000"/>
                  </a:schemeClr>
                </a:solidFill>
              </a:rPr>
              <a:t>na nuvem são programas ou software que são executados em infraestrutura de computação em nuvem e são acessíveis aos usuários pela internet.</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WorkMail</a:t>
            </a:r>
            <a:r>
              <a:rPr lang="pt-BR" dirty="0">
                <a:solidFill>
                  <a:schemeClr val="tx1">
                    <a:lumMod val="65000"/>
                    <a:lumOff val="35000"/>
                  </a:schemeClr>
                </a:solidFill>
              </a:rPr>
              <a:t> é um serviço de e-mail e calendário gerenciado na nuvem que oferece uma alternativa ao Gmail. Ele permite que você crie e gerencie caixas de correio de forma escalável e segura, com integração com outros serviços da AWS, como 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Simple</a:t>
            </a:r>
            <a:r>
              <a:rPr lang="pt-BR" dirty="0">
                <a:solidFill>
                  <a:schemeClr val="tx1">
                    <a:lumMod val="65000"/>
                    <a:lumOff val="35000"/>
                  </a:schemeClr>
                </a:solidFill>
              </a:rPr>
              <a:t> </a:t>
            </a:r>
            <a:r>
              <a:rPr lang="pt-BR" dirty="0" err="1">
                <a:solidFill>
                  <a:schemeClr val="tx1">
                    <a:lumMod val="65000"/>
                    <a:lumOff val="35000"/>
                  </a:schemeClr>
                </a:solidFill>
              </a:rPr>
              <a:t>Storage</a:t>
            </a:r>
            <a:r>
              <a:rPr lang="pt-BR" dirty="0">
                <a:solidFill>
                  <a:schemeClr val="tx1">
                    <a:lumMod val="65000"/>
                    <a:lumOff val="35000"/>
                  </a:schemeClr>
                </a:solidFill>
              </a:rPr>
              <a:t> Service (S3) para armazenamento de anexos</a:t>
            </a:r>
            <a:r>
              <a:rPr lang="pt-BR" dirty="0" smtClean="0">
                <a:solidFill>
                  <a:schemeClr val="tx1">
                    <a:lumMod val="65000"/>
                    <a:lumOff val="35000"/>
                  </a:schemeClr>
                </a:solidFill>
              </a:rPr>
              <a:t>.</a:t>
            </a:r>
          </a:p>
          <a:p>
            <a:pPr algn="just"/>
            <a:r>
              <a:rPr lang="pt-BR" dirty="0">
                <a:solidFill>
                  <a:schemeClr val="tx1">
                    <a:lumMod val="65000"/>
                    <a:lumOff val="35000"/>
                  </a:schemeClr>
                </a:solidFill>
              </a:rPr>
              <a:t>Ao combinar esses serviços da AWS, é possível criar uma suíte de aplicativos de produtividade baseada em nuvem semelhante ao Google </a:t>
            </a:r>
            <a:r>
              <a:rPr lang="pt-BR" dirty="0" err="1">
                <a:solidFill>
                  <a:schemeClr val="tx1">
                    <a:lumMod val="65000"/>
                    <a:lumOff val="35000"/>
                  </a:schemeClr>
                </a:solidFill>
              </a:rPr>
              <a:t>Workspace</a:t>
            </a:r>
            <a:r>
              <a:rPr lang="pt-BR" dirty="0">
                <a:solidFill>
                  <a:schemeClr val="tx1">
                    <a:lumMod val="65000"/>
                    <a:lumOff val="35000"/>
                  </a:schemeClr>
                </a:solidFill>
              </a:rPr>
              <a:t>. Cada serviço é executado na infraestrutura de nuvem da AWS e pode ser acessado pelos usuários através de navegadores web, proporcionando uma experiência de colaboração eficiente e escalável.</a:t>
            </a:r>
          </a:p>
        </p:txBody>
      </p:sp>
      <p:pic>
        <p:nvPicPr>
          <p:cNvPr id="6146" name="Picture 2" descr="Build a Basic Web Application on A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019" y="2580049"/>
            <a:ext cx="6767100" cy="289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82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SERVICES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smtClean="0">
                <a:solidFill>
                  <a:schemeClr val="tx1">
                    <a:lumMod val="65000"/>
                    <a:lumOff val="35000"/>
                  </a:schemeClr>
                </a:solidFill>
              </a:rPr>
              <a:t>Service</a:t>
            </a:r>
            <a:r>
              <a:rPr lang="pt-BR" dirty="0" smtClean="0">
                <a:solidFill>
                  <a:schemeClr val="tx1">
                    <a:lumMod val="65000"/>
                    <a:lumOff val="35000"/>
                  </a:schemeClr>
                </a:solidFill>
              </a:rPr>
              <a:t>: Serviços </a:t>
            </a:r>
            <a:r>
              <a:rPr lang="pt-BR" dirty="0">
                <a:solidFill>
                  <a:schemeClr val="tx1">
                    <a:lumMod val="65000"/>
                    <a:lumOff val="35000"/>
                  </a:schemeClr>
                </a:solidFill>
              </a:rPr>
              <a:t>na nuvem são recursos ou funcionalidades disponibilizadas como serviços pela internet, permitindo que os usuários consumam esses recursos sob demanda.</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AWS Lambda é um serviço de computação </a:t>
            </a:r>
            <a:r>
              <a:rPr lang="pt-BR" dirty="0" err="1">
                <a:solidFill>
                  <a:schemeClr val="tx1">
                    <a:lumMod val="65000"/>
                    <a:lumOff val="35000"/>
                  </a:schemeClr>
                </a:solidFill>
              </a:rPr>
              <a:t>serverless</a:t>
            </a:r>
            <a:r>
              <a:rPr lang="pt-BR" dirty="0">
                <a:solidFill>
                  <a:schemeClr val="tx1">
                    <a:lumMod val="65000"/>
                    <a:lumOff val="35000"/>
                  </a:schemeClr>
                </a:solidFill>
              </a:rPr>
              <a:t> da AWS que permite executar código sem provisionar ou gerenciar servidores. é uma ferramenta poderosa e flexível que permite aos desenvolvedores executar código de forma eficiente e econômica na nuvem, sem se preocupar com a infraestrutura subjacente. Ele oferece escala automática, pagamento por uso e integração perfeita com outros serviços da AWS, tornando-o uma escolha popular para uma ampla variedade de cargas de trabalho e aplicativos na nuvem.</a:t>
            </a:r>
          </a:p>
        </p:txBody>
      </p:sp>
      <p:pic>
        <p:nvPicPr>
          <p:cNvPr id="8194" name="Picture 2" descr="Intro to AWS - The Most Important Services To Learn"/>
          <p:cNvPicPr>
            <a:picLocks noChangeAspect="1" noChangeArrowheads="1"/>
          </p:cNvPicPr>
          <p:nvPr/>
        </p:nvPicPr>
        <p:blipFill rotWithShape="1">
          <a:blip r:embed="rId2">
            <a:extLst>
              <a:ext uri="{28A0092B-C50C-407E-A947-70E740481C1C}">
                <a14:useLocalDpi xmlns:a14="http://schemas.microsoft.com/office/drawing/2010/main" val="0"/>
              </a:ext>
            </a:extLst>
          </a:blip>
          <a:srcRect l="4414" t="13861" r="4125"/>
          <a:stretch/>
        </p:blipFill>
        <p:spPr bwMode="auto">
          <a:xfrm>
            <a:off x="0" y="1913837"/>
            <a:ext cx="6854888" cy="3631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11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SERVICES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just"/>
            <a:r>
              <a:rPr lang="pt-BR" dirty="0" smtClean="0">
                <a:solidFill>
                  <a:schemeClr val="tx1">
                    <a:lumMod val="65000"/>
                    <a:lumOff val="35000"/>
                  </a:schemeClr>
                </a:solidFill>
              </a:rPr>
              <a:t>Os serviços </a:t>
            </a:r>
            <a:r>
              <a:rPr lang="pt-BR" dirty="0">
                <a:solidFill>
                  <a:schemeClr val="tx1">
                    <a:lumMod val="65000"/>
                    <a:lumOff val="35000"/>
                  </a:schemeClr>
                </a:solidFill>
              </a:rPr>
              <a:t>mais comuns disponíveis na nuvem </a:t>
            </a:r>
            <a:r>
              <a:rPr lang="pt-BR" dirty="0" smtClean="0">
                <a:solidFill>
                  <a:schemeClr val="tx1">
                    <a:lumMod val="65000"/>
                    <a:lumOff val="35000"/>
                  </a:schemeClr>
                </a:solidFill>
              </a:rPr>
              <a:t>são:</a:t>
            </a:r>
            <a:r>
              <a:rPr lang="pt-BR" dirty="0">
                <a:solidFill>
                  <a:schemeClr val="tx1">
                    <a:lumMod val="65000"/>
                    <a:lumOff val="35000"/>
                  </a:schemeClr>
                </a:solidFill>
              </a:rPr>
              <a:t> </a:t>
            </a:r>
            <a:endParaRPr lang="pt-BR" dirty="0" smtClean="0">
              <a:solidFill>
                <a:schemeClr val="tx1">
                  <a:lumMod val="65000"/>
                  <a:lumOff val="35000"/>
                </a:schemeClr>
              </a:solidFill>
            </a:endParaRPr>
          </a:p>
          <a:p>
            <a:pPr marL="742950" lvl="1" indent="-285750" algn="just">
              <a:buFont typeface="Arial" panose="020B0604020202020204" pitchFamily="34" charset="0"/>
              <a:buChar char="•"/>
            </a:pPr>
            <a:r>
              <a:rPr lang="pt-BR" b="1" dirty="0" err="1" smtClean="0">
                <a:solidFill>
                  <a:schemeClr val="tx1">
                    <a:lumMod val="65000"/>
                    <a:lumOff val="35000"/>
                  </a:schemeClr>
                </a:solidFill>
              </a:rPr>
              <a:t>IaaS</a:t>
            </a:r>
            <a:r>
              <a:rPr lang="pt-BR" b="1" dirty="0">
                <a:solidFill>
                  <a:schemeClr val="tx1">
                    <a:lumMod val="65000"/>
                    <a:lumOff val="35000"/>
                  </a:schemeClr>
                </a:solidFill>
              </a:rPr>
              <a:t> </a:t>
            </a:r>
            <a:r>
              <a:rPr lang="pt-BR" dirty="0">
                <a:solidFill>
                  <a:schemeClr val="tx1">
                    <a:lumMod val="65000"/>
                    <a:lumOff val="35000"/>
                  </a:schemeClr>
                </a:solidFill>
              </a:rPr>
              <a:t>(</a:t>
            </a:r>
            <a:r>
              <a:rPr lang="pt-BR" dirty="0" err="1">
                <a:solidFill>
                  <a:schemeClr val="tx1">
                    <a:lumMod val="65000"/>
                    <a:lumOff val="35000"/>
                  </a:schemeClr>
                </a:solidFill>
              </a:rPr>
              <a:t>Infrastructure</a:t>
            </a:r>
            <a:r>
              <a:rPr lang="pt-BR" dirty="0">
                <a:solidFill>
                  <a:schemeClr val="tx1">
                    <a:lumMod val="65000"/>
                    <a:lumOff val="35000"/>
                  </a:schemeClr>
                </a:solidFill>
              </a:rPr>
              <a:t> as a Service</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b="1" dirty="0" err="1" smtClean="0">
                <a:solidFill>
                  <a:schemeClr val="tx1">
                    <a:lumMod val="65000"/>
                    <a:lumOff val="35000"/>
                  </a:schemeClr>
                </a:solidFill>
              </a:rPr>
              <a:t>SaaS</a:t>
            </a:r>
            <a:r>
              <a:rPr lang="pt-BR" dirty="0">
                <a:solidFill>
                  <a:schemeClr val="tx1">
                    <a:lumMod val="65000"/>
                    <a:lumOff val="35000"/>
                  </a:schemeClr>
                </a:solidFill>
              </a:rPr>
              <a:t> (Software as a Service</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b="1" dirty="0" err="1" smtClean="0">
                <a:solidFill>
                  <a:schemeClr val="tx1">
                    <a:lumMod val="65000"/>
                    <a:lumOff val="35000"/>
                  </a:schemeClr>
                </a:solidFill>
              </a:rPr>
              <a:t>PaaS</a:t>
            </a:r>
            <a:r>
              <a:rPr lang="pt-BR" dirty="0">
                <a:solidFill>
                  <a:schemeClr val="tx1">
                    <a:lumMod val="65000"/>
                    <a:lumOff val="35000"/>
                  </a:schemeClr>
                </a:solidFill>
              </a:rPr>
              <a:t> (Platform as a Service</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b="1" dirty="0" err="1" smtClean="0">
                <a:solidFill>
                  <a:schemeClr val="tx1">
                    <a:lumMod val="65000"/>
                    <a:lumOff val="35000"/>
                  </a:schemeClr>
                </a:solidFill>
              </a:rPr>
              <a:t>CaaS</a:t>
            </a:r>
            <a:r>
              <a:rPr lang="pt-BR" dirty="0">
                <a:solidFill>
                  <a:schemeClr val="tx1">
                    <a:lumMod val="65000"/>
                    <a:lumOff val="35000"/>
                  </a:schemeClr>
                </a:solidFill>
              </a:rPr>
              <a:t> (Container as a Service</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Como </a:t>
            </a:r>
            <a:r>
              <a:rPr lang="pt-BR" dirty="0">
                <a:solidFill>
                  <a:schemeClr val="tx1">
                    <a:lumMod val="65000"/>
                    <a:lumOff val="35000"/>
                  </a:schemeClr>
                </a:solidFill>
              </a:rPr>
              <a:t>essas ferramentas da plataforma são acessadas livremente pela Internet, e não através de um sistema operacional ou pacote instalado em uma máquina local, os desenvolvedores não precisam se preocupar com a logística de montar algo que será instalado em um computador do cliente, pois tudo é mantido na própria nuvem. Qualquer pessoa com um navegador da web pode acessar o aplicativo. </a:t>
            </a:r>
          </a:p>
        </p:txBody>
      </p:sp>
      <p:pic>
        <p:nvPicPr>
          <p:cNvPr id="1026" name="Picture 2" descr="SaaS, PaaS, IaaS: what does it mean? | Combell"/>
          <p:cNvPicPr>
            <a:picLocks noChangeAspect="1" noChangeArrowheads="1"/>
          </p:cNvPicPr>
          <p:nvPr/>
        </p:nvPicPr>
        <p:blipFill rotWithShape="1">
          <a:blip r:embed="rId2">
            <a:extLst>
              <a:ext uri="{28A0092B-C50C-407E-A947-70E740481C1C}">
                <a14:useLocalDpi xmlns:a14="http://schemas.microsoft.com/office/drawing/2010/main" val="0"/>
              </a:ext>
            </a:extLst>
          </a:blip>
          <a:srcRect l="8064" t="12374" r="10544" b="11923"/>
          <a:stretch/>
        </p:blipFill>
        <p:spPr bwMode="auto">
          <a:xfrm>
            <a:off x="0" y="1998995"/>
            <a:ext cx="6677891" cy="266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181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IAAS (INFRASTRUCTURE AS A SERVICE)</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dirty="0" smtClean="0">
                <a:solidFill>
                  <a:schemeClr val="tx1">
                    <a:lumMod val="65000"/>
                    <a:lumOff val="35000"/>
                  </a:schemeClr>
                </a:solidFill>
              </a:rPr>
              <a:t>A</a:t>
            </a:r>
            <a:r>
              <a:rPr lang="pt-BR" dirty="0">
                <a:solidFill>
                  <a:schemeClr val="tx1">
                    <a:lumMod val="65000"/>
                    <a:lumOff val="35000"/>
                  </a:schemeClr>
                </a:solidFill>
              </a:rPr>
              <a:t> </a:t>
            </a:r>
            <a:r>
              <a:rPr lang="pt-BR" b="1" dirty="0">
                <a:solidFill>
                  <a:schemeClr val="tx1">
                    <a:lumMod val="65000"/>
                    <a:lumOff val="35000"/>
                  </a:schemeClr>
                </a:solidFill>
              </a:rPr>
              <a:t>Infraestrutura como Serviço</a:t>
            </a:r>
            <a:r>
              <a:rPr lang="pt-BR" dirty="0">
                <a:solidFill>
                  <a:schemeClr val="tx1">
                    <a:lumMod val="65000"/>
                    <a:lumOff val="35000"/>
                  </a:schemeClr>
                </a:solidFill>
              </a:rPr>
              <a:t>, como o próprio nome sugere, fornece infraestrutura de computação em nuvem, incluindo servidores, rede, sistemas operacionais e armazenamento por meio da tecnologia de virtualização.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Esses </a:t>
            </a:r>
            <a:r>
              <a:rPr lang="pt-BR" dirty="0">
                <a:solidFill>
                  <a:schemeClr val="tx1">
                    <a:lumMod val="65000"/>
                    <a:lumOff val="35000"/>
                  </a:schemeClr>
                </a:solidFill>
              </a:rPr>
              <a:t>servidores em nuvem geralmente são fornecidos à organização por meio de um painel ou uma API, proporcionando aos clientes controle total sobre toda a infraestrutura. O </a:t>
            </a:r>
            <a:r>
              <a:rPr lang="pt-BR" dirty="0" err="1">
                <a:solidFill>
                  <a:schemeClr val="tx1">
                    <a:lumMod val="65000"/>
                    <a:lumOff val="35000"/>
                  </a:schemeClr>
                </a:solidFill>
              </a:rPr>
              <a:t>IaaS</a:t>
            </a:r>
            <a:r>
              <a:rPr lang="pt-BR" dirty="0">
                <a:solidFill>
                  <a:schemeClr val="tx1">
                    <a:lumMod val="65000"/>
                    <a:lumOff val="35000"/>
                  </a:schemeClr>
                </a:solidFill>
              </a:rPr>
              <a:t> fornece as mesmas tecnologias e recursos que um data center tradicional, sem a necessidade de manter ou gerenciar fisicamente tudo.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Os </a:t>
            </a:r>
            <a:r>
              <a:rPr lang="pt-BR" dirty="0">
                <a:solidFill>
                  <a:schemeClr val="tx1">
                    <a:lumMod val="65000"/>
                    <a:lumOff val="35000"/>
                  </a:schemeClr>
                </a:solidFill>
              </a:rPr>
              <a:t>clientes de </a:t>
            </a:r>
            <a:r>
              <a:rPr lang="pt-BR" dirty="0" err="1">
                <a:solidFill>
                  <a:schemeClr val="tx1">
                    <a:lumMod val="65000"/>
                    <a:lumOff val="35000"/>
                  </a:schemeClr>
                </a:solidFill>
              </a:rPr>
              <a:t>IaaS</a:t>
            </a:r>
            <a:r>
              <a:rPr lang="pt-BR" dirty="0">
                <a:solidFill>
                  <a:schemeClr val="tx1">
                    <a:lumMod val="65000"/>
                    <a:lumOff val="35000"/>
                  </a:schemeClr>
                </a:solidFill>
              </a:rPr>
              <a:t> ainda podem acessar seus servidores e armazenamento diretamente, mas tudo é terceirizado por meio de um “datacenter virtual” na nuvem.</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073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IAAS (INFRASTRUCTURE AS A SERVICE)</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dirty="0" smtClean="0">
                <a:solidFill>
                  <a:schemeClr val="tx1">
                    <a:lumMod val="65000"/>
                    <a:lumOff val="35000"/>
                  </a:schemeClr>
                </a:solidFill>
              </a:rPr>
              <a:t>A </a:t>
            </a:r>
            <a:r>
              <a:rPr lang="pt-BR" dirty="0">
                <a:solidFill>
                  <a:schemeClr val="tx1">
                    <a:lumMod val="65000"/>
                    <a:lumOff val="35000"/>
                  </a:schemeClr>
                </a:solidFill>
              </a:rPr>
              <a:t>interligação entre </a:t>
            </a:r>
            <a:r>
              <a:rPr lang="pt-BR" dirty="0" err="1" smtClean="0">
                <a:solidFill>
                  <a:schemeClr val="tx1">
                    <a:lumMod val="65000"/>
                    <a:lumOff val="35000"/>
                  </a:schemeClr>
                </a:solidFill>
              </a:rPr>
              <a:t>IaaS</a:t>
            </a:r>
            <a:r>
              <a:rPr lang="pt-BR" dirty="0" smtClean="0">
                <a:solidFill>
                  <a:schemeClr val="tx1">
                    <a:lumMod val="65000"/>
                    <a:lumOff val="35000"/>
                  </a:schemeClr>
                </a:solidFill>
              </a:rPr>
              <a:t> </a:t>
            </a:r>
            <a:r>
              <a:rPr lang="pt-BR" dirty="0">
                <a:solidFill>
                  <a:schemeClr val="tx1">
                    <a:lumMod val="65000"/>
                    <a:lumOff val="35000"/>
                  </a:schemeClr>
                </a:solidFill>
              </a:rPr>
              <a:t>e </a:t>
            </a:r>
            <a:r>
              <a:rPr lang="pt-BR" dirty="0" smtClean="0">
                <a:solidFill>
                  <a:schemeClr val="tx1">
                    <a:lumMod val="65000"/>
                    <a:lumOff val="35000"/>
                  </a:schemeClr>
                </a:solidFill>
              </a:rPr>
              <a:t>Engenharia </a:t>
            </a:r>
            <a:r>
              <a:rPr lang="pt-BR" dirty="0">
                <a:solidFill>
                  <a:schemeClr val="tx1">
                    <a:lumMod val="65000"/>
                    <a:lumOff val="35000"/>
                  </a:schemeClr>
                </a:solidFill>
              </a:rPr>
              <a:t>de </a:t>
            </a:r>
            <a:r>
              <a:rPr lang="pt-BR" dirty="0" smtClean="0">
                <a:solidFill>
                  <a:schemeClr val="tx1">
                    <a:lumMod val="65000"/>
                    <a:lumOff val="35000"/>
                  </a:schemeClr>
                </a:solidFill>
              </a:rPr>
              <a:t>Dados </a:t>
            </a:r>
            <a:r>
              <a:rPr lang="pt-BR" dirty="0">
                <a:solidFill>
                  <a:schemeClr val="tx1">
                    <a:lumMod val="65000"/>
                    <a:lumOff val="35000"/>
                  </a:schemeClr>
                </a:solidFill>
              </a:rPr>
              <a:t>pode ser feita de várias maneiras para suportar efetivamente o fluxo de trabalho de engenharia de dados. Aqui estão algumas abordagens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Provisionamento de </a:t>
            </a:r>
            <a:r>
              <a:rPr lang="pt-BR" i="1" dirty="0" smtClean="0">
                <a:solidFill>
                  <a:schemeClr val="tx1">
                    <a:lumMod val="65000"/>
                    <a:lumOff val="35000"/>
                  </a:schemeClr>
                </a:solidFill>
              </a:rPr>
              <a:t>Infraestrutura;</a:t>
            </a:r>
            <a:endParaRPr lang="pt-BR" i="1"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Implantação de Ferramentas de Engenharia de </a:t>
            </a:r>
            <a:r>
              <a:rPr lang="pt-BR" i="1" dirty="0" smtClean="0">
                <a:solidFill>
                  <a:schemeClr val="tx1">
                    <a:lumMod val="65000"/>
                    <a:lumOff val="35000"/>
                  </a:schemeClr>
                </a:solidFill>
              </a:rPr>
              <a:t>Dados;</a:t>
            </a:r>
            <a:endParaRPr lang="pt-BR" i="1"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Escala </a:t>
            </a:r>
            <a:r>
              <a:rPr lang="pt-BR" i="1" dirty="0" smtClean="0">
                <a:solidFill>
                  <a:schemeClr val="tx1">
                    <a:lumMod val="65000"/>
                    <a:lumOff val="35000"/>
                  </a:schemeClr>
                </a:solidFill>
              </a:rPr>
              <a:t>Automática;</a:t>
            </a:r>
            <a:endParaRPr lang="pt-BR" i="1"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Armazenamento de </a:t>
            </a:r>
            <a:r>
              <a:rPr lang="pt-BR" i="1" dirty="0" smtClean="0">
                <a:solidFill>
                  <a:schemeClr val="tx1">
                    <a:lumMod val="65000"/>
                    <a:lumOff val="35000"/>
                  </a:schemeClr>
                </a:solidFill>
              </a:rPr>
              <a:t>Dados;</a:t>
            </a:r>
            <a:endParaRPr lang="pt-BR" i="1"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Segurança e </a:t>
            </a:r>
            <a:r>
              <a:rPr lang="pt-BR" i="1" dirty="0" smtClean="0">
                <a:solidFill>
                  <a:schemeClr val="tx1">
                    <a:lumMod val="65000"/>
                    <a:lumOff val="35000"/>
                  </a:schemeClr>
                </a:solidFill>
              </a:rPr>
              <a:t>Conformidade;</a:t>
            </a:r>
            <a:endParaRPr lang="pt-BR" i="1" dirty="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Podemos construir </a:t>
            </a:r>
            <a:r>
              <a:rPr lang="pt-BR" dirty="0">
                <a:solidFill>
                  <a:schemeClr val="tx1">
                    <a:lumMod val="65000"/>
                    <a:lumOff val="35000"/>
                  </a:schemeClr>
                </a:solidFill>
              </a:rPr>
              <a:t>uma infraestrutura flexível, escalável e segura para suportar todas as etapas do ciclo de vida dos dados, desde a ingestão até a análise e a tomada de decisões.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49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IAAS (INFRASTRUCTURE AS A SERVICE)</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smtClean="0">
                <a:solidFill>
                  <a:schemeClr val="tx1">
                    <a:lumMod val="65000"/>
                    <a:lumOff val="35000"/>
                  </a:schemeClr>
                </a:solidFill>
              </a:rPr>
              <a:t>Cenário</a:t>
            </a:r>
            <a:r>
              <a:rPr lang="pt-BR" dirty="0">
                <a:solidFill>
                  <a:schemeClr val="tx1">
                    <a:lumMod val="65000"/>
                    <a:lumOff val="35000"/>
                  </a:schemeClr>
                </a:solidFill>
              </a:rPr>
              <a:t>: Uma empresa de comércio eletrônico precisa lidar com grandes volumes de dados de transações de clientes e deseja construir um sistema de análise de dados para entender o comportamento do cliente e otimizar as recomendações de produtos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Aplicação de </a:t>
            </a:r>
            <a:r>
              <a:rPr lang="pt-BR" b="1" dirty="0" err="1">
                <a:solidFill>
                  <a:schemeClr val="tx1">
                    <a:lumMod val="65000"/>
                    <a:lumOff val="35000"/>
                  </a:schemeClr>
                </a:solidFill>
              </a:rPr>
              <a:t>IaaS</a:t>
            </a:r>
            <a:r>
              <a:rPr lang="pt-BR" dirty="0">
                <a:solidFill>
                  <a:schemeClr val="tx1">
                    <a:lumMod val="65000"/>
                    <a:lumOff val="35000"/>
                  </a:schemeClr>
                </a:solidFill>
              </a:rPr>
              <a:t>: A empresa pode usar serviços de </a:t>
            </a:r>
            <a:r>
              <a:rPr lang="pt-BR" dirty="0" err="1">
                <a:solidFill>
                  <a:schemeClr val="tx1">
                    <a:lumMod val="65000"/>
                    <a:lumOff val="35000"/>
                  </a:schemeClr>
                </a:solidFill>
              </a:rPr>
              <a:t>IaaS</a:t>
            </a:r>
            <a:r>
              <a:rPr lang="pt-BR" dirty="0">
                <a:solidFill>
                  <a:schemeClr val="tx1">
                    <a:lumMod val="65000"/>
                    <a:lumOff val="35000"/>
                  </a:schemeClr>
                </a:solidFill>
              </a:rPr>
              <a:t>, como </a:t>
            </a:r>
            <a:r>
              <a:rPr lang="pt-BR" dirty="0" err="1">
                <a:solidFill>
                  <a:schemeClr val="tx1">
                    <a:lumMod val="65000"/>
                    <a:lumOff val="35000"/>
                  </a:schemeClr>
                </a:solidFill>
              </a:rPr>
              <a:t>Amazon</a:t>
            </a:r>
            <a:r>
              <a:rPr lang="pt-BR" dirty="0">
                <a:solidFill>
                  <a:schemeClr val="tx1">
                    <a:lumMod val="65000"/>
                    <a:lumOff val="35000"/>
                  </a:schemeClr>
                </a:solidFill>
              </a:rPr>
              <a:t> Web Services (AWS) ou Microsoft </a:t>
            </a:r>
            <a:r>
              <a:rPr lang="pt-BR" dirty="0" err="1">
                <a:solidFill>
                  <a:schemeClr val="tx1">
                    <a:lumMod val="65000"/>
                    <a:lumOff val="35000"/>
                  </a:schemeClr>
                </a:solidFill>
              </a:rPr>
              <a:t>Azure</a:t>
            </a:r>
            <a:r>
              <a:rPr lang="pt-BR" dirty="0">
                <a:solidFill>
                  <a:schemeClr val="tx1">
                    <a:lumMod val="65000"/>
                    <a:lumOff val="35000"/>
                  </a:schemeClr>
                </a:solidFill>
              </a:rPr>
              <a:t>, para provisionar recursos de computação e armazenamento conforme necessário. Eles podem implantar máquinas virtuais para executar clusters de processamento de big data, como Apache </a:t>
            </a:r>
            <a:r>
              <a:rPr lang="pt-BR" dirty="0" err="1">
                <a:solidFill>
                  <a:schemeClr val="tx1">
                    <a:lumMod val="65000"/>
                    <a:lumOff val="35000"/>
                  </a:schemeClr>
                </a:solidFill>
              </a:rPr>
              <a:t>Hadoop</a:t>
            </a:r>
            <a:r>
              <a:rPr lang="pt-BR" dirty="0">
                <a:solidFill>
                  <a:schemeClr val="tx1">
                    <a:lumMod val="65000"/>
                    <a:lumOff val="35000"/>
                  </a:schemeClr>
                </a:solidFill>
              </a:rPr>
              <a:t> ou Apache </a:t>
            </a:r>
            <a:r>
              <a:rPr lang="pt-BR" dirty="0" err="1">
                <a:solidFill>
                  <a:schemeClr val="tx1">
                    <a:lumMod val="65000"/>
                    <a:lumOff val="35000"/>
                  </a:schemeClr>
                </a:solidFill>
              </a:rPr>
              <a:t>Spark</a:t>
            </a:r>
            <a:r>
              <a:rPr lang="pt-BR" dirty="0">
                <a:solidFill>
                  <a:schemeClr val="tx1">
                    <a:lumMod val="65000"/>
                    <a:lumOff val="35000"/>
                  </a:schemeClr>
                </a:solidFill>
              </a:rPr>
              <a:t>. Além disso, eles podem usar serviços de armazenamento escalável, como </a:t>
            </a:r>
            <a:r>
              <a:rPr lang="pt-BR" dirty="0" err="1">
                <a:solidFill>
                  <a:schemeClr val="tx1">
                    <a:lumMod val="65000"/>
                    <a:lumOff val="35000"/>
                  </a:schemeClr>
                </a:solidFill>
              </a:rPr>
              <a:t>Amazon</a:t>
            </a:r>
            <a:r>
              <a:rPr lang="pt-BR" dirty="0">
                <a:solidFill>
                  <a:schemeClr val="tx1">
                    <a:lumMod val="65000"/>
                    <a:lumOff val="35000"/>
                  </a:schemeClr>
                </a:solidFill>
              </a:rPr>
              <a:t> S3 ou </a:t>
            </a:r>
            <a:r>
              <a:rPr lang="pt-BR" dirty="0" err="1">
                <a:solidFill>
                  <a:schemeClr val="tx1">
                    <a:lumMod val="65000"/>
                    <a:lumOff val="35000"/>
                  </a:schemeClr>
                </a:solidFill>
              </a:rPr>
              <a:t>Azure</a:t>
            </a:r>
            <a:r>
              <a:rPr lang="pt-BR" dirty="0">
                <a:solidFill>
                  <a:schemeClr val="tx1">
                    <a:lumMod val="65000"/>
                    <a:lumOff val="35000"/>
                  </a:schemeClr>
                </a:solidFill>
              </a:rPr>
              <a:t> </a:t>
            </a:r>
            <a:r>
              <a:rPr lang="pt-BR" dirty="0" err="1">
                <a:solidFill>
                  <a:schemeClr val="tx1">
                    <a:lumMod val="65000"/>
                    <a:lumOff val="35000"/>
                  </a:schemeClr>
                </a:solidFill>
              </a:rPr>
              <a:t>Blob</a:t>
            </a:r>
            <a:r>
              <a:rPr lang="pt-BR" dirty="0">
                <a:solidFill>
                  <a:schemeClr val="tx1">
                    <a:lumMod val="65000"/>
                    <a:lumOff val="35000"/>
                  </a:schemeClr>
                </a:solidFill>
              </a:rPr>
              <a:t> </a:t>
            </a:r>
            <a:r>
              <a:rPr lang="pt-BR" dirty="0" err="1">
                <a:solidFill>
                  <a:schemeClr val="tx1">
                    <a:lumMod val="65000"/>
                    <a:lumOff val="35000"/>
                  </a:schemeClr>
                </a:solidFill>
              </a:rPr>
              <a:t>Storage</a:t>
            </a:r>
            <a:r>
              <a:rPr lang="pt-BR" dirty="0">
                <a:solidFill>
                  <a:schemeClr val="tx1">
                    <a:lumMod val="65000"/>
                    <a:lumOff val="35000"/>
                  </a:schemeClr>
                </a:solidFill>
              </a:rPr>
              <a:t>, para armazenar grandes conjuntos de dados brutos e processados.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46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a:solidFill>
                  <a:srgbClr val="C00000"/>
                </a:solidFill>
              </a:rPr>
              <a:t>S</a:t>
            </a:r>
            <a:r>
              <a:rPr lang="pt-BR" sz="2000" b="1" dirty="0" smtClean="0">
                <a:solidFill>
                  <a:srgbClr val="C00000"/>
                </a:solidFill>
              </a:rPr>
              <a:t>AAS (SOFTWARE AS A SERVICE)</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3139321"/>
          </a:xfrm>
          <a:prstGeom prst="rect">
            <a:avLst/>
          </a:prstGeom>
          <a:noFill/>
        </p:spPr>
        <p:txBody>
          <a:bodyPr wrap="square">
            <a:spAutoFit/>
          </a:bodyPr>
          <a:lstStyle/>
          <a:p>
            <a:pPr algn="just"/>
            <a:r>
              <a:rPr lang="pt-BR" dirty="0" smtClean="0">
                <a:solidFill>
                  <a:schemeClr val="tx1">
                    <a:lumMod val="65000"/>
                    <a:lumOff val="35000"/>
                  </a:schemeClr>
                </a:solidFill>
              </a:rPr>
              <a:t>O</a:t>
            </a:r>
            <a:r>
              <a:rPr lang="pt-BR" dirty="0">
                <a:solidFill>
                  <a:schemeClr val="tx1">
                    <a:lumMod val="65000"/>
                    <a:lumOff val="35000"/>
                  </a:schemeClr>
                </a:solidFill>
              </a:rPr>
              <a:t> </a:t>
            </a:r>
            <a:r>
              <a:rPr lang="pt-BR" b="1" dirty="0">
                <a:solidFill>
                  <a:schemeClr val="tx1">
                    <a:lumMod val="65000"/>
                    <a:lumOff val="35000"/>
                  </a:schemeClr>
                </a:solidFill>
              </a:rPr>
              <a:t>Software como Serviço</a:t>
            </a:r>
            <a:r>
              <a:rPr lang="pt-BR" dirty="0">
                <a:solidFill>
                  <a:schemeClr val="tx1">
                    <a:lumMod val="65000"/>
                    <a:lumOff val="35000"/>
                  </a:schemeClr>
                </a:solidFill>
              </a:rPr>
              <a:t> é a opção mais utilizada para empresas no mercado de nuvem.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O </a:t>
            </a:r>
            <a:r>
              <a:rPr lang="pt-BR" dirty="0" err="1">
                <a:solidFill>
                  <a:schemeClr val="tx1">
                    <a:lumMod val="65000"/>
                    <a:lumOff val="35000"/>
                  </a:schemeClr>
                </a:solidFill>
              </a:rPr>
              <a:t>SaaS</a:t>
            </a:r>
            <a:r>
              <a:rPr lang="pt-BR" dirty="0">
                <a:solidFill>
                  <a:schemeClr val="tx1">
                    <a:lumMod val="65000"/>
                    <a:lumOff val="35000"/>
                  </a:schemeClr>
                </a:solidFill>
              </a:rPr>
              <a:t> utiliza a Internet para entregar aplicativos aos clientes, sendo gerenciados por um fornecedor terceirizado.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A </a:t>
            </a:r>
            <a:r>
              <a:rPr lang="pt-BR" dirty="0">
                <a:solidFill>
                  <a:schemeClr val="tx1">
                    <a:lumMod val="65000"/>
                    <a:lumOff val="35000"/>
                  </a:schemeClr>
                </a:solidFill>
              </a:rPr>
              <a:t>maioria dos aplicativos </a:t>
            </a:r>
            <a:r>
              <a:rPr lang="pt-BR" dirty="0" err="1">
                <a:solidFill>
                  <a:schemeClr val="tx1">
                    <a:lumMod val="65000"/>
                    <a:lumOff val="35000"/>
                  </a:schemeClr>
                </a:solidFill>
              </a:rPr>
              <a:t>SaaS</a:t>
            </a:r>
            <a:r>
              <a:rPr lang="pt-BR" dirty="0">
                <a:solidFill>
                  <a:schemeClr val="tx1">
                    <a:lumMod val="65000"/>
                    <a:lumOff val="35000"/>
                  </a:schemeClr>
                </a:solidFill>
              </a:rPr>
              <a:t> é executado diretamente no navegador de web, o que significa que eles não exigem nenhum download ou instalação por parte do cliente.</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611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a:solidFill>
                  <a:srgbClr val="C00000"/>
                </a:solidFill>
              </a:rPr>
              <a:t>S</a:t>
            </a:r>
            <a:r>
              <a:rPr lang="pt-BR" sz="2000" b="1" dirty="0" smtClean="0">
                <a:solidFill>
                  <a:srgbClr val="C00000"/>
                </a:solidFill>
              </a:rPr>
              <a:t>AAS (SOFTWARE AS A SERVICE)</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4247317"/>
          </a:xfrm>
          <a:prstGeom prst="rect">
            <a:avLst/>
          </a:prstGeom>
          <a:noFill/>
        </p:spPr>
        <p:txBody>
          <a:bodyPr wrap="square">
            <a:spAutoFit/>
          </a:bodyPr>
          <a:lstStyle/>
          <a:p>
            <a:pPr algn="just"/>
            <a:r>
              <a:rPr lang="pt-BR" dirty="0" err="1" smtClean="0">
                <a:solidFill>
                  <a:schemeClr val="tx1">
                    <a:lumMod val="65000"/>
                    <a:lumOff val="35000"/>
                  </a:schemeClr>
                </a:solidFill>
              </a:rPr>
              <a:t>SaaS</a:t>
            </a:r>
            <a:r>
              <a:rPr lang="pt-BR" dirty="0" smtClean="0">
                <a:solidFill>
                  <a:schemeClr val="tx1">
                    <a:lumMod val="65000"/>
                    <a:lumOff val="35000"/>
                  </a:schemeClr>
                </a:solidFill>
              </a:rPr>
              <a:t> e Engenharia de dados se interligam de várias maneiras, onde são aproveitados recursos para facilitar processos.</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Ao interligar </a:t>
            </a:r>
            <a:r>
              <a:rPr lang="pt-BR" dirty="0" err="1">
                <a:solidFill>
                  <a:schemeClr val="tx1">
                    <a:lumMod val="65000"/>
                    <a:lumOff val="35000"/>
                  </a:schemeClr>
                </a:solidFill>
              </a:rPr>
              <a:t>SaaS</a:t>
            </a:r>
            <a:r>
              <a:rPr lang="pt-BR" dirty="0">
                <a:solidFill>
                  <a:schemeClr val="tx1">
                    <a:lumMod val="65000"/>
                    <a:lumOff val="35000"/>
                  </a:schemeClr>
                </a:solidFill>
              </a:rPr>
              <a:t> com engenharia de dados, você pode aproveitar as vantagens dos aplicativos </a:t>
            </a:r>
            <a:r>
              <a:rPr lang="pt-BR" dirty="0" err="1">
                <a:solidFill>
                  <a:schemeClr val="tx1">
                    <a:lumMod val="65000"/>
                    <a:lumOff val="35000"/>
                  </a:schemeClr>
                </a:solidFill>
              </a:rPr>
              <a:t>SaaS</a:t>
            </a:r>
            <a:r>
              <a:rPr lang="pt-BR" dirty="0">
                <a:solidFill>
                  <a:schemeClr val="tx1">
                    <a:lumMod val="65000"/>
                    <a:lumOff val="35000"/>
                  </a:schemeClr>
                </a:solidFill>
              </a:rPr>
              <a:t> para coletar, gerenciar e analisar dados, melhorando assim a eficiência operacional e impulsionando a tomada de decisões baseada em dados.</a:t>
            </a:r>
          </a:p>
          <a:p>
            <a:pPr algn="just"/>
            <a:endParaRPr lang="pt-BR" dirty="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Integração</a:t>
            </a:r>
            <a:r>
              <a:rPr lang="pt-BR" i="1" dirty="0"/>
              <a:t> </a:t>
            </a:r>
            <a:r>
              <a:rPr lang="pt-BR" i="1" dirty="0">
                <a:solidFill>
                  <a:schemeClr val="tx1">
                    <a:lumMod val="65000"/>
                    <a:lumOff val="35000"/>
                  </a:schemeClr>
                </a:solidFill>
              </a:rPr>
              <a:t>de </a:t>
            </a:r>
            <a:r>
              <a:rPr lang="pt-BR" i="1" dirty="0" smtClean="0">
                <a:solidFill>
                  <a:schemeClr val="tx1">
                    <a:lumMod val="65000"/>
                    <a:lumOff val="35000"/>
                  </a:schemeClr>
                </a:solidFill>
              </a:rPr>
              <a:t>Dados</a:t>
            </a:r>
            <a:r>
              <a:rPr lang="pt-BR" i="1" dirty="0">
                <a:solidFill>
                  <a:schemeClr val="tx1">
                    <a:lumMod val="65000"/>
                    <a:lumOff val="35000"/>
                  </a:schemeClr>
                </a:solidFill>
              </a:rPr>
              <a:t>;</a:t>
            </a:r>
            <a:endParaRPr lang="pt-BR" i="1" dirty="0" smtClean="0">
              <a:solidFill>
                <a:schemeClr val="tx1">
                  <a:lumMod val="65000"/>
                  <a:lumOff val="35000"/>
                </a:schemeClr>
              </a:solidFill>
            </a:endParaRPr>
          </a:p>
          <a:p>
            <a:pPr marL="857250" lvl="1" indent="-400050" algn="just">
              <a:buFont typeface="+mj-lt"/>
              <a:buAutoNum type="romanUcPeriod"/>
            </a:pPr>
            <a:r>
              <a:rPr lang="pt-BR" i="1" dirty="0">
                <a:solidFill>
                  <a:schemeClr val="tx1">
                    <a:lumMod val="65000"/>
                    <a:lumOff val="35000"/>
                  </a:schemeClr>
                </a:solidFill>
              </a:rPr>
              <a:t>Análise de Dados;</a:t>
            </a:r>
          </a:p>
          <a:p>
            <a:pPr marL="857250" lvl="1" indent="-400050" algn="just">
              <a:buFont typeface="+mj-lt"/>
              <a:buAutoNum type="romanUcPeriod"/>
            </a:pPr>
            <a:r>
              <a:rPr lang="pt-BR" i="1" dirty="0">
                <a:solidFill>
                  <a:schemeClr val="tx1">
                    <a:lumMod val="65000"/>
                    <a:lumOff val="35000"/>
                  </a:schemeClr>
                </a:solidFill>
              </a:rPr>
              <a:t>Automação de Processos;</a:t>
            </a:r>
          </a:p>
          <a:p>
            <a:pPr marL="857250" lvl="1" indent="-400050" algn="just">
              <a:buFont typeface="+mj-lt"/>
              <a:buAutoNum type="romanUcPeriod"/>
            </a:pPr>
            <a:r>
              <a:rPr lang="pt-BR" i="1" dirty="0">
                <a:solidFill>
                  <a:schemeClr val="tx1">
                    <a:lumMod val="65000"/>
                    <a:lumOff val="35000"/>
                  </a:schemeClr>
                </a:solidFill>
              </a:rPr>
              <a:t>Gerenciamento de Dados;</a:t>
            </a:r>
          </a:p>
          <a:p>
            <a:pPr marL="857250" lvl="1" indent="-400050" algn="just">
              <a:buFont typeface="+mj-lt"/>
              <a:buAutoNum type="romanUcPeriod"/>
            </a:pPr>
            <a:r>
              <a:rPr lang="pt-BR" i="1" dirty="0">
                <a:solidFill>
                  <a:schemeClr val="tx1">
                    <a:lumMod val="65000"/>
                    <a:lumOff val="35000"/>
                  </a:schemeClr>
                </a:solidFill>
              </a:rPr>
              <a:t>Colaboração e Compartilhamento de Dados;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6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a:solidFill>
                  <a:srgbClr val="C00000"/>
                </a:solidFill>
              </a:rPr>
              <a:t>S</a:t>
            </a:r>
            <a:r>
              <a:rPr lang="pt-BR" sz="2000" b="1" dirty="0" smtClean="0">
                <a:solidFill>
                  <a:srgbClr val="C00000"/>
                </a:solidFill>
              </a:rPr>
              <a:t>AAS (SOFTWARE AS A SERVICE)</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4247317"/>
          </a:xfrm>
          <a:prstGeom prst="rect">
            <a:avLst/>
          </a:prstGeom>
          <a:noFill/>
        </p:spPr>
        <p:txBody>
          <a:bodyPr wrap="square">
            <a:spAutoFit/>
          </a:bodyPr>
          <a:lstStyle/>
          <a:p>
            <a:pPr algn="just"/>
            <a:r>
              <a:rPr lang="pt-BR" b="1" dirty="0" smtClean="0">
                <a:solidFill>
                  <a:schemeClr val="tx1">
                    <a:lumMod val="65000"/>
                    <a:lumOff val="35000"/>
                  </a:schemeClr>
                </a:solidFill>
              </a:rPr>
              <a:t>Cenário</a:t>
            </a:r>
            <a:r>
              <a:rPr lang="pt-BR" dirty="0">
                <a:solidFill>
                  <a:schemeClr val="tx1">
                    <a:lumMod val="65000"/>
                    <a:lumOff val="35000"/>
                  </a:schemeClr>
                </a:solidFill>
              </a:rPr>
              <a:t>: Uma empresa de marketing precisa analisar o desempenho de suas campanhas de marketing em várias plataformas de mídia social e anúncios online</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Aplicação de </a:t>
            </a:r>
            <a:r>
              <a:rPr lang="pt-BR" b="1" dirty="0" err="1">
                <a:solidFill>
                  <a:schemeClr val="tx1">
                    <a:lumMod val="65000"/>
                    <a:lumOff val="35000"/>
                  </a:schemeClr>
                </a:solidFill>
              </a:rPr>
              <a:t>SaaS</a:t>
            </a:r>
            <a:r>
              <a:rPr lang="pt-BR" dirty="0">
                <a:solidFill>
                  <a:schemeClr val="tx1">
                    <a:lumMod val="65000"/>
                    <a:lumOff val="35000"/>
                  </a:schemeClr>
                </a:solidFill>
              </a:rPr>
              <a:t>: A empresa pode utilizar plataformas de análise de marketing como Google </a:t>
            </a:r>
            <a:r>
              <a:rPr lang="pt-BR" dirty="0" err="1">
                <a:solidFill>
                  <a:schemeClr val="tx1">
                    <a:lumMod val="65000"/>
                    <a:lumOff val="35000"/>
                  </a:schemeClr>
                </a:solidFill>
              </a:rPr>
              <a:t>Analytics</a:t>
            </a:r>
            <a:r>
              <a:rPr lang="pt-BR" dirty="0">
                <a:solidFill>
                  <a:schemeClr val="tx1">
                    <a:lumMod val="65000"/>
                    <a:lumOff val="35000"/>
                  </a:schemeClr>
                </a:solidFill>
              </a:rPr>
              <a:t>, </a:t>
            </a:r>
            <a:r>
              <a:rPr lang="pt-BR" dirty="0" err="1">
                <a:solidFill>
                  <a:schemeClr val="tx1">
                    <a:lumMod val="65000"/>
                    <a:lumOff val="35000"/>
                  </a:schemeClr>
                </a:solidFill>
              </a:rPr>
              <a:t>HubSpot</a:t>
            </a:r>
            <a:r>
              <a:rPr lang="pt-BR" dirty="0">
                <a:solidFill>
                  <a:schemeClr val="tx1">
                    <a:lumMod val="65000"/>
                    <a:lumOff val="35000"/>
                  </a:schemeClr>
                </a:solidFill>
              </a:rPr>
              <a:t> ou Adobe </a:t>
            </a:r>
            <a:r>
              <a:rPr lang="pt-BR" dirty="0" err="1">
                <a:solidFill>
                  <a:schemeClr val="tx1">
                    <a:lumMod val="65000"/>
                    <a:lumOff val="35000"/>
                  </a:schemeClr>
                </a:solidFill>
              </a:rPr>
              <a:t>Analytics</a:t>
            </a:r>
            <a:r>
              <a:rPr lang="pt-BR" dirty="0">
                <a:solidFill>
                  <a:schemeClr val="tx1">
                    <a:lumMod val="65000"/>
                    <a:lumOff val="35000"/>
                  </a:schemeClr>
                </a:solidFill>
              </a:rPr>
              <a:t>, que são exemplos de </a:t>
            </a:r>
            <a:r>
              <a:rPr lang="pt-BR" dirty="0" err="1">
                <a:solidFill>
                  <a:schemeClr val="tx1">
                    <a:lumMod val="65000"/>
                    <a:lumOff val="35000"/>
                  </a:schemeClr>
                </a:solidFill>
              </a:rPr>
              <a:t>SaaS</a:t>
            </a:r>
            <a:r>
              <a:rPr lang="pt-BR" dirty="0">
                <a:solidFill>
                  <a:schemeClr val="tx1">
                    <a:lumMod val="65000"/>
                    <a:lumOff val="35000"/>
                  </a:schemeClr>
                </a:solidFill>
              </a:rPr>
              <a:t>. Essas plataformas oferecem recursos poderosos de análise de dados, permitindo que a empresa acompanhe métricas-chave, como tráfego do site, conversões, ROI de campanhas e engajamento nas redes sociais. Os dados podem ser facilmente acessados através da interface web do </a:t>
            </a:r>
            <a:r>
              <a:rPr lang="pt-BR" dirty="0" err="1">
                <a:solidFill>
                  <a:schemeClr val="tx1">
                    <a:lumMod val="65000"/>
                    <a:lumOff val="35000"/>
                  </a:schemeClr>
                </a:solidFill>
              </a:rPr>
              <a:t>SaaS</a:t>
            </a:r>
            <a:r>
              <a:rPr lang="pt-BR" dirty="0">
                <a:solidFill>
                  <a:schemeClr val="tx1">
                    <a:lumMod val="65000"/>
                    <a:lumOff val="35000"/>
                  </a:schemeClr>
                </a:solidFill>
              </a:rPr>
              <a:t>, sem a necessidade de configuração de infraestrutura adicional.</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591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PAAS (PLATAFORM AS A SERVICE)</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dirty="0" smtClean="0">
                <a:solidFill>
                  <a:schemeClr val="tx1">
                    <a:lumMod val="65000"/>
                    <a:lumOff val="35000"/>
                  </a:schemeClr>
                </a:solidFill>
              </a:rPr>
              <a:t>A</a:t>
            </a:r>
            <a:r>
              <a:rPr lang="pt-BR" dirty="0">
                <a:solidFill>
                  <a:schemeClr val="tx1">
                    <a:lumMod val="65000"/>
                    <a:lumOff val="35000"/>
                  </a:schemeClr>
                </a:solidFill>
              </a:rPr>
              <a:t> </a:t>
            </a:r>
            <a:r>
              <a:rPr lang="pt-BR" b="1" dirty="0">
                <a:solidFill>
                  <a:schemeClr val="tx1">
                    <a:lumMod val="65000"/>
                    <a:lumOff val="35000"/>
                  </a:schemeClr>
                </a:solidFill>
              </a:rPr>
              <a:t>Plataforma como Serviço</a:t>
            </a:r>
            <a:r>
              <a:rPr lang="pt-BR" dirty="0">
                <a:solidFill>
                  <a:schemeClr val="tx1">
                    <a:lumMod val="65000"/>
                    <a:lumOff val="35000"/>
                  </a:schemeClr>
                </a:solidFill>
              </a:rPr>
              <a:t> fornece componentes em nuvem para determinado software enquanto são usados ​​principalmente para aplicativos.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O </a:t>
            </a:r>
            <a:r>
              <a:rPr lang="pt-BR" dirty="0" err="1">
                <a:solidFill>
                  <a:schemeClr val="tx1">
                    <a:lumMod val="65000"/>
                    <a:lumOff val="35000"/>
                  </a:schemeClr>
                </a:solidFill>
              </a:rPr>
              <a:t>PaaS</a:t>
            </a:r>
            <a:r>
              <a:rPr lang="pt-BR" dirty="0">
                <a:solidFill>
                  <a:schemeClr val="tx1">
                    <a:lumMod val="65000"/>
                    <a:lumOff val="35000"/>
                  </a:schemeClr>
                </a:solidFill>
              </a:rPr>
              <a:t> fornece uma estrutura para desenvolvedores desenvolver e usar para criar aplicativos personalizados. Todos os servidores, armazenamento e rede podem ser gerenciados pela empresa ou por um provedor de terceiros, enquanto os desenvolvedores podem manter o gerenciamento dos aplicativos.</a:t>
            </a:r>
            <a:br>
              <a:rPr lang="pt-BR" dirty="0">
                <a:solidFill>
                  <a:schemeClr val="tx1">
                    <a:lumMod val="65000"/>
                    <a:lumOff val="35000"/>
                  </a:schemeClr>
                </a:solidFill>
              </a:rPr>
            </a:br>
            <a:endParaRPr lang="pt-BR" dirty="0" smtClean="0">
              <a:solidFill>
                <a:schemeClr val="tx1">
                  <a:lumMod val="65000"/>
                  <a:lumOff val="35000"/>
                </a:schemeClr>
              </a:solidFill>
            </a:endParaRPr>
          </a:p>
          <a:p>
            <a:pPr algn="just"/>
            <a:r>
              <a:rPr lang="pt-BR" dirty="0" smtClean="0">
                <a:solidFill>
                  <a:schemeClr val="tx1">
                    <a:lumMod val="65000"/>
                    <a:lumOff val="35000"/>
                  </a:schemeClr>
                </a:solidFill>
              </a:rPr>
              <a:t>O </a:t>
            </a:r>
            <a:r>
              <a:rPr lang="pt-BR" dirty="0">
                <a:solidFill>
                  <a:schemeClr val="tx1">
                    <a:lumMod val="65000"/>
                    <a:lumOff val="35000"/>
                  </a:schemeClr>
                </a:solidFill>
              </a:rPr>
              <a:t>modelo do </a:t>
            </a:r>
            <a:r>
              <a:rPr lang="pt-BR" dirty="0" err="1">
                <a:solidFill>
                  <a:schemeClr val="tx1">
                    <a:lumMod val="65000"/>
                    <a:lumOff val="35000"/>
                  </a:schemeClr>
                </a:solidFill>
              </a:rPr>
              <a:t>PaaS</a:t>
            </a:r>
            <a:r>
              <a:rPr lang="pt-BR" dirty="0">
                <a:solidFill>
                  <a:schemeClr val="tx1">
                    <a:lumMod val="65000"/>
                    <a:lumOff val="35000"/>
                  </a:schemeClr>
                </a:solidFill>
              </a:rPr>
              <a:t> é semelhante ao </a:t>
            </a:r>
            <a:r>
              <a:rPr lang="pt-BR" dirty="0" err="1">
                <a:solidFill>
                  <a:schemeClr val="tx1">
                    <a:lumMod val="65000"/>
                    <a:lumOff val="35000"/>
                  </a:schemeClr>
                </a:solidFill>
              </a:rPr>
              <a:t>SaaS</a:t>
            </a:r>
            <a:r>
              <a:rPr lang="pt-BR" dirty="0">
                <a:solidFill>
                  <a:schemeClr val="tx1">
                    <a:lumMod val="65000"/>
                    <a:lumOff val="35000"/>
                  </a:schemeClr>
                </a:solidFill>
              </a:rPr>
              <a:t>, exceto que, ao invés de entregar o software pela Internet, o </a:t>
            </a:r>
            <a:r>
              <a:rPr lang="pt-BR" dirty="0" err="1">
                <a:solidFill>
                  <a:schemeClr val="tx1">
                    <a:lumMod val="65000"/>
                    <a:lumOff val="35000"/>
                  </a:schemeClr>
                </a:solidFill>
              </a:rPr>
              <a:t>PaaS</a:t>
            </a:r>
            <a:r>
              <a:rPr lang="pt-BR" dirty="0">
                <a:solidFill>
                  <a:schemeClr val="tx1">
                    <a:lumMod val="65000"/>
                    <a:lumOff val="35000"/>
                  </a:schemeClr>
                </a:solidFill>
              </a:rPr>
              <a:t> fornece uma plataforma para criação de software. Essa plataforma é fornecida via web, oferecendo aos desenvolvedores a liberdade de se concentrar na criação do software sem se preocupar com sistemas operacionais, atualizações de software, armazenamento ou infraestrutura.</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22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tângulo: Cantos Arredondados 1">
            <a:extLst>
              <a:ext uri="{FF2B5EF4-FFF2-40B4-BE49-F238E27FC236}">
                <a16:creationId xmlns="" xmlns:a16="http://schemas.microsoft.com/office/drawing/2014/main" id="{D9D11F55-F6EA-1FFE-C97C-DBEB1D6A0B70}"/>
              </a:ext>
            </a:extLst>
          </p:cNvPr>
          <p:cNvSpPr/>
          <p:nvPr/>
        </p:nvSpPr>
        <p:spPr>
          <a:xfrm>
            <a:off x="6735118" y="1894457"/>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Imagem 3" descr="Logotipo&#10;&#10;Descrição gerada automaticamente">
            <a:extLst>
              <a:ext uri="{FF2B5EF4-FFF2-40B4-BE49-F238E27FC236}">
                <a16:creationId xmlns="" xmlns:a16="http://schemas.microsoft.com/office/drawing/2014/main" id="{747D8C9B-CBB5-CE66-36BC-2A2EEA5F9960}"/>
              </a:ext>
            </a:extLst>
          </p:cNvPr>
          <p:cNvPicPr>
            <a:picLocks noChangeAspect="1"/>
          </p:cNvPicPr>
          <p:nvPr/>
        </p:nvPicPr>
        <p:blipFill rotWithShape="1">
          <a:blip r:embed="rId2">
            <a:extLst>
              <a:ext uri="{28A0092B-C50C-407E-A947-70E740481C1C}">
                <a14:useLocalDpi xmlns:a14="http://schemas.microsoft.com/office/drawing/2010/main" val="0"/>
              </a:ext>
            </a:extLst>
          </a:blip>
          <a:srcRect t="16602" b="21324"/>
          <a:stretch/>
        </p:blipFill>
        <p:spPr>
          <a:xfrm>
            <a:off x="232500" y="241907"/>
            <a:ext cx="1648792" cy="511730"/>
          </a:xfrm>
          <a:prstGeom prst="rect">
            <a:avLst/>
          </a:prstGeom>
          <a:ln>
            <a:noFill/>
          </a:ln>
        </p:spPr>
      </p:pic>
      <p:sp>
        <p:nvSpPr>
          <p:cNvPr id="6" name="Retângulo: Cantos Arredondados 5">
            <a:extLst>
              <a:ext uri="{FF2B5EF4-FFF2-40B4-BE49-F238E27FC236}">
                <a16:creationId xmlns="" xmlns:a16="http://schemas.microsoft.com/office/drawing/2014/main" id="{3F45CA82-402A-978E-EC3F-E04392BAA0D7}"/>
              </a:ext>
            </a:extLst>
          </p:cNvPr>
          <p:cNvSpPr/>
          <p:nvPr/>
        </p:nvSpPr>
        <p:spPr>
          <a:xfrm rot="10800000">
            <a:off x="4335600" y="2435740"/>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Cantos Arredondados 6">
            <a:extLst>
              <a:ext uri="{FF2B5EF4-FFF2-40B4-BE49-F238E27FC236}">
                <a16:creationId xmlns="" xmlns:a16="http://schemas.microsoft.com/office/drawing/2014/main" id="{D083675A-481A-4DD3-E8DF-FD17E66CF3F6}"/>
              </a:ext>
            </a:extLst>
          </p:cNvPr>
          <p:cNvSpPr/>
          <p:nvPr/>
        </p:nvSpPr>
        <p:spPr>
          <a:xfrm>
            <a:off x="3938874" y="2977022"/>
            <a:ext cx="7663519"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Cantos Arredondados 7">
            <a:extLst>
              <a:ext uri="{FF2B5EF4-FFF2-40B4-BE49-F238E27FC236}">
                <a16:creationId xmlns="" xmlns:a16="http://schemas.microsoft.com/office/drawing/2014/main" id="{36BA2F33-3915-B1D6-45C7-3825B959A771}"/>
              </a:ext>
            </a:extLst>
          </p:cNvPr>
          <p:cNvSpPr/>
          <p:nvPr/>
        </p:nvSpPr>
        <p:spPr>
          <a:xfrm rot="10800000">
            <a:off x="3938874" y="3518304"/>
            <a:ext cx="7663519"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Cantos Arredondados 8">
            <a:extLst>
              <a:ext uri="{FF2B5EF4-FFF2-40B4-BE49-F238E27FC236}">
                <a16:creationId xmlns="" xmlns:a16="http://schemas.microsoft.com/office/drawing/2014/main" id="{18B56E9B-347A-6897-1C4D-871E612B1843}"/>
              </a:ext>
            </a:extLst>
          </p:cNvPr>
          <p:cNvSpPr/>
          <p:nvPr/>
        </p:nvSpPr>
        <p:spPr>
          <a:xfrm rot="10800000">
            <a:off x="8686056" y="6301506"/>
            <a:ext cx="2457900" cy="242654"/>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Cantos Arredondados 11">
            <a:extLst>
              <a:ext uri="{FF2B5EF4-FFF2-40B4-BE49-F238E27FC236}">
                <a16:creationId xmlns="" xmlns:a16="http://schemas.microsoft.com/office/drawing/2014/main" id="{E74938B3-EC5F-0E2C-7F75-AA29729B0070}"/>
              </a:ext>
            </a:extLst>
          </p:cNvPr>
          <p:cNvSpPr/>
          <p:nvPr/>
        </p:nvSpPr>
        <p:spPr>
          <a:xfrm rot="10800000">
            <a:off x="9905257" y="6301506"/>
            <a:ext cx="1680630" cy="242655"/>
          </a:xfrm>
          <a:prstGeom prst="roundRect">
            <a:avLst>
              <a:gd name="adj" fmla="val 50000"/>
            </a:avLst>
          </a:prstGeom>
          <a:noFill/>
          <a:ln w="190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4" name="Conector reto 13">
            <a:extLst>
              <a:ext uri="{FF2B5EF4-FFF2-40B4-BE49-F238E27FC236}">
                <a16:creationId xmlns="" xmlns:a16="http://schemas.microsoft.com/office/drawing/2014/main" id="{7DF006D3-B629-A479-6E43-D4A01C4A9A6F}"/>
              </a:ext>
            </a:extLst>
          </p:cNvPr>
          <p:cNvCxnSpPr/>
          <p:nvPr/>
        </p:nvCxnSpPr>
        <p:spPr>
          <a:xfrm>
            <a:off x="6739775" y="1473287"/>
            <a:ext cx="0" cy="2683435"/>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 xmlns:a16="http://schemas.microsoft.com/office/drawing/2014/main" id="{B5E5830C-9BE0-B419-D93D-1E0D1914A877}"/>
              </a:ext>
            </a:extLst>
          </p:cNvPr>
          <p:cNvSpPr/>
          <p:nvPr/>
        </p:nvSpPr>
        <p:spPr>
          <a:xfrm>
            <a:off x="6705531" y="1391239"/>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reto 15">
            <a:extLst>
              <a:ext uri="{FF2B5EF4-FFF2-40B4-BE49-F238E27FC236}">
                <a16:creationId xmlns="" xmlns:a16="http://schemas.microsoft.com/office/drawing/2014/main" id="{3F1C81BE-2986-DAF5-D3A8-FB2E999874A4}"/>
              </a:ext>
            </a:extLst>
          </p:cNvPr>
          <p:cNvCxnSpPr>
            <a:cxnSpLocks/>
          </p:cNvCxnSpPr>
          <p:nvPr/>
        </p:nvCxnSpPr>
        <p:spPr>
          <a:xfrm>
            <a:off x="9193248" y="2313025"/>
            <a:ext cx="0" cy="1039297"/>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Elipse 17">
            <a:extLst>
              <a:ext uri="{FF2B5EF4-FFF2-40B4-BE49-F238E27FC236}">
                <a16:creationId xmlns="" xmlns:a16="http://schemas.microsoft.com/office/drawing/2014/main" id="{4902E6C1-9395-5ECF-7FC5-20EEA086EF98}"/>
              </a:ext>
            </a:extLst>
          </p:cNvPr>
          <p:cNvSpPr/>
          <p:nvPr/>
        </p:nvSpPr>
        <p:spPr>
          <a:xfrm>
            <a:off x="6705531" y="4155844"/>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a:extLst>
              <a:ext uri="{FF2B5EF4-FFF2-40B4-BE49-F238E27FC236}">
                <a16:creationId xmlns="" xmlns:a16="http://schemas.microsoft.com/office/drawing/2014/main" id="{D9F0940B-5E1D-CED7-7ABF-EF084BBCC7C9}"/>
              </a:ext>
            </a:extLst>
          </p:cNvPr>
          <p:cNvSpPr/>
          <p:nvPr/>
        </p:nvSpPr>
        <p:spPr>
          <a:xfrm>
            <a:off x="9158122" y="2243432"/>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lipse 20">
            <a:extLst>
              <a:ext uri="{FF2B5EF4-FFF2-40B4-BE49-F238E27FC236}">
                <a16:creationId xmlns="" xmlns:a16="http://schemas.microsoft.com/office/drawing/2014/main" id="{9CA80106-E43D-ACB4-C821-1DC5F8839CEA}"/>
              </a:ext>
            </a:extLst>
          </p:cNvPr>
          <p:cNvSpPr/>
          <p:nvPr/>
        </p:nvSpPr>
        <p:spPr>
          <a:xfrm>
            <a:off x="9158122" y="3340514"/>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 xmlns:a16="http://schemas.microsoft.com/office/drawing/2014/main" id="{3ED1471A-F5B0-994E-B4C2-E3959F21C7A7}"/>
              </a:ext>
            </a:extLst>
          </p:cNvPr>
          <p:cNvSpPr txBox="1"/>
          <p:nvPr/>
        </p:nvSpPr>
        <p:spPr>
          <a:xfrm>
            <a:off x="-107743" y="5278100"/>
            <a:ext cx="4287194" cy="707886"/>
          </a:xfrm>
          <a:prstGeom prst="rect">
            <a:avLst/>
          </a:prstGeom>
          <a:noFill/>
        </p:spPr>
        <p:txBody>
          <a:bodyPr wrap="square" rtlCol="0">
            <a:spAutoFit/>
          </a:bodyPr>
          <a:lstStyle/>
          <a:p>
            <a:pPr algn="ctr"/>
            <a:r>
              <a:rPr lang="pt-BR" sz="4000" b="1" spc="600" dirty="0">
                <a:solidFill>
                  <a:schemeClr val="tx1">
                    <a:lumMod val="75000"/>
                    <a:lumOff val="25000"/>
                  </a:schemeClr>
                </a:solidFill>
              </a:rPr>
              <a:t>ENGENHARIA</a:t>
            </a:r>
          </a:p>
        </p:txBody>
      </p:sp>
      <p:sp>
        <p:nvSpPr>
          <p:cNvPr id="23" name="CaixaDeTexto 22">
            <a:extLst>
              <a:ext uri="{FF2B5EF4-FFF2-40B4-BE49-F238E27FC236}">
                <a16:creationId xmlns="" xmlns:a16="http://schemas.microsoft.com/office/drawing/2014/main" id="{EB7E079A-C3E6-AE85-CF81-53C9557A7056}"/>
              </a:ext>
            </a:extLst>
          </p:cNvPr>
          <p:cNvSpPr txBox="1"/>
          <p:nvPr/>
        </p:nvSpPr>
        <p:spPr>
          <a:xfrm rot="16200000">
            <a:off x="90702" y="6092601"/>
            <a:ext cx="570548" cy="523220"/>
          </a:xfrm>
          <a:prstGeom prst="rect">
            <a:avLst/>
          </a:prstGeom>
          <a:noFill/>
        </p:spPr>
        <p:txBody>
          <a:bodyPr wrap="square" rtlCol="0">
            <a:spAutoFit/>
          </a:bodyPr>
          <a:lstStyle/>
          <a:p>
            <a:pPr algn="ctr"/>
            <a:r>
              <a:rPr lang="pt-BR" sz="2800" b="1" i="1" spc="-150" dirty="0">
                <a:solidFill>
                  <a:schemeClr val="tx1">
                    <a:lumMod val="75000"/>
                    <a:lumOff val="25000"/>
                  </a:schemeClr>
                </a:solidFill>
              </a:rPr>
              <a:t>DE</a:t>
            </a:r>
          </a:p>
        </p:txBody>
      </p:sp>
      <p:sp>
        <p:nvSpPr>
          <p:cNvPr id="24" name="CaixaDeTexto 23">
            <a:extLst>
              <a:ext uri="{FF2B5EF4-FFF2-40B4-BE49-F238E27FC236}">
                <a16:creationId xmlns="" xmlns:a16="http://schemas.microsoft.com/office/drawing/2014/main" id="{64932987-3497-4DE9-07D6-3DF21D4227D7}"/>
              </a:ext>
            </a:extLst>
          </p:cNvPr>
          <p:cNvSpPr txBox="1"/>
          <p:nvPr/>
        </p:nvSpPr>
        <p:spPr>
          <a:xfrm>
            <a:off x="411168" y="5440482"/>
            <a:ext cx="3531473" cy="1446550"/>
          </a:xfrm>
          <a:prstGeom prst="rect">
            <a:avLst/>
          </a:prstGeom>
          <a:noFill/>
        </p:spPr>
        <p:txBody>
          <a:bodyPr wrap="square" rtlCol="0">
            <a:spAutoFit/>
          </a:bodyPr>
          <a:lstStyle/>
          <a:p>
            <a:pPr algn="ctr"/>
            <a:r>
              <a:rPr lang="pt-BR" sz="8800" b="1" dirty="0">
                <a:solidFill>
                  <a:srgbClr val="E11622"/>
                </a:solidFill>
              </a:rPr>
              <a:t>DADOS</a:t>
            </a:r>
          </a:p>
        </p:txBody>
      </p:sp>
      <p:pic>
        <p:nvPicPr>
          <p:cNvPr id="25" name="Imagem 24" descr="Logotipo&#10;&#10;Descrição gerada automaticamente">
            <a:extLst>
              <a:ext uri="{FF2B5EF4-FFF2-40B4-BE49-F238E27FC236}">
                <a16:creationId xmlns="" xmlns:a16="http://schemas.microsoft.com/office/drawing/2014/main" id="{92182756-603A-0C40-B053-7FF8A834DE74}"/>
              </a:ext>
            </a:extLst>
          </p:cNvPr>
          <p:cNvPicPr>
            <a:picLocks noChangeAspect="1"/>
          </p:cNvPicPr>
          <p:nvPr/>
        </p:nvPicPr>
        <p:blipFill rotWithShape="1">
          <a:blip r:embed="rId2">
            <a:extLst>
              <a:ext uri="{28A0092B-C50C-407E-A947-70E740481C1C}">
                <a14:useLocalDpi xmlns:a14="http://schemas.microsoft.com/office/drawing/2010/main" val="0"/>
              </a:ext>
            </a:extLst>
          </a:blip>
          <a:srcRect l="1332" t="21160" r="73826" b="21324"/>
          <a:stretch/>
        </p:blipFill>
        <p:spPr>
          <a:xfrm>
            <a:off x="251398" y="5818669"/>
            <a:ext cx="289059" cy="334633"/>
          </a:xfrm>
          <a:prstGeom prst="rect">
            <a:avLst/>
          </a:prstGeom>
          <a:ln>
            <a:noFill/>
          </a:ln>
        </p:spPr>
      </p:pic>
      <p:cxnSp>
        <p:nvCxnSpPr>
          <p:cNvPr id="31" name="Conector reto 30">
            <a:extLst>
              <a:ext uri="{FF2B5EF4-FFF2-40B4-BE49-F238E27FC236}">
                <a16:creationId xmlns="" xmlns:a16="http://schemas.microsoft.com/office/drawing/2014/main" id="{11A86B59-6796-F284-3B82-DDE074A5F8DB}"/>
              </a:ext>
            </a:extLst>
          </p:cNvPr>
          <p:cNvCxnSpPr>
            <a:cxnSpLocks/>
          </p:cNvCxnSpPr>
          <p:nvPr/>
        </p:nvCxnSpPr>
        <p:spPr>
          <a:xfrm>
            <a:off x="4335600" y="5461748"/>
            <a:ext cx="0" cy="110367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CaixaDeTexto 32">
            <a:extLst>
              <a:ext uri="{FF2B5EF4-FFF2-40B4-BE49-F238E27FC236}">
                <a16:creationId xmlns="" xmlns:a16="http://schemas.microsoft.com/office/drawing/2014/main" id="{6E907648-66ED-74D6-1053-6683598B50F8}"/>
              </a:ext>
            </a:extLst>
          </p:cNvPr>
          <p:cNvSpPr txBox="1"/>
          <p:nvPr/>
        </p:nvSpPr>
        <p:spPr>
          <a:xfrm>
            <a:off x="4167506" y="6026650"/>
            <a:ext cx="4287194" cy="707886"/>
          </a:xfrm>
          <a:prstGeom prst="rect">
            <a:avLst/>
          </a:prstGeom>
          <a:noFill/>
        </p:spPr>
        <p:txBody>
          <a:bodyPr wrap="square" rtlCol="0">
            <a:spAutoFit/>
          </a:bodyPr>
          <a:lstStyle/>
          <a:p>
            <a:pPr algn="ctr"/>
            <a:r>
              <a:rPr lang="pt-BR" sz="4000" b="1" spc="2140" dirty="0">
                <a:solidFill>
                  <a:srgbClr val="E11622"/>
                </a:solidFill>
              </a:rPr>
              <a:t>BELICI</a:t>
            </a:r>
          </a:p>
        </p:txBody>
      </p:sp>
      <p:sp>
        <p:nvSpPr>
          <p:cNvPr id="34" name="CaixaDeTexto 33">
            <a:extLst>
              <a:ext uri="{FF2B5EF4-FFF2-40B4-BE49-F238E27FC236}">
                <a16:creationId xmlns="" xmlns:a16="http://schemas.microsoft.com/office/drawing/2014/main" id="{8661CACE-B20D-F3B2-06B8-69DBE2F80C0E}"/>
              </a:ext>
            </a:extLst>
          </p:cNvPr>
          <p:cNvSpPr txBox="1"/>
          <p:nvPr/>
        </p:nvSpPr>
        <p:spPr>
          <a:xfrm>
            <a:off x="4351591" y="5092902"/>
            <a:ext cx="3534167" cy="1446550"/>
          </a:xfrm>
          <a:prstGeom prst="rect">
            <a:avLst/>
          </a:prstGeom>
          <a:noFill/>
        </p:spPr>
        <p:txBody>
          <a:bodyPr wrap="square" rtlCol="0">
            <a:spAutoFit/>
          </a:bodyPr>
          <a:lstStyle/>
          <a:p>
            <a:pPr algn="ctr"/>
            <a:r>
              <a:rPr lang="pt-BR" sz="8800" b="1" spc="-300" dirty="0">
                <a:solidFill>
                  <a:schemeClr val="tx1">
                    <a:lumMod val="75000"/>
                    <a:lumOff val="25000"/>
                  </a:schemeClr>
                </a:solidFill>
              </a:rPr>
              <a:t>LAYSA</a:t>
            </a:r>
          </a:p>
        </p:txBody>
      </p:sp>
      <p:cxnSp>
        <p:nvCxnSpPr>
          <p:cNvPr id="35" name="Conector reto 34">
            <a:extLst>
              <a:ext uri="{FF2B5EF4-FFF2-40B4-BE49-F238E27FC236}">
                <a16:creationId xmlns="" xmlns:a16="http://schemas.microsoft.com/office/drawing/2014/main" id="{C060F428-173E-1934-5225-45D2B26D9572}"/>
              </a:ext>
            </a:extLst>
          </p:cNvPr>
          <p:cNvCxnSpPr>
            <a:cxnSpLocks/>
            <a:stCxn id="36" idx="4"/>
            <a:endCxn id="37" idx="0"/>
          </p:cNvCxnSpPr>
          <p:nvPr/>
        </p:nvCxnSpPr>
        <p:spPr>
          <a:xfrm>
            <a:off x="11588006" y="3421591"/>
            <a:ext cx="0" cy="460206"/>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6" name="Elipse 35">
            <a:extLst>
              <a:ext uri="{FF2B5EF4-FFF2-40B4-BE49-F238E27FC236}">
                <a16:creationId xmlns="" xmlns:a16="http://schemas.microsoft.com/office/drawing/2014/main" id="{88740F5A-6918-89CD-A84C-A05D93FAF21C}"/>
              </a:ext>
            </a:extLst>
          </p:cNvPr>
          <p:cNvSpPr/>
          <p:nvPr/>
        </p:nvSpPr>
        <p:spPr>
          <a:xfrm>
            <a:off x="11549704" y="3344988"/>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Elipse 36">
            <a:extLst>
              <a:ext uri="{FF2B5EF4-FFF2-40B4-BE49-F238E27FC236}">
                <a16:creationId xmlns="" xmlns:a16="http://schemas.microsoft.com/office/drawing/2014/main" id="{D1286167-2F69-FB3D-19C1-437B694B5735}"/>
              </a:ext>
            </a:extLst>
          </p:cNvPr>
          <p:cNvSpPr/>
          <p:nvPr/>
        </p:nvSpPr>
        <p:spPr>
          <a:xfrm>
            <a:off x="11549704" y="3881797"/>
            <a:ext cx="76603" cy="76603"/>
          </a:xfrm>
          <a:prstGeom prst="ellipse">
            <a:avLst/>
          </a:prstGeom>
          <a:noFill/>
          <a:ln w="28575">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408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PAAS (PLATAFORM AS A SERVICE)</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dirty="0" err="1" smtClean="0">
                <a:solidFill>
                  <a:schemeClr val="tx1">
                    <a:lumMod val="65000"/>
                    <a:lumOff val="35000"/>
                  </a:schemeClr>
                </a:solidFill>
              </a:rPr>
              <a:t>PaaS</a:t>
            </a:r>
            <a:r>
              <a:rPr lang="pt-BR" dirty="0" smtClean="0">
                <a:solidFill>
                  <a:schemeClr val="tx1">
                    <a:lumMod val="65000"/>
                    <a:lumOff val="35000"/>
                  </a:schemeClr>
                </a:solidFill>
              </a:rPr>
              <a:t> </a:t>
            </a:r>
            <a:r>
              <a:rPr lang="pt-BR" dirty="0">
                <a:solidFill>
                  <a:schemeClr val="tx1">
                    <a:lumMod val="65000"/>
                    <a:lumOff val="35000"/>
                  </a:schemeClr>
                </a:solidFill>
              </a:rPr>
              <a:t>fornece uma plataforma completa para desenvolver, implantar e gerenciar aplicativos, o que pode ser aproveitado para facilitar o trabalho de E</a:t>
            </a:r>
            <a:r>
              <a:rPr lang="pt-BR" dirty="0" smtClean="0">
                <a:solidFill>
                  <a:schemeClr val="tx1">
                    <a:lumMod val="65000"/>
                    <a:lumOff val="35000"/>
                  </a:schemeClr>
                </a:solidFill>
              </a:rPr>
              <a:t>ngenharia </a:t>
            </a:r>
            <a:r>
              <a:rPr lang="pt-BR" dirty="0">
                <a:solidFill>
                  <a:schemeClr val="tx1">
                    <a:lumMod val="65000"/>
                    <a:lumOff val="35000"/>
                  </a:schemeClr>
                </a:solidFill>
              </a:rPr>
              <a:t>de D</a:t>
            </a:r>
            <a:r>
              <a:rPr lang="pt-BR" dirty="0" smtClean="0">
                <a:solidFill>
                  <a:schemeClr val="tx1">
                    <a:lumMod val="65000"/>
                    <a:lumOff val="35000"/>
                  </a:schemeClr>
                </a:solidFill>
              </a:rPr>
              <a:t>ados:</a:t>
            </a:r>
          </a:p>
          <a:p>
            <a:pPr algn="just"/>
            <a:endParaRPr lang="pt-BR" dirty="0">
              <a:solidFill>
                <a:schemeClr val="tx1">
                  <a:lumMod val="65000"/>
                  <a:lumOff val="35000"/>
                </a:schemeClr>
              </a:solidFill>
            </a:endParaRPr>
          </a:p>
          <a:p>
            <a:pPr marL="857250" lvl="1" indent="-400050">
              <a:buFont typeface="+mj-lt"/>
              <a:buAutoNum type="romanUcPeriod"/>
            </a:pPr>
            <a:r>
              <a:rPr lang="pt-BR" i="1" dirty="0">
                <a:solidFill>
                  <a:schemeClr val="tx1">
                    <a:lumMod val="65000"/>
                    <a:lumOff val="35000"/>
                  </a:schemeClr>
                </a:solidFill>
              </a:rPr>
              <a:t>Ferramentas de Processamento de Dados;</a:t>
            </a:r>
          </a:p>
          <a:p>
            <a:pPr marL="857250" lvl="1" indent="-400050">
              <a:buFont typeface="+mj-lt"/>
              <a:buAutoNum type="romanUcPeriod"/>
            </a:pPr>
            <a:r>
              <a:rPr lang="pt-BR" i="1" dirty="0">
                <a:solidFill>
                  <a:schemeClr val="tx1">
                    <a:lumMod val="65000"/>
                    <a:lumOff val="35000"/>
                  </a:schemeClr>
                </a:solidFill>
              </a:rPr>
              <a:t>Bancos de Dados Gerenciados;</a:t>
            </a:r>
          </a:p>
          <a:p>
            <a:pPr marL="857250" lvl="1" indent="-400050">
              <a:buFont typeface="+mj-lt"/>
              <a:buAutoNum type="romanUcPeriod"/>
            </a:pPr>
            <a:r>
              <a:rPr lang="pt-BR" i="1" dirty="0" err="1">
                <a:solidFill>
                  <a:schemeClr val="tx1">
                    <a:lumMod val="65000"/>
                    <a:lumOff val="35000"/>
                  </a:schemeClr>
                </a:solidFill>
              </a:rPr>
              <a:t>APIs</a:t>
            </a:r>
            <a:r>
              <a:rPr lang="pt-BR" i="1" dirty="0">
                <a:solidFill>
                  <a:schemeClr val="tx1">
                    <a:lumMod val="65000"/>
                    <a:lumOff val="35000"/>
                  </a:schemeClr>
                </a:solidFill>
              </a:rPr>
              <a:t> para Integração de Dados;</a:t>
            </a:r>
          </a:p>
          <a:p>
            <a:pPr marL="857250" lvl="1" indent="-400050">
              <a:buFont typeface="+mj-lt"/>
              <a:buAutoNum type="romanUcPeriod"/>
            </a:pPr>
            <a:r>
              <a:rPr lang="pt-BR" i="1" dirty="0">
                <a:solidFill>
                  <a:schemeClr val="tx1">
                    <a:lumMod val="65000"/>
                    <a:lumOff val="35000"/>
                  </a:schemeClr>
                </a:solidFill>
              </a:rPr>
              <a:t>Automação de Processos;</a:t>
            </a:r>
          </a:p>
          <a:p>
            <a:pPr marL="857250" lvl="1" indent="-400050">
              <a:buFont typeface="+mj-lt"/>
              <a:buAutoNum type="romanUcPeriod"/>
            </a:pPr>
            <a:r>
              <a:rPr lang="pt-BR" i="1" dirty="0">
                <a:solidFill>
                  <a:schemeClr val="tx1">
                    <a:lumMod val="65000"/>
                    <a:lumOff val="35000"/>
                  </a:schemeClr>
                </a:solidFill>
              </a:rPr>
              <a:t>Desenvolvimento de Aplicações de Análise;</a:t>
            </a:r>
          </a:p>
          <a:p>
            <a:pPr marL="857250" lvl="1" indent="-400050">
              <a:buFont typeface="+mj-lt"/>
              <a:buAutoNum type="romanUcPeriod"/>
            </a:pPr>
            <a:r>
              <a:rPr lang="pt-BR" i="1" dirty="0">
                <a:solidFill>
                  <a:schemeClr val="tx1">
                    <a:lumMod val="65000"/>
                    <a:lumOff val="35000"/>
                  </a:schemeClr>
                </a:solidFill>
              </a:rPr>
              <a:t>Colaboração e Compartilhamento de Dados;</a:t>
            </a:r>
          </a:p>
          <a:p>
            <a:endParaRPr lang="pt-BR" dirty="0">
              <a:solidFill>
                <a:schemeClr val="tx1">
                  <a:lumMod val="65000"/>
                  <a:lumOff val="35000"/>
                </a:schemeClr>
              </a:solidFill>
            </a:endParaRPr>
          </a:p>
          <a:p>
            <a:r>
              <a:rPr lang="pt-BR" dirty="0">
                <a:solidFill>
                  <a:schemeClr val="tx1">
                    <a:lumMod val="65000"/>
                    <a:lumOff val="35000"/>
                  </a:schemeClr>
                </a:solidFill>
              </a:rPr>
              <a:t>Ao interligar </a:t>
            </a:r>
            <a:r>
              <a:rPr lang="pt-BR" dirty="0" err="1">
                <a:solidFill>
                  <a:schemeClr val="tx1">
                    <a:lumMod val="65000"/>
                    <a:lumOff val="35000"/>
                  </a:schemeClr>
                </a:solidFill>
              </a:rPr>
              <a:t>PaaS</a:t>
            </a:r>
            <a:r>
              <a:rPr lang="pt-BR" dirty="0">
                <a:solidFill>
                  <a:schemeClr val="tx1">
                    <a:lumMod val="65000"/>
                    <a:lumOff val="35000"/>
                  </a:schemeClr>
                </a:solidFill>
              </a:rPr>
              <a:t> com Engenharia de Dados, podemos criar um ambiente integrado e eficiente para desenvolver, implantar e gerenciar pipelines de dados, análises e aplicativos de dados personalizados. Isso pode ajudar a melhorar a eficiência, acelerar o ciclo de desenvolvimento e fornecer insights valiosos para o seu negócio.</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1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PAAS (PLATAFORM AS A SERVICE)</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b="1" dirty="0" smtClean="0">
                <a:solidFill>
                  <a:schemeClr val="tx1">
                    <a:lumMod val="65000"/>
                    <a:lumOff val="35000"/>
                  </a:schemeClr>
                </a:solidFill>
              </a:rPr>
              <a:t>Cenário</a:t>
            </a:r>
            <a:r>
              <a:rPr lang="pt-BR" dirty="0">
                <a:solidFill>
                  <a:schemeClr val="tx1">
                    <a:lumMod val="65000"/>
                    <a:lumOff val="35000"/>
                  </a:schemeClr>
                </a:solidFill>
              </a:rPr>
              <a:t>: Uma startup de tecnologia está desenvolvendo um aplicativo de análise de dados para processar e visualizar grandes conjuntos de dados de sensores </a:t>
            </a:r>
            <a:r>
              <a:rPr lang="pt-BR" dirty="0" err="1">
                <a:solidFill>
                  <a:schemeClr val="tx1">
                    <a:lumMod val="65000"/>
                    <a:lumOff val="35000"/>
                  </a:schemeClr>
                </a:solidFill>
              </a:rPr>
              <a:t>IoT</a:t>
            </a:r>
            <a:r>
              <a:rPr lang="pt-BR" dirty="0">
                <a:solidFill>
                  <a:schemeClr val="tx1">
                    <a:lumMod val="65000"/>
                    <a:lumOff val="35000"/>
                  </a:schemeClr>
                </a:solidFill>
              </a:rPr>
              <a:t> (Internet das Coisas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Aplicação de </a:t>
            </a:r>
            <a:r>
              <a:rPr lang="pt-BR" b="1" dirty="0" err="1">
                <a:solidFill>
                  <a:schemeClr val="tx1">
                    <a:lumMod val="65000"/>
                    <a:lumOff val="35000"/>
                  </a:schemeClr>
                </a:solidFill>
              </a:rPr>
              <a:t>PaaS</a:t>
            </a:r>
            <a:r>
              <a:rPr lang="pt-BR" dirty="0">
                <a:solidFill>
                  <a:schemeClr val="tx1">
                    <a:lumMod val="65000"/>
                    <a:lumOff val="35000"/>
                  </a:schemeClr>
                </a:solidFill>
              </a:rPr>
              <a:t>: A startup pode usar uma plataforma </a:t>
            </a:r>
            <a:r>
              <a:rPr lang="pt-BR" dirty="0" err="1">
                <a:solidFill>
                  <a:schemeClr val="tx1">
                    <a:lumMod val="65000"/>
                    <a:lumOff val="35000"/>
                  </a:schemeClr>
                </a:solidFill>
              </a:rPr>
              <a:t>PaaS</a:t>
            </a:r>
            <a:r>
              <a:rPr lang="pt-BR" dirty="0">
                <a:solidFill>
                  <a:schemeClr val="tx1">
                    <a:lumMod val="65000"/>
                    <a:lumOff val="35000"/>
                  </a:schemeClr>
                </a:solidFill>
              </a:rPr>
              <a:t>, como Microsoft </a:t>
            </a:r>
            <a:r>
              <a:rPr lang="pt-BR" dirty="0" err="1">
                <a:solidFill>
                  <a:schemeClr val="tx1">
                    <a:lumMod val="65000"/>
                    <a:lumOff val="35000"/>
                  </a:schemeClr>
                </a:solidFill>
              </a:rPr>
              <a:t>Azure</a:t>
            </a:r>
            <a:r>
              <a:rPr lang="pt-BR" dirty="0">
                <a:solidFill>
                  <a:schemeClr val="tx1">
                    <a:lumMod val="65000"/>
                    <a:lumOff val="35000"/>
                  </a:schemeClr>
                </a:solidFill>
              </a:rPr>
              <a:t> </a:t>
            </a:r>
            <a:r>
              <a:rPr lang="pt-BR" dirty="0" err="1">
                <a:solidFill>
                  <a:schemeClr val="tx1">
                    <a:lumMod val="65000"/>
                    <a:lumOff val="35000"/>
                  </a:schemeClr>
                </a:solidFill>
              </a:rPr>
              <a:t>IoT</a:t>
            </a:r>
            <a:r>
              <a:rPr lang="pt-BR" dirty="0">
                <a:solidFill>
                  <a:schemeClr val="tx1">
                    <a:lumMod val="65000"/>
                    <a:lumOff val="35000"/>
                  </a:schemeClr>
                </a:solidFill>
              </a:rPr>
              <a:t> Hub ou AWS </a:t>
            </a:r>
            <a:r>
              <a:rPr lang="pt-BR" dirty="0" err="1">
                <a:solidFill>
                  <a:schemeClr val="tx1">
                    <a:lumMod val="65000"/>
                    <a:lumOff val="35000"/>
                  </a:schemeClr>
                </a:solidFill>
              </a:rPr>
              <a:t>IoT</a:t>
            </a:r>
            <a:r>
              <a:rPr lang="pt-BR" dirty="0">
                <a:solidFill>
                  <a:schemeClr val="tx1">
                    <a:lumMod val="65000"/>
                    <a:lumOff val="35000"/>
                  </a:schemeClr>
                </a:solidFill>
              </a:rPr>
              <a:t> Core, para gerenciar a ingestão e processamento de dados de sensores </a:t>
            </a:r>
            <a:r>
              <a:rPr lang="pt-BR" dirty="0" err="1">
                <a:solidFill>
                  <a:schemeClr val="tx1">
                    <a:lumMod val="65000"/>
                    <a:lumOff val="35000"/>
                  </a:schemeClr>
                </a:solidFill>
              </a:rPr>
              <a:t>IoT</a:t>
            </a:r>
            <a:r>
              <a:rPr lang="pt-BR" dirty="0">
                <a:solidFill>
                  <a:schemeClr val="tx1">
                    <a:lumMod val="65000"/>
                    <a:lumOff val="35000"/>
                  </a:schemeClr>
                </a:solidFill>
              </a:rPr>
              <a:t>. Essas plataformas fornecem serviços gerenciados para coleta, armazenamento e análise de dados de dispositivos </a:t>
            </a:r>
            <a:r>
              <a:rPr lang="pt-BR" dirty="0" err="1">
                <a:solidFill>
                  <a:schemeClr val="tx1">
                    <a:lumMod val="65000"/>
                    <a:lumOff val="35000"/>
                  </a:schemeClr>
                </a:solidFill>
              </a:rPr>
              <a:t>IoT</a:t>
            </a:r>
            <a:r>
              <a:rPr lang="pt-BR" dirty="0">
                <a:solidFill>
                  <a:schemeClr val="tx1">
                    <a:lumMod val="65000"/>
                    <a:lumOff val="35000"/>
                  </a:schemeClr>
                </a:solidFill>
              </a:rPr>
              <a:t>. Além disso, a startup pode utilizar serviços de análise de dados em tempo real, como </a:t>
            </a:r>
            <a:r>
              <a:rPr lang="pt-BR" dirty="0" err="1">
                <a:solidFill>
                  <a:schemeClr val="tx1">
                    <a:lumMod val="65000"/>
                    <a:lumOff val="35000"/>
                  </a:schemeClr>
                </a:solidFill>
              </a:rPr>
              <a:t>Azure</a:t>
            </a:r>
            <a:r>
              <a:rPr lang="pt-BR" dirty="0">
                <a:solidFill>
                  <a:schemeClr val="tx1">
                    <a:lumMod val="65000"/>
                    <a:lumOff val="35000"/>
                  </a:schemeClr>
                </a:solidFill>
              </a:rPr>
              <a:t> </a:t>
            </a:r>
            <a:r>
              <a:rPr lang="pt-BR" dirty="0" err="1">
                <a:solidFill>
                  <a:schemeClr val="tx1">
                    <a:lumMod val="65000"/>
                    <a:lumOff val="35000"/>
                  </a:schemeClr>
                </a:solidFill>
              </a:rPr>
              <a:t>Stream</a:t>
            </a:r>
            <a:r>
              <a:rPr lang="pt-BR" dirty="0">
                <a:solidFill>
                  <a:schemeClr val="tx1">
                    <a:lumMod val="65000"/>
                    <a:lumOff val="35000"/>
                  </a:schemeClr>
                </a:solidFill>
              </a:rPr>
              <a:t> </a:t>
            </a:r>
            <a:r>
              <a:rPr lang="pt-BR" dirty="0" err="1">
                <a:solidFill>
                  <a:schemeClr val="tx1">
                    <a:lumMod val="65000"/>
                    <a:lumOff val="35000"/>
                  </a:schemeClr>
                </a:solidFill>
              </a:rPr>
              <a:t>Analytics</a:t>
            </a:r>
            <a:r>
              <a:rPr lang="pt-BR" dirty="0">
                <a:solidFill>
                  <a:schemeClr val="tx1">
                    <a:lumMod val="65000"/>
                    <a:lumOff val="35000"/>
                  </a:schemeClr>
                </a:solidFill>
              </a:rPr>
              <a:t> ou AWS </a:t>
            </a:r>
            <a:r>
              <a:rPr lang="pt-BR" dirty="0" err="1">
                <a:solidFill>
                  <a:schemeClr val="tx1">
                    <a:lumMod val="65000"/>
                    <a:lumOff val="35000"/>
                  </a:schemeClr>
                </a:solidFill>
              </a:rPr>
              <a:t>Kinesis</a:t>
            </a:r>
            <a:r>
              <a:rPr lang="pt-BR" dirty="0">
                <a:solidFill>
                  <a:schemeClr val="tx1">
                    <a:lumMod val="65000"/>
                    <a:lumOff val="35000"/>
                  </a:schemeClr>
                </a:solidFill>
              </a:rPr>
              <a:t>, para processar e analisar os dados dos sensores. Eles também podem usar serviços de banco de dados gerenciados, como </a:t>
            </a:r>
            <a:r>
              <a:rPr lang="pt-BR" dirty="0" err="1">
                <a:solidFill>
                  <a:schemeClr val="tx1">
                    <a:lumMod val="65000"/>
                    <a:lumOff val="35000"/>
                  </a:schemeClr>
                </a:solidFill>
              </a:rPr>
              <a:t>Azure</a:t>
            </a:r>
            <a:r>
              <a:rPr lang="pt-BR" dirty="0">
                <a:solidFill>
                  <a:schemeClr val="tx1">
                    <a:lumMod val="65000"/>
                    <a:lumOff val="35000"/>
                  </a:schemeClr>
                </a:solidFill>
              </a:rPr>
              <a:t> Cosmos DB ou AWS </a:t>
            </a:r>
            <a:r>
              <a:rPr lang="pt-BR" dirty="0" err="1">
                <a:solidFill>
                  <a:schemeClr val="tx1">
                    <a:lumMod val="65000"/>
                    <a:lumOff val="35000"/>
                  </a:schemeClr>
                </a:solidFill>
              </a:rPr>
              <a:t>DynamoDB</a:t>
            </a:r>
            <a:r>
              <a:rPr lang="pt-BR" dirty="0">
                <a:solidFill>
                  <a:schemeClr val="tx1">
                    <a:lumMod val="65000"/>
                    <a:lumOff val="35000"/>
                  </a:schemeClr>
                </a:solidFill>
              </a:rPr>
              <a:t>, para armazenar os dados processados e permitir consultas rápidas e escaláveis.</a:t>
            </a:r>
          </a:p>
        </p:txBody>
      </p:sp>
      <p:pic>
        <p:nvPicPr>
          <p:cNvPr id="2050" name="Picture 2" descr="Conheça Os 3 Modelos Cloud: IaaS, PaaS E SaaS | Tecnomega TI | Cloud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022764"/>
            <a:ext cx="6921706" cy="3230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04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VANTAGENS</a:t>
            </a:r>
            <a:endParaRPr lang="pt-BR" sz="2000" b="1" dirty="0">
              <a:solidFill>
                <a:srgbClr val="C00000"/>
              </a:solidFill>
            </a:endParaRPr>
          </a:p>
        </p:txBody>
      </p:sp>
      <p:graphicFrame>
        <p:nvGraphicFramePr>
          <p:cNvPr id="6" name="Tabela 5"/>
          <p:cNvGraphicFramePr>
            <a:graphicFrameLocks noGrp="1"/>
          </p:cNvGraphicFramePr>
          <p:nvPr>
            <p:extLst>
              <p:ext uri="{D42A27DB-BD31-4B8C-83A1-F6EECF244321}">
                <p14:modId xmlns:p14="http://schemas.microsoft.com/office/powerpoint/2010/main" val="3171804561"/>
              </p:ext>
            </p:extLst>
          </p:nvPr>
        </p:nvGraphicFramePr>
        <p:xfrm>
          <a:off x="147782" y="964573"/>
          <a:ext cx="11780982" cy="4759960"/>
        </p:xfrm>
        <a:graphic>
          <a:graphicData uri="http://schemas.openxmlformats.org/drawingml/2006/table">
            <a:tbl>
              <a:tblPr firstRow="1" bandRow="1">
                <a:tableStyleId>{5C22544A-7EE6-4342-B048-85BDC9FD1C3A}</a:tableStyleId>
              </a:tblPr>
              <a:tblGrid>
                <a:gridCol w="1339545"/>
                <a:gridCol w="6147871"/>
                <a:gridCol w="4293566"/>
              </a:tblGrid>
              <a:tr h="370840">
                <a:tc>
                  <a:txBody>
                    <a:bodyPr/>
                    <a:lstStyle/>
                    <a:p>
                      <a:pPr algn="ctr"/>
                      <a:r>
                        <a:rPr lang="pt-BR" sz="1800" kern="1200" dirty="0" smtClean="0">
                          <a:solidFill>
                            <a:schemeClr val="bg1"/>
                          </a:solidFill>
                          <a:latin typeface="+mn-lt"/>
                          <a:ea typeface="+mn-ea"/>
                          <a:cs typeface="+mn-cs"/>
                        </a:rPr>
                        <a:t>SERVIÇO</a:t>
                      </a:r>
                      <a:endParaRPr lang="pt-BR" sz="1800" kern="1200" dirty="0">
                        <a:solidFill>
                          <a:schemeClr val="bg1"/>
                        </a:solidFill>
                        <a:latin typeface="+mn-lt"/>
                        <a:ea typeface="+mn-ea"/>
                        <a:cs typeface="+mn-cs"/>
                      </a:endParaRPr>
                    </a:p>
                  </a:txBody>
                  <a:tcPr anchor="ctr">
                    <a:solidFill>
                      <a:srgbClr val="C00000"/>
                    </a:solidFill>
                  </a:tcPr>
                </a:tc>
                <a:tc>
                  <a:txBody>
                    <a:bodyPr/>
                    <a:lstStyle/>
                    <a:p>
                      <a:pPr algn="ctr"/>
                      <a:r>
                        <a:rPr lang="pt-BR" sz="1800" kern="1200" dirty="0" smtClean="0">
                          <a:solidFill>
                            <a:schemeClr val="bg1"/>
                          </a:solidFill>
                          <a:latin typeface="+mn-lt"/>
                          <a:ea typeface="+mn-ea"/>
                          <a:cs typeface="+mn-cs"/>
                        </a:rPr>
                        <a:t>VANTAGEM</a:t>
                      </a:r>
                      <a:endParaRPr lang="pt-BR" sz="1800" kern="1200" dirty="0">
                        <a:solidFill>
                          <a:schemeClr val="bg1"/>
                        </a:solidFill>
                        <a:latin typeface="+mn-lt"/>
                        <a:ea typeface="+mn-ea"/>
                        <a:cs typeface="+mn-cs"/>
                      </a:endParaRPr>
                    </a:p>
                  </a:txBody>
                  <a:tcPr anchor="ctr">
                    <a:solidFill>
                      <a:srgbClr val="C00000"/>
                    </a:solidFill>
                  </a:tcPr>
                </a:tc>
                <a:tc>
                  <a:txBody>
                    <a:bodyPr/>
                    <a:lstStyle/>
                    <a:p>
                      <a:pPr algn="ctr"/>
                      <a:r>
                        <a:rPr lang="pt-BR" sz="1800" kern="1200" dirty="0" smtClean="0">
                          <a:solidFill>
                            <a:schemeClr val="bg1"/>
                          </a:solidFill>
                          <a:latin typeface="+mn-lt"/>
                          <a:ea typeface="+mn-ea"/>
                          <a:cs typeface="+mn-cs"/>
                        </a:rPr>
                        <a:t>APLICAÇÃO</a:t>
                      </a:r>
                      <a:endParaRPr lang="pt-BR" sz="1800" kern="1200" dirty="0">
                        <a:solidFill>
                          <a:schemeClr val="bg1"/>
                        </a:solidFill>
                        <a:latin typeface="+mn-lt"/>
                        <a:ea typeface="+mn-ea"/>
                        <a:cs typeface="+mn-cs"/>
                      </a:endParaRPr>
                    </a:p>
                  </a:txBody>
                  <a:tcPr anchor="ctr">
                    <a:solidFill>
                      <a:srgbClr val="C00000"/>
                    </a:solidFill>
                  </a:tcPr>
                </a:tc>
              </a:tr>
              <a:tr h="370840">
                <a:tc>
                  <a:txBody>
                    <a:bodyPr/>
                    <a:lstStyle/>
                    <a:p>
                      <a:pPr algn="ctr"/>
                      <a:r>
                        <a:rPr lang="pt-BR" sz="1800" b="1" kern="1200" dirty="0" err="1" smtClean="0">
                          <a:solidFill>
                            <a:schemeClr val="tx1">
                              <a:lumMod val="65000"/>
                              <a:lumOff val="35000"/>
                            </a:schemeClr>
                          </a:solidFill>
                          <a:latin typeface="+mn-lt"/>
                          <a:ea typeface="+mn-ea"/>
                          <a:cs typeface="+mn-cs"/>
                        </a:rPr>
                        <a:t>IaaS</a:t>
                      </a:r>
                      <a:endParaRPr lang="pt-BR" sz="1800" b="1"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smtClean="0">
                          <a:solidFill>
                            <a:schemeClr val="tx1">
                              <a:lumMod val="65000"/>
                              <a:lumOff val="35000"/>
                            </a:schemeClr>
                          </a:solidFill>
                          <a:latin typeface="+mn-lt"/>
                          <a:ea typeface="+mn-ea"/>
                          <a:cs typeface="+mn-cs"/>
                        </a:rPr>
                        <a:t>O </a:t>
                      </a:r>
                      <a:r>
                        <a:rPr lang="pt-BR" sz="1800" kern="1200" dirty="0" err="1" smtClean="0">
                          <a:solidFill>
                            <a:schemeClr val="tx1">
                              <a:lumMod val="65000"/>
                              <a:lumOff val="35000"/>
                            </a:schemeClr>
                          </a:solidFill>
                          <a:latin typeface="+mn-lt"/>
                          <a:ea typeface="+mn-ea"/>
                          <a:cs typeface="+mn-cs"/>
                        </a:rPr>
                        <a:t>IaaS</a:t>
                      </a:r>
                      <a:r>
                        <a:rPr lang="pt-BR" sz="1800" kern="1200" dirty="0" smtClean="0">
                          <a:solidFill>
                            <a:schemeClr val="tx1">
                              <a:lumMod val="65000"/>
                              <a:lumOff val="35000"/>
                            </a:schemeClr>
                          </a:solidFill>
                          <a:latin typeface="+mn-lt"/>
                          <a:ea typeface="+mn-ea"/>
                          <a:cs typeface="+mn-cs"/>
                        </a:rPr>
                        <a:t> é o modelo de Computação em Nuvem mais flexível, pois os recursos de hardware podem ser adquiridos conforme a necessidade. Além disso, o modelo é fácil de automatizar e é altamente escalável. Os clientes, portanto, mantêm o controle completo de sua infraestrutura.</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smtClean="0">
                          <a:solidFill>
                            <a:schemeClr val="tx1">
                              <a:lumMod val="65000"/>
                              <a:lumOff val="35000"/>
                            </a:schemeClr>
                          </a:solidFill>
                          <a:latin typeface="+mn-lt"/>
                          <a:ea typeface="+mn-ea"/>
                          <a:cs typeface="+mn-cs"/>
                        </a:rPr>
                        <a:t>AWS EC2</a:t>
                      </a:r>
                    </a:p>
                    <a:p>
                      <a:pPr algn="ctr"/>
                      <a:r>
                        <a:rPr lang="pt-BR" sz="1800" kern="1200" dirty="0" smtClean="0">
                          <a:solidFill>
                            <a:schemeClr val="tx1">
                              <a:lumMod val="65000"/>
                              <a:lumOff val="35000"/>
                            </a:schemeClr>
                          </a:solidFill>
                          <a:latin typeface="+mn-lt"/>
                          <a:ea typeface="+mn-ea"/>
                          <a:cs typeface="+mn-cs"/>
                        </a:rPr>
                        <a:t>Google Compute </a:t>
                      </a:r>
                      <a:r>
                        <a:rPr lang="pt-BR" sz="1800" kern="1200" dirty="0" err="1" smtClean="0">
                          <a:solidFill>
                            <a:schemeClr val="tx1">
                              <a:lumMod val="65000"/>
                              <a:lumOff val="35000"/>
                            </a:schemeClr>
                          </a:solidFill>
                          <a:latin typeface="+mn-lt"/>
                          <a:ea typeface="+mn-ea"/>
                          <a:cs typeface="+mn-cs"/>
                        </a:rPr>
                        <a:t>Engine</a:t>
                      </a:r>
                      <a:r>
                        <a:rPr lang="pt-BR" sz="1800" kern="1200" dirty="0" smtClean="0">
                          <a:solidFill>
                            <a:schemeClr val="tx1">
                              <a:lumMod val="65000"/>
                              <a:lumOff val="35000"/>
                            </a:schemeClr>
                          </a:solidFill>
                          <a:latin typeface="+mn-lt"/>
                          <a:ea typeface="+mn-ea"/>
                          <a:cs typeface="+mn-cs"/>
                        </a:rPr>
                        <a:t> (GCE)</a:t>
                      </a:r>
                    </a:p>
                    <a:p>
                      <a:pPr algn="ctr"/>
                      <a:r>
                        <a:rPr lang="pt-BR" sz="1800" kern="1200" dirty="0" err="1" smtClean="0">
                          <a:solidFill>
                            <a:schemeClr val="tx1">
                              <a:lumMod val="65000"/>
                              <a:lumOff val="35000"/>
                            </a:schemeClr>
                          </a:solidFill>
                          <a:latin typeface="+mn-lt"/>
                          <a:ea typeface="+mn-ea"/>
                          <a:cs typeface="+mn-cs"/>
                        </a:rPr>
                        <a:t>Huawei</a:t>
                      </a:r>
                      <a:r>
                        <a:rPr lang="pt-BR" sz="1800" kern="1200" dirty="0" smtClean="0">
                          <a:solidFill>
                            <a:schemeClr val="tx1">
                              <a:lumMod val="65000"/>
                              <a:lumOff val="35000"/>
                            </a:schemeClr>
                          </a:solidFill>
                          <a:latin typeface="+mn-lt"/>
                          <a:ea typeface="+mn-ea"/>
                          <a:cs typeface="+mn-cs"/>
                        </a:rPr>
                        <a:t> </a:t>
                      </a:r>
                      <a:r>
                        <a:rPr lang="pt-BR" sz="1800" kern="1200" dirty="0" err="1" smtClean="0">
                          <a:solidFill>
                            <a:schemeClr val="tx1">
                              <a:lumMod val="65000"/>
                              <a:lumOff val="35000"/>
                            </a:schemeClr>
                          </a:solidFill>
                          <a:latin typeface="+mn-lt"/>
                          <a:ea typeface="+mn-ea"/>
                          <a:cs typeface="+mn-cs"/>
                        </a:rPr>
                        <a:t>Kunpeng</a:t>
                      </a:r>
                      <a:r>
                        <a:rPr lang="pt-BR" sz="1800" kern="1200" dirty="0" smtClean="0">
                          <a:solidFill>
                            <a:schemeClr val="tx1">
                              <a:lumMod val="65000"/>
                              <a:lumOff val="35000"/>
                            </a:schemeClr>
                          </a:solidFill>
                          <a:latin typeface="+mn-lt"/>
                          <a:ea typeface="+mn-ea"/>
                          <a:cs typeface="+mn-cs"/>
                        </a:rPr>
                        <a:t> </a:t>
                      </a:r>
                      <a:r>
                        <a:rPr lang="pt-BR" sz="1800" kern="1200" dirty="0" err="1" smtClean="0">
                          <a:solidFill>
                            <a:schemeClr val="tx1">
                              <a:lumMod val="65000"/>
                              <a:lumOff val="35000"/>
                            </a:schemeClr>
                          </a:solidFill>
                          <a:latin typeface="+mn-lt"/>
                          <a:ea typeface="+mn-ea"/>
                          <a:cs typeface="+mn-cs"/>
                        </a:rPr>
                        <a:t>Cloud</a:t>
                      </a:r>
                      <a:r>
                        <a:rPr lang="pt-BR" sz="1800" kern="1200" dirty="0" smtClean="0">
                          <a:solidFill>
                            <a:schemeClr val="tx1">
                              <a:lumMod val="65000"/>
                              <a:lumOff val="35000"/>
                            </a:schemeClr>
                          </a:solidFill>
                          <a:latin typeface="+mn-lt"/>
                          <a:ea typeface="+mn-ea"/>
                          <a:cs typeface="+mn-cs"/>
                        </a:rPr>
                        <a:t> Services.</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r>
              <a:tr h="370840">
                <a:tc>
                  <a:txBody>
                    <a:bodyPr/>
                    <a:lstStyle/>
                    <a:p>
                      <a:pPr algn="ctr"/>
                      <a:r>
                        <a:rPr lang="pt-BR" sz="1800" b="1" kern="1200" dirty="0" err="1" smtClean="0">
                          <a:solidFill>
                            <a:schemeClr val="tx1">
                              <a:lumMod val="65000"/>
                              <a:lumOff val="35000"/>
                            </a:schemeClr>
                          </a:solidFill>
                          <a:latin typeface="+mn-lt"/>
                          <a:ea typeface="+mn-ea"/>
                          <a:cs typeface="+mn-cs"/>
                        </a:rPr>
                        <a:t>SaaS</a:t>
                      </a:r>
                      <a:endParaRPr lang="pt-BR" sz="1800" b="1"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smtClean="0">
                          <a:solidFill>
                            <a:schemeClr val="tx1">
                              <a:lumMod val="65000"/>
                              <a:lumOff val="35000"/>
                            </a:schemeClr>
                          </a:solidFill>
                          <a:latin typeface="+mn-lt"/>
                          <a:ea typeface="+mn-ea"/>
                          <a:cs typeface="+mn-cs"/>
                        </a:rPr>
                        <a:t>Devido ao seu modelo de entrega na web, o </a:t>
                      </a:r>
                      <a:r>
                        <a:rPr lang="pt-BR" sz="1800" kern="1200" dirty="0" err="1" smtClean="0">
                          <a:solidFill>
                            <a:schemeClr val="tx1">
                              <a:lumMod val="65000"/>
                              <a:lumOff val="35000"/>
                            </a:schemeClr>
                          </a:solidFill>
                          <a:latin typeface="+mn-lt"/>
                          <a:ea typeface="+mn-ea"/>
                          <a:cs typeface="+mn-cs"/>
                        </a:rPr>
                        <a:t>SaaS</a:t>
                      </a:r>
                      <a:r>
                        <a:rPr lang="pt-BR" sz="1800" kern="1200" dirty="0" smtClean="0">
                          <a:solidFill>
                            <a:schemeClr val="tx1">
                              <a:lumMod val="65000"/>
                              <a:lumOff val="35000"/>
                            </a:schemeClr>
                          </a:solidFill>
                          <a:latin typeface="+mn-lt"/>
                          <a:ea typeface="+mn-ea"/>
                          <a:cs typeface="+mn-cs"/>
                        </a:rPr>
                        <a:t> elimina a necessidade de a equipe de TI fazer o download e instalar aplicativos em cada computador. Com o </a:t>
                      </a:r>
                      <a:r>
                        <a:rPr lang="pt-BR" sz="1800" kern="1200" dirty="0" err="1" smtClean="0">
                          <a:solidFill>
                            <a:schemeClr val="tx1">
                              <a:lumMod val="65000"/>
                              <a:lumOff val="35000"/>
                            </a:schemeClr>
                          </a:solidFill>
                          <a:latin typeface="+mn-lt"/>
                          <a:ea typeface="+mn-ea"/>
                          <a:cs typeface="+mn-cs"/>
                        </a:rPr>
                        <a:t>SaaS</a:t>
                      </a:r>
                      <a:r>
                        <a:rPr lang="pt-BR" sz="1800" kern="1200" dirty="0" smtClean="0">
                          <a:solidFill>
                            <a:schemeClr val="tx1">
                              <a:lumMod val="65000"/>
                              <a:lumOff val="35000"/>
                            </a:schemeClr>
                          </a:solidFill>
                          <a:latin typeface="+mn-lt"/>
                          <a:ea typeface="+mn-ea"/>
                          <a:cs typeface="+mn-cs"/>
                        </a:rPr>
                        <a:t>, os fornecedores gerenciam todos os possíveis problemas técnicos como dados, middleware, servidores e armazenamento, resultando em uma manutenção e suporte otimizados para o seu negócio.</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fr-FR" sz="1800" kern="1200" dirty="0" smtClean="0">
                          <a:solidFill>
                            <a:schemeClr val="tx1">
                              <a:lumMod val="65000"/>
                              <a:lumOff val="35000"/>
                            </a:schemeClr>
                          </a:solidFill>
                          <a:latin typeface="+mn-lt"/>
                          <a:ea typeface="+mn-ea"/>
                          <a:cs typeface="+mn-cs"/>
                        </a:rPr>
                        <a:t>G Suite,</a:t>
                      </a:r>
                    </a:p>
                    <a:p>
                      <a:pPr algn="ctr"/>
                      <a:r>
                        <a:rPr lang="fr-FR" sz="1800" kern="1200" dirty="0" smtClean="0">
                          <a:solidFill>
                            <a:schemeClr val="tx1">
                              <a:lumMod val="65000"/>
                              <a:lumOff val="35000"/>
                            </a:schemeClr>
                          </a:solidFill>
                          <a:latin typeface="+mn-lt"/>
                          <a:ea typeface="+mn-ea"/>
                          <a:cs typeface="+mn-cs"/>
                        </a:rPr>
                        <a:t>Salesforce, </a:t>
                      </a:r>
                    </a:p>
                    <a:p>
                      <a:pPr algn="ctr"/>
                      <a:r>
                        <a:rPr lang="fr-FR" sz="1800" kern="1200" dirty="0" smtClean="0">
                          <a:solidFill>
                            <a:schemeClr val="tx1">
                              <a:lumMod val="65000"/>
                              <a:lumOff val="35000"/>
                            </a:schemeClr>
                          </a:solidFill>
                          <a:latin typeface="+mn-lt"/>
                          <a:ea typeface="+mn-ea"/>
                          <a:cs typeface="+mn-cs"/>
                        </a:rPr>
                        <a:t>Mailchimp, </a:t>
                      </a:r>
                    </a:p>
                    <a:p>
                      <a:pPr algn="ctr"/>
                      <a:r>
                        <a:rPr lang="fr-FR" sz="1800" kern="1200" dirty="0" smtClean="0">
                          <a:solidFill>
                            <a:schemeClr val="tx1">
                              <a:lumMod val="65000"/>
                              <a:lumOff val="35000"/>
                            </a:schemeClr>
                          </a:solidFill>
                          <a:latin typeface="+mn-lt"/>
                          <a:ea typeface="+mn-ea"/>
                          <a:cs typeface="+mn-cs"/>
                        </a:rPr>
                        <a:t>Google Analytics,</a:t>
                      </a:r>
                    </a:p>
                    <a:p>
                      <a:pPr algn="ctr"/>
                      <a:r>
                        <a:rPr lang="fr-FR" sz="1800" kern="1200" dirty="0" smtClean="0">
                          <a:solidFill>
                            <a:schemeClr val="tx1">
                              <a:lumMod val="65000"/>
                              <a:lumOff val="35000"/>
                            </a:schemeClr>
                          </a:solidFill>
                          <a:latin typeface="+mn-lt"/>
                          <a:ea typeface="+mn-ea"/>
                          <a:cs typeface="+mn-cs"/>
                        </a:rPr>
                        <a:t>Dropbox.</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r>
              <a:tr h="370840">
                <a:tc>
                  <a:txBody>
                    <a:bodyPr/>
                    <a:lstStyle/>
                    <a:p>
                      <a:pPr algn="ctr"/>
                      <a:r>
                        <a:rPr lang="pt-BR" sz="1800" b="1" kern="1200" dirty="0" err="1" smtClean="0">
                          <a:solidFill>
                            <a:schemeClr val="tx1">
                              <a:lumMod val="65000"/>
                              <a:lumOff val="35000"/>
                            </a:schemeClr>
                          </a:solidFill>
                          <a:latin typeface="+mn-lt"/>
                          <a:ea typeface="+mn-ea"/>
                          <a:cs typeface="+mn-cs"/>
                        </a:rPr>
                        <a:t>PaaS</a:t>
                      </a:r>
                      <a:endParaRPr lang="pt-BR" sz="1800" b="1"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pt-BR" sz="1800" kern="1200" dirty="0" smtClean="0">
                          <a:solidFill>
                            <a:schemeClr val="tx1">
                              <a:lumMod val="65000"/>
                              <a:lumOff val="35000"/>
                            </a:schemeClr>
                          </a:solidFill>
                          <a:latin typeface="+mn-lt"/>
                          <a:ea typeface="+mn-ea"/>
                          <a:cs typeface="+mn-cs"/>
                        </a:rPr>
                        <a:t>Os benefícios do </a:t>
                      </a:r>
                      <a:r>
                        <a:rPr lang="pt-BR" sz="1800" kern="1200" dirty="0" err="1" smtClean="0">
                          <a:solidFill>
                            <a:schemeClr val="tx1">
                              <a:lumMod val="65000"/>
                              <a:lumOff val="35000"/>
                            </a:schemeClr>
                          </a:solidFill>
                          <a:latin typeface="+mn-lt"/>
                          <a:ea typeface="+mn-ea"/>
                          <a:cs typeface="+mn-cs"/>
                        </a:rPr>
                        <a:t>PaaS</a:t>
                      </a:r>
                      <a:r>
                        <a:rPr lang="pt-BR" sz="1800" kern="1200" dirty="0" smtClean="0">
                          <a:solidFill>
                            <a:schemeClr val="tx1">
                              <a:lumMod val="65000"/>
                              <a:lumOff val="35000"/>
                            </a:schemeClr>
                          </a:solidFill>
                          <a:latin typeface="+mn-lt"/>
                          <a:ea typeface="+mn-ea"/>
                          <a:cs typeface="+mn-cs"/>
                        </a:rPr>
                        <a:t> incluem desenvolvimento e implementação simples e econômica,  que é altamente disponível. Além disso, os desenvolvedores podem focar na personalização dos aplicativos.</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c>
                  <a:txBody>
                    <a:bodyPr/>
                    <a:lstStyle/>
                    <a:p>
                      <a:pPr algn="ctr"/>
                      <a:r>
                        <a:rPr lang="en-US" sz="1800" kern="1200" dirty="0" smtClean="0">
                          <a:solidFill>
                            <a:schemeClr val="tx1">
                              <a:lumMod val="65000"/>
                              <a:lumOff val="35000"/>
                            </a:schemeClr>
                          </a:solidFill>
                          <a:latin typeface="+mn-lt"/>
                          <a:ea typeface="+mn-ea"/>
                          <a:cs typeface="+mn-cs"/>
                        </a:rPr>
                        <a:t>AWS Beanstalk,</a:t>
                      </a:r>
                    </a:p>
                    <a:p>
                      <a:pPr algn="ctr"/>
                      <a:r>
                        <a:rPr lang="en-US" sz="1800" kern="1200" dirty="0" smtClean="0">
                          <a:solidFill>
                            <a:schemeClr val="tx1">
                              <a:lumMod val="65000"/>
                              <a:lumOff val="35000"/>
                            </a:schemeClr>
                          </a:solidFill>
                          <a:latin typeface="+mn-lt"/>
                          <a:ea typeface="+mn-ea"/>
                          <a:cs typeface="+mn-cs"/>
                        </a:rPr>
                        <a:t>AWS RDS,</a:t>
                      </a:r>
                    </a:p>
                    <a:p>
                      <a:pPr algn="ctr"/>
                      <a:r>
                        <a:rPr lang="en-US" sz="1800" kern="1200" dirty="0" smtClean="0">
                          <a:solidFill>
                            <a:schemeClr val="tx1">
                              <a:lumMod val="65000"/>
                              <a:lumOff val="35000"/>
                            </a:schemeClr>
                          </a:solidFill>
                          <a:latin typeface="+mn-lt"/>
                          <a:ea typeface="+mn-ea"/>
                          <a:cs typeface="+mn-cs"/>
                        </a:rPr>
                        <a:t>GCP App Engine. </a:t>
                      </a:r>
                      <a:endParaRPr lang="pt-BR" sz="1800" kern="1200" dirty="0">
                        <a:solidFill>
                          <a:schemeClr val="tx1">
                            <a:lumMod val="65000"/>
                            <a:lumOff val="35000"/>
                          </a:schemeClr>
                        </a:solidFill>
                        <a:latin typeface="+mn-lt"/>
                        <a:ea typeface="+mn-ea"/>
                        <a:cs typeface="+mn-cs"/>
                      </a:endParaRPr>
                    </a:p>
                  </a:txBody>
                  <a:tcPr anchor="ctr">
                    <a:solidFill>
                      <a:schemeClr val="bg1">
                        <a:lumMod val="95000"/>
                      </a:schemeClr>
                    </a:solidFill>
                  </a:tcPr>
                </a:tc>
              </a:tr>
            </a:tbl>
          </a:graphicData>
        </a:graphic>
      </p:graphicFrame>
    </p:spTree>
    <p:extLst>
      <p:ext uri="{BB962C8B-B14F-4D97-AF65-F5344CB8AC3E}">
        <p14:creationId xmlns:p14="http://schemas.microsoft.com/office/powerpoint/2010/main" val="189915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r>
              <a:rPr lang="pt-BR" sz="1600" strike="sngStrike"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dirty="0"/>
              <a:t>Definição de DaaS.</a:t>
            </a:r>
          </a:p>
          <a:p>
            <a:pPr marL="742950" lvl="1" indent="-285750" algn="just">
              <a:buFont typeface="Arial" panose="020B0604020202020204" pitchFamily="34" charset="0"/>
              <a:buChar char="•"/>
            </a:pPr>
            <a:r>
              <a:rPr lang="pt-BR" sz="1600" dirty="0"/>
              <a:t>Diferença entre dados tradicionais e DaaS</a:t>
            </a:r>
            <a:r>
              <a:rPr lang="pt-BR" sz="1600" dirty="0" smtClean="0"/>
              <a:t>.</a:t>
            </a:r>
            <a:endParaRPr lang="pt-BR" sz="1600" dirty="0"/>
          </a:p>
          <a:p>
            <a:pPr marL="742950" lvl="1" indent="-285750" algn="just">
              <a:buFont typeface="Arial" panose="020B0604020202020204" pitchFamily="34" charset="0"/>
              <a:buChar char="•"/>
            </a:pPr>
            <a:r>
              <a:rPr lang="pt-BR" sz="1600" dirty="0" smtClean="0"/>
              <a:t>Benefícios </a:t>
            </a:r>
            <a:r>
              <a:rPr lang="pt-BR" sz="1600" dirty="0"/>
              <a:t>do DaaS para organizações, como acesso fácil a conjuntos de dados, eliminação de custos de infraestrutura e capacidade de escalabilidade</a:t>
            </a:r>
            <a:r>
              <a:rPr lang="pt-BR" sz="1600"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dirty="0"/>
              <a:t>Descrição do processo de provisionamento e gerenciamento de serviços de dados</a:t>
            </a:r>
            <a:r>
              <a:rPr lang="pt-BR" sz="1600" dirty="0" smtClean="0"/>
              <a:t>.</a:t>
            </a:r>
            <a:endParaRPr lang="pt-BR" sz="1600" dirty="0"/>
          </a:p>
        </p:txBody>
      </p:sp>
      <p:sp>
        <p:nvSpPr>
          <p:cNvPr id="13" name="CaixaDeTexto 12">
            <a:extLst>
              <a:ext uri="{FF2B5EF4-FFF2-40B4-BE49-F238E27FC236}">
                <a16:creationId xmlns=""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806186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DEFINIÇÃO</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fontAlgn="base"/>
            <a:r>
              <a:rPr lang="pt-BR" b="1" dirty="0" smtClean="0">
                <a:solidFill>
                  <a:schemeClr val="tx1">
                    <a:lumMod val="65000"/>
                    <a:lumOff val="35000"/>
                  </a:schemeClr>
                </a:solidFill>
              </a:rPr>
              <a:t>Dados como serviço </a:t>
            </a:r>
            <a:r>
              <a:rPr lang="pt-BR" dirty="0" smtClean="0">
                <a:solidFill>
                  <a:schemeClr val="tx1">
                    <a:lumMod val="65000"/>
                    <a:lumOff val="35000"/>
                  </a:schemeClr>
                </a:solidFill>
              </a:rPr>
              <a:t>é </a:t>
            </a:r>
            <a:r>
              <a:rPr lang="pt-BR" dirty="0">
                <a:solidFill>
                  <a:schemeClr val="tx1">
                    <a:lumMod val="65000"/>
                    <a:lumOff val="35000"/>
                  </a:schemeClr>
                </a:solidFill>
              </a:rPr>
              <a:t>uma variedade de soluções baseadas em nuvem usadas para trabalhar com dados. Essas soluções são oferecidas por fornecedores de DaaS, que disponibilizam dados de negócios prontamente sob demanda pela Internet. </a:t>
            </a:r>
            <a:endParaRPr lang="pt-BR" dirty="0" smtClean="0">
              <a:solidFill>
                <a:schemeClr val="tx1">
                  <a:lumMod val="65000"/>
                  <a:lumOff val="35000"/>
                </a:schemeClr>
              </a:solidFill>
            </a:endParaRPr>
          </a:p>
          <a:p>
            <a:pPr algn="just" fontAlgn="base"/>
            <a:endParaRPr lang="pt-BR" dirty="0">
              <a:solidFill>
                <a:schemeClr val="tx1">
                  <a:lumMod val="65000"/>
                  <a:lumOff val="35000"/>
                </a:schemeClr>
              </a:solidFill>
            </a:endParaRPr>
          </a:p>
          <a:p>
            <a:pPr algn="just" fontAlgn="base"/>
            <a:r>
              <a:rPr lang="pt-BR" dirty="0">
                <a:solidFill>
                  <a:schemeClr val="tx1">
                    <a:lumMod val="65000"/>
                    <a:lumOff val="35000"/>
                  </a:schemeClr>
                </a:solidFill>
              </a:rPr>
              <a:t>DaaS é frequentemente descrito como uma estratégia de gerenciamento de dados que emprega a nuvem para fornecer armazenamento de dados, realizar monitoramento, processar dados e assim por diante. </a:t>
            </a:r>
            <a:endParaRPr lang="pt-BR" dirty="0" smtClean="0">
              <a:solidFill>
                <a:schemeClr val="tx1">
                  <a:lumMod val="65000"/>
                  <a:lumOff val="35000"/>
                </a:schemeClr>
              </a:solidFill>
            </a:endParaRPr>
          </a:p>
          <a:p>
            <a:pPr algn="just" fontAlgn="base"/>
            <a:endParaRPr lang="pt-BR" dirty="0">
              <a:solidFill>
                <a:schemeClr val="tx1">
                  <a:lumMod val="65000"/>
                  <a:lumOff val="35000"/>
                </a:schemeClr>
              </a:solidFill>
            </a:endParaRPr>
          </a:p>
          <a:p>
            <a:pPr algn="just" fontAlgn="base"/>
            <a:r>
              <a:rPr lang="pt-BR" dirty="0">
                <a:solidFill>
                  <a:schemeClr val="tx1">
                    <a:lumMod val="65000"/>
                    <a:lumOff val="35000"/>
                  </a:schemeClr>
                </a:solidFill>
              </a:rPr>
              <a:t>Semelhante ao </a:t>
            </a:r>
            <a:r>
              <a:rPr lang="pt-BR" dirty="0" err="1">
                <a:solidFill>
                  <a:schemeClr val="tx1">
                    <a:lumMod val="65000"/>
                    <a:lumOff val="35000"/>
                  </a:schemeClr>
                </a:solidFill>
              </a:rPr>
              <a:t>SaaS</a:t>
            </a:r>
            <a:r>
              <a:rPr lang="pt-BR" dirty="0">
                <a:solidFill>
                  <a:schemeClr val="tx1">
                    <a:lumMod val="65000"/>
                    <a:lumOff val="35000"/>
                  </a:schemeClr>
                </a:solidFill>
              </a:rPr>
              <a:t> (Software as a Service), o DaaS elimina a necessidade de baixar e gerenciar software localmente. Essa característica torna o serviço em nuvem popular entre empresas que desejam migrar seu armazenamento de dados de servidores locais para a nuvem.</a:t>
            </a:r>
          </a:p>
        </p:txBody>
      </p:sp>
      <p:pic>
        <p:nvPicPr>
          <p:cNvPr id="3074" name="Picture 2" descr="Understanding Data as a Service - 2WTec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39" t="16095" r="4870" b="14881"/>
          <a:stretch/>
        </p:blipFill>
        <p:spPr bwMode="auto">
          <a:xfrm>
            <a:off x="275771" y="1301188"/>
            <a:ext cx="5863772"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76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DEFINIÇÃO</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fontAlgn="base"/>
            <a:r>
              <a:rPr lang="pt-BR" dirty="0" smtClean="0">
                <a:solidFill>
                  <a:schemeClr val="tx1">
                    <a:lumMod val="65000"/>
                    <a:lumOff val="35000"/>
                  </a:schemeClr>
                </a:solidFill>
              </a:rPr>
              <a:t>Numerosos </a:t>
            </a:r>
            <a:r>
              <a:rPr lang="pt-BR" dirty="0">
                <a:solidFill>
                  <a:schemeClr val="tx1">
                    <a:lumMod val="65000"/>
                    <a:lumOff val="35000"/>
                  </a:schemeClr>
                </a:solidFill>
              </a:rPr>
              <a:t>benefícios do DaaS que podem influenciar significativamente o desempenho dos negócios atraem grandes e pequenas empresas em todo o mundo. </a:t>
            </a:r>
            <a:endParaRPr lang="pt-BR" dirty="0" smtClean="0">
              <a:solidFill>
                <a:schemeClr val="tx1">
                  <a:lumMod val="65000"/>
                  <a:lumOff val="35000"/>
                </a:schemeClr>
              </a:solidFill>
            </a:endParaRPr>
          </a:p>
          <a:p>
            <a:pPr algn="just" fontAlgn="base"/>
            <a:endParaRPr lang="pt-BR" dirty="0">
              <a:solidFill>
                <a:schemeClr val="tx1">
                  <a:lumMod val="65000"/>
                  <a:lumOff val="35000"/>
                </a:schemeClr>
              </a:solidFill>
            </a:endParaRPr>
          </a:p>
          <a:p>
            <a:pPr algn="just" fontAlgn="base"/>
            <a:r>
              <a:rPr lang="pt-BR" b="1" dirty="0">
                <a:solidFill>
                  <a:schemeClr val="tx1">
                    <a:lumMod val="65000"/>
                    <a:lumOff val="35000"/>
                  </a:schemeClr>
                </a:solidFill>
              </a:rPr>
              <a:t>Maior acessibilidade</a:t>
            </a:r>
            <a:r>
              <a:rPr lang="pt-BR" dirty="0">
                <a:solidFill>
                  <a:schemeClr val="tx1">
                    <a:lumMod val="65000"/>
                    <a:lumOff val="35000"/>
                  </a:schemeClr>
                </a:solidFill>
              </a:rPr>
              <a:t> – As empresas que adotam DaaS não estão vinculadas a sistemas e servidores de armazenamento locais, uma vez que armazenam dados remotamente. Portanto, podem colaborar com parceiros globais de forma eficiente. Simultaneamente, os funcionários podem acessar dados sem precisar ir ao escritório, economizando tempo e energia</a:t>
            </a:r>
            <a:r>
              <a:rPr lang="pt-BR" dirty="0" smtClean="0">
                <a:solidFill>
                  <a:schemeClr val="tx1">
                    <a:lumMod val="65000"/>
                    <a:lumOff val="35000"/>
                  </a:schemeClr>
                </a:solidFill>
              </a:rPr>
              <a:t>.</a:t>
            </a:r>
          </a:p>
          <a:p>
            <a:pPr algn="just" fontAlgn="base"/>
            <a:endParaRPr lang="pt-BR" dirty="0">
              <a:solidFill>
                <a:schemeClr val="tx1">
                  <a:lumMod val="65000"/>
                  <a:lumOff val="35000"/>
                </a:schemeClr>
              </a:solidFill>
            </a:endParaRPr>
          </a:p>
          <a:p>
            <a:pPr algn="just" fontAlgn="base"/>
            <a:r>
              <a:rPr lang="pt-BR" b="1" dirty="0">
                <a:solidFill>
                  <a:schemeClr val="tx1">
                    <a:lumMod val="65000"/>
                    <a:lumOff val="35000"/>
                  </a:schemeClr>
                </a:solidFill>
              </a:rPr>
              <a:t>Produtos melhores</a:t>
            </a:r>
            <a:r>
              <a:rPr lang="pt-BR" dirty="0">
                <a:solidFill>
                  <a:schemeClr val="tx1">
                    <a:lumMod val="65000"/>
                    <a:lumOff val="35000"/>
                  </a:schemeClr>
                </a:solidFill>
              </a:rPr>
              <a:t> – o DaaS ajuda as empresas a perceber os pontos fracos e fortes de seus produtos. Com base nisso, eles podem minimizar os pontos fracos e aproveitar os pontos fortes, levando a melhorias no produto. </a:t>
            </a:r>
          </a:p>
        </p:txBody>
      </p:sp>
      <p:pic>
        <p:nvPicPr>
          <p:cNvPr id="3074" name="Picture 2" descr="Understanding Data as a Service - 2WTec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39" t="16095" r="4870" b="14881"/>
          <a:stretch/>
        </p:blipFill>
        <p:spPr bwMode="auto">
          <a:xfrm>
            <a:off x="275771" y="1301188"/>
            <a:ext cx="5863772"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320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DEFINIÇÃO</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fontAlgn="base"/>
            <a:r>
              <a:rPr lang="pt-BR" b="1" dirty="0" smtClean="0">
                <a:solidFill>
                  <a:schemeClr val="tx1">
                    <a:lumMod val="65000"/>
                    <a:lumOff val="35000"/>
                  </a:schemeClr>
                </a:solidFill>
              </a:rPr>
              <a:t>Custo-benefício</a:t>
            </a:r>
            <a:r>
              <a:rPr lang="pt-BR" dirty="0" smtClean="0">
                <a:solidFill>
                  <a:schemeClr val="tx1">
                    <a:lumMod val="65000"/>
                    <a:lumOff val="35000"/>
                  </a:schemeClr>
                </a:solidFill>
              </a:rPr>
              <a:t> – Quem entende perfeitamente o que é DaaS enfatiza que sua vantagem mais considerável é o custo-benefício. Com o DaaS, não há necessidade de investir recursos financeiros na manutenção e gerenciamento de dados porque tudo é feito pelos fornecedores de DaaS.</a:t>
            </a:r>
          </a:p>
          <a:p>
            <a:pPr algn="just" fontAlgn="base"/>
            <a:endParaRPr lang="pt-BR" dirty="0" smtClean="0">
              <a:solidFill>
                <a:schemeClr val="tx1">
                  <a:lumMod val="65000"/>
                  <a:lumOff val="35000"/>
                </a:schemeClr>
              </a:solidFill>
            </a:endParaRPr>
          </a:p>
          <a:p>
            <a:pPr algn="just" fontAlgn="base"/>
            <a:r>
              <a:rPr lang="pt-BR" b="1" dirty="0" smtClean="0">
                <a:solidFill>
                  <a:schemeClr val="tx1">
                    <a:lumMod val="65000"/>
                    <a:lumOff val="35000"/>
                  </a:schemeClr>
                </a:solidFill>
              </a:rPr>
              <a:t>Pouco tempo de configuração</a:t>
            </a:r>
            <a:r>
              <a:rPr lang="pt-BR" dirty="0" smtClean="0">
                <a:solidFill>
                  <a:schemeClr val="tx1">
                    <a:lumMod val="65000"/>
                    <a:lumOff val="35000"/>
                  </a:schemeClr>
                </a:solidFill>
              </a:rPr>
              <a:t> – As empresas podem começar a armazenar e processar dados imediatamente ao empregar DaaS. Por outro lado, as empresas que mantêm os dados localmente gastam muito mais tempo na configuração. </a:t>
            </a:r>
          </a:p>
          <a:p>
            <a:pPr algn="just" fontAlgn="base"/>
            <a:endParaRPr lang="pt-BR" dirty="0" smtClean="0">
              <a:solidFill>
                <a:schemeClr val="tx1">
                  <a:lumMod val="65000"/>
                  <a:lumOff val="35000"/>
                </a:schemeClr>
              </a:solidFill>
            </a:endParaRPr>
          </a:p>
          <a:p>
            <a:pPr algn="just" fontAlgn="base"/>
            <a:r>
              <a:rPr lang="pt-BR" b="1" dirty="0" smtClean="0">
                <a:solidFill>
                  <a:schemeClr val="tx1">
                    <a:lumMod val="65000"/>
                    <a:lumOff val="35000"/>
                  </a:schemeClr>
                </a:solidFill>
              </a:rPr>
              <a:t>Experiência do usuário aprimorada</a:t>
            </a:r>
            <a:r>
              <a:rPr lang="pt-BR" dirty="0" smtClean="0">
                <a:solidFill>
                  <a:schemeClr val="tx1">
                    <a:lumMod val="65000"/>
                    <a:lumOff val="35000"/>
                  </a:schemeClr>
                </a:solidFill>
              </a:rPr>
              <a:t> – As empresas que estão cientes do que é DaaS tomam decisões baseadas em dados que melhoram a experiência do cliente. Portanto, eles observam melhorias na retenção de clientes e no valor da vida útil do cliente. </a:t>
            </a:r>
            <a:endParaRPr lang="pt-BR" dirty="0">
              <a:solidFill>
                <a:schemeClr val="tx1">
                  <a:lumMod val="65000"/>
                  <a:lumOff val="35000"/>
                </a:schemeClr>
              </a:solidFill>
            </a:endParaRPr>
          </a:p>
        </p:txBody>
      </p:sp>
      <p:pic>
        <p:nvPicPr>
          <p:cNvPr id="3074" name="Picture 2" descr="Understanding Data as a Service - 2WTec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039" t="16095" r="4870" b="14881"/>
          <a:stretch/>
        </p:blipFill>
        <p:spPr bwMode="auto">
          <a:xfrm>
            <a:off x="275771" y="1301188"/>
            <a:ext cx="5863772" cy="454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24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TRADICIONAL X MODERNO</a:t>
            </a:r>
            <a:endParaRPr lang="pt-BR" sz="2000" b="1" dirty="0">
              <a:solidFill>
                <a:srgbClr val="C00000"/>
              </a:solidFill>
            </a:endParaRPr>
          </a:p>
        </p:txBody>
      </p:sp>
      <p:graphicFrame>
        <p:nvGraphicFramePr>
          <p:cNvPr id="5" name="Tabela 4"/>
          <p:cNvGraphicFramePr>
            <a:graphicFrameLocks noGrp="1"/>
          </p:cNvGraphicFramePr>
          <p:nvPr>
            <p:extLst>
              <p:ext uri="{D42A27DB-BD31-4B8C-83A1-F6EECF244321}">
                <p14:modId xmlns:p14="http://schemas.microsoft.com/office/powerpoint/2010/main" val="823714774"/>
              </p:ext>
            </p:extLst>
          </p:nvPr>
        </p:nvGraphicFramePr>
        <p:xfrm>
          <a:off x="130629" y="906517"/>
          <a:ext cx="11858173" cy="5857240"/>
        </p:xfrm>
        <a:graphic>
          <a:graphicData uri="http://schemas.openxmlformats.org/drawingml/2006/table">
            <a:tbl>
              <a:tblPr firstRow="1" bandRow="1">
                <a:tableStyleId>{5C22544A-7EE6-4342-B048-85BDC9FD1C3A}</a:tableStyleId>
              </a:tblPr>
              <a:tblGrid>
                <a:gridCol w="1698171"/>
                <a:gridCol w="4528457"/>
                <a:gridCol w="5631545"/>
              </a:tblGrid>
              <a:tr h="370840">
                <a:tc>
                  <a:txBody>
                    <a:bodyPr/>
                    <a:lstStyle/>
                    <a:p>
                      <a:pPr algn="ctr"/>
                      <a:r>
                        <a:rPr lang="pt-BR" sz="1600" dirty="0" smtClean="0"/>
                        <a:t>ABORDAGEM</a:t>
                      </a:r>
                      <a:endParaRPr lang="pt-BR" sz="1600" dirty="0"/>
                    </a:p>
                  </a:txBody>
                  <a:tcPr anchor="ctr">
                    <a:solidFill>
                      <a:srgbClr val="C00000"/>
                    </a:solidFill>
                  </a:tcPr>
                </a:tc>
                <a:tc>
                  <a:txBody>
                    <a:bodyPr/>
                    <a:lstStyle/>
                    <a:p>
                      <a:pPr algn="ctr"/>
                      <a:r>
                        <a:rPr lang="pt-BR" sz="1600" dirty="0" smtClean="0"/>
                        <a:t>TRADICIONAL</a:t>
                      </a:r>
                    </a:p>
                  </a:txBody>
                  <a:tcPr anchor="ctr">
                    <a:solidFill>
                      <a:srgbClr val="C00000"/>
                    </a:solidFill>
                  </a:tcPr>
                </a:tc>
                <a:tc>
                  <a:txBody>
                    <a:bodyPr/>
                    <a:lstStyle/>
                    <a:p>
                      <a:pPr algn="ctr"/>
                      <a:r>
                        <a:rPr lang="pt-BR" sz="1600" dirty="0" smtClean="0"/>
                        <a:t>DAAS</a:t>
                      </a:r>
                      <a:endParaRPr lang="pt-BR" sz="1600" dirty="0"/>
                    </a:p>
                  </a:txBody>
                  <a:tcPr anchor="ctr">
                    <a:solidFill>
                      <a:srgbClr val="C00000"/>
                    </a:solidFill>
                  </a:tcPr>
                </a:tc>
              </a:tr>
              <a:tr h="370840">
                <a:tc>
                  <a:txBody>
                    <a:bodyPr/>
                    <a:lstStyle/>
                    <a:p>
                      <a:pPr algn="l"/>
                      <a:r>
                        <a:rPr lang="pt-BR" sz="1600" b="1" i="0" kern="1200" dirty="0" smtClean="0">
                          <a:solidFill>
                            <a:schemeClr val="dk1"/>
                          </a:solidFill>
                          <a:effectLst/>
                          <a:latin typeface="+mn-lt"/>
                          <a:ea typeface="+mn-ea"/>
                          <a:cs typeface="+mn-cs"/>
                        </a:rPr>
                        <a:t>Acesso aos Dados:</a:t>
                      </a:r>
                      <a:endParaRPr lang="pt-BR" sz="1600" b="0" i="0" kern="1200" dirty="0" smtClean="0">
                        <a:solidFill>
                          <a:schemeClr val="dk1"/>
                        </a:solidFill>
                        <a:effectLst/>
                        <a:latin typeface="+mn-lt"/>
                        <a:ea typeface="+mn-ea"/>
                        <a:cs typeface="+mn-cs"/>
                      </a:endParaRPr>
                    </a:p>
                  </a:txBody>
                  <a:tcPr anchor="ctr">
                    <a:solidFill>
                      <a:schemeClr val="bg2">
                        <a:lumMod val="90000"/>
                      </a:schemeClr>
                    </a:solidFill>
                  </a:tcPr>
                </a:tc>
                <a:tc>
                  <a:txBody>
                    <a:bodyPr/>
                    <a:lstStyle/>
                    <a:p>
                      <a:pPr algn="ctr"/>
                      <a:r>
                        <a:rPr lang="pt-BR" sz="1600" b="0" i="0" kern="1200" dirty="0" smtClean="0">
                          <a:solidFill>
                            <a:schemeClr val="dk1"/>
                          </a:solidFill>
                          <a:effectLst/>
                          <a:latin typeface="+mn-lt"/>
                          <a:ea typeface="+mn-ea"/>
                          <a:cs typeface="+mn-cs"/>
                        </a:rPr>
                        <a:t>Nos métodos tradicionais, os dados são armazenados localmente em servidores ou infraestrutura de TI da própria organização. O acesso aos dados geralmente requer uma infraestrutura de hardware e software dedicada dentro da organização.</a:t>
                      </a:r>
                      <a:endParaRPr lang="pt-BR" sz="1600" dirty="0"/>
                    </a:p>
                  </a:txBody>
                  <a:tcPr anchor="ctr">
                    <a:solidFill>
                      <a:schemeClr val="bg2">
                        <a:lumMod val="90000"/>
                      </a:schemeClr>
                    </a:solidFill>
                  </a:tcPr>
                </a:tc>
                <a:tc>
                  <a:txBody>
                    <a:bodyPr/>
                    <a:lstStyle/>
                    <a:p>
                      <a:pPr algn="ctr"/>
                      <a:r>
                        <a:rPr lang="pt-BR" sz="1600" b="0" i="0" kern="1200" dirty="0" smtClean="0">
                          <a:solidFill>
                            <a:schemeClr val="dk1"/>
                          </a:solidFill>
                          <a:effectLst/>
                          <a:latin typeface="+mn-lt"/>
                          <a:ea typeface="+mn-ea"/>
                          <a:cs typeface="+mn-cs"/>
                        </a:rPr>
                        <a:t>Os</a:t>
                      </a:r>
                      <a:r>
                        <a:rPr lang="pt-BR" sz="1600" b="0" i="0" kern="1200" baseline="0" dirty="0" smtClean="0">
                          <a:solidFill>
                            <a:schemeClr val="dk1"/>
                          </a:solidFill>
                          <a:effectLst/>
                          <a:latin typeface="+mn-lt"/>
                          <a:ea typeface="+mn-ea"/>
                          <a:cs typeface="+mn-cs"/>
                        </a:rPr>
                        <a:t> </a:t>
                      </a:r>
                      <a:r>
                        <a:rPr lang="pt-BR" sz="1600" b="0" i="0" kern="1200" dirty="0" smtClean="0">
                          <a:solidFill>
                            <a:schemeClr val="dk1"/>
                          </a:solidFill>
                          <a:effectLst/>
                          <a:latin typeface="+mn-lt"/>
                          <a:ea typeface="+mn-ea"/>
                          <a:cs typeface="+mn-cs"/>
                        </a:rPr>
                        <a:t>dados são disponibilizados como um serviço através da nuvem. Isso significa que os usuários podem acessar os dados remotamente pela internet, sem a necessidade de manter uma infraestrutura de TI local. Os dados são hospedados e gerenciados por um provedor de serviços em nuvem, que fornece acesso sob demanda aos dados conforme necessário.</a:t>
                      </a:r>
                      <a:endParaRPr lang="pt-BR" sz="1600" dirty="0"/>
                    </a:p>
                  </a:txBody>
                  <a:tcPr anchor="ctr">
                    <a:solidFill>
                      <a:schemeClr val="bg2">
                        <a:lumMod val="90000"/>
                      </a:schemeClr>
                    </a:solidFill>
                  </a:tcPr>
                </a:tc>
              </a:tr>
              <a:tr h="370840">
                <a:tc>
                  <a:txBody>
                    <a:bodyPr/>
                    <a:lstStyle/>
                    <a:p>
                      <a:pPr algn="l"/>
                      <a:r>
                        <a:rPr lang="pt-BR" sz="1600" b="1" i="0" kern="1200" dirty="0" smtClean="0">
                          <a:solidFill>
                            <a:schemeClr val="dk1"/>
                          </a:solidFill>
                          <a:effectLst/>
                          <a:latin typeface="+mn-lt"/>
                          <a:ea typeface="+mn-ea"/>
                          <a:cs typeface="+mn-cs"/>
                        </a:rPr>
                        <a:t>Armazenamento de Dados:</a:t>
                      </a:r>
                      <a:endParaRPr lang="pt-BR" sz="1600" b="0" i="0" kern="1200" dirty="0" smtClean="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smtClean="0">
                          <a:solidFill>
                            <a:schemeClr val="dk1"/>
                          </a:solidFill>
                          <a:effectLst/>
                          <a:latin typeface="+mn-lt"/>
                          <a:ea typeface="+mn-ea"/>
                          <a:cs typeface="+mn-cs"/>
                        </a:rPr>
                        <a:t>Nos métodos tradicionais, os dados são armazenados localmente em bancos de dados, servidores de arquivos ou sistemas de armazenamento próprios da organização. A capacidade de armazenamento é limitada pela infraestrutura de TI disponível.</a:t>
                      </a:r>
                      <a:endParaRPr lang="pt-BR" sz="1600" b="0" i="0" kern="1200" dirty="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smtClean="0">
                          <a:solidFill>
                            <a:schemeClr val="dk1"/>
                          </a:solidFill>
                          <a:effectLst/>
                          <a:latin typeface="+mn-lt"/>
                          <a:ea typeface="+mn-ea"/>
                          <a:cs typeface="+mn-cs"/>
                        </a:rPr>
                        <a:t>Os dados são armazenados na nuvem pelo provedor de serviços. Isso permite uma escalabilidade quase ilimitada do armazenamento, conforme a demanda, sem a necessidade de investimentos em infraestrutura adicional por parte da organização.</a:t>
                      </a:r>
                      <a:endParaRPr lang="pt-BR" sz="1600" b="0" i="0" kern="1200" dirty="0">
                        <a:solidFill>
                          <a:schemeClr val="dk1"/>
                        </a:solidFill>
                        <a:effectLst/>
                        <a:latin typeface="+mn-lt"/>
                        <a:ea typeface="+mn-ea"/>
                        <a:cs typeface="+mn-cs"/>
                      </a:endParaRPr>
                    </a:p>
                  </a:txBody>
                  <a:tcPr anchor="ctr">
                    <a:solidFill>
                      <a:schemeClr val="bg1"/>
                    </a:solidFill>
                  </a:tcPr>
                </a:tc>
              </a:tr>
              <a:tr h="370840">
                <a:tc>
                  <a:txBody>
                    <a:bodyPr/>
                    <a:lstStyle/>
                    <a:p>
                      <a:pPr algn="l"/>
                      <a:r>
                        <a:rPr lang="pt-BR" sz="1600" b="1" i="0" kern="1200" dirty="0" smtClean="0">
                          <a:solidFill>
                            <a:schemeClr val="dk1"/>
                          </a:solidFill>
                          <a:effectLst/>
                          <a:latin typeface="+mn-lt"/>
                          <a:ea typeface="+mn-ea"/>
                          <a:cs typeface="+mn-cs"/>
                        </a:rPr>
                        <a:t>Gerenciamento e Manutenção:</a:t>
                      </a:r>
                      <a:endParaRPr lang="pt-BR" sz="1600" b="0" i="0" kern="1200" dirty="0" smtClean="0">
                        <a:solidFill>
                          <a:schemeClr val="dk1"/>
                        </a:solidFill>
                        <a:effectLst/>
                        <a:latin typeface="+mn-lt"/>
                        <a:ea typeface="+mn-ea"/>
                        <a:cs typeface="+mn-cs"/>
                      </a:endParaRPr>
                    </a:p>
                  </a:txBody>
                  <a:tcPr anchor="ctr">
                    <a:solidFill>
                      <a:schemeClr val="bg2">
                        <a:lumMod val="90000"/>
                      </a:schemeClr>
                    </a:solidFill>
                  </a:tcPr>
                </a:tc>
                <a:tc>
                  <a:txBody>
                    <a:bodyPr/>
                    <a:lstStyle/>
                    <a:p>
                      <a:pPr algn="ctr"/>
                      <a:r>
                        <a:rPr lang="pt-BR" sz="1600" b="0" i="0" kern="1200" dirty="0" smtClean="0">
                          <a:solidFill>
                            <a:schemeClr val="dk1"/>
                          </a:solidFill>
                          <a:effectLst/>
                          <a:latin typeface="+mn-lt"/>
                          <a:ea typeface="+mn-ea"/>
                          <a:cs typeface="+mn-cs"/>
                        </a:rPr>
                        <a:t>A organização é responsável pelo gerenciamento e manutenção dos seus próprios dados. Isso inclui tarefas como backup, atualizações de software, segurança e monitoramento de desempenho.</a:t>
                      </a:r>
                      <a:endParaRPr lang="pt-BR" sz="1600" b="0" i="0" kern="1200" dirty="0">
                        <a:solidFill>
                          <a:schemeClr val="dk1"/>
                        </a:solidFill>
                        <a:effectLst/>
                        <a:latin typeface="+mn-lt"/>
                        <a:ea typeface="+mn-ea"/>
                        <a:cs typeface="+mn-cs"/>
                      </a:endParaRPr>
                    </a:p>
                  </a:txBody>
                  <a:tcPr anchor="ctr">
                    <a:solidFill>
                      <a:schemeClr val="bg2">
                        <a:lumMod val="90000"/>
                      </a:schemeClr>
                    </a:solidFill>
                  </a:tcPr>
                </a:tc>
                <a:tc>
                  <a:txBody>
                    <a:bodyPr/>
                    <a:lstStyle/>
                    <a:p>
                      <a:pPr algn="ctr"/>
                      <a:r>
                        <a:rPr lang="pt-BR" sz="1600" b="0" i="0" kern="1200" dirty="0" smtClean="0">
                          <a:solidFill>
                            <a:schemeClr val="dk1"/>
                          </a:solidFill>
                          <a:effectLst/>
                          <a:latin typeface="+mn-lt"/>
                          <a:ea typeface="+mn-ea"/>
                          <a:cs typeface="+mn-cs"/>
                        </a:rPr>
                        <a:t>O provedor de serviços em nuvem é responsável pelo gerenciamento e manutenção dos dados. Isso inclui garantir a disponibilidade, segurança, conformidade e desempenho dos dados hospedados na nuvem.</a:t>
                      </a:r>
                      <a:endParaRPr lang="pt-BR" sz="1600" b="0" i="0" kern="1200" dirty="0">
                        <a:solidFill>
                          <a:schemeClr val="dk1"/>
                        </a:solidFill>
                        <a:effectLst/>
                        <a:latin typeface="+mn-lt"/>
                        <a:ea typeface="+mn-ea"/>
                        <a:cs typeface="+mn-cs"/>
                      </a:endParaRPr>
                    </a:p>
                  </a:txBody>
                  <a:tcPr anchor="ctr">
                    <a:solidFill>
                      <a:schemeClr val="bg2">
                        <a:lumMod val="90000"/>
                      </a:schemeClr>
                    </a:solidFill>
                  </a:tcPr>
                </a:tc>
              </a:tr>
              <a:tr h="370840">
                <a:tc>
                  <a:txBody>
                    <a:bodyPr/>
                    <a:lstStyle/>
                    <a:p>
                      <a:pPr algn="l"/>
                      <a:r>
                        <a:rPr lang="pt-BR" sz="1600" b="1" i="0" kern="1200" dirty="0" smtClean="0">
                          <a:solidFill>
                            <a:schemeClr val="dk1"/>
                          </a:solidFill>
                          <a:effectLst/>
                          <a:latin typeface="+mn-lt"/>
                          <a:ea typeface="+mn-ea"/>
                          <a:cs typeface="+mn-cs"/>
                        </a:rPr>
                        <a:t>Custos e Flexibilidade:</a:t>
                      </a:r>
                      <a:endParaRPr lang="pt-BR" sz="1600" b="0" i="0" kern="1200" dirty="0" smtClean="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smtClean="0">
                          <a:solidFill>
                            <a:schemeClr val="dk1"/>
                          </a:solidFill>
                          <a:effectLst/>
                          <a:latin typeface="+mn-lt"/>
                          <a:ea typeface="+mn-ea"/>
                          <a:cs typeface="+mn-cs"/>
                        </a:rPr>
                        <a:t>Os custos de infraestrutura de TI própria podem ser significativos, incluindo a compra de hardware, licenças de software e custos operacionais contínuos. A escalabilidade pode ser limitada pela capacidade da infraestrutura existente.</a:t>
                      </a:r>
                      <a:endParaRPr lang="pt-BR" sz="1600" b="0" i="0" kern="1200" dirty="0">
                        <a:solidFill>
                          <a:schemeClr val="dk1"/>
                        </a:solidFill>
                        <a:effectLst/>
                        <a:latin typeface="+mn-lt"/>
                        <a:ea typeface="+mn-ea"/>
                        <a:cs typeface="+mn-cs"/>
                      </a:endParaRPr>
                    </a:p>
                  </a:txBody>
                  <a:tcPr anchor="ctr">
                    <a:solidFill>
                      <a:schemeClr val="bg1"/>
                    </a:solidFill>
                  </a:tcPr>
                </a:tc>
                <a:tc>
                  <a:txBody>
                    <a:bodyPr/>
                    <a:lstStyle/>
                    <a:p>
                      <a:pPr algn="ctr"/>
                      <a:r>
                        <a:rPr lang="pt-BR" sz="1600" b="0" i="0" kern="1200" dirty="0" smtClean="0">
                          <a:solidFill>
                            <a:schemeClr val="dk1"/>
                          </a:solidFill>
                          <a:effectLst/>
                          <a:latin typeface="+mn-lt"/>
                          <a:ea typeface="+mn-ea"/>
                          <a:cs typeface="+mn-cs"/>
                        </a:rPr>
                        <a:t>Custos são geralmente baseados no uso, o que significa que as organizações podem pagar apenas pelo que realmente utilizam. Além disso, a escalabilidade é facilitada, permitindo que as organizações aumentem ou diminuam facilmente a capacidade de armazenamento e processamento de dados conforme necessário.</a:t>
                      </a:r>
                      <a:endParaRPr lang="pt-BR" sz="1600" b="0" i="0" kern="1200" dirty="0">
                        <a:solidFill>
                          <a:schemeClr val="dk1"/>
                        </a:solidFill>
                        <a:effectLst/>
                        <a:latin typeface="+mn-lt"/>
                        <a:ea typeface="+mn-ea"/>
                        <a:cs typeface="+mn-cs"/>
                      </a:endParaRPr>
                    </a:p>
                  </a:txBody>
                  <a:tcPr anchor="ctr">
                    <a:solidFill>
                      <a:schemeClr val="bg1"/>
                    </a:solidFill>
                  </a:tcPr>
                </a:tc>
              </a:tr>
            </a:tbl>
          </a:graphicData>
        </a:graphic>
      </p:graphicFrame>
    </p:spTree>
    <p:extLst>
      <p:ext uri="{BB962C8B-B14F-4D97-AF65-F5344CB8AC3E}">
        <p14:creationId xmlns:p14="http://schemas.microsoft.com/office/powerpoint/2010/main" val="4227415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632311"/>
          </a:xfrm>
          <a:prstGeom prst="rect">
            <a:avLst/>
          </a:prstGeom>
          <a:noFill/>
        </p:spPr>
        <p:txBody>
          <a:bodyPr wrap="square">
            <a:spAutoFit/>
          </a:bodyPr>
          <a:lstStyle/>
          <a:p>
            <a:pPr algn="just" fontAlgn="base"/>
            <a:r>
              <a:rPr lang="pt-BR" dirty="0" smtClean="0">
                <a:solidFill>
                  <a:schemeClr val="tx1">
                    <a:lumMod val="65000"/>
                    <a:lumOff val="35000"/>
                  </a:schemeClr>
                </a:solidFill>
              </a:rPr>
              <a:t>Os </a:t>
            </a:r>
            <a:r>
              <a:rPr lang="pt-BR" dirty="0">
                <a:solidFill>
                  <a:schemeClr val="tx1">
                    <a:lumMod val="65000"/>
                    <a:lumOff val="35000"/>
                  </a:schemeClr>
                </a:solidFill>
              </a:rPr>
              <a:t>benefícios do </a:t>
            </a:r>
            <a:r>
              <a:rPr lang="pt-BR" dirty="0" smtClean="0">
                <a:solidFill>
                  <a:schemeClr val="tx1">
                    <a:lumMod val="65000"/>
                    <a:lumOff val="35000"/>
                  </a:schemeClr>
                </a:solidFill>
              </a:rPr>
              <a:t>DaaS </a:t>
            </a:r>
            <a:r>
              <a:rPr lang="pt-BR" dirty="0">
                <a:solidFill>
                  <a:schemeClr val="tx1">
                    <a:lumMod val="65000"/>
                    <a:lumOff val="35000"/>
                  </a:schemeClr>
                </a:solidFill>
              </a:rPr>
              <a:t>para organizações são significativos e podem transformar a maneira como lidam com dados</a:t>
            </a:r>
            <a:r>
              <a:rPr lang="pt-BR" dirty="0" smtClean="0">
                <a:solidFill>
                  <a:schemeClr val="tx1">
                    <a:lumMod val="65000"/>
                    <a:lumOff val="35000"/>
                  </a:schemeClr>
                </a:solidFill>
              </a:rPr>
              <a:t>.</a:t>
            </a:r>
          </a:p>
          <a:p>
            <a:pPr algn="just" fontAlgn="base"/>
            <a:endParaRPr lang="pt-BR" dirty="0">
              <a:solidFill>
                <a:schemeClr val="tx1">
                  <a:lumMod val="65000"/>
                  <a:lumOff val="35000"/>
                </a:schemeClr>
              </a:solidFill>
            </a:endParaRPr>
          </a:p>
          <a:p>
            <a:pPr algn="just"/>
            <a:r>
              <a:rPr lang="pt-BR" b="1" dirty="0">
                <a:solidFill>
                  <a:schemeClr val="tx1">
                    <a:lumMod val="65000"/>
                    <a:lumOff val="35000"/>
                  </a:schemeClr>
                </a:solidFill>
              </a:rPr>
              <a:t>Acesso Fácil a Conjuntos de </a:t>
            </a:r>
            <a:r>
              <a:rPr lang="pt-BR" b="1" dirty="0" smtClean="0">
                <a:solidFill>
                  <a:schemeClr val="tx1">
                    <a:lumMod val="65000"/>
                    <a:lumOff val="35000"/>
                  </a:schemeClr>
                </a:solidFill>
              </a:rPr>
              <a:t>Dados: </a:t>
            </a:r>
            <a:r>
              <a:rPr lang="pt-BR" dirty="0" smtClean="0">
                <a:solidFill>
                  <a:schemeClr val="tx1">
                    <a:lumMod val="65000"/>
                    <a:lumOff val="35000"/>
                  </a:schemeClr>
                </a:solidFill>
              </a:rPr>
              <a:t>Com </a:t>
            </a:r>
            <a:r>
              <a:rPr lang="pt-BR" dirty="0">
                <a:solidFill>
                  <a:schemeClr val="tx1">
                    <a:lumMod val="65000"/>
                    <a:lumOff val="35000"/>
                  </a:schemeClr>
                </a:solidFill>
              </a:rPr>
              <a:t>o DaaS, as organizações podem acessar uma ampla variedade de conjuntos de dados de forma fácil e rápida, muitas vezes por meio de </a:t>
            </a:r>
            <a:r>
              <a:rPr lang="pt-BR" dirty="0" err="1">
                <a:solidFill>
                  <a:schemeClr val="tx1">
                    <a:lumMod val="65000"/>
                    <a:lumOff val="35000"/>
                  </a:schemeClr>
                </a:solidFill>
              </a:rPr>
              <a:t>APIs</a:t>
            </a:r>
            <a:r>
              <a:rPr lang="pt-BR" dirty="0">
                <a:solidFill>
                  <a:schemeClr val="tx1">
                    <a:lumMod val="65000"/>
                    <a:lumOff val="35000"/>
                  </a:schemeClr>
                </a:solidFill>
              </a:rPr>
              <a:t> simples ou interfaces web amigáveis.</a:t>
            </a:r>
          </a:p>
          <a:p>
            <a:pPr algn="just"/>
            <a:endParaRPr lang="pt-BR" dirty="0">
              <a:solidFill>
                <a:schemeClr val="tx1">
                  <a:lumMod val="65000"/>
                  <a:lumOff val="35000"/>
                </a:schemeClr>
              </a:solidFill>
            </a:endParaRPr>
          </a:p>
          <a:p>
            <a:pPr algn="just"/>
            <a:r>
              <a:rPr lang="pt-BR" b="1" i="1" dirty="0">
                <a:solidFill>
                  <a:schemeClr val="tx1">
                    <a:lumMod val="65000"/>
                    <a:lumOff val="35000"/>
                  </a:schemeClr>
                </a:solidFill>
              </a:rPr>
              <a:t>Exemplo de Uso: </a:t>
            </a:r>
            <a:r>
              <a:rPr lang="pt-BR" dirty="0">
                <a:solidFill>
                  <a:schemeClr val="tx1">
                    <a:lumMod val="65000"/>
                    <a:lumOff val="35000"/>
                  </a:schemeClr>
                </a:solidFill>
              </a:rPr>
              <a:t>Uma empresa de entrega de </a:t>
            </a:r>
            <a:r>
              <a:rPr lang="pt-BR" dirty="0" smtClean="0">
                <a:solidFill>
                  <a:schemeClr val="tx1">
                    <a:lumMod val="65000"/>
                    <a:lumOff val="35000"/>
                  </a:schemeClr>
                </a:solidFill>
              </a:rPr>
              <a:t>utiliza </a:t>
            </a:r>
            <a:r>
              <a:rPr lang="pt-BR" dirty="0">
                <a:solidFill>
                  <a:schemeClr val="tx1">
                    <a:lumMod val="65000"/>
                    <a:lumOff val="35000"/>
                  </a:schemeClr>
                </a:solidFill>
              </a:rPr>
              <a:t>as </a:t>
            </a:r>
            <a:r>
              <a:rPr lang="pt-BR" dirty="0" smtClean="0">
                <a:solidFill>
                  <a:schemeClr val="tx1">
                    <a:lumMod val="65000"/>
                    <a:lumOff val="35000"/>
                  </a:schemeClr>
                </a:solidFill>
              </a:rPr>
              <a:t>API </a:t>
            </a:r>
            <a:r>
              <a:rPr lang="pt-BR" dirty="0">
                <a:solidFill>
                  <a:schemeClr val="tx1">
                    <a:lumMod val="65000"/>
                    <a:lumOff val="35000"/>
                  </a:schemeClr>
                </a:solidFill>
              </a:rPr>
              <a:t>do Google </a:t>
            </a:r>
            <a:r>
              <a:rPr lang="pt-BR" dirty="0" err="1">
                <a:solidFill>
                  <a:schemeClr val="tx1">
                    <a:lumMod val="65000"/>
                    <a:lumOff val="35000"/>
                  </a:schemeClr>
                </a:solidFill>
              </a:rPr>
              <a:t>Maps</a:t>
            </a:r>
            <a:r>
              <a:rPr lang="pt-BR" dirty="0">
                <a:solidFill>
                  <a:schemeClr val="tx1">
                    <a:lumMod val="65000"/>
                    <a:lumOff val="35000"/>
                  </a:schemeClr>
                </a:solidFill>
              </a:rPr>
              <a:t> Platform para integrar recursos de mapeamento em seu </a:t>
            </a:r>
            <a:r>
              <a:rPr lang="pt-BR" dirty="0" smtClean="0">
                <a:solidFill>
                  <a:schemeClr val="tx1">
                    <a:lumMod val="65000"/>
                    <a:lumOff val="35000"/>
                  </a:schemeClr>
                </a:solidFill>
              </a:rPr>
              <a:t>aplicativo. </a:t>
            </a:r>
            <a:r>
              <a:rPr lang="pt-BR" dirty="0">
                <a:solidFill>
                  <a:schemeClr val="tx1">
                    <a:lumMod val="65000"/>
                    <a:lumOff val="35000"/>
                  </a:schemeClr>
                </a:solidFill>
              </a:rPr>
              <a:t>Eles usam a API de </a:t>
            </a:r>
            <a:r>
              <a:rPr lang="pt-BR" dirty="0" err="1">
                <a:solidFill>
                  <a:schemeClr val="tx1">
                    <a:lumMod val="65000"/>
                    <a:lumOff val="35000"/>
                  </a:schemeClr>
                </a:solidFill>
              </a:rPr>
              <a:t>Geocodificação</a:t>
            </a:r>
            <a:r>
              <a:rPr lang="pt-BR" dirty="0">
                <a:solidFill>
                  <a:schemeClr val="tx1">
                    <a:lumMod val="65000"/>
                    <a:lumOff val="35000"/>
                  </a:schemeClr>
                </a:solidFill>
              </a:rPr>
              <a:t> para converter endereços em coordenadas geográficas, a API de Roteamento para calcular rotas otimizadas </a:t>
            </a:r>
            <a:r>
              <a:rPr lang="pt-BR" dirty="0" smtClean="0">
                <a:solidFill>
                  <a:schemeClr val="tx1">
                    <a:lumMod val="65000"/>
                    <a:lumOff val="35000"/>
                  </a:schemeClr>
                </a:solidFill>
              </a:rPr>
              <a:t>e </a:t>
            </a:r>
            <a:r>
              <a:rPr lang="pt-BR" dirty="0">
                <a:solidFill>
                  <a:schemeClr val="tx1">
                    <a:lumMod val="65000"/>
                    <a:lumOff val="35000"/>
                  </a:schemeClr>
                </a:solidFill>
              </a:rPr>
              <a:t>a API de Visualização de Mapa para exibir mapas interativos em seu </a:t>
            </a:r>
            <a:r>
              <a:rPr lang="pt-BR" dirty="0" err="1" smtClean="0">
                <a:solidFill>
                  <a:schemeClr val="tx1">
                    <a:lumMod val="65000"/>
                    <a:lumOff val="35000"/>
                  </a:schemeClr>
                </a:solidFill>
              </a:rPr>
              <a:t>app</a:t>
            </a:r>
            <a:r>
              <a:rPr lang="pt-BR" dirty="0" smtClean="0">
                <a:solidFill>
                  <a:schemeClr val="tx1">
                    <a:lumMod val="65000"/>
                    <a:lumOff val="35000"/>
                  </a:schemeClr>
                </a:solidFill>
              </a:rPr>
              <a:t>. Com isso a empresa fornece </a:t>
            </a:r>
            <a:r>
              <a:rPr lang="pt-BR" dirty="0">
                <a:solidFill>
                  <a:schemeClr val="tx1">
                    <a:lumMod val="65000"/>
                    <a:lumOff val="35000"/>
                  </a:schemeClr>
                </a:solidFill>
              </a:rPr>
              <a:t>aos </a:t>
            </a:r>
            <a:r>
              <a:rPr lang="pt-BR" dirty="0" smtClean="0">
                <a:solidFill>
                  <a:schemeClr val="tx1">
                    <a:lumMod val="65000"/>
                    <a:lumOff val="35000"/>
                  </a:schemeClr>
                </a:solidFill>
              </a:rPr>
              <a:t>entregadores e </a:t>
            </a:r>
            <a:r>
              <a:rPr lang="pt-BR" dirty="0">
                <a:solidFill>
                  <a:schemeClr val="tx1">
                    <a:lumMod val="65000"/>
                    <a:lumOff val="35000"/>
                  </a:schemeClr>
                </a:solidFill>
              </a:rPr>
              <a:t>clientes informações precisas de localização em tempo real, melhorando a eficiência e a experiência do usuário</a:t>
            </a:r>
            <a:r>
              <a:rPr lang="pt-BR" dirty="0" smtClean="0">
                <a:solidFill>
                  <a:schemeClr val="tx1">
                    <a:lumMod val="65000"/>
                    <a:lumOff val="35000"/>
                  </a:schemeClr>
                </a:solidFill>
              </a:rPr>
              <a:t>.</a:t>
            </a:r>
            <a:endParaRPr lang="pt-BR" dirty="0">
              <a:solidFill>
                <a:schemeClr val="tx1">
                  <a:lumMod val="65000"/>
                  <a:lumOff val="35000"/>
                </a:schemeClr>
              </a:solidFill>
            </a:endParaRPr>
          </a:p>
        </p:txBody>
      </p:sp>
      <p:pic>
        <p:nvPicPr>
          <p:cNvPr id="13316" name="Picture 4" descr="Google Maps Platform」登場！その特徴と確認すべきことについて | Webマーケティングメディア「Grab」"/>
          <p:cNvPicPr>
            <a:picLocks noChangeAspect="1" noChangeArrowheads="1"/>
          </p:cNvPicPr>
          <p:nvPr/>
        </p:nvPicPr>
        <p:blipFill rotWithShape="1">
          <a:blip r:embed="rId2">
            <a:extLst>
              <a:ext uri="{28A0092B-C50C-407E-A947-70E740481C1C}">
                <a14:useLocalDpi xmlns:a14="http://schemas.microsoft.com/office/drawing/2010/main" val="0"/>
              </a:ext>
            </a:extLst>
          </a:blip>
          <a:srcRect l="8424" t="4064" r="8072" b="9333"/>
          <a:stretch/>
        </p:blipFill>
        <p:spPr bwMode="auto">
          <a:xfrm>
            <a:off x="1311363" y="2298826"/>
            <a:ext cx="4189551" cy="260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159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b="1" dirty="0">
                <a:solidFill>
                  <a:schemeClr val="tx1">
                    <a:lumMod val="65000"/>
                    <a:lumOff val="35000"/>
                  </a:schemeClr>
                </a:solidFill>
              </a:rPr>
              <a:t>Eliminação de Custos de Infraestrutura: </a:t>
            </a:r>
            <a:r>
              <a:rPr lang="pt-BR" dirty="0">
                <a:solidFill>
                  <a:schemeClr val="tx1">
                    <a:lumMod val="65000"/>
                    <a:lumOff val="35000"/>
                  </a:schemeClr>
                </a:solidFill>
              </a:rPr>
              <a:t>O DaaS elimina a necessidade de investimento em infraestrutura de TI dedicada para armazenamento, processamento e análise de dados.</a:t>
            </a:r>
          </a:p>
          <a:p>
            <a:pPr algn="just"/>
            <a:endParaRPr lang="pt-BR" b="1" dirty="0">
              <a:solidFill>
                <a:schemeClr val="tx1">
                  <a:lumMod val="65000"/>
                  <a:lumOff val="35000"/>
                </a:schemeClr>
              </a:solidFill>
            </a:endParaRPr>
          </a:p>
          <a:p>
            <a:pPr algn="just"/>
            <a:r>
              <a:rPr lang="pt-BR" b="1" i="1" dirty="0">
                <a:solidFill>
                  <a:schemeClr val="tx1">
                    <a:lumMod val="65000"/>
                    <a:lumOff val="35000"/>
                  </a:schemeClr>
                </a:solidFill>
              </a:rPr>
              <a:t>Exemplo de Uso: </a:t>
            </a:r>
            <a:r>
              <a:rPr lang="pt-BR" dirty="0">
                <a:solidFill>
                  <a:schemeClr val="tx1">
                    <a:lumMod val="65000"/>
                    <a:lumOff val="35000"/>
                  </a:schemeClr>
                </a:solidFill>
              </a:rPr>
              <a:t>Uma empresa de comércio eletrônico usa 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 para armazenar e analisar grandes volumes de dados de transações de clientes, histórico de compras e comportamento de navegação na web. Eles podem executar consultas complexas e gerar insights valiosos sobre padrões de compra, preferências do cliente e tendências de mercado sem precisar investir em infraestrutura de data </a:t>
            </a:r>
            <a:r>
              <a:rPr lang="pt-BR" dirty="0" err="1">
                <a:solidFill>
                  <a:schemeClr val="tx1">
                    <a:lumMod val="65000"/>
                    <a:lumOff val="35000"/>
                  </a:schemeClr>
                </a:solidFill>
              </a:rPr>
              <a:t>warehousing</a:t>
            </a:r>
            <a:r>
              <a:rPr lang="pt-BR" dirty="0">
                <a:solidFill>
                  <a:schemeClr val="tx1">
                    <a:lumMod val="65000"/>
                    <a:lumOff val="35000"/>
                  </a:schemeClr>
                </a:solidFill>
              </a:rPr>
              <a:t> dedicada. Isso permite que a empresa tome decisões de negócios mais informadas e eficazes para melhorar a experiência do cliente e impulsionar as vendas.</a:t>
            </a:r>
          </a:p>
        </p:txBody>
      </p:sp>
      <p:pic>
        <p:nvPicPr>
          <p:cNvPr id="17410" name="Picture 2" descr="Toric + Amazon Redshift | Data Integ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2" y="2095774"/>
            <a:ext cx="5709588" cy="285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5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dirty="0"/>
              <a:t>Definição de computação em nuvem.</a:t>
            </a:r>
          </a:p>
          <a:p>
            <a:pPr marL="742950" lvl="1" indent="-285750" algn="just">
              <a:buFont typeface="Arial" panose="020B0604020202020204" pitchFamily="34" charset="0"/>
              <a:buChar char="•"/>
            </a:pPr>
            <a:r>
              <a:rPr lang="pt-BR" sz="1600" dirty="0"/>
              <a:t>Benefícios da computação em nuvem, como escalabilidade, flexibilidade e redução de custos.</a:t>
            </a:r>
          </a:p>
          <a:p>
            <a:pPr marL="742950" lvl="1" indent="-285750" algn="just">
              <a:buFont typeface="Arial" panose="020B0604020202020204" pitchFamily="34" charset="0"/>
              <a:buChar char="•"/>
            </a:pPr>
            <a:r>
              <a:rPr lang="pt-BR" sz="1600" dirty="0"/>
              <a:t>Modelos de serviço em nuvem: </a:t>
            </a:r>
            <a:r>
              <a:rPr lang="pt-BR" sz="1600" dirty="0" err="1"/>
              <a:t>IaaS</a:t>
            </a:r>
            <a:r>
              <a:rPr lang="pt-BR" sz="1600" dirty="0"/>
              <a:t> (</a:t>
            </a:r>
            <a:r>
              <a:rPr lang="pt-BR" sz="1600" dirty="0" err="1"/>
              <a:t>Infrastructure</a:t>
            </a:r>
            <a:r>
              <a:rPr lang="pt-BR" sz="1600" dirty="0"/>
              <a:t> as a Service), </a:t>
            </a:r>
            <a:r>
              <a:rPr lang="pt-BR" sz="1600" dirty="0" err="1"/>
              <a:t>PaaS</a:t>
            </a:r>
            <a:r>
              <a:rPr lang="pt-BR" sz="1600" dirty="0"/>
              <a:t> (Platform as a Service) e </a:t>
            </a:r>
            <a:r>
              <a:rPr lang="pt-BR" sz="1600" dirty="0" err="1"/>
              <a:t>SaaS</a:t>
            </a:r>
            <a:r>
              <a:rPr lang="pt-BR" sz="1600" dirty="0"/>
              <a:t> (Software as a Service</a:t>
            </a:r>
            <a:r>
              <a:rPr lang="pt-BR" sz="1600"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dirty="0"/>
              <a:t>Definição de DaaS.</a:t>
            </a:r>
          </a:p>
          <a:p>
            <a:pPr marL="742950" lvl="1" indent="-285750" algn="just">
              <a:buFont typeface="Arial" panose="020B0604020202020204" pitchFamily="34" charset="0"/>
              <a:buChar char="•"/>
            </a:pPr>
            <a:r>
              <a:rPr lang="pt-BR" sz="1600" dirty="0"/>
              <a:t>Diferença entre dados tradicionais e DaaS</a:t>
            </a:r>
            <a:r>
              <a:rPr lang="pt-BR" sz="1600" dirty="0" smtClean="0"/>
              <a:t>.</a:t>
            </a:r>
            <a:endParaRPr lang="pt-BR" sz="1600" dirty="0"/>
          </a:p>
          <a:p>
            <a:pPr marL="742950" lvl="1" indent="-285750" algn="just">
              <a:buFont typeface="Arial" panose="020B0604020202020204" pitchFamily="34" charset="0"/>
              <a:buChar char="•"/>
            </a:pPr>
            <a:r>
              <a:rPr lang="pt-BR" sz="1600" dirty="0" smtClean="0"/>
              <a:t>Benefícios </a:t>
            </a:r>
            <a:r>
              <a:rPr lang="pt-BR" sz="1600" dirty="0"/>
              <a:t>do DaaS para organizações, como acesso fácil a conjuntos de dados, eliminação de custos de infraestrutura e capacidade de escalabilidade</a:t>
            </a:r>
            <a:r>
              <a:rPr lang="pt-BR" sz="1600"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dirty="0"/>
              <a:t>Descrição do processo de provisionamento e gerenciamento de serviços de dados</a:t>
            </a:r>
            <a:r>
              <a:rPr lang="pt-BR" sz="1600" dirty="0" smtClean="0"/>
              <a:t>.</a:t>
            </a:r>
            <a:endParaRPr lang="pt-BR" sz="1600" dirty="0"/>
          </a:p>
        </p:txBody>
      </p:sp>
      <p:sp>
        <p:nvSpPr>
          <p:cNvPr id="13" name="CaixaDeTexto 12">
            <a:extLst>
              <a:ext uri="{FF2B5EF4-FFF2-40B4-BE49-F238E27FC236}">
                <a16:creationId xmlns=""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3578689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2095774"/>
            <a:ext cx="5293486" cy="2308324"/>
          </a:xfrm>
          <a:prstGeom prst="rect">
            <a:avLst/>
          </a:prstGeom>
          <a:noFill/>
        </p:spPr>
        <p:txBody>
          <a:bodyPr wrap="square">
            <a:spAutoFit/>
          </a:bodyPr>
          <a:lstStyle/>
          <a:p>
            <a:pPr algn="just"/>
            <a:r>
              <a:rPr lang="pt-BR" dirty="0">
                <a:solidFill>
                  <a:schemeClr val="tx1">
                    <a:lumMod val="65000"/>
                    <a:lumOff val="35000"/>
                  </a:schemeClr>
                </a:solidFill>
              </a:rPr>
              <a:t>O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 é um serviço de data </a:t>
            </a:r>
            <a:r>
              <a:rPr lang="pt-BR" dirty="0" err="1">
                <a:solidFill>
                  <a:schemeClr val="tx1">
                    <a:lumMod val="65000"/>
                    <a:lumOff val="35000"/>
                  </a:schemeClr>
                </a:solidFill>
              </a:rPr>
              <a:t>warehousing</a:t>
            </a:r>
            <a:r>
              <a:rPr lang="pt-BR" dirty="0">
                <a:solidFill>
                  <a:schemeClr val="tx1">
                    <a:lumMod val="65000"/>
                    <a:lumOff val="35000"/>
                  </a:schemeClr>
                </a:solidFill>
              </a:rPr>
              <a:t> totalmente gerenciado que permite às organizações armazenar e analisar grandes volumes de dados de maneira eficiente e escalável na nuvem da AWS.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Ele </a:t>
            </a:r>
            <a:r>
              <a:rPr lang="pt-BR" dirty="0">
                <a:solidFill>
                  <a:schemeClr val="tx1">
                    <a:lumMod val="65000"/>
                    <a:lumOff val="35000"/>
                  </a:schemeClr>
                </a:solidFill>
              </a:rPr>
              <a:t>oferece capacidade de armazenamento expansível, alta disponibilidade e desempenho rápido para cargas de trabalho de análise de dados. </a:t>
            </a:r>
          </a:p>
        </p:txBody>
      </p:sp>
      <p:pic>
        <p:nvPicPr>
          <p:cNvPr id="17410" name="Picture 2" descr="Toric + Amazon Redshift | Data Integr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762" y="2095774"/>
            <a:ext cx="5709588" cy="2856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514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b="1" dirty="0">
                <a:solidFill>
                  <a:schemeClr val="tx1">
                    <a:lumMod val="65000"/>
                    <a:lumOff val="35000"/>
                  </a:schemeClr>
                </a:solidFill>
              </a:rPr>
              <a:t>Agilidade e </a:t>
            </a:r>
            <a:r>
              <a:rPr lang="pt-BR" b="1" dirty="0" smtClean="0">
                <a:solidFill>
                  <a:schemeClr val="tx1">
                    <a:lumMod val="65000"/>
                    <a:lumOff val="35000"/>
                  </a:schemeClr>
                </a:solidFill>
              </a:rPr>
              <a:t>Flexibilidade: </a:t>
            </a:r>
            <a:r>
              <a:rPr lang="pt-BR" dirty="0">
                <a:solidFill>
                  <a:schemeClr val="tx1">
                    <a:lumMod val="65000"/>
                    <a:lumOff val="35000"/>
                  </a:schemeClr>
                </a:solidFill>
              </a:rPr>
              <a:t>As organizações podem facilmente adicionar novos conjuntos de dados, alterar os requisitos de processamento ou análise e integrar-se a novas ferramentas ou plataformas conforme necessário.</a:t>
            </a:r>
          </a:p>
          <a:p>
            <a:pPr algn="just"/>
            <a:endParaRPr lang="pt-BR" b="1" dirty="0">
              <a:solidFill>
                <a:schemeClr val="tx1">
                  <a:lumMod val="65000"/>
                  <a:lumOff val="35000"/>
                </a:schemeClr>
              </a:solidFill>
            </a:endParaRPr>
          </a:p>
          <a:p>
            <a:pPr algn="just"/>
            <a:r>
              <a:rPr lang="pt-BR" b="1" i="1" dirty="0">
                <a:solidFill>
                  <a:schemeClr val="tx1">
                    <a:lumMod val="65000"/>
                    <a:lumOff val="35000"/>
                  </a:schemeClr>
                </a:solidFill>
              </a:rPr>
              <a:t>Exemplo de Uso: </a:t>
            </a:r>
            <a:r>
              <a:rPr lang="pt-BR" dirty="0">
                <a:solidFill>
                  <a:schemeClr val="tx1">
                    <a:lumMod val="65000"/>
                    <a:lumOff val="35000"/>
                  </a:schemeClr>
                </a:solidFill>
              </a:rPr>
              <a:t>Uma empresa de varejo online usa o </a:t>
            </a:r>
            <a:r>
              <a:rPr lang="pt-BR" dirty="0" err="1">
                <a:solidFill>
                  <a:schemeClr val="tx1">
                    <a:lumMod val="65000"/>
                    <a:lumOff val="35000"/>
                  </a:schemeClr>
                </a:solidFill>
              </a:rPr>
              <a:t>Snowflake</a:t>
            </a:r>
            <a:r>
              <a:rPr lang="pt-BR" dirty="0">
                <a:solidFill>
                  <a:schemeClr val="tx1">
                    <a:lumMod val="65000"/>
                    <a:lumOff val="35000"/>
                  </a:schemeClr>
                </a:solidFill>
              </a:rPr>
              <a:t> Data </a:t>
            </a:r>
            <a:r>
              <a:rPr lang="pt-BR" dirty="0" err="1">
                <a:solidFill>
                  <a:schemeClr val="tx1">
                    <a:lumMod val="65000"/>
                    <a:lumOff val="35000"/>
                  </a:schemeClr>
                </a:solidFill>
              </a:rPr>
              <a:t>Cloud</a:t>
            </a:r>
            <a:r>
              <a:rPr lang="pt-BR" dirty="0">
                <a:solidFill>
                  <a:schemeClr val="tx1">
                    <a:lumMod val="65000"/>
                    <a:lumOff val="35000"/>
                  </a:schemeClr>
                </a:solidFill>
              </a:rPr>
              <a:t> para armazenar e analisar dados de vendas, estoque, comportamento do cliente e marketing. Eles podem facilmente adicionar novos conjuntos de dados, como dados de mídia social, análises de sentimentos ou dados de localização, conforme necessário para melhorar suas análises e insights. Além disso, eles podem integrar-se a novas ferramentas de análise de dados e visualização de dados para fornecer uma visão abrangente de suas operações e desempenho de negócios.</a:t>
            </a:r>
          </a:p>
        </p:txBody>
      </p:sp>
      <p:pic>
        <p:nvPicPr>
          <p:cNvPr id="18434" name="Picture 2" descr="What's So Special About Snowflake Data Warehouse? | by Manoj Agrawal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7182" t="28513" r="6964" b="31793"/>
          <a:stretch/>
        </p:blipFill>
        <p:spPr bwMode="auto">
          <a:xfrm>
            <a:off x="121675" y="2817546"/>
            <a:ext cx="6501434" cy="158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748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BENEFÍCIOS PARA EMPRESAS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2315025"/>
            <a:ext cx="5293486" cy="2585323"/>
          </a:xfrm>
          <a:prstGeom prst="rect">
            <a:avLst/>
          </a:prstGeom>
          <a:noFill/>
        </p:spPr>
        <p:txBody>
          <a:bodyPr wrap="square">
            <a:spAutoFit/>
          </a:bodyPr>
          <a:lstStyle/>
          <a:p>
            <a:pPr algn="just"/>
            <a:r>
              <a:rPr lang="pt-BR" dirty="0">
                <a:solidFill>
                  <a:schemeClr val="tx1">
                    <a:lumMod val="65000"/>
                    <a:lumOff val="35000"/>
                  </a:schemeClr>
                </a:solidFill>
              </a:rPr>
              <a:t>O </a:t>
            </a:r>
            <a:r>
              <a:rPr lang="pt-BR" dirty="0" err="1">
                <a:solidFill>
                  <a:schemeClr val="tx1">
                    <a:lumMod val="65000"/>
                    <a:lumOff val="35000"/>
                  </a:schemeClr>
                </a:solidFill>
              </a:rPr>
              <a:t>Snowflake</a:t>
            </a:r>
            <a:r>
              <a:rPr lang="pt-BR" dirty="0">
                <a:solidFill>
                  <a:schemeClr val="tx1">
                    <a:lumMod val="65000"/>
                    <a:lumOff val="35000"/>
                  </a:schemeClr>
                </a:solidFill>
              </a:rPr>
              <a:t> Data </a:t>
            </a:r>
            <a:r>
              <a:rPr lang="pt-BR" dirty="0" err="1">
                <a:solidFill>
                  <a:schemeClr val="tx1">
                    <a:lumMod val="65000"/>
                    <a:lumOff val="35000"/>
                  </a:schemeClr>
                </a:solidFill>
              </a:rPr>
              <a:t>Cloud</a:t>
            </a:r>
            <a:r>
              <a:rPr lang="pt-BR" dirty="0">
                <a:solidFill>
                  <a:schemeClr val="tx1">
                    <a:lumMod val="65000"/>
                    <a:lumOff val="35000"/>
                  </a:schemeClr>
                </a:solidFill>
              </a:rPr>
              <a:t> é uma plataforma de dados em nuvem que oferece armazenamento, processamento e compartilhamento de dados de maneira escalável e flexível.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Ele </a:t>
            </a:r>
            <a:r>
              <a:rPr lang="pt-BR" dirty="0">
                <a:solidFill>
                  <a:schemeClr val="tx1">
                    <a:lumMod val="65000"/>
                    <a:lumOff val="35000"/>
                  </a:schemeClr>
                </a:solidFill>
              </a:rPr>
              <a:t>permite que as organizações armazenem e analisem uma ampla variedade de dados, incluindo dados estruturados, semiestruturados e não estruturados, em uma arquitetura de dados unificada</a:t>
            </a:r>
            <a:r>
              <a:rPr lang="pt-BR" dirty="0" smtClean="0">
                <a:solidFill>
                  <a:schemeClr val="tx1">
                    <a:lumMod val="65000"/>
                    <a:lumOff val="35000"/>
                  </a:schemeClr>
                </a:solidFill>
              </a:rPr>
              <a:t>.</a:t>
            </a:r>
            <a:endParaRPr lang="pt-BR" dirty="0">
              <a:solidFill>
                <a:schemeClr val="tx1">
                  <a:lumMod val="65000"/>
                  <a:lumOff val="35000"/>
                </a:schemeClr>
              </a:solidFill>
            </a:endParaRPr>
          </a:p>
        </p:txBody>
      </p:sp>
      <p:pic>
        <p:nvPicPr>
          <p:cNvPr id="18434" name="Picture 2" descr="What's So Special About Snowflake Data Warehouse? | by Manoj Agrawal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7182" t="28513" r="6964" b="31793"/>
          <a:stretch/>
        </p:blipFill>
        <p:spPr bwMode="auto">
          <a:xfrm>
            <a:off x="121675" y="2817546"/>
            <a:ext cx="6501434" cy="1580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828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r>
              <a:rPr lang="pt-BR" sz="1600" strike="sngStrike"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r>
              <a:rPr lang="pt-BR" sz="1600" strike="sngStrike" dirty="0" smtClean="0"/>
              <a:t>.</a:t>
            </a:r>
            <a:endParaRPr lang="pt-BR" sz="1600" strike="sngStrike" dirty="0"/>
          </a:p>
          <a:p>
            <a:pPr marL="742950" lvl="1" indent="-285750" algn="just">
              <a:buFont typeface="Arial" panose="020B0604020202020204" pitchFamily="34" charset="0"/>
              <a:buChar char="•"/>
            </a:pPr>
            <a:r>
              <a:rPr lang="pt-BR" sz="1600" strike="sngStrike" dirty="0" smtClean="0"/>
              <a:t>Benefícios </a:t>
            </a:r>
            <a:r>
              <a:rPr lang="pt-BR" sz="1600" strike="sngStrike" dirty="0"/>
              <a:t>do DaaS para organizações, como acesso fácil a conjuntos de dados, eliminação de custos de infraestrutura e capacidade de escalabilidade</a:t>
            </a:r>
            <a:r>
              <a:rPr lang="pt-BR" sz="1600" strike="sngStrike"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dirty="0"/>
              <a:t>Descrição do processo de provisionamento e gerenciamento de serviços de dados</a:t>
            </a:r>
            <a:r>
              <a:rPr lang="pt-BR" sz="1600" dirty="0" smtClean="0"/>
              <a:t>.</a:t>
            </a:r>
            <a:endParaRPr lang="pt-BR" sz="1600" dirty="0"/>
          </a:p>
        </p:txBody>
      </p:sp>
      <p:sp>
        <p:nvSpPr>
          <p:cNvPr id="13" name="CaixaDeTexto 12">
            <a:extLst>
              <a:ext uri="{FF2B5EF4-FFF2-40B4-BE49-F238E27FC236}">
                <a16:creationId xmlns=""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2507064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tângulo de cantos arredondados 35"/>
          <p:cNvSpPr/>
          <p:nvPr/>
        </p:nvSpPr>
        <p:spPr>
          <a:xfrm>
            <a:off x="313396" y="2770385"/>
            <a:ext cx="11573803" cy="2277693"/>
          </a:xfrm>
          <a:prstGeom prst="roundRect">
            <a:avLst>
              <a:gd name="adj" fmla="val 2871"/>
            </a:avLst>
          </a:prstGeom>
          <a:solidFill>
            <a:schemeClr val="accent5">
              <a:lumMod val="60000"/>
              <a:lumOff val="40000"/>
            </a:schemeClr>
          </a:solidFill>
          <a:ln w="38100">
            <a:solidFill>
              <a:schemeClr val="accent5">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de cantos arredondados 27"/>
          <p:cNvSpPr/>
          <p:nvPr/>
        </p:nvSpPr>
        <p:spPr>
          <a:xfrm>
            <a:off x="465549"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de cantos arredondados 28"/>
          <p:cNvSpPr/>
          <p:nvPr/>
        </p:nvSpPr>
        <p:spPr>
          <a:xfrm>
            <a:off x="7286921" y="3250123"/>
            <a:ext cx="4385865"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562621"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p>
          </p:txBody>
        </p:sp>
      </p:grpSp>
      <p:grpSp>
        <p:nvGrpSpPr>
          <p:cNvPr id="9" name="Grupo 8"/>
          <p:cNvGrpSpPr/>
          <p:nvPr/>
        </p:nvGrpSpPr>
        <p:grpSpPr>
          <a:xfrm>
            <a:off x="2924283"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smtClean="0">
                  <a:solidFill>
                    <a:schemeClr val="tx1">
                      <a:lumMod val="75000"/>
                      <a:lumOff val="25000"/>
                    </a:schemeClr>
                  </a:solidFill>
                </a:rPr>
                <a:t>ARMAZENAMENTO</a:t>
              </a:r>
            </a:p>
            <a:p>
              <a:pPr algn="ctr"/>
              <a:r>
                <a:rPr lang="pt-BR" sz="1600" b="1" dirty="0" smtClean="0">
                  <a:solidFill>
                    <a:schemeClr val="tx1">
                      <a:lumMod val="75000"/>
                      <a:lumOff val="25000"/>
                    </a:schemeClr>
                  </a:solidFill>
                </a:rPr>
                <a:t>&amp;</a:t>
              </a:r>
            </a:p>
            <a:p>
              <a:pPr algn="ctr"/>
              <a:r>
                <a:rPr lang="pt-BR" sz="1600" b="1" dirty="0" smtClean="0">
                  <a:solidFill>
                    <a:schemeClr val="tx1">
                      <a:lumMod val="75000"/>
                      <a:lumOff val="25000"/>
                    </a:schemeClr>
                  </a:solidFill>
                </a:rPr>
                <a:t>PROCESSAMENTO</a:t>
              </a:r>
              <a:endParaRPr lang="pt-BR" sz="1600" b="1" dirty="0">
                <a:solidFill>
                  <a:schemeClr val="tx1">
                    <a:lumMod val="75000"/>
                    <a:lumOff val="25000"/>
                  </a:schemeClr>
                </a:solidFill>
              </a:endParaRPr>
            </a:p>
          </p:txBody>
        </p:sp>
      </p:grpSp>
      <p:grpSp>
        <p:nvGrpSpPr>
          <p:cNvPr id="10" name="Grupo 9"/>
          <p:cNvGrpSpPr/>
          <p:nvPr/>
        </p:nvGrpSpPr>
        <p:grpSpPr>
          <a:xfrm>
            <a:off x="5285945"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grpSp>
        <p:nvGrpSpPr>
          <p:cNvPr id="21" name="Grupo 20"/>
          <p:cNvGrpSpPr/>
          <p:nvPr/>
        </p:nvGrpSpPr>
        <p:grpSpPr>
          <a:xfrm>
            <a:off x="7404249" y="3885259"/>
            <a:ext cx="1800000" cy="801858"/>
            <a:chOff x="7820176" y="3366086"/>
            <a:chExt cx="1997612" cy="801858"/>
          </a:xfrm>
          <a:solidFill>
            <a:schemeClr val="bg1"/>
          </a:solidFill>
        </p:grpSpPr>
        <p:sp>
          <p:nvSpPr>
            <p:cNvPr id="15" name="Retângulo de cantos arredondados 14"/>
            <p:cNvSpPr/>
            <p:nvPr/>
          </p:nvSpPr>
          <p:spPr>
            <a:xfrm>
              <a:off x="7820176"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7916464" y="3460057"/>
              <a:ext cx="1805046" cy="584775"/>
            </a:xfrm>
            <a:prstGeom prst="rect">
              <a:avLst/>
            </a:prstGeom>
            <a:grpFill/>
          </p:spPr>
          <p:txBody>
            <a:bodyPr wrap="none">
              <a:spAutoFit/>
            </a:bodyPr>
            <a:lstStyle/>
            <a:p>
              <a:pPr algn="ctr"/>
              <a:r>
                <a:rPr lang="pt-BR" sz="1600" b="1" dirty="0" smtClean="0">
                  <a:solidFill>
                    <a:schemeClr val="tx1">
                      <a:lumMod val="75000"/>
                      <a:lumOff val="25000"/>
                    </a:schemeClr>
                  </a:solidFill>
                </a:rPr>
                <a:t>DISPONIBILIZAÇÃO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ARQUITETURA</a:t>
            </a:r>
            <a:endParaRPr lang="pt-BR" sz="2000" b="1" dirty="0">
              <a:solidFill>
                <a:srgbClr val="C00000"/>
              </a:solidFill>
            </a:endParaRPr>
          </a:p>
        </p:txBody>
      </p:sp>
      <p:grpSp>
        <p:nvGrpSpPr>
          <p:cNvPr id="22" name="Grupo 21"/>
          <p:cNvGrpSpPr/>
          <p:nvPr/>
        </p:nvGrpSpPr>
        <p:grpSpPr>
          <a:xfrm>
            <a:off x="9765910" y="3870690"/>
            <a:ext cx="1800000" cy="830997"/>
            <a:chOff x="10062708" y="3336947"/>
            <a:chExt cx="1997612" cy="830997"/>
          </a:xfrm>
          <a:solidFill>
            <a:schemeClr val="bg1"/>
          </a:solidFill>
        </p:grpSpPr>
        <p:sp>
          <p:nvSpPr>
            <p:cNvPr id="19" name="Retângulo de cantos arredondados 18"/>
            <p:cNvSpPr/>
            <p:nvPr/>
          </p:nvSpPr>
          <p:spPr>
            <a:xfrm>
              <a:off x="10062708" y="3336947"/>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10153163" y="3336947"/>
              <a:ext cx="1816716" cy="830997"/>
            </a:xfrm>
            <a:prstGeom prst="rect">
              <a:avLst/>
            </a:prstGeom>
            <a:noFill/>
          </p:spPr>
          <p:txBody>
            <a:bodyPr wrap="none">
              <a:spAutoFit/>
            </a:bodyPr>
            <a:lstStyle/>
            <a:p>
              <a:pPr algn="ctr"/>
              <a:r>
                <a:rPr lang="pt-BR" sz="1600" b="1" dirty="0" smtClean="0">
                  <a:solidFill>
                    <a:schemeClr val="tx1">
                      <a:lumMod val="75000"/>
                      <a:lumOff val="25000"/>
                    </a:schemeClr>
                  </a:solidFill>
                </a:rPr>
                <a:t>MONITORAMENTO</a:t>
              </a:r>
            </a:p>
            <a:p>
              <a:pPr algn="ctr"/>
              <a:r>
                <a:rPr lang="pt-BR" sz="1600" b="1" dirty="0" smtClean="0">
                  <a:solidFill>
                    <a:schemeClr val="tx1">
                      <a:lumMod val="75000"/>
                      <a:lumOff val="25000"/>
                    </a:schemeClr>
                  </a:solidFill>
                </a:rPr>
                <a:t>E</a:t>
              </a:r>
            </a:p>
            <a:p>
              <a:pPr algn="ctr"/>
              <a:r>
                <a:rPr lang="pt-BR" sz="1600" b="1" dirty="0" smtClean="0">
                  <a:solidFill>
                    <a:schemeClr val="tx1">
                      <a:lumMod val="75000"/>
                      <a:lumOff val="25000"/>
                    </a:schemeClr>
                  </a:solidFill>
                </a:rPr>
                <a:t>GERENCIAMENTO</a:t>
              </a:r>
              <a:endParaRPr lang="pt-BR" sz="1600" b="1" dirty="0">
                <a:solidFill>
                  <a:schemeClr val="tx1">
                    <a:lumMod val="75000"/>
                    <a:lumOff val="25000"/>
                  </a:schemeClr>
                </a:solidFill>
              </a:endParaRPr>
            </a:p>
          </p:txBody>
        </p:sp>
      </p:grpSp>
      <p:sp>
        <p:nvSpPr>
          <p:cNvPr id="26" name="Retângulo de cantos arredondados 25"/>
          <p:cNvSpPr/>
          <p:nvPr/>
        </p:nvSpPr>
        <p:spPr>
          <a:xfrm>
            <a:off x="172995" y="2469692"/>
            <a:ext cx="11829535" cy="2660765"/>
          </a:xfrm>
          <a:prstGeom prst="roundRect">
            <a:avLst>
              <a:gd name="adj" fmla="val 7693"/>
            </a:avLst>
          </a:prstGeom>
          <a:noFill/>
          <a:ln w="3810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4739716" y="2306260"/>
            <a:ext cx="2695716" cy="338554"/>
          </a:xfrm>
          <a:prstGeom prst="rect">
            <a:avLst/>
          </a:prstGeom>
          <a:solidFill>
            <a:schemeClr val="bg1"/>
          </a:solidFill>
        </p:spPr>
        <p:txBody>
          <a:bodyPr wrap="square">
            <a:spAutoFit/>
          </a:bodyPr>
          <a:lstStyle/>
          <a:p>
            <a:pPr algn="ctr"/>
            <a:r>
              <a:rPr lang="pt-BR" sz="1600" b="1" dirty="0" smtClean="0">
                <a:solidFill>
                  <a:schemeClr val="tx1">
                    <a:lumMod val="75000"/>
                    <a:lumOff val="25000"/>
                  </a:schemeClr>
                </a:solidFill>
              </a:rPr>
              <a:t>SEGURANÇA E PRIVACIDADE</a:t>
            </a:r>
            <a:endParaRPr lang="pt-BR" sz="1600" b="1" dirty="0">
              <a:solidFill>
                <a:schemeClr val="tx1">
                  <a:lumMod val="75000"/>
                  <a:lumOff val="25000"/>
                </a:schemeClr>
              </a:solidFill>
            </a:endParaRPr>
          </a:p>
        </p:txBody>
      </p:sp>
      <p:sp>
        <p:nvSpPr>
          <p:cNvPr id="30" name="Retângulo de cantos arredondados 29"/>
          <p:cNvSpPr/>
          <p:nvPr/>
        </p:nvSpPr>
        <p:spPr>
          <a:xfrm>
            <a:off x="465549"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de cantos arredondados 30"/>
          <p:cNvSpPr/>
          <p:nvPr/>
        </p:nvSpPr>
        <p:spPr>
          <a:xfrm>
            <a:off x="7286921" y="3250123"/>
            <a:ext cx="4385865"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362621"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33" name="Retângulo 32"/>
          <p:cNvSpPr/>
          <p:nvPr/>
        </p:nvSpPr>
        <p:spPr>
          <a:xfrm>
            <a:off x="8139492" y="3272404"/>
            <a:ext cx="2695716" cy="338554"/>
          </a:xfrm>
          <a:prstGeom prst="rect">
            <a:avLst/>
          </a:prstGeom>
          <a:noFill/>
        </p:spPr>
        <p:txBody>
          <a:bodyPr wrap="square">
            <a:spAutoFit/>
          </a:bodyPr>
          <a:lstStyle/>
          <a:p>
            <a:pPr algn="ctr"/>
            <a:r>
              <a:rPr lang="pt-BR" sz="1600" b="1" dirty="0" smtClean="0">
                <a:solidFill>
                  <a:schemeClr val="bg1"/>
                </a:solidFill>
              </a:rPr>
              <a:t>AMBIENTE PROD</a:t>
            </a:r>
            <a:endParaRPr lang="pt-BR" sz="1600" b="1" dirty="0">
              <a:solidFill>
                <a:schemeClr val="bg1"/>
              </a:solidFill>
            </a:endParaRPr>
          </a:p>
        </p:txBody>
      </p:sp>
      <p:sp>
        <p:nvSpPr>
          <p:cNvPr id="34" name="Retângulo de cantos arredondados 33"/>
          <p:cNvSpPr/>
          <p:nvPr/>
        </p:nvSpPr>
        <p:spPr>
          <a:xfrm>
            <a:off x="74142" y="2131138"/>
            <a:ext cx="12051956" cy="3151719"/>
          </a:xfrm>
          <a:prstGeom prst="roundRect">
            <a:avLst>
              <a:gd name="adj" fmla="val 7693"/>
            </a:avLst>
          </a:prstGeom>
          <a:noFill/>
          <a:ln w="381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p:cNvSpPr/>
          <p:nvPr/>
        </p:nvSpPr>
        <p:spPr>
          <a:xfrm>
            <a:off x="5502201" y="1943375"/>
            <a:ext cx="1170746" cy="338554"/>
          </a:xfrm>
          <a:prstGeom prst="rect">
            <a:avLst/>
          </a:prstGeom>
          <a:solidFill>
            <a:schemeClr val="bg1"/>
          </a:solidFill>
        </p:spPr>
        <p:txBody>
          <a:bodyPr wrap="square">
            <a:spAutoFit/>
          </a:bodyPr>
          <a:lstStyle/>
          <a:p>
            <a:pPr algn="ctr"/>
            <a:r>
              <a:rPr lang="pt-BR" sz="1600" b="1" dirty="0" smtClean="0">
                <a:solidFill>
                  <a:schemeClr val="tx1">
                    <a:lumMod val="75000"/>
                    <a:lumOff val="25000"/>
                  </a:schemeClr>
                </a:solidFill>
              </a:rPr>
              <a:t>DAAS</a:t>
            </a:r>
            <a:endParaRPr lang="pt-BR" sz="1600" b="1" dirty="0">
              <a:solidFill>
                <a:schemeClr val="tx1">
                  <a:lumMod val="75000"/>
                  <a:lumOff val="25000"/>
                </a:schemeClr>
              </a:solidFill>
            </a:endParaRPr>
          </a:p>
        </p:txBody>
      </p:sp>
      <p:sp>
        <p:nvSpPr>
          <p:cNvPr id="37" name="Retângulo 36"/>
          <p:cNvSpPr/>
          <p:nvPr/>
        </p:nvSpPr>
        <p:spPr>
          <a:xfrm>
            <a:off x="5462830" y="2770385"/>
            <a:ext cx="1446229" cy="338554"/>
          </a:xfrm>
          <a:prstGeom prst="rect">
            <a:avLst/>
          </a:prstGeom>
          <a:solidFill>
            <a:schemeClr val="accent5">
              <a:lumMod val="60000"/>
              <a:lumOff val="40000"/>
            </a:schemeClr>
          </a:solidFill>
        </p:spPr>
        <p:txBody>
          <a:bodyPr wrap="square">
            <a:spAutoFit/>
          </a:bodyPr>
          <a:lstStyle/>
          <a:p>
            <a:pPr algn="ctr"/>
            <a:r>
              <a:rPr lang="pt-BR" sz="1600" b="1" dirty="0" smtClean="0">
                <a:solidFill>
                  <a:schemeClr val="tx1">
                    <a:lumMod val="75000"/>
                    <a:lumOff val="25000"/>
                  </a:schemeClr>
                </a:solidFill>
              </a:rPr>
              <a:t>DATAOPS</a:t>
            </a:r>
            <a:endParaRPr lang="pt-BR" sz="1600" b="1" dirty="0">
              <a:solidFill>
                <a:schemeClr val="tx1">
                  <a:lumMod val="75000"/>
                  <a:lumOff val="25000"/>
                </a:schemeClr>
              </a:solidFill>
            </a:endParaRPr>
          </a:p>
        </p:txBody>
      </p:sp>
      <p:sp>
        <p:nvSpPr>
          <p:cNvPr id="23" name="Seta para a direita 22"/>
          <p:cNvSpPr/>
          <p:nvPr/>
        </p:nvSpPr>
        <p:spPr>
          <a:xfrm>
            <a:off x="229788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650472"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Seta para a direita 38"/>
          <p:cNvSpPr/>
          <p:nvPr/>
        </p:nvSpPr>
        <p:spPr>
          <a:xfrm>
            <a:off x="915639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Seta para a direita 39"/>
          <p:cNvSpPr/>
          <p:nvPr/>
        </p:nvSpPr>
        <p:spPr>
          <a:xfrm>
            <a:off x="6969425" y="4133373"/>
            <a:ext cx="604481"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8" name="Picture 4" descr="Api - ícones de computador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7614" y="5583586"/>
            <a:ext cx="970011" cy="9700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atabase - Free technology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0388" y="5712070"/>
            <a:ext cx="970011" cy="9700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atabricks – Wikipédia, a enciclopédia livr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291" t="6705" r="10209" b="6627"/>
          <a:stretch/>
        </p:blipFill>
        <p:spPr bwMode="auto">
          <a:xfrm>
            <a:off x="5426192" y="5683951"/>
            <a:ext cx="1680672" cy="9618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gramação em Python e PySpark. Codificando aplicações Spark usando… | by  Patty Vader | Data Team Stone | Medium"/>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foregroundMark x1="13000" y1="37472" x2="13000" y2="37472"/>
                        <a14:foregroundMark x1="22250" y1="46785" x2="22250" y2="46785"/>
                        <a14:foregroundMark x1="34875" y1="40576" x2="34875" y2="40576"/>
                        <a14:foregroundMark x1="44750" y1="44568" x2="44750" y2="44568"/>
                        <a14:foregroundMark x1="73250" y1="40576" x2="73500" y2="57428"/>
                        <a14:foregroundMark x1="63125" y1="55432" x2="56250" y2="45676"/>
                        <a14:foregroundMark x1="67125" y1="45233" x2="67125" y2="45233"/>
                        <a14:foregroundMark x1="47875" y1="45233" x2="47875" y2="45233"/>
                        <a14:foregroundMark x1="50500" y1="52328" x2="50500" y2="52328"/>
                        <a14:foregroundMark x1="36125" y1="47672" x2="36125" y2="47672"/>
                        <a14:backgroundMark x1="59625" y1="47450" x2="59625" y2="47450"/>
                        <a14:backgroundMark x1="60625" y1="48780" x2="60625" y2="48780"/>
                        <a14:backgroundMark x1="60625" y1="48780" x2="60625" y2="51885"/>
                        <a14:backgroundMark x1="58250" y1="47894" x2="60375" y2="53215"/>
                      </a14:backgroundRemoval>
                    </a14:imgEffect>
                  </a14:imgLayer>
                </a14:imgProps>
              </a:ext>
              <a:ext uri="{28A0092B-C50C-407E-A947-70E740481C1C}">
                <a14:useLocalDpi xmlns:a14="http://schemas.microsoft.com/office/drawing/2010/main" val="0"/>
              </a:ext>
            </a:extLst>
          </a:blip>
          <a:srcRect/>
          <a:stretch>
            <a:fillRect/>
          </a:stretch>
        </p:blipFill>
        <p:spPr bwMode="auto">
          <a:xfrm>
            <a:off x="5783096" y="5311015"/>
            <a:ext cx="966863" cy="54506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Database - Free technology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2657" y="5683951"/>
            <a:ext cx="970011" cy="97001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afana logo - Ícones Social media e Logos"/>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673"/>
          <a:stretch/>
        </p:blipFill>
        <p:spPr bwMode="auto">
          <a:xfrm>
            <a:off x="10028461" y="5621411"/>
            <a:ext cx="1708308" cy="896025"/>
          </a:xfrm>
          <a:prstGeom prst="rect">
            <a:avLst/>
          </a:prstGeom>
          <a:noFill/>
          <a:extLst>
            <a:ext uri="{909E8E84-426E-40DD-AFC4-6F175D3DCCD1}">
              <a14:hiddenFill xmlns:a14="http://schemas.microsoft.com/office/drawing/2010/main">
                <a:solidFill>
                  <a:srgbClr val="FFFFFF"/>
                </a:solidFill>
              </a14:hiddenFill>
            </a:ext>
          </a:extLst>
        </p:spPr>
      </p:pic>
      <p:sp>
        <p:nvSpPr>
          <p:cNvPr id="49" name="Seta para a direita 48"/>
          <p:cNvSpPr/>
          <p:nvPr/>
        </p:nvSpPr>
        <p:spPr>
          <a:xfrm>
            <a:off x="2297884" y="5891191"/>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Seta para a direita 49"/>
          <p:cNvSpPr/>
          <p:nvPr/>
        </p:nvSpPr>
        <p:spPr>
          <a:xfrm>
            <a:off x="4650472" y="5891191"/>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Seta para a direita 50"/>
          <p:cNvSpPr/>
          <p:nvPr/>
        </p:nvSpPr>
        <p:spPr>
          <a:xfrm>
            <a:off x="9156394" y="5891191"/>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Seta para a direita 51"/>
          <p:cNvSpPr/>
          <p:nvPr/>
        </p:nvSpPr>
        <p:spPr>
          <a:xfrm>
            <a:off x="6969425" y="5891191"/>
            <a:ext cx="604481"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10223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234563"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p>
          </p:txBody>
        </p:sp>
      </p:grpSp>
      <p:grpSp>
        <p:nvGrpSpPr>
          <p:cNvPr id="9" name="Grupo 8"/>
          <p:cNvGrpSpPr/>
          <p:nvPr/>
        </p:nvGrpSpPr>
        <p:grpSpPr>
          <a:xfrm>
            <a:off x="2596225"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smtClean="0">
                  <a:solidFill>
                    <a:schemeClr val="tx1">
                      <a:lumMod val="75000"/>
                      <a:lumOff val="25000"/>
                    </a:schemeClr>
                  </a:solidFill>
                </a:rPr>
                <a:t>ARMAZENAMENTO</a:t>
              </a:r>
            </a:p>
            <a:p>
              <a:pPr algn="ctr"/>
              <a:r>
                <a:rPr lang="pt-BR" sz="1600" b="1" dirty="0" smtClean="0">
                  <a:solidFill>
                    <a:schemeClr val="tx1">
                      <a:lumMod val="75000"/>
                      <a:lumOff val="25000"/>
                    </a:schemeClr>
                  </a:solidFill>
                </a:rPr>
                <a:t>&amp;</a:t>
              </a:r>
            </a:p>
            <a:p>
              <a:pPr algn="ctr"/>
              <a:r>
                <a:rPr lang="pt-BR" sz="1600" b="1" dirty="0" smtClean="0">
                  <a:solidFill>
                    <a:schemeClr val="tx1">
                      <a:lumMod val="75000"/>
                      <a:lumOff val="25000"/>
                    </a:schemeClr>
                  </a:solidFill>
                </a:rPr>
                <a:t>PROCESSAMENTO</a:t>
              </a:r>
              <a:endParaRPr lang="pt-BR" sz="1600" b="1" dirty="0">
                <a:solidFill>
                  <a:schemeClr val="tx1">
                    <a:lumMod val="75000"/>
                    <a:lumOff val="25000"/>
                  </a:schemeClr>
                </a:solidFill>
              </a:endParaRPr>
            </a:p>
          </p:txBody>
        </p:sp>
      </p:grpSp>
      <p:grpSp>
        <p:nvGrpSpPr>
          <p:cNvPr id="10" name="Grupo 9"/>
          <p:cNvGrpSpPr/>
          <p:nvPr/>
        </p:nvGrpSpPr>
        <p:grpSpPr>
          <a:xfrm>
            <a:off x="4957887"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PROJETOS DADOS</a:t>
            </a:r>
            <a:endParaRPr lang="pt-BR" sz="2000" b="1" dirty="0">
              <a:solidFill>
                <a:srgbClr val="C00000"/>
              </a:solidFill>
            </a:endParaRPr>
          </a:p>
        </p:txBody>
      </p:sp>
      <p:sp>
        <p:nvSpPr>
          <p:cNvPr id="30" name="Retângulo de cantos arredondados 29"/>
          <p:cNvSpPr/>
          <p:nvPr/>
        </p:nvSpPr>
        <p:spPr>
          <a:xfrm>
            <a:off x="137491"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034563"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23" name="Seta para a direita 22"/>
          <p:cNvSpPr/>
          <p:nvPr/>
        </p:nvSpPr>
        <p:spPr>
          <a:xfrm>
            <a:off x="196982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32241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Definição de Requisitos</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dirty="0">
                <a:solidFill>
                  <a:schemeClr val="tx1">
                    <a:lumMod val="65000"/>
                    <a:lumOff val="35000"/>
                  </a:schemeClr>
                </a:solidFill>
              </a:rPr>
              <a:t>O processo começa com a definição clara dos requisitos de dados da organização. Isso pode incluir os tipos de dados necessários, os volumes esperados, os requisitos de segurança e privacidade, entre outros.</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Planejamento de Infraestrutura</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dirty="0">
                <a:solidFill>
                  <a:schemeClr val="tx1">
                    <a:lumMod val="65000"/>
                    <a:lumOff val="35000"/>
                  </a:schemeClr>
                </a:solidFill>
              </a:rPr>
              <a:t>Com base nos requisitos definidos, é feito um planejamento da infraestrutura necessária para armazenar, processar e disponibilizar os dados. Isso pode incluir a seleção de tecnologias de armazenamento, processamento e segurança adequadas.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717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234563"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p>
          </p:txBody>
        </p:sp>
      </p:grpSp>
      <p:grpSp>
        <p:nvGrpSpPr>
          <p:cNvPr id="9" name="Grupo 8"/>
          <p:cNvGrpSpPr/>
          <p:nvPr/>
        </p:nvGrpSpPr>
        <p:grpSpPr>
          <a:xfrm>
            <a:off x="2596225"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smtClean="0">
                  <a:solidFill>
                    <a:schemeClr val="tx1">
                      <a:lumMod val="75000"/>
                      <a:lumOff val="25000"/>
                    </a:schemeClr>
                  </a:solidFill>
                </a:rPr>
                <a:t>ARMAZENAMENTO</a:t>
              </a:r>
            </a:p>
            <a:p>
              <a:pPr algn="ctr"/>
              <a:r>
                <a:rPr lang="pt-BR" sz="1600" b="1" dirty="0" smtClean="0">
                  <a:solidFill>
                    <a:schemeClr val="tx1">
                      <a:lumMod val="75000"/>
                      <a:lumOff val="25000"/>
                    </a:schemeClr>
                  </a:solidFill>
                </a:rPr>
                <a:t>&amp;</a:t>
              </a:r>
            </a:p>
            <a:p>
              <a:pPr algn="ctr"/>
              <a:r>
                <a:rPr lang="pt-BR" sz="1600" b="1" dirty="0" smtClean="0">
                  <a:solidFill>
                    <a:schemeClr val="tx1">
                      <a:lumMod val="75000"/>
                      <a:lumOff val="25000"/>
                    </a:schemeClr>
                  </a:solidFill>
                </a:rPr>
                <a:t>PROCESSAMENTO</a:t>
              </a:r>
              <a:endParaRPr lang="pt-BR" sz="1600" b="1" dirty="0">
                <a:solidFill>
                  <a:schemeClr val="tx1">
                    <a:lumMod val="75000"/>
                    <a:lumOff val="25000"/>
                  </a:schemeClr>
                </a:solidFill>
              </a:endParaRPr>
            </a:p>
          </p:txBody>
        </p:sp>
      </p:grpSp>
      <p:grpSp>
        <p:nvGrpSpPr>
          <p:cNvPr id="10" name="Grupo 9"/>
          <p:cNvGrpSpPr/>
          <p:nvPr/>
        </p:nvGrpSpPr>
        <p:grpSpPr>
          <a:xfrm>
            <a:off x="4957887"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endParaRPr lang="pt-BR" sz="2000" b="1" dirty="0">
              <a:solidFill>
                <a:srgbClr val="C00000"/>
              </a:solidFill>
            </a:endParaRPr>
          </a:p>
        </p:txBody>
      </p:sp>
      <p:sp>
        <p:nvSpPr>
          <p:cNvPr id="30" name="Retângulo de cantos arredondados 29"/>
          <p:cNvSpPr/>
          <p:nvPr/>
        </p:nvSpPr>
        <p:spPr>
          <a:xfrm>
            <a:off x="137491"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034563"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23" name="Seta para a direita 22"/>
          <p:cNvSpPr/>
          <p:nvPr/>
        </p:nvSpPr>
        <p:spPr>
          <a:xfrm>
            <a:off x="196982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32241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Provisionamento de Recursos:</a:t>
            </a:r>
          </a:p>
          <a:p>
            <a:pPr marL="742950" lvl="1" indent="-285750" algn="just">
              <a:buFont typeface="Arial" panose="020B0604020202020204" pitchFamily="34" charset="0"/>
              <a:buChar char="•"/>
            </a:pPr>
            <a:r>
              <a:rPr lang="pt-BR" dirty="0">
                <a:solidFill>
                  <a:schemeClr val="tx1">
                    <a:lumMod val="65000"/>
                    <a:lumOff val="35000"/>
                  </a:schemeClr>
                </a:solidFill>
              </a:rPr>
              <a:t>Nesta etapa, os recursos de hardware e software são provisionados de acordo com o planejamento feito anteriormente. Isso pode envolver a compra ou alocação de servidores, sistemas de armazenamento, software de banco de dados, ferramentas de processamento de dados, entre outros.</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Configuração e Instalação:</a:t>
            </a:r>
          </a:p>
          <a:p>
            <a:pPr marL="742950" lvl="1" indent="-285750" algn="just">
              <a:buFont typeface="Arial" panose="020B0604020202020204" pitchFamily="34" charset="0"/>
              <a:buChar char="•"/>
            </a:pPr>
            <a:r>
              <a:rPr lang="pt-BR" dirty="0">
                <a:solidFill>
                  <a:schemeClr val="tx1">
                    <a:lumMod val="65000"/>
                    <a:lumOff val="35000"/>
                  </a:schemeClr>
                </a:solidFill>
              </a:rPr>
              <a:t>Uma vez provisionados, os recursos são configurados e instalados conforme as especificações do projeto. Isso pode incluir a configuração de servidores, a instalação e configuração de software, a configuração de redes e firewalls, entre outros.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9720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6717397"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8" name="Grupo 7"/>
          <p:cNvGrpSpPr/>
          <p:nvPr/>
        </p:nvGrpSpPr>
        <p:grpSpPr>
          <a:xfrm>
            <a:off x="234563" y="3885259"/>
            <a:ext cx="1800000" cy="801858"/>
            <a:chOff x="294779" y="3366086"/>
            <a:chExt cx="1997612" cy="801858"/>
          </a:xfrm>
          <a:solidFill>
            <a:schemeClr val="bg1"/>
          </a:solidFill>
        </p:grpSpPr>
        <p:sp>
          <p:nvSpPr>
            <p:cNvPr id="6" name="Retângulo de cantos arredondados 5"/>
            <p:cNvSpPr/>
            <p:nvPr/>
          </p:nvSpPr>
          <p:spPr>
            <a:xfrm>
              <a:off x="294779"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p:cNvSpPr/>
            <p:nvPr/>
          </p:nvSpPr>
          <p:spPr>
            <a:xfrm>
              <a:off x="410169" y="3597738"/>
              <a:ext cx="1766830" cy="338554"/>
            </a:xfrm>
            <a:prstGeom prst="rect">
              <a:avLst/>
            </a:prstGeom>
            <a:grpFill/>
          </p:spPr>
          <p:txBody>
            <a:bodyPr wrap="none">
              <a:spAutoFit/>
            </a:bodyPr>
            <a:lstStyle/>
            <a:p>
              <a:pPr algn="ctr"/>
              <a:r>
                <a:rPr lang="pt-BR" sz="1600" b="1" dirty="0">
                  <a:solidFill>
                    <a:schemeClr val="tx1">
                      <a:lumMod val="75000"/>
                      <a:lumOff val="25000"/>
                    </a:schemeClr>
                  </a:solidFill>
                </a:rPr>
                <a:t>COLETA DE DADOS</a:t>
              </a:r>
            </a:p>
          </p:txBody>
        </p:sp>
      </p:grpSp>
      <p:grpSp>
        <p:nvGrpSpPr>
          <p:cNvPr id="9" name="Grupo 8"/>
          <p:cNvGrpSpPr/>
          <p:nvPr/>
        </p:nvGrpSpPr>
        <p:grpSpPr>
          <a:xfrm>
            <a:off x="2596225" y="3870690"/>
            <a:ext cx="1800000" cy="830997"/>
            <a:chOff x="2779390" y="3336947"/>
            <a:chExt cx="1997612" cy="830997"/>
          </a:xfrm>
          <a:solidFill>
            <a:schemeClr val="bg1"/>
          </a:solidFill>
        </p:grpSpPr>
        <p:sp>
          <p:nvSpPr>
            <p:cNvPr id="11" name="Retângulo de cantos arredondados 10"/>
            <p:cNvSpPr/>
            <p:nvPr/>
          </p:nvSpPr>
          <p:spPr>
            <a:xfrm>
              <a:off x="2779390"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2860671" y="3336947"/>
              <a:ext cx="1835053" cy="830997"/>
            </a:xfrm>
            <a:prstGeom prst="rect">
              <a:avLst/>
            </a:prstGeom>
            <a:noFill/>
          </p:spPr>
          <p:txBody>
            <a:bodyPr wrap="none">
              <a:spAutoFit/>
            </a:bodyPr>
            <a:lstStyle/>
            <a:p>
              <a:pPr algn="ctr"/>
              <a:r>
                <a:rPr lang="pt-BR" sz="1600" b="1" dirty="0" smtClean="0">
                  <a:solidFill>
                    <a:schemeClr val="tx1">
                      <a:lumMod val="75000"/>
                      <a:lumOff val="25000"/>
                    </a:schemeClr>
                  </a:solidFill>
                </a:rPr>
                <a:t>ARMAZENAMENTO</a:t>
              </a:r>
            </a:p>
            <a:p>
              <a:pPr algn="ctr"/>
              <a:r>
                <a:rPr lang="pt-BR" sz="1600" b="1" dirty="0" smtClean="0">
                  <a:solidFill>
                    <a:schemeClr val="tx1">
                      <a:lumMod val="75000"/>
                      <a:lumOff val="25000"/>
                    </a:schemeClr>
                  </a:solidFill>
                </a:rPr>
                <a:t>&amp;</a:t>
              </a:r>
            </a:p>
            <a:p>
              <a:pPr algn="ctr"/>
              <a:r>
                <a:rPr lang="pt-BR" sz="1600" b="1" dirty="0" smtClean="0">
                  <a:solidFill>
                    <a:schemeClr val="tx1">
                      <a:lumMod val="75000"/>
                      <a:lumOff val="25000"/>
                    </a:schemeClr>
                  </a:solidFill>
                </a:rPr>
                <a:t>PROCESSAMENTO</a:t>
              </a:r>
              <a:endParaRPr lang="pt-BR" sz="1600" b="1" dirty="0">
                <a:solidFill>
                  <a:schemeClr val="tx1">
                    <a:lumMod val="75000"/>
                    <a:lumOff val="25000"/>
                  </a:schemeClr>
                </a:solidFill>
              </a:endParaRPr>
            </a:p>
          </p:txBody>
        </p:sp>
      </p:grpSp>
      <p:grpSp>
        <p:nvGrpSpPr>
          <p:cNvPr id="10" name="Grupo 9"/>
          <p:cNvGrpSpPr/>
          <p:nvPr/>
        </p:nvGrpSpPr>
        <p:grpSpPr>
          <a:xfrm>
            <a:off x="4957887"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endParaRPr lang="pt-BR" sz="2000" b="1" dirty="0">
              <a:solidFill>
                <a:srgbClr val="C00000"/>
              </a:solidFill>
            </a:endParaRPr>
          </a:p>
        </p:txBody>
      </p:sp>
      <p:sp>
        <p:nvSpPr>
          <p:cNvPr id="30" name="Retângulo de cantos arredondados 29"/>
          <p:cNvSpPr/>
          <p:nvPr/>
        </p:nvSpPr>
        <p:spPr>
          <a:xfrm>
            <a:off x="137491" y="3250123"/>
            <a:ext cx="6717397"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034563"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23" name="Seta para a direita 22"/>
          <p:cNvSpPr/>
          <p:nvPr/>
        </p:nvSpPr>
        <p:spPr>
          <a:xfrm>
            <a:off x="196982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4322414"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5632311"/>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Integração de Dados:</a:t>
            </a:r>
          </a:p>
          <a:p>
            <a:pPr marL="742950" lvl="1" indent="-285750" algn="just">
              <a:buFont typeface="Arial" panose="020B0604020202020204" pitchFamily="34" charset="0"/>
              <a:buChar char="•"/>
            </a:pPr>
            <a:r>
              <a:rPr lang="pt-BR" dirty="0">
                <a:solidFill>
                  <a:schemeClr val="tx1">
                    <a:lumMod val="65000"/>
                    <a:lumOff val="35000"/>
                  </a:schemeClr>
                </a:solidFill>
              </a:rPr>
              <a:t>Os dados são integrados a partir de diversas fontes, como bancos de dados internos, sistemas legados, </a:t>
            </a:r>
            <a:r>
              <a:rPr lang="pt-BR" dirty="0" err="1">
                <a:solidFill>
                  <a:schemeClr val="tx1">
                    <a:lumMod val="65000"/>
                    <a:lumOff val="35000"/>
                  </a:schemeClr>
                </a:solidFill>
              </a:rPr>
              <a:t>feeds</a:t>
            </a:r>
            <a:r>
              <a:rPr lang="pt-BR" dirty="0">
                <a:solidFill>
                  <a:schemeClr val="tx1">
                    <a:lumMod val="65000"/>
                    <a:lumOff val="35000"/>
                  </a:schemeClr>
                </a:solidFill>
              </a:rPr>
              <a:t> de dados externos, etc. Isso pode envolver o desenvolvimento de pipelines de dados para extrair, transformar e carregar (ETL) os dados para a infraestrutura de armazenamento.</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Implementação de Segurança:</a:t>
            </a:r>
          </a:p>
          <a:p>
            <a:pPr marL="742950" lvl="1" indent="-285750" algn="just">
              <a:buFont typeface="Arial" panose="020B0604020202020204" pitchFamily="34" charset="0"/>
              <a:buChar char="•"/>
            </a:pPr>
            <a:r>
              <a:rPr lang="pt-BR" dirty="0">
                <a:solidFill>
                  <a:schemeClr val="tx1">
                    <a:lumMod val="65000"/>
                    <a:lumOff val="35000"/>
                  </a:schemeClr>
                </a:solidFill>
              </a:rPr>
              <a:t>As medidas de segurança são implementadas para proteger os dados contra acesso não autorizado, perda de dados e outros riscos de segurança. Isso pode incluir a configuração de políticas de acesso, criptografia de dados, monitoramento de atividades suspeitas, entre outros.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641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tângulo de cantos arredondados 27"/>
          <p:cNvSpPr/>
          <p:nvPr/>
        </p:nvSpPr>
        <p:spPr>
          <a:xfrm>
            <a:off x="137491" y="3250123"/>
            <a:ext cx="1994073"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10" name="Grupo 9"/>
          <p:cNvGrpSpPr/>
          <p:nvPr/>
        </p:nvGrpSpPr>
        <p:grpSpPr>
          <a:xfrm>
            <a:off x="238875" y="3885259"/>
            <a:ext cx="1800000" cy="801858"/>
            <a:chOff x="5299783" y="3366086"/>
            <a:chExt cx="1997612" cy="801858"/>
          </a:xfrm>
          <a:solidFill>
            <a:schemeClr val="bg1"/>
          </a:solidFill>
        </p:grpSpPr>
        <p:sp>
          <p:nvSpPr>
            <p:cNvPr id="13" name="Retângulo de cantos arredondados 12"/>
            <p:cNvSpPr/>
            <p:nvPr/>
          </p:nvSpPr>
          <p:spPr>
            <a:xfrm>
              <a:off x="5299783"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5408925" y="3474125"/>
              <a:ext cx="1779333" cy="584775"/>
            </a:xfrm>
            <a:prstGeom prst="rect">
              <a:avLst/>
            </a:prstGeom>
            <a:grpFill/>
          </p:spPr>
          <p:txBody>
            <a:bodyPr wrap="none">
              <a:spAutoFit/>
            </a:bodyPr>
            <a:lstStyle/>
            <a:p>
              <a:pPr algn="ctr"/>
              <a:r>
                <a:rPr lang="pt-BR" sz="1600" b="1" dirty="0" smtClean="0">
                  <a:solidFill>
                    <a:schemeClr val="tx1">
                      <a:lumMod val="75000"/>
                      <a:lumOff val="25000"/>
                    </a:schemeClr>
                  </a:solidFill>
                </a:rPr>
                <a:t>TRANSFORMAÇÃO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endParaRPr lang="pt-BR" sz="2000" b="1" dirty="0">
              <a:solidFill>
                <a:srgbClr val="C00000"/>
              </a:solidFill>
            </a:endParaRPr>
          </a:p>
        </p:txBody>
      </p:sp>
      <p:sp>
        <p:nvSpPr>
          <p:cNvPr id="30" name="Retângulo de cantos arredondados 29"/>
          <p:cNvSpPr/>
          <p:nvPr/>
        </p:nvSpPr>
        <p:spPr>
          <a:xfrm>
            <a:off x="137491" y="3250123"/>
            <a:ext cx="1994073"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226693" y="3282708"/>
            <a:ext cx="2695716" cy="338554"/>
          </a:xfrm>
          <a:prstGeom prst="rect">
            <a:avLst/>
          </a:prstGeom>
          <a:noFill/>
        </p:spPr>
        <p:txBody>
          <a:bodyPr wrap="square">
            <a:spAutoFit/>
          </a:bodyPr>
          <a:lstStyle/>
          <a:p>
            <a:pPr algn="ctr"/>
            <a:r>
              <a:rPr lang="pt-BR" sz="1600" b="1" dirty="0" smtClean="0">
                <a:solidFill>
                  <a:schemeClr val="bg1"/>
                </a:solidFill>
              </a:rPr>
              <a:t>AMBIENTE DEV/TESTE</a:t>
            </a:r>
            <a:endParaRPr lang="pt-BR" sz="1600" b="1" dirty="0">
              <a:solidFill>
                <a:schemeClr val="bg1"/>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Testes e Validação:</a:t>
            </a:r>
          </a:p>
          <a:p>
            <a:pPr marL="742950" lvl="1" indent="-285750" algn="just">
              <a:buFont typeface="Arial" panose="020B0604020202020204" pitchFamily="34" charset="0"/>
              <a:buChar char="•"/>
            </a:pPr>
            <a:r>
              <a:rPr lang="pt-BR" dirty="0">
                <a:solidFill>
                  <a:schemeClr val="tx1">
                    <a:lumMod val="65000"/>
                    <a:lumOff val="35000"/>
                  </a:schemeClr>
                </a:solidFill>
              </a:rPr>
              <a:t>Antes de disponibilizar os serviços de dados para uso, são realizados testes e validações para garantir que tudo esteja funcionando conforme o esperado. Isso pode incluir testes de integridade de dados, testes de desempenho, testes de segurança, entre outros.</a:t>
            </a:r>
          </a:p>
          <a:p>
            <a:pPr lvl="1" algn="just"/>
            <a:endParaRPr lang="pt-BR" dirty="0">
              <a:solidFill>
                <a:schemeClr val="tx1">
                  <a:lumMod val="65000"/>
                  <a:lumOff val="35000"/>
                </a:schemeClr>
              </a:solidFill>
            </a:endParaRPr>
          </a:p>
          <a:p>
            <a:pPr algn="just"/>
            <a:r>
              <a:rPr lang="pt-BR" b="1" dirty="0">
                <a:solidFill>
                  <a:schemeClr val="tx1">
                    <a:lumMod val="65000"/>
                    <a:lumOff val="35000"/>
                  </a:schemeClr>
                </a:solidFill>
              </a:rPr>
              <a:t>Implantação e Disponibilização:</a:t>
            </a:r>
          </a:p>
          <a:p>
            <a:pPr marL="742950" lvl="1" indent="-285750" algn="just">
              <a:buFont typeface="Arial" panose="020B0604020202020204" pitchFamily="34" charset="0"/>
              <a:buChar char="•"/>
            </a:pPr>
            <a:r>
              <a:rPr lang="pt-BR" dirty="0">
                <a:solidFill>
                  <a:schemeClr val="tx1">
                    <a:lumMod val="65000"/>
                    <a:lumOff val="35000"/>
                  </a:schemeClr>
                </a:solidFill>
              </a:rPr>
              <a:t>Uma vez que os testes sejam bem-sucedidos, os serviços de dados são implantados e disponibilizados para uso pelos usuários finais. Isso pode envolver a configuração de interfaces de consulta, </a:t>
            </a:r>
            <a:r>
              <a:rPr lang="pt-BR" dirty="0" err="1">
                <a:solidFill>
                  <a:schemeClr val="tx1">
                    <a:lumMod val="65000"/>
                    <a:lumOff val="35000"/>
                  </a:schemeClr>
                </a:solidFill>
              </a:rPr>
              <a:t>APIs</a:t>
            </a:r>
            <a:r>
              <a:rPr lang="pt-BR" dirty="0">
                <a:solidFill>
                  <a:schemeClr val="tx1">
                    <a:lumMod val="65000"/>
                    <a:lumOff val="35000"/>
                  </a:schemeClr>
                </a:solidFill>
              </a:rPr>
              <a:t>, ferramentas de visualização de dados, entre outros.</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
        <p:nvSpPr>
          <p:cNvPr id="22" name="Retângulo de cantos arredondados 21"/>
          <p:cNvSpPr/>
          <p:nvPr/>
        </p:nvSpPr>
        <p:spPr>
          <a:xfrm>
            <a:off x="2469023" y="3250123"/>
            <a:ext cx="4385865"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25" name="Grupo 24"/>
          <p:cNvGrpSpPr/>
          <p:nvPr/>
        </p:nvGrpSpPr>
        <p:grpSpPr>
          <a:xfrm>
            <a:off x="2586351" y="3885259"/>
            <a:ext cx="1800000" cy="801858"/>
            <a:chOff x="7820176" y="3366086"/>
            <a:chExt cx="1997612" cy="801858"/>
          </a:xfrm>
          <a:solidFill>
            <a:schemeClr val="bg1"/>
          </a:solidFill>
        </p:grpSpPr>
        <p:sp>
          <p:nvSpPr>
            <p:cNvPr id="26" name="Retângulo de cantos arredondados 25"/>
            <p:cNvSpPr/>
            <p:nvPr/>
          </p:nvSpPr>
          <p:spPr>
            <a:xfrm>
              <a:off x="7820176"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p:nvSpPr>
          <p:spPr>
            <a:xfrm>
              <a:off x="7916464" y="3460057"/>
              <a:ext cx="1805046" cy="584775"/>
            </a:xfrm>
            <a:prstGeom prst="rect">
              <a:avLst/>
            </a:prstGeom>
            <a:grpFill/>
          </p:spPr>
          <p:txBody>
            <a:bodyPr wrap="none">
              <a:spAutoFit/>
            </a:bodyPr>
            <a:lstStyle/>
            <a:p>
              <a:pPr algn="ctr"/>
              <a:r>
                <a:rPr lang="pt-BR" sz="1600" b="1" dirty="0" smtClean="0">
                  <a:solidFill>
                    <a:schemeClr val="tx1">
                      <a:lumMod val="75000"/>
                      <a:lumOff val="25000"/>
                    </a:schemeClr>
                  </a:solidFill>
                </a:rPr>
                <a:t>DISPONIBILIZAÇÃO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grpSp>
        <p:nvGrpSpPr>
          <p:cNvPr id="31" name="Grupo 30"/>
          <p:cNvGrpSpPr/>
          <p:nvPr/>
        </p:nvGrpSpPr>
        <p:grpSpPr>
          <a:xfrm>
            <a:off x="4948012" y="3870690"/>
            <a:ext cx="1800000" cy="830997"/>
            <a:chOff x="10062708" y="3336947"/>
            <a:chExt cx="1997612" cy="830997"/>
          </a:xfrm>
          <a:solidFill>
            <a:schemeClr val="bg1"/>
          </a:solidFill>
        </p:grpSpPr>
        <p:sp>
          <p:nvSpPr>
            <p:cNvPr id="33" name="Retângulo de cantos arredondados 32"/>
            <p:cNvSpPr/>
            <p:nvPr/>
          </p:nvSpPr>
          <p:spPr>
            <a:xfrm>
              <a:off x="10062708" y="3336947"/>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p:nvSpPr>
          <p:spPr>
            <a:xfrm>
              <a:off x="10153163" y="3336947"/>
              <a:ext cx="1816716" cy="830997"/>
            </a:xfrm>
            <a:prstGeom prst="rect">
              <a:avLst/>
            </a:prstGeom>
            <a:noFill/>
          </p:spPr>
          <p:txBody>
            <a:bodyPr wrap="none">
              <a:spAutoFit/>
            </a:bodyPr>
            <a:lstStyle/>
            <a:p>
              <a:pPr algn="ctr"/>
              <a:r>
                <a:rPr lang="pt-BR" sz="1600" b="1" dirty="0" smtClean="0">
                  <a:solidFill>
                    <a:schemeClr val="tx1">
                      <a:lumMod val="75000"/>
                      <a:lumOff val="25000"/>
                    </a:schemeClr>
                  </a:solidFill>
                </a:rPr>
                <a:t>MONITORAMENTO</a:t>
              </a:r>
            </a:p>
            <a:p>
              <a:pPr algn="ctr"/>
              <a:r>
                <a:rPr lang="pt-BR" sz="1600" b="1" dirty="0" smtClean="0">
                  <a:solidFill>
                    <a:schemeClr val="tx1">
                      <a:lumMod val="75000"/>
                      <a:lumOff val="25000"/>
                    </a:schemeClr>
                  </a:solidFill>
                </a:rPr>
                <a:t>E</a:t>
              </a:r>
            </a:p>
            <a:p>
              <a:pPr algn="ctr"/>
              <a:r>
                <a:rPr lang="pt-BR" sz="1600" b="1" dirty="0" smtClean="0">
                  <a:solidFill>
                    <a:schemeClr val="tx1">
                      <a:lumMod val="75000"/>
                      <a:lumOff val="25000"/>
                    </a:schemeClr>
                  </a:solidFill>
                </a:rPr>
                <a:t>GERENCIAMENTO</a:t>
              </a:r>
              <a:endParaRPr lang="pt-BR" sz="1600" b="1" dirty="0">
                <a:solidFill>
                  <a:schemeClr val="tx1">
                    <a:lumMod val="75000"/>
                    <a:lumOff val="25000"/>
                  </a:schemeClr>
                </a:solidFill>
              </a:endParaRPr>
            </a:p>
          </p:txBody>
        </p:sp>
      </p:grpSp>
      <p:sp>
        <p:nvSpPr>
          <p:cNvPr id="35" name="Retângulo de cantos arredondados 34"/>
          <p:cNvSpPr/>
          <p:nvPr/>
        </p:nvSpPr>
        <p:spPr>
          <a:xfrm>
            <a:off x="2469023" y="3250123"/>
            <a:ext cx="4385865"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p:cNvSpPr/>
          <p:nvPr/>
        </p:nvSpPr>
        <p:spPr>
          <a:xfrm>
            <a:off x="3321594" y="3272404"/>
            <a:ext cx="2695716" cy="338554"/>
          </a:xfrm>
          <a:prstGeom prst="rect">
            <a:avLst/>
          </a:prstGeom>
          <a:noFill/>
        </p:spPr>
        <p:txBody>
          <a:bodyPr wrap="square">
            <a:spAutoFit/>
          </a:bodyPr>
          <a:lstStyle/>
          <a:p>
            <a:pPr algn="ctr"/>
            <a:r>
              <a:rPr lang="pt-BR" sz="1600" b="1" dirty="0" smtClean="0">
                <a:solidFill>
                  <a:schemeClr val="bg1"/>
                </a:solidFill>
              </a:rPr>
              <a:t>AMBIENTE PROD</a:t>
            </a:r>
            <a:endParaRPr lang="pt-BR" sz="1600" b="1" dirty="0">
              <a:solidFill>
                <a:schemeClr val="bg1"/>
              </a:solidFill>
            </a:endParaRPr>
          </a:p>
        </p:txBody>
      </p:sp>
      <p:sp>
        <p:nvSpPr>
          <p:cNvPr id="37" name="Seta para a direita 36"/>
          <p:cNvSpPr/>
          <p:nvPr/>
        </p:nvSpPr>
        <p:spPr>
          <a:xfrm>
            <a:off x="433849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Seta para a direita 37"/>
          <p:cNvSpPr/>
          <p:nvPr/>
        </p:nvSpPr>
        <p:spPr>
          <a:xfrm>
            <a:off x="1949648"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738064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5632311"/>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Monitoramento e Manutenção:</a:t>
            </a:r>
          </a:p>
          <a:p>
            <a:pPr marL="742950" lvl="1" indent="-285750" algn="just">
              <a:buFont typeface="Arial" panose="020B0604020202020204" pitchFamily="34" charset="0"/>
              <a:buChar char="•"/>
            </a:pPr>
            <a:r>
              <a:rPr lang="pt-BR" dirty="0">
                <a:solidFill>
                  <a:schemeClr val="tx1">
                    <a:lumMod val="65000"/>
                    <a:lumOff val="35000"/>
                  </a:schemeClr>
                </a:solidFill>
              </a:rPr>
              <a:t>Após a implantação, os serviços de dados são monitorados continuamente para garantir seu desempenho, disponibilidade e segurança. São realizadas atividades de manutenção preventiva, correção de problemas e atualizações conforme necessário.</a:t>
            </a:r>
          </a:p>
          <a:p>
            <a:pPr marL="742950" lvl="1" indent="-285750" algn="just">
              <a:buFont typeface="Arial" panose="020B0604020202020204" pitchFamily="34" charset="0"/>
              <a:buChar char="•"/>
            </a:pPr>
            <a:endParaRPr lang="pt-BR" dirty="0">
              <a:solidFill>
                <a:schemeClr val="tx1">
                  <a:lumMod val="65000"/>
                  <a:lumOff val="35000"/>
                </a:schemeClr>
              </a:solidFill>
            </a:endParaRPr>
          </a:p>
          <a:p>
            <a:pPr algn="just"/>
            <a:r>
              <a:rPr lang="pt-BR" b="1" dirty="0">
                <a:solidFill>
                  <a:schemeClr val="tx1">
                    <a:lumMod val="65000"/>
                    <a:lumOff val="35000"/>
                  </a:schemeClr>
                </a:solidFill>
              </a:rPr>
              <a:t>Otimização Contínua:</a:t>
            </a:r>
          </a:p>
          <a:p>
            <a:pPr marL="742950" lvl="1" indent="-285750" algn="just">
              <a:buFont typeface="Arial" panose="020B0604020202020204" pitchFamily="34" charset="0"/>
              <a:buChar char="•"/>
            </a:pPr>
            <a:r>
              <a:rPr lang="pt-BR" dirty="0">
                <a:solidFill>
                  <a:schemeClr val="tx1">
                    <a:lumMod val="65000"/>
                    <a:lumOff val="35000"/>
                  </a:schemeClr>
                </a:solidFill>
              </a:rPr>
              <a:t>O processo de provisionamento e gerenciamento de serviços de dados é um ciclo contínuo. À medida que os requisitos e as tecnologias evoluem, são feitas otimizações contínuas na infraestrutura, nos processos e nos serviços de dados para garantir que atendam às necessidades em constante mudança da organização.</a:t>
            </a:r>
          </a:p>
        </p:txBody>
      </p:sp>
      <p:pic>
        <p:nvPicPr>
          <p:cNvPr id="2050" name="Picture 2" descr="Projeto - ícones de negócios e finanças gráti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7339" y="1380884"/>
            <a:ext cx="1190164" cy="1190164"/>
          </a:xfrm>
          <a:prstGeom prst="rect">
            <a:avLst/>
          </a:prstGeom>
          <a:noFill/>
          <a:extLst>
            <a:ext uri="{909E8E84-426E-40DD-AFC4-6F175D3DCCD1}">
              <a14:hiddenFill xmlns:a14="http://schemas.microsoft.com/office/drawing/2010/main">
                <a:solidFill>
                  <a:srgbClr val="FFFFFF"/>
                </a:solidFill>
              </a14:hiddenFill>
            </a:ext>
          </a:extLst>
        </p:spPr>
      </p:pic>
      <p:sp>
        <p:nvSpPr>
          <p:cNvPr id="39" name="Retângulo de cantos arredondados 38"/>
          <p:cNvSpPr/>
          <p:nvPr/>
        </p:nvSpPr>
        <p:spPr>
          <a:xfrm>
            <a:off x="2469023" y="3250123"/>
            <a:ext cx="4385865" cy="1589394"/>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40" name="Grupo 39"/>
          <p:cNvGrpSpPr/>
          <p:nvPr/>
        </p:nvGrpSpPr>
        <p:grpSpPr>
          <a:xfrm>
            <a:off x="2586351" y="3885259"/>
            <a:ext cx="1800000" cy="801858"/>
            <a:chOff x="7820176" y="3366086"/>
            <a:chExt cx="1997612" cy="801858"/>
          </a:xfrm>
          <a:solidFill>
            <a:schemeClr val="bg1"/>
          </a:solidFill>
        </p:grpSpPr>
        <p:sp>
          <p:nvSpPr>
            <p:cNvPr id="41" name="Retângulo de cantos arredondados 40"/>
            <p:cNvSpPr/>
            <p:nvPr/>
          </p:nvSpPr>
          <p:spPr>
            <a:xfrm>
              <a:off x="7820176" y="3366086"/>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p:cNvSpPr/>
            <p:nvPr/>
          </p:nvSpPr>
          <p:spPr>
            <a:xfrm>
              <a:off x="7916464" y="3460057"/>
              <a:ext cx="1805046" cy="584775"/>
            </a:xfrm>
            <a:prstGeom prst="rect">
              <a:avLst/>
            </a:prstGeom>
            <a:grpFill/>
          </p:spPr>
          <p:txBody>
            <a:bodyPr wrap="none">
              <a:spAutoFit/>
            </a:bodyPr>
            <a:lstStyle/>
            <a:p>
              <a:pPr algn="ctr"/>
              <a:r>
                <a:rPr lang="pt-BR" sz="1600" b="1" dirty="0" smtClean="0">
                  <a:solidFill>
                    <a:schemeClr val="tx1">
                      <a:lumMod val="75000"/>
                      <a:lumOff val="25000"/>
                    </a:schemeClr>
                  </a:solidFill>
                </a:rPr>
                <a:t>DISPONIBILIZAÇÃO</a:t>
              </a:r>
            </a:p>
            <a:p>
              <a:pPr algn="ctr"/>
              <a:r>
                <a:rPr lang="pt-BR" sz="1600" b="1" dirty="0" smtClean="0">
                  <a:solidFill>
                    <a:schemeClr val="tx1">
                      <a:lumMod val="75000"/>
                      <a:lumOff val="25000"/>
                    </a:schemeClr>
                  </a:solidFill>
                </a:rPr>
                <a:t>DE DADOS</a:t>
              </a:r>
              <a:endParaRPr lang="pt-BR" sz="1600" b="1" dirty="0">
                <a:solidFill>
                  <a:schemeClr val="tx1">
                    <a:lumMod val="75000"/>
                    <a:lumOff val="25000"/>
                  </a:schemeClr>
                </a:solidFill>
              </a:endParaRPr>
            </a:p>
          </p:txBody>
        </p:sp>
      </p:grpSp>
      <p:grpSp>
        <p:nvGrpSpPr>
          <p:cNvPr id="43" name="Grupo 42"/>
          <p:cNvGrpSpPr/>
          <p:nvPr/>
        </p:nvGrpSpPr>
        <p:grpSpPr>
          <a:xfrm>
            <a:off x="4948012" y="3870690"/>
            <a:ext cx="1800000" cy="830997"/>
            <a:chOff x="10062708" y="3336947"/>
            <a:chExt cx="1997612" cy="830997"/>
          </a:xfrm>
          <a:solidFill>
            <a:schemeClr val="bg1"/>
          </a:solidFill>
        </p:grpSpPr>
        <p:sp>
          <p:nvSpPr>
            <p:cNvPr id="44" name="Retângulo de cantos arredondados 43"/>
            <p:cNvSpPr/>
            <p:nvPr/>
          </p:nvSpPr>
          <p:spPr>
            <a:xfrm>
              <a:off x="10062708" y="3336947"/>
              <a:ext cx="1997612" cy="801858"/>
            </a:xfrm>
            <a:prstGeom prst="roundRect">
              <a:avLst/>
            </a:prstGeom>
            <a:grp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p:cNvSpPr/>
            <p:nvPr/>
          </p:nvSpPr>
          <p:spPr>
            <a:xfrm>
              <a:off x="10153163" y="3336947"/>
              <a:ext cx="1816716" cy="830997"/>
            </a:xfrm>
            <a:prstGeom prst="rect">
              <a:avLst/>
            </a:prstGeom>
            <a:noFill/>
          </p:spPr>
          <p:txBody>
            <a:bodyPr wrap="none">
              <a:spAutoFit/>
            </a:bodyPr>
            <a:lstStyle/>
            <a:p>
              <a:pPr algn="ctr"/>
              <a:r>
                <a:rPr lang="pt-BR" sz="1600" b="1" dirty="0" smtClean="0">
                  <a:solidFill>
                    <a:schemeClr val="tx1">
                      <a:lumMod val="75000"/>
                      <a:lumOff val="25000"/>
                    </a:schemeClr>
                  </a:solidFill>
                </a:rPr>
                <a:t>MONITORAMENTO</a:t>
              </a:r>
            </a:p>
            <a:p>
              <a:pPr algn="ctr"/>
              <a:r>
                <a:rPr lang="pt-BR" sz="1600" b="1" dirty="0" smtClean="0">
                  <a:solidFill>
                    <a:schemeClr val="tx1">
                      <a:lumMod val="75000"/>
                      <a:lumOff val="25000"/>
                    </a:schemeClr>
                  </a:solidFill>
                </a:rPr>
                <a:t>E</a:t>
              </a:r>
            </a:p>
            <a:p>
              <a:pPr algn="ctr"/>
              <a:r>
                <a:rPr lang="pt-BR" sz="1600" b="1" dirty="0" smtClean="0">
                  <a:solidFill>
                    <a:schemeClr val="tx1">
                      <a:lumMod val="75000"/>
                      <a:lumOff val="25000"/>
                    </a:schemeClr>
                  </a:solidFill>
                </a:rPr>
                <a:t>GERENCIAMENTO</a:t>
              </a:r>
              <a:endParaRPr lang="pt-BR" sz="1600" b="1" dirty="0">
                <a:solidFill>
                  <a:schemeClr val="tx1">
                    <a:lumMod val="75000"/>
                    <a:lumOff val="25000"/>
                  </a:schemeClr>
                </a:solidFill>
              </a:endParaRPr>
            </a:p>
          </p:txBody>
        </p:sp>
      </p:grpSp>
      <p:sp>
        <p:nvSpPr>
          <p:cNvPr id="46" name="Retângulo de cantos arredondados 45"/>
          <p:cNvSpPr/>
          <p:nvPr/>
        </p:nvSpPr>
        <p:spPr>
          <a:xfrm>
            <a:off x="2469023" y="3250123"/>
            <a:ext cx="4385865" cy="387411"/>
          </a:xfrm>
          <a:prstGeom prst="roundRect">
            <a:avLst>
              <a:gd name="adj" fmla="val 3915"/>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p:cNvSpPr/>
          <p:nvPr/>
        </p:nvSpPr>
        <p:spPr>
          <a:xfrm>
            <a:off x="3321594" y="3272404"/>
            <a:ext cx="2695716" cy="338554"/>
          </a:xfrm>
          <a:prstGeom prst="rect">
            <a:avLst/>
          </a:prstGeom>
          <a:noFill/>
        </p:spPr>
        <p:txBody>
          <a:bodyPr wrap="square">
            <a:spAutoFit/>
          </a:bodyPr>
          <a:lstStyle/>
          <a:p>
            <a:pPr algn="ctr"/>
            <a:r>
              <a:rPr lang="pt-BR" sz="1600" b="1" dirty="0" smtClean="0">
                <a:solidFill>
                  <a:schemeClr val="bg1"/>
                </a:solidFill>
              </a:rPr>
              <a:t>AMBIENTE PROD</a:t>
            </a:r>
            <a:endParaRPr lang="pt-BR" sz="1600" b="1" dirty="0">
              <a:solidFill>
                <a:schemeClr val="bg1"/>
              </a:solidFill>
            </a:endParaRPr>
          </a:p>
        </p:txBody>
      </p:sp>
      <p:sp>
        <p:nvSpPr>
          <p:cNvPr id="49" name="Seta para a direita 48"/>
          <p:cNvSpPr/>
          <p:nvPr/>
        </p:nvSpPr>
        <p:spPr>
          <a:xfrm>
            <a:off x="4338496" y="4133373"/>
            <a:ext cx="738879" cy="365987"/>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32176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ipse 2">
            <a:extLst>
              <a:ext uri="{FF2B5EF4-FFF2-40B4-BE49-F238E27FC236}">
                <a16:creationId xmlns="" xmlns:a16="http://schemas.microsoft.com/office/drawing/2014/main" id="{303B8ABE-1FCF-31F9-924D-62D5454E7348}"/>
              </a:ext>
            </a:extLst>
          </p:cNvPr>
          <p:cNvSpPr/>
          <p:nvPr/>
        </p:nvSpPr>
        <p:spPr>
          <a:xfrm>
            <a:off x="-757647" y="5577839"/>
            <a:ext cx="1998617" cy="1998617"/>
          </a:xfrm>
          <a:prstGeom prst="ellipse">
            <a:avLst/>
          </a:prstGeom>
          <a:noFill/>
          <a:ln w="19050">
            <a:solidFill>
              <a:srgbClr val="E116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lipse 4">
            <a:extLst>
              <a:ext uri="{FF2B5EF4-FFF2-40B4-BE49-F238E27FC236}">
                <a16:creationId xmlns="" xmlns:a16="http://schemas.microsoft.com/office/drawing/2014/main" id="{CCD49B0B-3A63-942B-32DD-264660C83F85}"/>
              </a:ext>
            </a:extLst>
          </p:cNvPr>
          <p:cNvSpPr/>
          <p:nvPr/>
        </p:nvSpPr>
        <p:spPr>
          <a:xfrm>
            <a:off x="9836331" y="-339634"/>
            <a:ext cx="1027610" cy="1027610"/>
          </a:xfrm>
          <a:prstGeom prst="ellipse">
            <a:avLst/>
          </a:prstGeom>
          <a:noFill/>
          <a:ln w="19050">
            <a:solidFill>
              <a:srgbClr val="E1162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26" name="Picture 2" descr="10 Types of Cloud Computing You Should Know About"/>
          <p:cNvPicPr>
            <a:picLocks noChangeAspect="1" noChangeArrowheads="1"/>
          </p:cNvPicPr>
          <p:nvPr/>
        </p:nvPicPr>
        <p:blipFill rotWithShape="1">
          <a:blip r:embed="rId2">
            <a:extLst>
              <a:ext uri="{28A0092B-C50C-407E-A947-70E740481C1C}">
                <a14:useLocalDpi xmlns:a14="http://schemas.microsoft.com/office/drawing/2010/main" val="0"/>
              </a:ext>
            </a:extLst>
          </a:blip>
          <a:srcRect l="9981" t="13119" r="8782" b="12726"/>
          <a:stretch/>
        </p:blipFill>
        <p:spPr bwMode="auto">
          <a:xfrm>
            <a:off x="1794195" y="729541"/>
            <a:ext cx="9069746" cy="570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1671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a:solidFill>
                  <a:srgbClr val="C00000"/>
                </a:solidFill>
              </a:rPr>
              <a:t>PROJETOS </a:t>
            </a:r>
            <a:r>
              <a:rPr lang="pt-BR" sz="2000" b="1" dirty="0" smtClean="0">
                <a:solidFill>
                  <a:srgbClr val="C00000"/>
                </a:solidFill>
              </a:rPr>
              <a:t>DADOS</a:t>
            </a:r>
            <a:r>
              <a:rPr lang="pt-BR" sz="2000" b="1" dirty="0">
                <a:solidFill>
                  <a:srgbClr val="C00000"/>
                </a:solidFill>
              </a:rPr>
              <a:t> </a:t>
            </a:r>
            <a:r>
              <a:rPr lang="pt-BR" sz="2000" b="1" dirty="0" smtClean="0">
                <a:solidFill>
                  <a:srgbClr val="C00000"/>
                </a:solidFill>
              </a:rPr>
              <a:t>- RESUMO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3693319"/>
          </a:xfrm>
          <a:prstGeom prst="rect">
            <a:avLst/>
          </a:prstGeom>
          <a:noFill/>
        </p:spPr>
        <p:txBody>
          <a:bodyPr wrap="square">
            <a:spAutoFit/>
          </a:bodyPr>
          <a:lstStyle/>
          <a:p>
            <a:pPr algn="ctr"/>
            <a:r>
              <a:rPr lang="pt-BR" b="1" dirty="0" smtClean="0">
                <a:solidFill>
                  <a:schemeClr val="tx1">
                    <a:lumMod val="65000"/>
                    <a:lumOff val="35000"/>
                  </a:schemeClr>
                </a:solidFill>
              </a:rPr>
              <a:t>DESCRIÇÃO DO PROCESSO DE PROVISIONAMENTO E GERENCIAMENTO DE SERVIÇOS DE DADOS</a:t>
            </a:r>
            <a:endParaRPr lang="pt-BR" dirty="0" smtClean="0"/>
          </a:p>
          <a:p>
            <a:pPr algn="just"/>
            <a:endParaRPr lang="pt-BR" b="1" dirty="0" smtClean="0">
              <a:solidFill>
                <a:schemeClr val="tx1">
                  <a:lumMod val="65000"/>
                  <a:lumOff val="35000"/>
                </a:schemeClr>
              </a:solidFill>
            </a:endParaRPr>
          </a:p>
          <a:p>
            <a:pPr marL="342900" indent="-342900" algn="just">
              <a:buFont typeface="+mj-lt"/>
              <a:buAutoNum type="arabicPeriod"/>
            </a:pPr>
            <a:r>
              <a:rPr lang="pt-BR" b="1" dirty="0">
                <a:solidFill>
                  <a:schemeClr val="tx1">
                    <a:lumMod val="65000"/>
                    <a:lumOff val="35000"/>
                  </a:schemeClr>
                </a:solidFill>
              </a:rPr>
              <a:t>Definição de </a:t>
            </a:r>
            <a:r>
              <a:rPr lang="pt-BR" b="1" dirty="0" smtClean="0">
                <a:solidFill>
                  <a:schemeClr val="tx1">
                    <a:lumMod val="65000"/>
                    <a:lumOff val="35000"/>
                  </a:schemeClr>
                </a:solidFill>
              </a:rPr>
              <a:t>Requisitos</a:t>
            </a:r>
            <a:r>
              <a:rPr lang="pt-BR" dirty="0" smtClean="0">
                <a:solidFill>
                  <a:schemeClr val="tx1">
                    <a:lumMod val="65000"/>
                    <a:lumOff val="35000"/>
                  </a:schemeClr>
                </a:solidFill>
              </a:rPr>
              <a:t>;</a:t>
            </a:r>
            <a:endParaRPr lang="pt-BR" dirty="0">
              <a:solidFill>
                <a:schemeClr val="tx1">
                  <a:lumMod val="65000"/>
                  <a:lumOff val="35000"/>
                </a:schemeClr>
              </a:solidFill>
            </a:endParaRPr>
          </a:p>
          <a:p>
            <a:pPr marL="342900" indent="-342900" algn="just">
              <a:buFont typeface="+mj-lt"/>
              <a:buAutoNum type="arabicPeriod"/>
            </a:pPr>
            <a:r>
              <a:rPr lang="pt-BR" b="1" dirty="0">
                <a:solidFill>
                  <a:schemeClr val="tx1">
                    <a:lumMod val="65000"/>
                    <a:lumOff val="35000"/>
                  </a:schemeClr>
                </a:solidFill>
              </a:rPr>
              <a:t>Planejamento de </a:t>
            </a:r>
            <a:r>
              <a:rPr lang="pt-BR" b="1" dirty="0" smtClean="0">
                <a:solidFill>
                  <a:schemeClr val="tx1">
                    <a:lumMod val="65000"/>
                    <a:lumOff val="35000"/>
                  </a:schemeClr>
                </a:solidFill>
              </a:rPr>
              <a:t>Infraestrutura</a:t>
            </a:r>
            <a:r>
              <a:rPr lang="pt-BR" dirty="0" smtClean="0">
                <a:solidFill>
                  <a:schemeClr val="tx1">
                    <a:lumMod val="65000"/>
                    <a:lumOff val="35000"/>
                  </a:schemeClr>
                </a:solidFill>
              </a:rPr>
              <a:t>;</a:t>
            </a:r>
          </a:p>
          <a:p>
            <a:pPr marL="342900" indent="-342900" algn="just">
              <a:buFont typeface="+mj-lt"/>
              <a:buAutoNum type="arabicPeriod"/>
            </a:pPr>
            <a:r>
              <a:rPr lang="pt-BR" b="1" dirty="0">
                <a:solidFill>
                  <a:schemeClr val="tx1">
                    <a:lumMod val="65000"/>
                    <a:lumOff val="35000"/>
                  </a:schemeClr>
                </a:solidFill>
              </a:rPr>
              <a:t>Provisionamento de </a:t>
            </a:r>
            <a:r>
              <a:rPr lang="pt-BR" b="1" dirty="0" smtClean="0">
                <a:solidFill>
                  <a:schemeClr val="tx1">
                    <a:lumMod val="65000"/>
                    <a:lumOff val="35000"/>
                  </a:schemeClr>
                </a:solidFill>
              </a:rPr>
              <a:t>Recursos;</a:t>
            </a:r>
          </a:p>
          <a:p>
            <a:pPr marL="342900" indent="-342900" algn="just">
              <a:buFont typeface="+mj-lt"/>
              <a:buAutoNum type="arabicPeriod"/>
            </a:pPr>
            <a:r>
              <a:rPr lang="pt-BR" b="1" dirty="0">
                <a:solidFill>
                  <a:schemeClr val="tx1">
                    <a:lumMod val="65000"/>
                    <a:lumOff val="35000"/>
                  </a:schemeClr>
                </a:solidFill>
              </a:rPr>
              <a:t>Configuração e </a:t>
            </a:r>
            <a:r>
              <a:rPr lang="pt-BR" b="1" dirty="0" smtClean="0">
                <a:solidFill>
                  <a:schemeClr val="tx1">
                    <a:lumMod val="65000"/>
                    <a:lumOff val="35000"/>
                  </a:schemeClr>
                </a:solidFill>
              </a:rPr>
              <a:t>Instalação;</a:t>
            </a:r>
          </a:p>
          <a:p>
            <a:pPr marL="342900" indent="-342900" algn="just">
              <a:buFont typeface="+mj-lt"/>
              <a:buAutoNum type="arabicPeriod"/>
            </a:pPr>
            <a:r>
              <a:rPr lang="pt-BR" b="1" dirty="0">
                <a:solidFill>
                  <a:schemeClr val="tx1">
                    <a:lumMod val="65000"/>
                    <a:lumOff val="35000"/>
                  </a:schemeClr>
                </a:solidFill>
              </a:rPr>
              <a:t>Integração de </a:t>
            </a:r>
            <a:r>
              <a:rPr lang="pt-BR" b="1" dirty="0" smtClean="0">
                <a:solidFill>
                  <a:schemeClr val="tx1">
                    <a:lumMod val="65000"/>
                    <a:lumOff val="35000"/>
                  </a:schemeClr>
                </a:solidFill>
              </a:rPr>
              <a:t>Dados;</a:t>
            </a:r>
          </a:p>
          <a:p>
            <a:pPr marL="342900" indent="-342900" algn="just">
              <a:buFont typeface="+mj-lt"/>
              <a:buAutoNum type="arabicPeriod"/>
            </a:pPr>
            <a:r>
              <a:rPr lang="pt-BR" b="1" dirty="0">
                <a:solidFill>
                  <a:schemeClr val="tx1">
                    <a:lumMod val="65000"/>
                    <a:lumOff val="35000"/>
                  </a:schemeClr>
                </a:solidFill>
              </a:rPr>
              <a:t>Implementação de </a:t>
            </a:r>
            <a:r>
              <a:rPr lang="pt-BR" b="1" dirty="0" smtClean="0">
                <a:solidFill>
                  <a:schemeClr val="tx1">
                    <a:lumMod val="65000"/>
                    <a:lumOff val="35000"/>
                  </a:schemeClr>
                </a:solidFill>
              </a:rPr>
              <a:t>Segurança;</a:t>
            </a:r>
          </a:p>
          <a:p>
            <a:pPr marL="342900" indent="-342900" algn="just">
              <a:buFont typeface="+mj-lt"/>
              <a:buAutoNum type="arabicPeriod"/>
            </a:pPr>
            <a:r>
              <a:rPr lang="pt-BR" b="1" dirty="0">
                <a:solidFill>
                  <a:schemeClr val="tx1">
                    <a:lumMod val="65000"/>
                    <a:lumOff val="35000"/>
                  </a:schemeClr>
                </a:solidFill>
              </a:rPr>
              <a:t>Testes e </a:t>
            </a:r>
            <a:r>
              <a:rPr lang="pt-BR" b="1" dirty="0" smtClean="0">
                <a:solidFill>
                  <a:schemeClr val="tx1">
                    <a:lumMod val="65000"/>
                    <a:lumOff val="35000"/>
                  </a:schemeClr>
                </a:solidFill>
              </a:rPr>
              <a:t>Validação;</a:t>
            </a:r>
          </a:p>
          <a:p>
            <a:pPr marL="342900" indent="-342900" algn="just">
              <a:buFont typeface="+mj-lt"/>
              <a:buAutoNum type="arabicPeriod"/>
            </a:pPr>
            <a:r>
              <a:rPr lang="pt-BR" b="1" dirty="0">
                <a:solidFill>
                  <a:schemeClr val="tx1">
                    <a:lumMod val="65000"/>
                    <a:lumOff val="35000"/>
                  </a:schemeClr>
                </a:solidFill>
              </a:rPr>
              <a:t>Implantação e </a:t>
            </a:r>
            <a:r>
              <a:rPr lang="pt-BR" b="1" dirty="0" smtClean="0">
                <a:solidFill>
                  <a:schemeClr val="tx1">
                    <a:lumMod val="65000"/>
                    <a:lumOff val="35000"/>
                  </a:schemeClr>
                </a:solidFill>
              </a:rPr>
              <a:t>Disponibilização;</a:t>
            </a:r>
          </a:p>
          <a:p>
            <a:pPr marL="342900" indent="-342900" algn="just">
              <a:buFont typeface="+mj-lt"/>
              <a:buAutoNum type="arabicPeriod"/>
            </a:pPr>
            <a:r>
              <a:rPr lang="pt-BR" b="1" dirty="0">
                <a:solidFill>
                  <a:schemeClr val="tx1">
                    <a:lumMod val="65000"/>
                    <a:lumOff val="35000"/>
                  </a:schemeClr>
                </a:solidFill>
              </a:rPr>
              <a:t>Monitoramento e </a:t>
            </a:r>
            <a:r>
              <a:rPr lang="pt-BR" b="1" dirty="0" smtClean="0">
                <a:solidFill>
                  <a:schemeClr val="tx1">
                    <a:lumMod val="65000"/>
                    <a:lumOff val="35000"/>
                  </a:schemeClr>
                </a:solidFill>
              </a:rPr>
              <a:t>Manutenção;</a:t>
            </a:r>
          </a:p>
          <a:p>
            <a:pPr marL="342900" indent="-342900" algn="just">
              <a:buFont typeface="+mj-lt"/>
              <a:buAutoNum type="arabicPeriod"/>
            </a:pPr>
            <a:r>
              <a:rPr lang="pt-BR" b="1" dirty="0">
                <a:solidFill>
                  <a:schemeClr val="tx1">
                    <a:lumMod val="65000"/>
                    <a:lumOff val="35000"/>
                  </a:schemeClr>
                </a:solidFill>
              </a:rPr>
              <a:t>Otimização </a:t>
            </a:r>
            <a:r>
              <a:rPr lang="pt-BR" b="1" dirty="0" smtClean="0">
                <a:solidFill>
                  <a:schemeClr val="tx1">
                    <a:lumMod val="65000"/>
                    <a:lumOff val="35000"/>
                  </a:schemeClr>
                </a:solidFill>
              </a:rPr>
              <a:t>Contínua</a:t>
            </a:r>
            <a:r>
              <a:rPr lang="pt-BR" b="1" dirty="0">
                <a:solidFill>
                  <a:schemeClr val="tx1">
                    <a:lumMod val="65000"/>
                    <a:lumOff val="35000"/>
                  </a:schemeClr>
                </a:solidFill>
              </a:rPr>
              <a:t>;</a:t>
            </a:r>
          </a:p>
        </p:txBody>
      </p:sp>
      <p:pic>
        <p:nvPicPr>
          <p:cNvPr id="2050" name="Picture 2" descr="Projeto - ícones de negócios e finanças grát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839" y="2320684"/>
            <a:ext cx="2975216" cy="297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7146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r>
              <a:rPr lang="pt-BR" sz="1600" strike="sngStrike"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r>
              <a:rPr lang="pt-BR" sz="1600" strike="sngStrike" dirty="0" smtClean="0"/>
              <a:t>.</a:t>
            </a:r>
            <a:endParaRPr lang="pt-BR" sz="1600" strike="sngStrike" dirty="0"/>
          </a:p>
          <a:p>
            <a:pPr marL="742950" lvl="1" indent="-285750" algn="just">
              <a:buFont typeface="Arial" panose="020B0604020202020204" pitchFamily="34" charset="0"/>
              <a:buChar char="•"/>
            </a:pPr>
            <a:r>
              <a:rPr lang="pt-BR" sz="1600" strike="sngStrike" dirty="0" smtClean="0"/>
              <a:t>Benefícios </a:t>
            </a:r>
            <a:r>
              <a:rPr lang="pt-BR" sz="1600" strike="sngStrike" dirty="0"/>
              <a:t>do DaaS para organizações, como acesso fácil a conjuntos de dados, eliminação de custos de infraestrutura e capacidade de escalabilidade</a:t>
            </a:r>
            <a:r>
              <a:rPr lang="pt-BR" sz="1600" strike="sngStrike"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strike="sngStrike"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strike="sngStrike" dirty="0"/>
              <a:t>Descrição do processo de provisionamento e gerenciamento de serviços de dados</a:t>
            </a:r>
            <a:r>
              <a:rPr lang="pt-BR" sz="1600" strike="sngStrike" dirty="0" smtClean="0"/>
              <a:t>.</a:t>
            </a:r>
            <a:endParaRPr lang="pt-BR" sz="1600" strike="sngStrike" dirty="0"/>
          </a:p>
        </p:txBody>
      </p:sp>
      <p:sp>
        <p:nvSpPr>
          <p:cNvPr id="13" name="CaixaDeTexto 12">
            <a:extLst>
              <a:ext uri="{FF2B5EF4-FFF2-40B4-BE49-F238E27FC236}">
                <a16:creationId xmlns=""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8233105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VERDADEIRO OU FALSO</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1" y="819481"/>
            <a:ext cx="5791200" cy="6032421"/>
          </a:xfrm>
          <a:prstGeom prst="rect">
            <a:avLst/>
          </a:prstGeom>
          <a:noFill/>
        </p:spPr>
        <p:txBody>
          <a:bodyPr wrap="square">
            <a:spAutoFit/>
          </a:bodyPr>
          <a:lstStyle/>
          <a:p>
            <a:pPr algn="just"/>
            <a:r>
              <a:rPr lang="pt-BR" sz="1400" dirty="0" smtClean="0"/>
              <a:t>1 - O </a:t>
            </a:r>
            <a:r>
              <a:rPr lang="pt-BR" sz="1400" dirty="0"/>
              <a:t>modelo DaaS permite aos usuários acessar dados sob demanda através da internet</a:t>
            </a:r>
            <a:r>
              <a:rPr lang="pt-BR" sz="1400" dirty="0" smtClean="0"/>
              <a:t>.</a:t>
            </a:r>
          </a:p>
          <a:p>
            <a:pPr algn="just"/>
            <a:endParaRPr lang="pt-BR" sz="1400" dirty="0"/>
          </a:p>
          <a:p>
            <a:pPr algn="just"/>
            <a:r>
              <a:rPr lang="pt-BR" sz="1400" dirty="0" smtClean="0"/>
              <a:t>2 - </a:t>
            </a:r>
            <a:r>
              <a:rPr lang="pt-BR" sz="1400" dirty="0"/>
              <a:t>DaaS é exclusivamente implementado no modelo de nuvem pública</a:t>
            </a:r>
            <a:r>
              <a:rPr lang="pt-BR" sz="1400" dirty="0" smtClean="0"/>
              <a:t>.</a:t>
            </a:r>
          </a:p>
          <a:p>
            <a:pPr algn="just"/>
            <a:endParaRPr lang="pt-BR" sz="1400" dirty="0"/>
          </a:p>
          <a:p>
            <a:pPr algn="just"/>
            <a:r>
              <a:rPr lang="pt-BR" sz="1400" dirty="0" smtClean="0"/>
              <a:t>3 - </a:t>
            </a:r>
            <a:r>
              <a:rPr lang="pt-BR" sz="1400" dirty="0"/>
              <a:t>No modelo DaaS público, os dados são armazenados e processados em infraestrutura própria da organização</a:t>
            </a:r>
            <a:r>
              <a:rPr lang="pt-BR" sz="1400" dirty="0" smtClean="0"/>
              <a:t>.</a:t>
            </a:r>
          </a:p>
          <a:p>
            <a:pPr algn="just"/>
            <a:endParaRPr lang="pt-BR" sz="1400" dirty="0"/>
          </a:p>
          <a:p>
            <a:pPr algn="just"/>
            <a:r>
              <a:rPr lang="pt-BR" sz="1400" dirty="0" smtClean="0"/>
              <a:t>4 - </a:t>
            </a:r>
            <a:r>
              <a:rPr lang="pt-BR" sz="1400" dirty="0"/>
              <a:t>DaaS Privado oferece maior controle sobre a segurança e privacidade dos dados</a:t>
            </a:r>
            <a:r>
              <a:rPr lang="pt-BR" sz="1400" dirty="0" smtClean="0"/>
              <a:t>.</a:t>
            </a:r>
          </a:p>
          <a:p>
            <a:pPr algn="just"/>
            <a:endParaRPr lang="pt-BR" sz="1400" dirty="0"/>
          </a:p>
          <a:p>
            <a:pPr algn="just"/>
            <a:r>
              <a:rPr lang="pt-BR" sz="1400" dirty="0" smtClean="0"/>
              <a:t>5 - </a:t>
            </a:r>
            <a:r>
              <a:rPr lang="pt-BR" sz="1400" dirty="0"/>
              <a:t>DaaS Híbrido combina elementos de infraestrutura local e serviços de nuvem pública</a:t>
            </a:r>
            <a:r>
              <a:rPr lang="pt-BR" sz="1400" dirty="0" smtClean="0"/>
              <a:t>.</a:t>
            </a:r>
          </a:p>
          <a:p>
            <a:pPr algn="just"/>
            <a:endParaRPr lang="pt-BR" sz="1400" dirty="0"/>
          </a:p>
          <a:p>
            <a:pPr algn="just"/>
            <a:r>
              <a:rPr lang="pt-BR" sz="1400" dirty="0" smtClean="0"/>
              <a:t>6 - </a:t>
            </a:r>
            <a:r>
              <a:rPr lang="pt-BR" sz="1400" dirty="0"/>
              <a:t>DaaS é exclusivamente utilizado por grandes empresas de tecnologia</a:t>
            </a:r>
            <a:r>
              <a:rPr lang="pt-BR" sz="1400" dirty="0" smtClean="0"/>
              <a:t>.</a:t>
            </a:r>
          </a:p>
          <a:p>
            <a:pPr algn="just"/>
            <a:endParaRPr lang="pt-BR" sz="1400" dirty="0"/>
          </a:p>
          <a:p>
            <a:pPr algn="just"/>
            <a:r>
              <a:rPr lang="pt-BR" sz="1400" dirty="0" smtClean="0"/>
              <a:t>7 - </a:t>
            </a:r>
            <a:r>
              <a:rPr lang="pt-BR" sz="1400" dirty="0"/>
              <a:t>O modelo DaaS público é mais adequado para organizações que precisam de controle total sobre seus dados</a:t>
            </a:r>
            <a:r>
              <a:rPr lang="pt-BR" sz="1400" dirty="0" smtClean="0"/>
              <a:t>.</a:t>
            </a:r>
          </a:p>
          <a:p>
            <a:pPr algn="just"/>
            <a:endParaRPr lang="pt-BR" sz="1400" dirty="0"/>
          </a:p>
          <a:p>
            <a:pPr algn="just"/>
            <a:r>
              <a:rPr lang="pt-BR" sz="1400" dirty="0" smtClean="0"/>
              <a:t>8 - </a:t>
            </a:r>
            <a:r>
              <a:rPr lang="pt-BR" sz="1400" dirty="0"/>
              <a:t>DaaS pode incluir serviços de integração de dados, limpeza de dados e enriquecimento de dados</a:t>
            </a:r>
            <a:r>
              <a:rPr lang="pt-BR" sz="1400" dirty="0" smtClean="0"/>
              <a:t>.</a:t>
            </a:r>
          </a:p>
          <a:p>
            <a:pPr algn="just"/>
            <a:endParaRPr lang="pt-BR" sz="1400" dirty="0"/>
          </a:p>
          <a:p>
            <a:pPr algn="just"/>
            <a:r>
              <a:rPr lang="pt-BR" sz="1400" dirty="0" smtClean="0"/>
              <a:t>9 - </a:t>
            </a:r>
            <a:r>
              <a:rPr lang="pt-BR" sz="1400" dirty="0"/>
              <a:t>No modelo DaaS Privado, os recursos de dados são compartilhados entre várias organizações</a:t>
            </a:r>
            <a:r>
              <a:rPr lang="pt-BR" sz="1400" dirty="0" smtClean="0"/>
              <a:t>.</a:t>
            </a:r>
          </a:p>
          <a:p>
            <a:pPr algn="just"/>
            <a:endParaRPr lang="pt-BR" sz="1400" dirty="0"/>
          </a:p>
          <a:p>
            <a:pPr algn="just"/>
            <a:r>
              <a:rPr lang="pt-BR" sz="1400" dirty="0" smtClean="0"/>
              <a:t>10 - </a:t>
            </a:r>
            <a:r>
              <a:rPr lang="pt-BR" sz="1400" dirty="0"/>
              <a:t>O modelo DaaS Híbrido oferece flexibilidade ao combinar infraestrutura local e serviços de nuvem pública.</a:t>
            </a:r>
          </a:p>
        </p:txBody>
      </p:sp>
      <p:sp>
        <p:nvSpPr>
          <p:cNvPr id="8" name="CaixaDeTexto 7">
            <a:extLst>
              <a:ext uri="{FF2B5EF4-FFF2-40B4-BE49-F238E27FC236}">
                <a16:creationId xmlns="" xmlns:a16="http://schemas.microsoft.com/office/drawing/2014/main" id="{96E3256B-9AFC-290F-82DF-A3AE9CEAA732}"/>
              </a:ext>
            </a:extLst>
          </p:cNvPr>
          <p:cNvSpPr txBox="1"/>
          <p:nvPr/>
        </p:nvSpPr>
        <p:spPr>
          <a:xfrm>
            <a:off x="6400800" y="964573"/>
            <a:ext cx="5791200" cy="5693866"/>
          </a:xfrm>
          <a:prstGeom prst="rect">
            <a:avLst/>
          </a:prstGeom>
          <a:noFill/>
        </p:spPr>
        <p:txBody>
          <a:bodyPr wrap="square">
            <a:spAutoFit/>
          </a:bodyPr>
          <a:lstStyle/>
          <a:p>
            <a:pPr algn="just"/>
            <a:r>
              <a:rPr lang="pt-BR" sz="1400" dirty="0" smtClean="0">
                <a:solidFill>
                  <a:schemeClr val="bg1"/>
                </a:solidFill>
              </a:rPr>
              <a:t>1 - Verdadeiro </a:t>
            </a:r>
            <a:r>
              <a:rPr lang="pt-BR" sz="1400" dirty="0">
                <a:solidFill>
                  <a:schemeClr val="bg1"/>
                </a:solidFill>
              </a:rPr>
              <a:t>- Correto, o DaaS permite acesso sob demanda pela internet</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2 - Falso </a:t>
            </a:r>
            <a:r>
              <a:rPr lang="pt-BR" sz="1400" dirty="0">
                <a:solidFill>
                  <a:schemeClr val="bg1"/>
                </a:solidFill>
              </a:rPr>
              <a:t>- Correto, DaaS pode ser implementado em diferentes modelos de nuvem</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3 - Falso </a:t>
            </a:r>
            <a:r>
              <a:rPr lang="pt-BR" sz="1400" dirty="0">
                <a:solidFill>
                  <a:schemeClr val="bg1"/>
                </a:solidFill>
              </a:rPr>
              <a:t>- Correto, no modelo público, os dados são armazenados na infraestrutura do provedor</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4 - Verdadeiro </a:t>
            </a:r>
            <a:r>
              <a:rPr lang="pt-BR" sz="1400" dirty="0">
                <a:solidFill>
                  <a:schemeClr val="bg1"/>
                </a:solidFill>
              </a:rPr>
              <a:t>- Correto, DaaS privado oferece maior controle sobre segurança e privacidade</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5 - Verdadeiro </a:t>
            </a:r>
            <a:r>
              <a:rPr lang="pt-BR" sz="1400" dirty="0">
                <a:solidFill>
                  <a:schemeClr val="bg1"/>
                </a:solidFill>
              </a:rPr>
              <a:t>- Correto, DaaS híbrido combina elementos de infraestrutura local e nuvem pública</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6 - Falso </a:t>
            </a:r>
            <a:r>
              <a:rPr lang="pt-BR" sz="1400" dirty="0">
                <a:solidFill>
                  <a:schemeClr val="bg1"/>
                </a:solidFill>
              </a:rPr>
              <a:t>- Correto, DaaS é utilizado por organizações de diversos setores</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7 - Falso </a:t>
            </a:r>
            <a:r>
              <a:rPr lang="pt-BR" sz="1400" dirty="0">
                <a:solidFill>
                  <a:schemeClr val="bg1"/>
                </a:solidFill>
              </a:rPr>
              <a:t>- Correto, o modelo público é mais adequado para acesso rápido sem infraestrutura própria</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8 - Verdadeiro </a:t>
            </a:r>
            <a:r>
              <a:rPr lang="pt-BR" sz="1400" dirty="0">
                <a:solidFill>
                  <a:schemeClr val="bg1"/>
                </a:solidFill>
              </a:rPr>
              <a:t>- Correto, DaaS pode incluir vários serviços de dados</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9 - Falso </a:t>
            </a:r>
            <a:r>
              <a:rPr lang="pt-BR" sz="1400" dirty="0">
                <a:solidFill>
                  <a:schemeClr val="bg1"/>
                </a:solidFill>
              </a:rPr>
              <a:t>- Correto, no modelo privado, os recursos são dedicados à organização que os provisionou</a:t>
            </a:r>
            <a:r>
              <a:rPr lang="pt-BR" sz="1400" dirty="0" smtClean="0">
                <a:solidFill>
                  <a:schemeClr val="bg1"/>
                </a:solidFill>
              </a:rPr>
              <a:t>.</a:t>
            </a:r>
          </a:p>
          <a:p>
            <a:pPr algn="just"/>
            <a:endParaRPr lang="pt-BR" sz="1400" dirty="0">
              <a:solidFill>
                <a:schemeClr val="bg1"/>
              </a:solidFill>
            </a:endParaRPr>
          </a:p>
          <a:p>
            <a:pPr algn="just"/>
            <a:r>
              <a:rPr lang="pt-BR" sz="1400" dirty="0" smtClean="0">
                <a:solidFill>
                  <a:schemeClr val="bg1"/>
                </a:solidFill>
              </a:rPr>
              <a:t>10 - Verdadeiro </a:t>
            </a:r>
            <a:r>
              <a:rPr lang="pt-BR" sz="1400" dirty="0">
                <a:solidFill>
                  <a:schemeClr val="bg1"/>
                </a:solidFill>
              </a:rPr>
              <a:t>- Correto, DaaS híbrido oferece flexibilidade com combinação de infraestruturas.</a:t>
            </a:r>
          </a:p>
        </p:txBody>
      </p:sp>
    </p:spTree>
    <p:extLst>
      <p:ext uri="{BB962C8B-B14F-4D97-AF65-F5344CB8AC3E}">
        <p14:creationId xmlns:p14="http://schemas.microsoft.com/office/powerpoint/2010/main" val="26176754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r>
              <a:rPr lang="pt-BR" sz="1600" strike="sngStrike"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r>
              <a:rPr lang="pt-BR" sz="1600" strike="sngStrike" dirty="0" smtClean="0"/>
              <a:t>.</a:t>
            </a:r>
            <a:endParaRPr lang="pt-BR" sz="1600" strike="sngStrike" dirty="0"/>
          </a:p>
          <a:p>
            <a:pPr marL="742950" lvl="1" indent="-285750" algn="just">
              <a:buFont typeface="Arial" panose="020B0604020202020204" pitchFamily="34" charset="0"/>
              <a:buChar char="•"/>
            </a:pPr>
            <a:r>
              <a:rPr lang="pt-BR" sz="1600" strike="sngStrike" dirty="0" smtClean="0"/>
              <a:t>Benefícios </a:t>
            </a:r>
            <a:r>
              <a:rPr lang="pt-BR" sz="1600" strike="sngStrike" dirty="0"/>
              <a:t>do DaaS para organizações, como acesso fácil a conjuntos de dados, eliminação de custos de infraestrutura e capacidade de escalabilidade</a:t>
            </a:r>
            <a:r>
              <a:rPr lang="pt-BR" sz="1600" strike="sngStrike"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strike="sngStrike"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strike="sngStrike" dirty="0"/>
              <a:t>Descrição do processo de provisionamento e gerenciamento de serviços de dados</a:t>
            </a:r>
            <a:r>
              <a:rPr lang="pt-BR" sz="1600" strike="sngStrike" dirty="0" smtClean="0"/>
              <a:t>.</a:t>
            </a:r>
            <a:endParaRPr lang="pt-BR" sz="1600" strike="sngStrike" dirty="0"/>
          </a:p>
        </p:txBody>
      </p:sp>
      <p:sp>
        <p:nvSpPr>
          <p:cNvPr id="13" name="CaixaDeTexto 12">
            <a:extLst>
              <a:ext uri="{FF2B5EF4-FFF2-40B4-BE49-F238E27FC236}">
                <a16:creationId xmlns=""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34408373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IMPLEMENTAÇÃO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3693319"/>
          </a:xfrm>
          <a:prstGeom prst="rect">
            <a:avLst/>
          </a:prstGeom>
          <a:noFill/>
        </p:spPr>
        <p:txBody>
          <a:bodyPr wrap="square">
            <a:spAutoFit/>
          </a:bodyPr>
          <a:lstStyle/>
          <a:p>
            <a:pPr algn="just"/>
            <a:r>
              <a:rPr lang="pt-BR" dirty="0" smtClean="0">
                <a:solidFill>
                  <a:schemeClr val="tx1">
                    <a:lumMod val="65000"/>
                    <a:lumOff val="35000"/>
                  </a:schemeClr>
                </a:solidFill>
              </a:rPr>
              <a:t>Implementação do </a:t>
            </a:r>
            <a:r>
              <a:rPr lang="pt-BR" dirty="0">
                <a:solidFill>
                  <a:schemeClr val="tx1">
                    <a:lumMod val="65000"/>
                    <a:lumOff val="35000"/>
                  </a:schemeClr>
                </a:solidFill>
              </a:rPr>
              <a:t>Data as a Service (</a:t>
            </a:r>
            <a:r>
              <a:rPr lang="pt-BR" dirty="0" err="1">
                <a:solidFill>
                  <a:schemeClr val="tx1">
                    <a:lumMod val="65000"/>
                    <a:lumOff val="35000"/>
                  </a:schemeClr>
                </a:solidFill>
              </a:rPr>
              <a:t>DaaS</a:t>
            </a:r>
            <a:r>
              <a:rPr lang="pt-BR" dirty="0">
                <a:solidFill>
                  <a:schemeClr val="tx1">
                    <a:lumMod val="65000"/>
                    <a:lumOff val="35000"/>
                  </a:schemeClr>
                </a:solidFill>
              </a:rPr>
              <a:t>) é um tópico crucial no contexto da gestão de dados moderna.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err="1" smtClean="0">
                <a:solidFill>
                  <a:schemeClr val="tx1">
                    <a:lumMod val="65000"/>
                    <a:lumOff val="35000"/>
                  </a:schemeClr>
                </a:solidFill>
              </a:rPr>
              <a:t>DaaS</a:t>
            </a:r>
            <a:r>
              <a:rPr lang="pt-BR" dirty="0" smtClean="0">
                <a:solidFill>
                  <a:schemeClr val="tx1">
                    <a:lumMod val="65000"/>
                    <a:lumOff val="35000"/>
                  </a:schemeClr>
                </a:solidFill>
              </a:rPr>
              <a:t> </a:t>
            </a:r>
            <a:r>
              <a:rPr lang="pt-BR" dirty="0">
                <a:solidFill>
                  <a:schemeClr val="tx1">
                    <a:lumMod val="65000"/>
                    <a:lumOff val="35000"/>
                  </a:schemeClr>
                </a:solidFill>
              </a:rPr>
              <a:t>é uma abordagem que permite às organizações acessarem dados de forma conveniente e eficiente, sem a necessidade de possuir ou gerenciar a infraestrutura subjacente.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Em </a:t>
            </a:r>
            <a:r>
              <a:rPr lang="pt-BR" dirty="0">
                <a:solidFill>
                  <a:schemeClr val="tx1">
                    <a:lumMod val="65000"/>
                    <a:lumOff val="35000"/>
                  </a:schemeClr>
                </a:solidFill>
              </a:rPr>
              <a:t>vez disso, os dados são disponibilizados como um serviço, geralmente por meio da nuvem, permitindo que as empresas os consumam conforme necessário, pagando apenas pelo que utilizam</a:t>
            </a:r>
            <a:r>
              <a:rPr lang="pt-BR" dirty="0" smtClean="0">
                <a:solidFill>
                  <a:schemeClr val="tx1">
                    <a:lumMod val="65000"/>
                    <a:lumOff val="35000"/>
                  </a:schemeClr>
                </a:solidFill>
              </a:rPr>
              <a:t>.</a:t>
            </a:r>
            <a:endParaRPr lang="pt-BR" dirty="0">
              <a:solidFill>
                <a:schemeClr val="tx1">
                  <a:lumMod val="65000"/>
                  <a:lumOff val="35000"/>
                </a:schemeClr>
              </a:solidFill>
            </a:endParaRPr>
          </a:p>
        </p:txBody>
      </p:sp>
      <p:pic>
        <p:nvPicPr>
          <p:cNvPr id="22" name="Picture 4" descr="Big Data Stakeholders - list of stakeholders in Data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6313"/>
            <a:ext cx="6854888" cy="368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0654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IMPLEMENTAÇÃO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dirty="0">
                <a:solidFill>
                  <a:schemeClr val="tx1">
                    <a:lumMod val="65000"/>
                    <a:lumOff val="35000"/>
                  </a:schemeClr>
                </a:solidFill>
              </a:rPr>
              <a:t>A avaliação da melhor plataforma de </a:t>
            </a:r>
            <a:r>
              <a:rPr lang="pt-BR" dirty="0" err="1" smtClean="0">
                <a:solidFill>
                  <a:schemeClr val="tx1">
                    <a:lumMod val="65000"/>
                    <a:lumOff val="35000"/>
                  </a:schemeClr>
                </a:solidFill>
              </a:rPr>
              <a:t>DaaS</a:t>
            </a:r>
            <a:r>
              <a:rPr lang="pt-BR" dirty="0" smtClean="0">
                <a:solidFill>
                  <a:schemeClr val="tx1">
                    <a:lumMod val="65000"/>
                    <a:lumOff val="35000"/>
                  </a:schemeClr>
                </a:solidFill>
              </a:rPr>
              <a:t> </a:t>
            </a:r>
            <a:r>
              <a:rPr lang="pt-BR" dirty="0">
                <a:solidFill>
                  <a:schemeClr val="tx1">
                    <a:lumMod val="65000"/>
                    <a:lumOff val="35000"/>
                  </a:schemeClr>
                </a:solidFill>
              </a:rPr>
              <a:t>envolve considerar uma série de fatores-chave que atendam às necessidades específicas da sua organização</a:t>
            </a:r>
            <a:r>
              <a:rPr lang="pt-BR" dirty="0" smtClean="0">
                <a:solidFill>
                  <a:schemeClr val="tx1">
                    <a:lumMod val="65000"/>
                    <a:lumOff val="35000"/>
                  </a:schemeClr>
                </a:solidFill>
              </a:rPr>
              <a:t>.</a:t>
            </a:r>
          </a:p>
          <a:p>
            <a:pPr algn="just"/>
            <a:endParaRPr lang="pt-BR" dirty="0" smtClean="0">
              <a:solidFill>
                <a:schemeClr val="tx1">
                  <a:lumMod val="65000"/>
                  <a:lumOff val="35000"/>
                </a:schemeClr>
              </a:solidFill>
            </a:endParaRPr>
          </a:p>
          <a:p>
            <a:pPr lvl="0" algn="just"/>
            <a:r>
              <a:rPr lang="pt-BR" b="1" dirty="0">
                <a:solidFill>
                  <a:schemeClr val="tx1">
                    <a:lumMod val="65000"/>
                    <a:lumOff val="35000"/>
                  </a:schemeClr>
                </a:solidFill>
              </a:rPr>
              <a:t>Requisitos de Negócios e Tecnológicos</a:t>
            </a:r>
            <a:r>
              <a:rPr lang="pt-BR" dirty="0">
                <a:solidFill>
                  <a:schemeClr val="tx1">
                    <a:lumMod val="65000"/>
                    <a:lumOff val="35000"/>
                  </a:schemeClr>
                </a:solidFill>
              </a:rPr>
              <a:t>: Comece entendendo os requisitos de dados da sua organização. Isso inclui o volume de dados, tipos de dados (estruturados, não estruturados), integração com sistemas existentes, necessidades de segurança e conformidade, entre outros</a:t>
            </a:r>
            <a:r>
              <a:rPr lang="pt-BR" dirty="0" smtClean="0">
                <a:solidFill>
                  <a:schemeClr val="tx1">
                    <a:lumMod val="65000"/>
                    <a:lumOff val="35000"/>
                  </a:schemeClr>
                </a:solidFill>
              </a:rPr>
              <a:t>.</a:t>
            </a:r>
          </a:p>
          <a:p>
            <a:pPr lvl="0" algn="just"/>
            <a:endParaRPr lang="pt-BR" dirty="0">
              <a:solidFill>
                <a:schemeClr val="tx1">
                  <a:lumMod val="65000"/>
                  <a:lumOff val="35000"/>
                </a:schemeClr>
              </a:solidFill>
            </a:endParaRPr>
          </a:p>
          <a:p>
            <a:pPr algn="just"/>
            <a:r>
              <a:rPr lang="pt-BR" u="sng" dirty="0" smtClean="0">
                <a:solidFill>
                  <a:schemeClr val="tx1">
                    <a:lumMod val="65000"/>
                    <a:lumOff val="35000"/>
                  </a:schemeClr>
                </a:solidFill>
              </a:rPr>
              <a:t>Como:</a:t>
            </a:r>
          </a:p>
          <a:p>
            <a:pPr algn="just"/>
            <a:r>
              <a:rPr lang="pt-BR" dirty="0">
                <a:solidFill>
                  <a:schemeClr val="tx1">
                    <a:lumMod val="65000"/>
                    <a:lumOff val="35000"/>
                  </a:schemeClr>
                </a:solidFill>
              </a:rPr>
              <a:t>Identificação das Partes Interessadas (</a:t>
            </a:r>
            <a:r>
              <a:rPr lang="pt-BR" dirty="0" err="1">
                <a:solidFill>
                  <a:schemeClr val="tx1">
                    <a:lumMod val="65000"/>
                    <a:lumOff val="35000"/>
                  </a:schemeClr>
                </a:solidFill>
              </a:rPr>
              <a:t>Stakeholders</a:t>
            </a:r>
            <a:r>
              <a:rPr lang="pt-BR" dirty="0" smtClean="0">
                <a:solidFill>
                  <a:schemeClr val="tx1">
                    <a:lumMod val="65000"/>
                    <a:lumOff val="35000"/>
                  </a:schemeClr>
                </a:solidFill>
              </a:rPr>
              <a:t>);</a:t>
            </a:r>
          </a:p>
          <a:p>
            <a:pPr algn="just"/>
            <a:r>
              <a:rPr lang="pt-BR" dirty="0" err="1">
                <a:solidFill>
                  <a:schemeClr val="tx1">
                    <a:lumMod val="65000"/>
                    <a:lumOff val="35000"/>
                  </a:schemeClr>
                </a:solidFill>
              </a:rPr>
              <a:t>Elicitação</a:t>
            </a:r>
            <a:r>
              <a:rPr lang="pt-BR" dirty="0">
                <a:solidFill>
                  <a:schemeClr val="tx1">
                    <a:lumMod val="65000"/>
                    <a:lumOff val="35000"/>
                  </a:schemeClr>
                </a:solidFill>
              </a:rPr>
              <a:t> de </a:t>
            </a:r>
            <a:r>
              <a:rPr lang="pt-BR" dirty="0" smtClean="0">
                <a:solidFill>
                  <a:schemeClr val="tx1">
                    <a:lumMod val="65000"/>
                    <a:lumOff val="35000"/>
                  </a:schemeClr>
                </a:solidFill>
              </a:rPr>
              <a:t>Requisitos (Coleta de informações);</a:t>
            </a:r>
          </a:p>
          <a:p>
            <a:pPr algn="just"/>
            <a:r>
              <a:rPr lang="pt-BR" dirty="0">
                <a:solidFill>
                  <a:schemeClr val="tx1">
                    <a:lumMod val="65000"/>
                    <a:lumOff val="35000"/>
                  </a:schemeClr>
                </a:solidFill>
              </a:rPr>
              <a:t>Análise de </a:t>
            </a:r>
            <a:r>
              <a:rPr lang="pt-BR" dirty="0" smtClean="0">
                <a:solidFill>
                  <a:schemeClr val="tx1">
                    <a:lumMod val="65000"/>
                    <a:lumOff val="35000"/>
                  </a:schemeClr>
                </a:solidFill>
              </a:rPr>
              <a:t>Requisitos (Analisar informações);</a:t>
            </a:r>
            <a:endParaRPr lang="pt-BR" dirty="0">
              <a:solidFill>
                <a:schemeClr val="tx1">
                  <a:lumMod val="65000"/>
                  <a:lumOff val="35000"/>
                </a:schemeClr>
              </a:solidFill>
            </a:endParaRPr>
          </a:p>
          <a:p>
            <a:pPr algn="just"/>
            <a:r>
              <a:rPr lang="pt-BR" dirty="0">
                <a:solidFill>
                  <a:schemeClr val="tx1">
                    <a:lumMod val="65000"/>
                    <a:lumOff val="35000"/>
                  </a:schemeClr>
                </a:solidFill>
              </a:rPr>
              <a:t>Documentação de </a:t>
            </a:r>
            <a:r>
              <a:rPr lang="pt-BR" dirty="0" smtClean="0">
                <a:solidFill>
                  <a:schemeClr val="tx1">
                    <a:lumMod val="65000"/>
                    <a:lumOff val="35000"/>
                  </a:schemeClr>
                </a:solidFill>
              </a:rPr>
              <a:t>Requisitos;</a:t>
            </a:r>
            <a:endParaRPr lang="pt-BR" dirty="0">
              <a:solidFill>
                <a:schemeClr val="tx1">
                  <a:lumMod val="65000"/>
                  <a:lumOff val="35000"/>
                </a:schemeClr>
              </a:solidFill>
            </a:endParaRPr>
          </a:p>
          <a:p>
            <a:pPr algn="just"/>
            <a:r>
              <a:rPr lang="pt-BR" dirty="0">
                <a:solidFill>
                  <a:schemeClr val="tx1">
                    <a:lumMod val="65000"/>
                    <a:lumOff val="35000"/>
                  </a:schemeClr>
                </a:solidFill>
              </a:rPr>
              <a:t>Validação de </a:t>
            </a:r>
            <a:r>
              <a:rPr lang="pt-BR" dirty="0" smtClean="0">
                <a:solidFill>
                  <a:schemeClr val="tx1">
                    <a:lumMod val="65000"/>
                    <a:lumOff val="35000"/>
                  </a:schemeClr>
                </a:solidFill>
              </a:rPr>
              <a:t>Requisitos;</a:t>
            </a:r>
            <a:endParaRPr lang="pt-BR" dirty="0">
              <a:solidFill>
                <a:schemeClr val="tx1">
                  <a:lumMod val="65000"/>
                  <a:lumOff val="35000"/>
                </a:schemeClr>
              </a:solidFill>
            </a:endParaRPr>
          </a:p>
          <a:p>
            <a:pPr algn="just"/>
            <a:r>
              <a:rPr lang="pt-BR" dirty="0">
                <a:solidFill>
                  <a:schemeClr val="tx1">
                    <a:lumMod val="65000"/>
                    <a:lumOff val="35000"/>
                  </a:schemeClr>
                </a:solidFill>
              </a:rPr>
              <a:t>Gestão de </a:t>
            </a:r>
            <a:r>
              <a:rPr lang="pt-BR" dirty="0" smtClean="0">
                <a:solidFill>
                  <a:schemeClr val="tx1">
                    <a:lumMod val="65000"/>
                    <a:lumOff val="35000"/>
                  </a:schemeClr>
                </a:solidFill>
              </a:rPr>
              <a:t>Mudanças</a:t>
            </a:r>
            <a:r>
              <a:rPr lang="pt-BR" dirty="0">
                <a:solidFill>
                  <a:schemeClr val="tx1">
                    <a:lumMod val="65000"/>
                    <a:lumOff val="35000"/>
                  </a:schemeClr>
                </a:solidFill>
              </a:rPr>
              <a:t>;</a:t>
            </a:r>
          </a:p>
        </p:txBody>
      </p:sp>
      <p:pic>
        <p:nvPicPr>
          <p:cNvPr id="1028" name="Picture 4" descr="Big Data Stakeholders - list of stakeholders in Data Analy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16313"/>
            <a:ext cx="6854888" cy="368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4968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IMPLEMENTAÇÃO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a:solidFill>
                  <a:schemeClr val="tx1">
                    <a:lumMod val="65000"/>
                    <a:lumOff val="35000"/>
                  </a:schemeClr>
                </a:solidFill>
              </a:rPr>
              <a:t>Analise os Objetivos de Negócios</a:t>
            </a:r>
            <a:r>
              <a:rPr lang="pt-BR" dirty="0">
                <a:solidFill>
                  <a:schemeClr val="tx1">
                    <a:lumMod val="65000"/>
                    <a:lumOff val="35000"/>
                  </a:schemeClr>
                </a:solidFill>
              </a:rPr>
              <a:t>: Identifique os objetivos estratégicos da organização e como os dados podem ajudar a alcançá-los. Por exemplo, se a meta é aumentar as vendas, os requisitos de dados podem incluir informações sobre clientes, produtos e desempenho de vendas</a:t>
            </a:r>
            <a:r>
              <a:rPr lang="pt-BR" dirty="0" smtClean="0">
                <a:solidFill>
                  <a:schemeClr val="tx1">
                    <a:lumMod val="65000"/>
                    <a:lumOff val="35000"/>
                  </a:schemeClr>
                </a:solidFill>
              </a:rPr>
              <a:t>.</a:t>
            </a:r>
          </a:p>
          <a:p>
            <a:pPr algn="just"/>
            <a:endParaRPr lang="pt-BR" u="sng" dirty="0">
              <a:solidFill>
                <a:schemeClr val="tx1">
                  <a:lumMod val="65000"/>
                  <a:lumOff val="35000"/>
                </a:schemeClr>
              </a:solidFill>
            </a:endParaRPr>
          </a:p>
          <a:p>
            <a:pPr algn="just"/>
            <a:r>
              <a:rPr lang="pt-BR" u="sng" dirty="0" smtClean="0">
                <a:solidFill>
                  <a:schemeClr val="tx1">
                    <a:lumMod val="65000"/>
                    <a:lumOff val="35000"/>
                  </a:schemeClr>
                </a:solidFill>
              </a:rPr>
              <a:t>Como:</a:t>
            </a:r>
          </a:p>
          <a:p>
            <a:pPr algn="just"/>
            <a:r>
              <a:rPr lang="pt-BR" dirty="0">
                <a:solidFill>
                  <a:schemeClr val="tx1">
                    <a:lumMod val="65000"/>
                    <a:lumOff val="35000"/>
                  </a:schemeClr>
                </a:solidFill>
              </a:rPr>
              <a:t>Identificação dos Objetivos de </a:t>
            </a:r>
            <a:r>
              <a:rPr lang="pt-BR" dirty="0" smtClean="0">
                <a:solidFill>
                  <a:schemeClr val="tx1">
                    <a:lumMod val="65000"/>
                    <a:lumOff val="35000"/>
                  </a:schemeClr>
                </a:solidFill>
              </a:rPr>
              <a:t>Negócios (Estratégias);</a:t>
            </a:r>
          </a:p>
          <a:p>
            <a:pPr algn="just"/>
            <a:r>
              <a:rPr lang="pt-BR" dirty="0">
                <a:solidFill>
                  <a:schemeClr val="tx1">
                    <a:lumMod val="65000"/>
                    <a:lumOff val="35000"/>
                  </a:schemeClr>
                </a:solidFill>
              </a:rPr>
              <a:t>Entendimento do Contexto </a:t>
            </a:r>
            <a:r>
              <a:rPr lang="pt-BR" dirty="0" smtClean="0">
                <a:solidFill>
                  <a:schemeClr val="tx1">
                    <a:lumMod val="65000"/>
                    <a:lumOff val="35000"/>
                  </a:schemeClr>
                </a:solidFill>
              </a:rPr>
              <a:t>Organizacional (Missão);</a:t>
            </a:r>
          </a:p>
          <a:p>
            <a:pPr algn="just"/>
            <a:r>
              <a:rPr lang="pt-BR" dirty="0">
                <a:solidFill>
                  <a:schemeClr val="tx1">
                    <a:lumMod val="65000"/>
                    <a:lumOff val="35000"/>
                  </a:schemeClr>
                </a:solidFill>
              </a:rPr>
              <a:t>Análise de </a:t>
            </a:r>
            <a:r>
              <a:rPr lang="pt-BR" dirty="0" err="1" smtClean="0">
                <a:solidFill>
                  <a:schemeClr val="tx1">
                    <a:lumMod val="65000"/>
                    <a:lumOff val="35000"/>
                  </a:schemeClr>
                </a:solidFill>
              </a:rPr>
              <a:t>Stakeholders</a:t>
            </a:r>
            <a:r>
              <a:rPr lang="pt-BR" dirty="0" smtClean="0">
                <a:solidFill>
                  <a:schemeClr val="tx1">
                    <a:lumMod val="65000"/>
                    <a:lumOff val="35000"/>
                  </a:schemeClr>
                </a:solidFill>
              </a:rPr>
              <a:t> (Interessados)</a:t>
            </a:r>
          </a:p>
          <a:p>
            <a:pPr algn="just"/>
            <a:r>
              <a:rPr lang="pt-BR" dirty="0">
                <a:solidFill>
                  <a:schemeClr val="tx1">
                    <a:lumMod val="65000"/>
                    <a:lumOff val="35000"/>
                  </a:schemeClr>
                </a:solidFill>
              </a:rPr>
              <a:t>Mapeamento de Objetivos para Requisitos de </a:t>
            </a:r>
            <a:r>
              <a:rPr lang="pt-BR" dirty="0" smtClean="0">
                <a:solidFill>
                  <a:schemeClr val="tx1">
                    <a:lumMod val="65000"/>
                    <a:lumOff val="35000"/>
                  </a:schemeClr>
                </a:solidFill>
              </a:rPr>
              <a:t>Dados;</a:t>
            </a:r>
          </a:p>
          <a:p>
            <a:pPr algn="just"/>
            <a:r>
              <a:rPr lang="pt-BR" dirty="0">
                <a:solidFill>
                  <a:schemeClr val="tx1">
                    <a:lumMod val="65000"/>
                    <a:lumOff val="35000"/>
                  </a:schemeClr>
                </a:solidFill>
              </a:rPr>
              <a:t>Priorização de Objetivos e Requisitos de </a:t>
            </a:r>
            <a:r>
              <a:rPr lang="pt-BR" dirty="0" smtClean="0">
                <a:solidFill>
                  <a:schemeClr val="tx1">
                    <a:lumMod val="65000"/>
                    <a:lumOff val="35000"/>
                  </a:schemeClr>
                </a:solidFill>
              </a:rPr>
              <a:t>Dados;</a:t>
            </a:r>
          </a:p>
          <a:p>
            <a:pPr algn="just"/>
            <a:r>
              <a:rPr lang="pt-BR" dirty="0">
                <a:solidFill>
                  <a:schemeClr val="tx1">
                    <a:lumMod val="65000"/>
                    <a:lumOff val="35000"/>
                  </a:schemeClr>
                </a:solidFill>
              </a:rPr>
              <a:t>Análise de </a:t>
            </a:r>
            <a:r>
              <a:rPr lang="pt-BR" dirty="0" smtClean="0">
                <a:solidFill>
                  <a:schemeClr val="tx1">
                    <a:lumMod val="65000"/>
                    <a:lumOff val="35000"/>
                  </a:schemeClr>
                </a:solidFill>
              </a:rPr>
              <a:t>Lacunas;</a:t>
            </a:r>
          </a:p>
          <a:p>
            <a:pPr algn="just"/>
            <a:r>
              <a:rPr lang="pt-BR" dirty="0">
                <a:solidFill>
                  <a:schemeClr val="tx1">
                    <a:lumMod val="65000"/>
                    <a:lumOff val="35000"/>
                  </a:schemeClr>
                </a:solidFill>
              </a:rPr>
              <a:t>Definição de Métricas de Sucesso (KPI - indicadores-chave de </a:t>
            </a:r>
            <a:r>
              <a:rPr lang="pt-BR" dirty="0" smtClean="0">
                <a:solidFill>
                  <a:schemeClr val="tx1">
                    <a:lumMod val="65000"/>
                    <a:lumOff val="35000"/>
                  </a:schemeClr>
                </a:solidFill>
              </a:rPr>
              <a:t>desempenho);</a:t>
            </a:r>
            <a:endParaRPr lang="pt-BR" dirty="0">
              <a:solidFill>
                <a:schemeClr val="tx1">
                  <a:lumMod val="65000"/>
                  <a:lumOff val="35000"/>
                </a:schemeClr>
              </a:solidFill>
            </a:endParaRPr>
          </a:p>
        </p:txBody>
      </p:sp>
      <p:pic>
        <p:nvPicPr>
          <p:cNvPr id="2050" name="Picture 2" descr="Ferramentas de Gestão: conheça as principais e como funcionam"/>
          <p:cNvPicPr>
            <a:picLocks noChangeAspect="1" noChangeArrowheads="1"/>
          </p:cNvPicPr>
          <p:nvPr/>
        </p:nvPicPr>
        <p:blipFill rotWithShape="1">
          <a:blip r:embed="rId2">
            <a:extLst>
              <a:ext uri="{28A0092B-C50C-407E-A947-70E740481C1C}">
                <a14:useLocalDpi xmlns:a14="http://schemas.microsoft.com/office/drawing/2010/main" val="0"/>
              </a:ext>
            </a:extLst>
          </a:blip>
          <a:srcRect l="8380" t="13585" r="7892" b="20752"/>
          <a:stretch/>
        </p:blipFill>
        <p:spPr bwMode="auto">
          <a:xfrm>
            <a:off x="100999" y="1132880"/>
            <a:ext cx="6542786" cy="5131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7260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IMPLEMENTAÇÃO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b="1" dirty="0">
                <a:solidFill>
                  <a:schemeClr val="tx1">
                    <a:lumMod val="65000"/>
                    <a:lumOff val="35000"/>
                  </a:schemeClr>
                </a:solidFill>
              </a:rPr>
              <a:t>Avalie o Volume e os Tipos de Dados</a:t>
            </a:r>
            <a:r>
              <a:rPr lang="pt-BR" dirty="0">
                <a:solidFill>
                  <a:schemeClr val="tx1">
                    <a:lumMod val="65000"/>
                    <a:lumOff val="35000"/>
                  </a:schemeClr>
                </a:solidFill>
              </a:rPr>
              <a:t>: Analise o volume de dados que a organização lida atualmente e prevê lidar no futuro. Além disso, identifique os diferentes tipos de dados, como dados estruturados (por exemplo, bancos de dados SQL), dados não estruturados (por exemplo, documentos, mídia social) e dados </a:t>
            </a:r>
            <a:r>
              <a:rPr lang="pt-BR" dirty="0" err="1">
                <a:solidFill>
                  <a:schemeClr val="tx1">
                    <a:lumMod val="65000"/>
                    <a:lumOff val="35000"/>
                  </a:schemeClr>
                </a:solidFill>
              </a:rPr>
              <a:t>semi-estruturados</a:t>
            </a:r>
            <a:r>
              <a:rPr lang="pt-BR" dirty="0">
                <a:solidFill>
                  <a:schemeClr val="tx1">
                    <a:lumMod val="65000"/>
                    <a:lumOff val="35000"/>
                  </a:schemeClr>
                </a:solidFill>
              </a:rPr>
              <a:t> (por exemplo, XML, JSON</a:t>
            </a:r>
            <a:r>
              <a:rPr lang="pt-BR" dirty="0" smtClean="0">
                <a:solidFill>
                  <a:schemeClr val="tx1">
                    <a:lumMod val="65000"/>
                    <a:lumOff val="35000"/>
                  </a:schemeClr>
                </a:solidFill>
              </a:rPr>
              <a:t>).</a:t>
            </a:r>
          </a:p>
          <a:p>
            <a:pPr algn="just"/>
            <a:endParaRPr lang="pt-BR" u="sng" dirty="0">
              <a:solidFill>
                <a:schemeClr val="tx1">
                  <a:lumMod val="65000"/>
                  <a:lumOff val="35000"/>
                </a:schemeClr>
              </a:solidFill>
            </a:endParaRPr>
          </a:p>
          <a:p>
            <a:pPr algn="just"/>
            <a:r>
              <a:rPr lang="pt-BR" u="sng" dirty="0" smtClean="0">
                <a:solidFill>
                  <a:schemeClr val="tx1">
                    <a:lumMod val="65000"/>
                    <a:lumOff val="35000"/>
                  </a:schemeClr>
                </a:solidFill>
              </a:rPr>
              <a:t>Como:</a:t>
            </a:r>
          </a:p>
          <a:p>
            <a:r>
              <a:rPr lang="pt-BR" dirty="0">
                <a:solidFill>
                  <a:schemeClr val="tx1">
                    <a:lumMod val="65000"/>
                    <a:lumOff val="35000"/>
                  </a:schemeClr>
                </a:solidFill>
              </a:rPr>
              <a:t>Identificação das Fontes de </a:t>
            </a:r>
            <a:r>
              <a:rPr lang="pt-BR" dirty="0" smtClean="0">
                <a:solidFill>
                  <a:schemeClr val="tx1">
                    <a:lumMod val="65000"/>
                    <a:lumOff val="35000"/>
                  </a:schemeClr>
                </a:solidFill>
              </a:rPr>
              <a:t>Dados;</a:t>
            </a:r>
          </a:p>
          <a:p>
            <a:r>
              <a:rPr lang="pt-BR" dirty="0">
                <a:solidFill>
                  <a:schemeClr val="tx1">
                    <a:lumMod val="65000"/>
                    <a:lumOff val="35000"/>
                  </a:schemeClr>
                </a:solidFill>
              </a:rPr>
              <a:t>Análise do Volume de </a:t>
            </a:r>
            <a:r>
              <a:rPr lang="pt-BR" dirty="0" smtClean="0">
                <a:solidFill>
                  <a:schemeClr val="tx1">
                    <a:lumMod val="65000"/>
                    <a:lumOff val="35000"/>
                  </a:schemeClr>
                </a:solidFill>
              </a:rPr>
              <a:t>Dados</a:t>
            </a:r>
            <a:r>
              <a:rPr lang="pt-BR" dirty="0">
                <a:solidFill>
                  <a:schemeClr val="tx1">
                    <a:lumMod val="65000"/>
                    <a:lumOff val="35000"/>
                  </a:schemeClr>
                </a:solidFill>
              </a:rPr>
              <a:t> </a:t>
            </a:r>
            <a:r>
              <a:rPr lang="pt-BR" dirty="0" smtClean="0">
                <a:solidFill>
                  <a:schemeClr val="tx1">
                    <a:lumMod val="65000"/>
                    <a:lumOff val="35000"/>
                  </a:schemeClr>
                </a:solidFill>
              </a:rPr>
              <a:t>(Armazenados);</a:t>
            </a:r>
          </a:p>
          <a:p>
            <a:r>
              <a:rPr lang="pt-BR" dirty="0">
                <a:solidFill>
                  <a:schemeClr val="tx1">
                    <a:lumMod val="65000"/>
                    <a:lumOff val="35000"/>
                  </a:schemeClr>
                </a:solidFill>
              </a:rPr>
              <a:t>Previsão de Crescimento de </a:t>
            </a:r>
            <a:r>
              <a:rPr lang="pt-BR" dirty="0" smtClean="0">
                <a:solidFill>
                  <a:schemeClr val="tx1">
                    <a:lumMod val="65000"/>
                    <a:lumOff val="35000"/>
                  </a:schemeClr>
                </a:solidFill>
              </a:rPr>
              <a:t>Dados (Custos futuros);</a:t>
            </a:r>
          </a:p>
          <a:p>
            <a:r>
              <a:rPr lang="pt-BR" dirty="0">
                <a:solidFill>
                  <a:schemeClr val="tx1">
                    <a:lumMod val="65000"/>
                    <a:lumOff val="35000"/>
                  </a:schemeClr>
                </a:solidFill>
              </a:rPr>
              <a:t>Classificação dos Tipos de </a:t>
            </a:r>
            <a:r>
              <a:rPr lang="pt-BR" dirty="0" smtClean="0">
                <a:solidFill>
                  <a:schemeClr val="tx1">
                    <a:lumMod val="65000"/>
                    <a:lumOff val="35000"/>
                  </a:schemeClr>
                </a:solidFill>
              </a:rPr>
              <a:t>Dados (Estruturados, não-estruturados ou </a:t>
            </a:r>
            <a:r>
              <a:rPr lang="pt-BR" dirty="0" err="1" smtClean="0">
                <a:solidFill>
                  <a:schemeClr val="tx1">
                    <a:lumMod val="65000"/>
                    <a:lumOff val="35000"/>
                  </a:schemeClr>
                </a:solidFill>
              </a:rPr>
              <a:t>semi-estruturados</a:t>
            </a:r>
            <a:r>
              <a:rPr lang="pt-BR" dirty="0" smtClean="0">
                <a:solidFill>
                  <a:schemeClr val="tx1">
                    <a:lumMod val="65000"/>
                    <a:lumOff val="35000"/>
                  </a:schemeClr>
                </a:solidFill>
              </a:rPr>
              <a:t>);</a:t>
            </a:r>
          </a:p>
          <a:p>
            <a:r>
              <a:rPr lang="pt-BR" dirty="0">
                <a:solidFill>
                  <a:schemeClr val="tx1">
                    <a:lumMod val="65000"/>
                    <a:lumOff val="35000"/>
                  </a:schemeClr>
                </a:solidFill>
              </a:rPr>
              <a:t>Avaliação da Capacidade de Gerenciamento de Dados </a:t>
            </a:r>
            <a:r>
              <a:rPr lang="pt-BR" dirty="0" smtClean="0">
                <a:solidFill>
                  <a:schemeClr val="tx1">
                    <a:lumMod val="65000"/>
                    <a:lumOff val="35000"/>
                  </a:schemeClr>
                </a:solidFill>
              </a:rPr>
              <a:t>Atual (identificação de pontos de atenção ou risco);</a:t>
            </a:r>
            <a:endParaRPr lang="pt-BR" dirty="0">
              <a:solidFill>
                <a:schemeClr val="tx1">
                  <a:lumMod val="65000"/>
                  <a:lumOff val="35000"/>
                </a:schemeClr>
              </a:solidFill>
            </a:endParaRPr>
          </a:p>
        </p:txBody>
      </p:sp>
      <p:pic>
        <p:nvPicPr>
          <p:cNvPr id="3" name="Imagem 2"/>
          <p:cNvPicPr>
            <a:picLocks noChangeAspect="1"/>
          </p:cNvPicPr>
          <p:nvPr/>
        </p:nvPicPr>
        <p:blipFill>
          <a:blip r:embed="rId2"/>
          <a:stretch>
            <a:fillRect/>
          </a:stretch>
        </p:blipFill>
        <p:spPr>
          <a:xfrm>
            <a:off x="351991" y="833123"/>
            <a:ext cx="6040801" cy="5810237"/>
          </a:xfrm>
          <a:prstGeom prst="rect">
            <a:avLst/>
          </a:prstGeom>
        </p:spPr>
      </p:pic>
    </p:spTree>
    <p:extLst>
      <p:ext uri="{BB962C8B-B14F-4D97-AF65-F5344CB8AC3E}">
        <p14:creationId xmlns:p14="http://schemas.microsoft.com/office/powerpoint/2010/main" val="29606874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IMPLEMENTAÇÃO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just"/>
            <a:r>
              <a:rPr lang="pt-BR" b="1" dirty="0">
                <a:solidFill>
                  <a:schemeClr val="tx1">
                    <a:lumMod val="65000"/>
                    <a:lumOff val="35000"/>
                  </a:schemeClr>
                </a:solidFill>
              </a:rPr>
              <a:t>Avalie a Integração com Sistemas Existentes: </a:t>
            </a:r>
            <a:r>
              <a:rPr lang="pt-BR" dirty="0">
                <a:solidFill>
                  <a:schemeClr val="tx1">
                    <a:lumMod val="65000"/>
                    <a:lumOff val="35000"/>
                  </a:schemeClr>
                </a:solidFill>
              </a:rPr>
              <a:t>Entenda quais sistemas e aplicativos existentes na organização precisam integrar-se com a plataforma de </a:t>
            </a:r>
            <a:r>
              <a:rPr lang="pt-BR" dirty="0" err="1">
                <a:solidFill>
                  <a:schemeClr val="tx1">
                    <a:lumMod val="65000"/>
                    <a:lumOff val="35000"/>
                  </a:schemeClr>
                </a:solidFill>
              </a:rPr>
              <a:t>DaaS</a:t>
            </a:r>
            <a:r>
              <a:rPr lang="pt-BR" dirty="0">
                <a:solidFill>
                  <a:schemeClr val="tx1">
                    <a:lumMod val="65000"/>
                    <a:lumOff val="35000"/>
                  </a:schemeClr>
                </a:solidFill>
              </a:rPr>
              <a:t>. Isso pode incluir sistemas de CRM, ERP, sistemas de gestão de conteúdo, entre outros</a:t>
            </a:r>
            <a:r>
              <a:rPr lang="pt-BR" dirty="0" smtClean="0">
                <a:solidFill>
                  <a:schemeClr val="tx1">
                    <a:lumMod val="65000"/>
                    <a:lumOff val="35000"/>
                  </a:schemeClr>
                </a:solidFill>
              </a:rPr>
              <a:t>.</a:t>
            </a:r>
          </a:p>
          <a:p>
            <a:pPr algn="just"/>
            <a:endParaRPr lang="pt-BR" u="sng" dirty="0">
              <a:solidFill>
                <a:schemeClr val="tx1">
                  <a:lumMod val="65000"/>
                  <a:lumOff val="35000"/>
                </a:schemeClr>
              </a:solidFill>
            </a:endParaRPr>
          </a:p>
          <a:p>
            <a:pPr algn="just"/>
            <a:r>
              <a:rPr lang="pt-BR" u="sng" dirty="0" smtClean="0">
                <a:solidFill>
                  <a:schemeClr val="tx1">
                    <a:lumMod val="65000"/>
                    <a:lumOff val="35000"/>
                  </a:schemeClr>
                </a:solidFill>
              </a:rPr>
              <a:t>Como:</a:t>
            </a:r>
          </a:p>
          <a:p>
            <a:r>
              <a:rPr lang="pt-BR" dirty="0">
                <a:solidFill>
                  <a:schemeClr val="tx1">
                    <a:lumMod val="65000"/>
                    <a:lumOff val="35000"/>
                  </a:schemeClr>
                </a:solidFill>
              </a:rPr>
              <a:t>Mapeamento dos Sistemas e Aplicativos </a:t>
            </a:r>
            <a:r>
              <a:rPr lang="pt-BR" dirty="0" smtClean="0">
                <a:solidFill>
                  <a:schemeClr val="tx1">
                    <a:lumMod val="65000"/>
                    <a:lumOff val="35000"/>
                  </a:schemeClr>
                </a:solidFill>
              </a:rPr>
              <a:t>Existentes;</a:t>
            </a:r>
          </a:p>
          <a:p>
            <a:r>
              <a:rPr lang="pt-BR" dirty="0">
                <a:solidFill>
                  <a:schemeClr val="tx1">
                    <a:lumMod val="65000"/>
                    <a:lumOff val="35000"/>
                  </a:schemeClr>
                </a:solidFill>
              </a:rPr>
              <a:t>Entendimento dos Fluxos de </a:t>
            </a:r>
            <a:r>
              <a:rPr lang="pt-BR" dirty="0" smtClean="0">
                <a:solidFill>
                  <a:schemeClr val="tx1">
                    <a:lumMod val="65000"/>
                    <a:lumOff val="35000"/>
                  </a:schemeClr>
                </a:solidFill>
              </a:rPr>
              <a:t>Dados;</a:t>
            </a:r>
            <a:endParaRPr lang="pt-BR" dirty="0">
              <a:solidFill>
                <a:schemeClr val="tx1">
                  <a:lumMod val="65000"/>
                  <a:lumOff val="35000"/>
                </a:schemeClr>
              </a:solidFill>
            </a:endParaRPr>
          </a:p>
          <a:p>
            <a:r>
              <a:rPr lang="pt-BR" dirty="0">
                <a:solidFill>
                  <a:schemeClr val="tx1">
                    <a:lumMod val="65000"/>
                    <a:lumOff val="35000"/>
                  </a:schemeClr>
                </a:solidFill>
              </a:rPr>
              <a:t>Análise das Integrações </a:t>
            </a:r>
            <a:r>
              <a:rPr lang="pt-BR" dirty="0" smtClean="0">
                <a:solidFill>
                  <a:schemeClr val="tx1">
                    <a:lumMod val="65000"/>
                    <a:lumOff val="35000"/>
                  </a:schemeClr>
                </a:solidFill>
              </a:rPr>
              <a:t>Atuais;</a:t>
            </a:r>
            <a:endParaRPr lang="pt-BR" dirty="0">
              <a:solidFill>
                <a:schemeClr val="tx1">
                  <a:lumMod val="65000"/>
                  <a:lumOff val="35000"/>
                </a:schemeClr>
              </a:solidFill>
            </a:endParaRPr>
          </a:p>
          <a:p>
            <a:r>
              <a:rPr lang="pt-BR" dirty="0">
                <a:solidFill>
                  <a:schemeClr val="tx1">
                    <a:lumMod val="65000"/>
                    <a:lumOff val="35000"/>
                  </a:schemeClr>
                </a:solidFill>
              </a:rPr>
              <a:t>Priorização das </a:t>
            </a:r>
            <a:r>
              <a:rPr lang="pt-BR" dirty="0" smtClean="0">
                <a:solidFill>
                  <a:schemeClr val="tx1">
                    <a:lumMod val="65000"/>
                    <a:lumOff val="35000"/>
                  </a:schemeClr>
                </a:solidFill>
              </a:rPr>
              <a:t>Integrações;</a:t>
            </a:r>
            <a:endParaRPr lang="pt-BR" dirty="0">
              <a:solidFill>
                <a:schemeClr val="tx1">
                  <a:lumMod val="65000"/>
                  <a:lumOff val="35000"/>
                </a:schemeClr>
              </a:solidFill>
            </a:endParaRPr>
          </a:p>
          <a:p>
            <a:r>
              <a:rPr lang="pt-BR" dirty="0">
                <a:solidFill>
                  <a:schemeClr val="tx1">
                    <a:lumMod val="65000"/>
                    <a:lumOff val="35000"/>
                  </a:schemeClr>
                </a:solidFill>
              </a:rPr>
              <a:t>Avaliação da Viabilidade </a:t>
            </a:r>
            <a:r>
              <a:rPr lang="pt-BR" dirty="0" smtClean="0">
                <a:solidFill>
                  <a:schemeClr val="tx1">
                    <a:lumMod val="65000"/>
                    <a:lumOff val="35000"/>
                  </a:schemeClr>
                </a:solidFill>
              </a:rPr>
              <a:t>Técnica</a:t>
            </a:r>
            <a:r>
              <a:rPr lang="pt-BR" dirty="0">
                <a:solidFill>
                  <a:schemeClr val="tx1">
                    <a:lumMod val="65000"/>
                    <a:lumOff val="35000"/>
                  </a:schemeClr>
                </a:solidFill>
              </a:rPr>
              <a:t>;</a:t>
            </a:r>
            <a:endParaRPr lang="pt-BR" dirty="0" smtClean="0">
              <a:solidFill>
                <a:schemeClr val="tx1">
                  <a:lumMod val="65000"/>
                  <a:lumOff val="35000"/>
                </a:schemeClr>
              </a:solidFill>
            </a:endParaRPr>
          </a:p>
          <a:p>
            <a:r>
              <a:rPr lang="pt-BR" dirty="0">
                <a:solidFill>
                  <a:schemeClr val="tx1">
                    <a:lumMod val="65000"/>
                    <a:lumOff val="35000"/>
                  </a:schemeClr>
                </a:solidFill>
              </a:rPr>
              <a:t>Definição de Requisitos de </a:t>
            </a:r>
            <a:r>
              <a:rPr lang="pt-BR" dirty="0" smtClean="0">
                <a:solidFill>
                  <a:schemeClr val="tx1">
                    <a:lumMod val="65000"/>
                    <a:lumOff val="35000"/>
                  </a:schemeClr>
                </a:solidFill>
              </a:rPr>
              <a:t>Integração;</a:t>
            </a:r>
            <a:endParaRPr lang="pt-BR" dirty="0">
              <a:solidFill>
                <a:schemeClr val="tx1">
                  <a:lumMod val="65000"/>
                  <a:lumOff val="35000"/>
                </a:schemeClr>
              </a:solidFill>
            </a:endParaRPr>
          </a:p>
          <a:p>
            <a:r>
              <a:rPr lang="pt-BR" dirty="0">
                <a:solidFill>
                  <a:schemeClr val="tx1">
                    <a:lumMod val="65000"/>
                    <a:lumOff val="35000"/>
                  </a:schemeClr>
                </a:solidFill>
              </a:rPr>
              <a:t>Comunicação com as Partes </a:t>
            </a:r>
            <a:r>
              <a:rPr lang="pt-BR" dirty="0" smtClean="0">
                <a:solidFill>
                  <a:schemeClr val="tx1">
                    <a:lumMod val="65000"/>
                    <a:lumOff val="35000"/>
                  </a:schemeClr>
                </a:solidFill>
              </a:rPr>
              <a:t>Interessadas</a:t>
            </a:r>
            <a:r>
              <a:rPr lang="pt-BR" dirty="0">
                <a:solidFill>
                  <a:schemeClr val="tx1">
                    <a:lumMod val="65000"/>
                    <a:lumOff val="35000"/>
                  </a:schemeClr>
                </a:solidFill>
              </a:rPr>
              <a:t>;</a:t>
            </a:r>
          </a:p>
        </p:txBody>
      </p:sp>
      <p:pic>
        <p:nvPicPr>
          <p:cNvPr id="3075" name="Picture 3" descr="What Is Data-as-a-Service (DaaS)? — Definition by Techslang"/>
          <p:cNvPicPr>
            <a:picLocks noChangeAspect="1" noChangeArrowheads="1"/>
          </p:cNvPicPr>
          <p:nvPr/>
        </p:nvPicPr>
        <p:blipFill rotWithShape="1">
          <a:blip r:embed="rId2">
            <a:extLst>
              <a:ext uri="{28A0092B-C50C-407E-A947-70E740481C1C}">
                <a14:useLocalDpi xmlns:a14="http://schemas.microsoft.com/office/drawing/2010/main" val="0"/>
              </a:ext>
            </a:extLst>
          </a:blip>
          <a:srcRect l="5942" t="9284" r="5312" b="5985"/>
          <a:stretch/>
        </p:blipFill>
        <p:spPr bwMode="auto">
          <a:xfrm>
            <a:off x="553915" y="1134855"/>
            <a:ext cx="5669904" cy="541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053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IMPLEMENTAÇÃO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b="1" dirty="0">
                <a:solidFill>
                  <a:schemeClr val="tx1">
                    <a:lumMod val="65000"/>
                    <a:lumOff val="35000"/>
                  </a:schemeClr>
                </a:solidFill>
              </a:rPr>
              <a:t>Identifique Necessidades de Segurança e Conformidade: </a:t>
            </a:r>
            <a:r>
              <a:rPr lang="pt-BR" dirty="0">
                <a:solidFill>
                  <a:schemeClr val="tx1">
                    <a:lumMod val="65000"/>
                    <a:lumOff val="35000"/>
                  </a:schemeClr>
                </a:solidFill>
              </a:rPr>
              <a:t>Avalie os requisitos de segurança e conformidade da sua organização, incluindo regulamentos </a:t>
            </a:r>
            <a:r>
              <a:rPr lang="pt-BR" dirty="0" smtClean="0">
                <a:solidFill>
                  <a:schemeClr val="tx1">
                    <a:lumMod val="65000"/>
                    <a:lumOff val="35000"/>
                  </a:schemeClr>
                </a:solidFill>
              </a:rPr>
              <a:t>específicos, </a:t>
            </a:r>
            <a:r>
              <a:rPr lang="pt-BR" dirty="0">
                <a:solidFill>
                  <a:schemeClr val="tx1">
                    <a:lumMod val="65000"/>
                    <a:lumOff val="35000"/>
                  </a:schemeClr>
                </a:solidFill>
              </a:rPr>
              <a:t>políticas internas de segurança de dados e necessidades de privacidade dos clientes</a:t>
            </a:r>
            <a:r>
              <a:rPr lang="pt-BR" dirty="0" smtClean="0">
                <a:solidFill>
                  <a:schemeClr val="tx1">
                    <a:lumMod val="65000"/>
                    <a:lumOff val="35000"/>
                  </a:schemeClr>
                </a:solidFill>
              </a:rPr>
              <a:t>.</a:t>
            </a:r>
          </a:p>
          <a:p>
            <a:pPr algn="just"/>
            <a:endParaRPr lang="pt-BR" u="sng" dirty="0">
              <a:solidFill>
                <a:schemeClr val="tx1">
                  <a:lumMod val="65000"/>
                  <a:lumOff val="35000"/>
                </a:schemeClr>
              </a:solidFill>
            </a:endParaRPr>
          </a:p>
          <a:p>
            <a:pPr algn="just"/>
            <a:r>
              <a:rPr lang="pt-BR" u="sng" dirty="0" smtClean="0">
                <a:solidFill>
                  <a:schemeClr val="tx1">
                    <a:lumMod val="65000"/>
                    <a:lumOff val="35000"/>
                  </a:schemeClr>
                </a:solidFill>
              </a:rPr>
              <a:t>Como:</a:t>
            </a:r>
          </a:p>
          <a:p>
            <a:r>
              <a:rPr lang="pt-BR" dirty="0">
                <a:solidFill>
                  <a:schemeClr val="tx1">
                    <a:lumMod val="65000"/>
                    <a:lumOff val="35000"/>
                  </a:schemeClr>
                </a:solidFill>
              </a:rPr>
              <a:t>Levantamento dos Regulamentos e Políticas </a:t>
            </a:r>
            <a:r>
              <a:rPr lang="pt-BR" dirty="0" smtClean="0">
                <a:solidFill>
                  <a:schemeClr val="tx1">
                    <a:lumMod val="65000"/>
                    <a:lumOff val="35000"/>
                  </a:schemeClr>
                </a:solidFill>
              </a:rPr>
              <a:t>Relevantes;</a:t>
            </a:r>
          </a:p>
          <a:p>
            <a:r>
              <a:rPr lang="pt-BR" dirty="0">
                <a:solidFill>
                  <a:schemeClr val="tx1">
                    <a:lumMod val="65000"/>
                    <a:lumOff val="35000"/>
                  </a:schemeClr>
                </a:solidFill>
              </a:rPr>
              <a:t>Análise das Políticas Internas de Segurança de </a:t>
            </a:r>
            <a:r>
              <a:rPr lang="pt-BR" dirty="0" smtClean="0">
                <a:solidFill>
                  <a:schemeClr val="tx1">
                    <a:lumMod val="65000"/>
                    <a:lumOff val="35000"/>
                  </a:schemeClr>
                </a:solidFill>
              </a:rPr>
              <a:t>Dados;</a:t>
            </a:r>
          </a:p>
          <a:p>
            <a:r>
              <a:rPr lang="pt-BR" dirty="0">
                <a:solidFill>
                  <a:schemeClr val="tx1">
                    <a:lumMod val="65000"/>
                    <a:lumOff val="35000"/>
                  </a:schemeClr>
                </a:solidFill>
              </a:rPr>
              <a:t>Identificação dos Dados Sensíveis e PII (Informações Pessoais </a:t>
            </a:r>
            <a:r>
              <a:rPr lang="pt-BR" dirty="0" smtClean="0">
                <a:solidFill>
                  <a:schemeClr val="tx1">
                    <a:lumMod val="65000"/>
                    <a:lumOff val="35000"/>
                  </a:schemeClr>
                </a:solidFill>
              </a:rPr>
              <a:t>Identificáveis);</a:t>
            </a:r>
          </a:p>
          <a:p>
            <a:r>
              <a:rPr lang="pt-BR" dirty="0">
                <a:solidFill>
                  <a:schemeClr val="tx1">
                    <a:lumMod val="65000"/>
                    <a:lumOff val="35000"/>
                  </a:schemeClr>
                </a:solidFill>
              </a:rPr>
              <a:t>Avaliação de Riscos de Segurança de </a:t>
            </a:r>
            <a:r>
              <a:rPr lang="pt-BR" dirty="0" smtClean="0">
                <a:solidFill>
                  <a:schemeClr val="tx1">
                    <a:lumMod val="65000"/>
                    <a:lumOff val="35000"/>
                  </a:schemeClr>
                </a:solidFill>
              </a:rPr>
              <a:t>Dados;</a:t>
            </a:r>
          </a:p>
          <a:p>
            <a:r>
              <a:rPr lang="pt-BR" dirty="0">
                <a:solidFill>
                  <a:schemeClr val="tx1">
                    <a:lumMod val="65000"/>
                    <a:lumOff val="35000"/>
                  </a:schemeClr>
                </a:solidFill>
              </a:rPr>
              <a:t>Definição de Requisitos de Segurança e </a:t>
            </a:r>
            <a:r>
              <a:rPr lang="pt-BR" dirty="0" smtClean="0">
                <a:solidFill>
                  <a:schemeClr val="tx1">
                    <a:lumMod val="65000"/>
                    <a:lumOff val="35000"/>
                  </a:schemeClr>
                </a:solidFill>
              </a:rPr>
              <a:t>Conformidade;</a:t>
            </a:r>
          </a:p>
          <a:p>
            <a:r>
              <a:rPr lang="pt-BR" dirty="0">
                <a:solidFill>
                  <a:schemeClr val="tx1">
                    <a:lumMod val="65000"/>
                    <a:lumOff val="35000"/>
                  </a:schemeClr>
                </a:solidFill>
              </a:rPr>
              <a:t>Implementação de Medidas de Segurança e </a:t>
            </a:r>
            <a:r>
              <a:rPr lang="pt-BR" dirty="0" smtClean="0">
                <a:solidFill>
                  <a:schemeClr val="tx1">
                    <a:lumMod val="65000"/>
                    <a:lumOff val="35000"/>
                  </a:schemeClr>
                </a:solidFill>
              </a:rPr>
              <a:t>Conformidade;</a:t>
            </a:r>
          </a:p>
          <a:p>
            <a:r>
              <a:rPr lang="pt-BR" dirty="0">
                <a:solidFill>
                  <a:schemeClr val="tx1">
                    <a:lumMod val="65000"/>
                    <a:lumOff val="35000"/>
                  </a:schemeClr>
                </a:solidFill>
              </a:rPr>
              <a:t>Revisão e Atualização </a:t>
            </a:r>
            <a:r>
              <a:rPr lang="pt-BR" dirty="0" smtClean="0">
                <a:solidFill>
                  <a:schemeClr val="tx1">
                    <a:lumMod val="65000"/>
                    <a:lumOff val="35000"/>
                  </a:schemeClr>
                </a:solidFill>
              </a:rPr>
              <a:t>Regular;</a:t>
            </a:r>
            <a:endParaRPr lang="pt-BR" dirty="0">
              <a:solidFill>
                <a:schemeClr val="tx1">
                  <a:lumMod val="65000"/>
                  <a:lumOff val="35000"/>
                </a:schemeClr>
              </a:solidFill>
            </a:endParaRPr>
          </a:p>
        </p:txBody>
      </p:sp>
      <p:pic>
        <p:nvPicPr>
          <p:cNvPr id="3075" name="Picture 3" descr="What Is Data-as-a-Service (DaaS)? — Definition by Techslang"/>
          <p:cNvPicPr>
            <a:picLocks noChangeAspect="1" noChangeArrowheads="1"/>
          </p:cNvPicPr>
          <p:nvPr/>
        </p:nvPicPr>
        <p:blipFill rotWithShape="1">
          <a:blip r:embed="rId2">
            <a:extLst>
              <a:ext uri="{28A0092B-C50C-407E-A947-70E740481C1C}">
                <a14:useLocalDpi xmlns:a14="http://schemas.microsoft.com/office/drawing/2010/main" val="0"/>
              </a:ext>
            </a:extLst>
          </a:blip>
          <a:srcRect l="5942" t="9284" r="5312" b="5985"/>
          <a:stretch/>
        </p:blipFill>
        <p:spPr bwMode="auto">
          <a:xfrm>
            <a:off x="553915" y="1134855"/>
            <a:ext cx="5669904" cy="541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9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INTRODUÇÃO</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dirty="0" smtClean="0">
                <a:solidFill>
                  <a:schemeClr val="tx1">
                    <a:lumMod val="65000"/>
                    <a:lumOff val="35000"/>
                  </a:schemeClr>
                </a:solidFill>
              </a:rPr>
              <a:t>É a entrega de recursos computacionais por demanda, ou seja conforme são necessários.</a:t>
            </a: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Essa escala é entregue através de plataformas, como por exemplo:</a:t>
            </a:r>
          </a:p>
          <a:p>
            <a:pPr marL="742950" lvl="1" indent="-285750" algn="just">
              <a:buFont typeface="Arial" panose="020B0604020202020204" pitchFamily="34" charset="0"/>
              <a:buChar char="•"/>
            </a:pPr>
            <a:r>
              <a:rPr lang="pt-BR" dirty="0" smtClean="0">
                <a:solidFill>
                  <a:schemeClr val="tx1">
                    <a:lumMod val="65000"/>
                    <a:lumOff val="35000"/>
                  </a:schemeClr>
                </a:solidFill>
              </a:rPr>
              <a:t>AWS</a:t>
            </a:r>
          </a:p>
          <a:p>
            <a:pPr marL="742950" lvl="1" indent="-285750" algn="just">
              <a:buFont typeface="Arial" panose="020B0604020202020204" pitchFamily="34" charset="0"/>
              <a:buChar char="•"/>
            </a:pPr>
            <a:r>
              <a:rPr lang="pt-BR" dirty="0" err="1" smtClean="0">
                <a:solidFill>
                  <a:schemeClr val="tx1">
                    <a:lumMod val="65000"/>
                    <a:lumOff val="35000"/>
                  </a:schemeClr>
                </a:solidFill>
              </a:rPr>
              <a:t>Azure</a:t>
            </a:r>
            <a:endParaRPr lang="pt-BR" dirty="0" smtClean="0">
              <a:solidFill>
                <a:schemeClr val="tx1">
                  <a:lumMod val="65000"/>
                  <a:lumOff val="35000"/>
                </a:schemeClr>
              </a:solidFill>
            </a:endParaRPr>
          </a:p>
          <a:p>
            <a:pPr marL="742950" lvl="1" indent="-285750" algn="just">
              <a:buFont typeface="Arial" panose="020B0604020202020204" pitchFamily="34" charset="0"/>
              <a:buChar char="•"/>
            </a:pPr>
            <a:r>
              <a:rPr lang="pt-BR" dirty="0" smtClean="0">
                <a:solidFill>
                  <a:schemeClr val="tx1">
                    <a:lumMod val="65000"/>
                    <a:lumOff val="35000"/>
                  </a:schemeClr>
                </a:solidFill>
              </a:rPr>
              <a:t>IBM </a:t>
            </a:r>
            <a:r>
              <a:rPr lang="pt-BR" dirty="0" err="1" smtClean="0">
                <a:solidFill>
                  <a:schemeClr val="tx1">
                    <a:lumMod val="65000"/>
                    <a:lumOff val="35000"/>
                  </a:schemeClr>
                </a:solidFill>
              </a:rPr>
              <a:t>Cloud</a:t>
            </a:r>
            <a:endParaRPr lang="pt-BR" dirty="0" smtClean="0">
              <a:solidFill>
                <a:schemeClr val="tx1">
                  <a:lumMod val="65000"/>
                  <a:lumOff val="35000"/>
                </a:schemeClr>
              </a:solidFill>
            </a:endParaRPr>
          </a:p>
          <a:p>
            <a:pPr marL="742950" lvl="1" indent="-285750" algn="just">
              <a:buFont typeface="Arial" panose="020B0604020202020204" pitchFamily="34" charset="0"/>
              <a:buChar char="•"/>
            </a:pPr>
            <a:r>
              <a:rPr lang="pt-BR" dirty="0" smtClean="0">
                <a:solidFill>
                  <a:schemeClr val="tx1">
                    <a:lumMod val="65000"/>
                    <a:lumOff val="35000"/>
                  </a:schemeClr>
                </a:solidFill>
              </a:rPr>
              <a:t>Oracle OCI</a:t>
            </a:r>
          </a:p>
          <a:p>
            <a:pPr marL="742950" lvl="1" indent="-285750" algn="just">
              <a:buFont typeface="Arial" panose="020B0604020202020204" pitchFamily="34" charset="0"/>
              <a:buChar char="•"/>
            </a:pPr>
            <a:r>
              <a:rPr lang="pt-BR" dirty="0" smtClean="0">
                <a:solidFill>
                  <a:schemeClr val="tx1">
                    <a:lumMod val="65000"/>
                    <a:lumOff val="35000"/>
                  </a:schemeClr>
                </a:solidFill>
              </a:rPr>
              <a:t>Google </a:t>
            </a:r>
            <a:r>
              <a:rPr lang="pt-BR" dirty="0" err="1" smtClean="0">
                <a:solidFill>
                  <a:schemeClr val="tx1">
                    <a:lumMod val="65000"/>
                    <a:lumOff val="35000"/>
                  </a:schemeClr>
                </a:solidFill>
              </a:rPr>
              <a:t>Cloud</a:t>
            </a:r>
            <a:r>
              <a:rPr lang="pt-BR" dirty="0" smtClean="0">
                <a:solidFill>
                  <a:schemeClr val="tx1">
                    <a:lumMod val="65000"/>
                    <a:lumOff val="35000"/>
                  </a:schemeClr>
                </a:solidFill>
              </a:rPr>
              <a:t> </a:t>
            </a:r>
            <a:r>
              <a:rPr lang="pt-BR" dirty="0" err="1" smtClean="0">
                <a:solidFill>
                  <a:schemeClr val="tx1">
                    <a:lumMod val="65000"/>
                    <a:lumOff val="35000"/>
                  </a:schemeClr>
                </a:solidFill>
              </a:rPr>
              <a:t>Plataform</a:t>
            </a:r>
            <a:endParaRPr lang="pt-BR" dirty="0" smtClean="0">
              <a:solidFill>
                <a:schemeClr val="tx1">
                  <a:lumMod val="65000"/>
                  <a:lumOff val="35000"/>
                </a:schemeClr>
              </a:solidFill>
            </a:endParaRPr>
          </a:p>
          <a:p>
            <a:pPr marL="742950" lvl="1" indent="-285750" algn="just">
              <a:buFont typeface="Arial" panose="020B0604020202020204" pitchFamily="34" charset="0"/>
              <a:buChar char="•"/>
            </a:pPr>
            <a:endParaRPr lang="pt-BR" dirty="0">
              <a:solidFill>
                <a:schemeClr val="tx1">
                  <a:lumMod val="65000"/>
                  <a:lumOff val="35000"/>
                </a:schemeClr>
              </a:solidFill>
            </a:endParaRPr>
          </a:p>
          <a:p>
            <a:pPr algn="just"/>
            <a:r>
              <a:rPr lang="pt-BR" dirty="0" err="1" smtClean="0">
                <a:solidFill>
                  <a:schemeClr val="tx1">
                    <a:lumMod val="65000"/>
                    <a:lumOff val="35000"/>
                  </a:schemeClr>
                </a:solidFill>
              </a:rPr>
              <a:t>Cloud</a:t>
            </a:r>
            <a:r>
              <a:rPr lang="pt-BR" dirty="0" smtClean="0">
                <a:solidFill>
                  <a:schemeClr val="tx1">
                    <a:lumMod val="65000"/>
                    <a:lumOff val="35000"/>
                  </a:schemeClr>
                </a:solidFill>
              </a:rPr>
              <a:t> abrangem tudo desde aplicativo até datacenter.</a:t>
            </a:r>
          </a:p>
          <a:p>
            <a:pPr algn="just"/>
            <a:r>
              <a:rPr lang="pt-BR" dirty="0" smtClean="0">
                <a:solidFill>
                  <a:schemeClr val="tx1">
                    <a:lumMod val="65000"/>
                    <a:lumOff val="35000"/>
                  </a:schemeClr>
                </a:solidFill>
              </a:rPr>
              <a:t>E é pago conforme o uso.</a:t>
            </a: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Esse é o conceito de </a:t>
            </a:r>
            <a:r>
              <a:rPr lang="pt-BR" dirty="0" err="1" smtClean="0">
                <a:solidFill>
                  <a:schemeClr val="tx1">
                    <a:lumMod val="65000"/>
                    <a:lumOff val="35000"/>
                  </a:schemeClr>
                </a:solidFill>
              </a:rPr>
              <a:t>PaaS</a:t>
            </a:r>
            <a:r>
              <a:rPr lang="pt-BR" dirty="0" smtClean="0">
                <a:solidFill>
                  <a:schemeClr val="tx1">
                    <a:lumMod val="65000"/>
                    <a:lumOff val="35000"/>
                  </a:schemeClr>
                </a:solidFill>
              </a:rPr>
              <a:t> (Platform as a Service), onde ao invés do desenvolvedor demandar tempo para preparo de infraestrutura, isso já é fornecido em um modelo padrão e configurável.</a:t>
            </a:r>
          </a:p>
        </p:txBody>
      </p:sp>
      <p:pic>
        <p:nvPicPr>
          <p:cNvPr id="5" name="Picture 2" descr="Consultoria em Azure Cloud Computing | Infraestrutura de Pon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091" t="26984" r="12085" b="27090"/>
          <a:stretch/>
        </p:blipFill>
        <p:spPr bwMode="auto">
          <a:xfrm>
            <a:off x="2352596" y="2278225"/>
            <a:ext cx="1866408" cy="1130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EN - Inferencelab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5626" y="583874"/>
            <a:ext cx="2340349" cy="17552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 que é a IBM Cloud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l="27850" t="28141" r="27544" b="27741"/>
          <a:stretch/>
        </p:blipFill>
        <p:spPr bwMode="auto">
          <a:xfrm>
            <a:off x="1576743" y="3669279"/>
            <a:ext cx="3643971"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xplorando o Mundo do Oracle Cloud Infrastructure (OCI)"/>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565" t="8188" r="7611" b="9994"/>
          <a:stretch/>
        </p:blipFill>
        <p:spPr bwMode="auto">
          <a:xfrm>
            <a:off x="2488002" y="4880847"/>
            <a:ext cx="1894040"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rceria de tecnologia da Aruba e do Google Cloud Platform | HPE Aruba  Networking"/>
          <p:cNvPicPr>
            <a:picLocks noChangeAspect="1" noChangeArrowheads="1"/>
          </p:cNvPicPr>
          <p:nvPr/>
        </p:nvPicPr>
        <p:blipFill rotWithShape="1">
          <a:blip r:embed="rId6">
            <a:extLst>
              <a:ext uri="{28A0092B-C50C-407E-A947-70E740481C1C}">
                <a14:useLocalDpi xmlns:a14="http://schemas.microsoft.com/office/drawing/2010/main" val="0"/>
              </a:ext>
            </a:extLst>
          </a:blip>
          <a:srcRect t="34182" b="33091"/>
          <a:stretch/>
        </p:blipFill>
        <p:spPr bwMode="auto">
          <a:xfrm>
            <a:off x="1076001" y="6024780"/>
            <a:ext cx="4419600" cy="80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4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IMPLEMENTAÇÃO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b="1" dirty="0">
                <a:solidFill>
                  <a:schemeClr val="tx1">
                    <a:lumMod val="65000"/>
                    <a:lumOff val="35000"/>
                  </a:schemeClr>
                </a:solidFill>
              </a:rPr>
              <a:t>Considerações ao Escolher um Provedor de </a:t>
            </a:r>
            <a:r>
              <a:rPr lang="pt-BR" b="1" dirty="0" err="1" smtClean="0">
                <a:solidFill>
                  <a:schemeClr val="tx1">
                    <a:lumMod val="65000"/>
                    <a:lumOff val="35000"/>
                  </a:schemeClr>
                </a:solidFill>
              </a:rPr>
              <a:t>DaaS</a:t>
            </a:r>
            <a:r>
              <a:rPr lang="pt-BR" b="1" dirty="0" smtClean="0">
                <a:solidFill>
                  <a:schemeClr val="tx1">
                    <a:lumMod val="65000"/>
                    <a:lumOff val="35000"/>
                  </a:schemeClr>
                </a:solidFill>
              </a:rPr>
              <a:t>:</a:t>
            </a:r>
          </a:p>
          <a:p>
            <a:pPr algn="just"/>
            <a:endParaRPr lang="pt-BR" b="1" dirty="0">
              <a:solidFill>
                <a:schemeClr val="tx1">
                  <a:lumMod val="65000"/>
                  <a:lumOff val="35000"/>
                </a:schemeClr>
              </a:solidFill>
            </a:endParaRPr>
          </a:p>
          <a:p>
            <a:pPr algn="just"/>
            <a:r>
              <a:rPr lang="pt-BR" b="1" dirty="0">
                <a:solidFill>
                  <a:schemeClr val="tx1">
                    <a:lumMod val="65000"/>
                    <a:lumOff val="35000"/>
                  </a:schemeClr>
                </a:solidFill>
              </a:rPr>
              <a:t>Escalabilidade:</a:t>
            </a:r>
            <a:r>
              <a:rPr lang="pt-BR" dirty="0">
                <a:solidFill>
                  <a:schemeClr val="tx1">
                    <a:lumMod val="65000"/>
                    <a:lumOff val="35000"/>
                  </a:schemeClr>
                </a:solidFill>
              </a:rPr>
              <a:t> A capacidade do serviço de lidar com volumes crescentes de dados conforme a demanda.</a:t>
            </a:r>
          </a:p>
          <a:p>
            <a:pPr algn="just"/>
            <a:r>
              <a:rPr lang="pt-BR" b="1" dirty="0">
                <a:solidFill>
                  <a:schemeClr val="tx1">
                    <a:lumMod val="65000"/>
                    <a:lumOff val="35000"/>
                  </a:schemeClr>
                </a:solidFill>
              </a:rPr>
              <a:t>Custo:</a:t>
            </a:r>
            <a:r>
              <a:rPr lang="pt-BR" dirty="0">
                <a:solidFill>
                  <a:schemeClr val="tx1">
                    <a:lumMod val="65000"/>
                    <a:lumOff val="35000"/>
                  </a:schemeClr>
                </a:solidFill>
              </a:rPr>
              <a:t> Modelos de precificação variáveis, dependendo do volume de dados, frequência de acesso e complexidade das consultas.</a:t>
            </a:r>
          </a:p>
          <a:p>
            <a:pPr algn="just"/>
            <a:r>
              <a:rPr lang="pt-BR" b="1" dirty="0">
                <a:solidFill>
                  <a:schemeClr val="tx1">
                    <a:lumMod val="65000"/>
                    <a:lumOff val="35000"/>
                  </a:schemeClr>
                </a:solidFill>
              </a:rPr>
              <a:t>Integração:</a:t>
            </a:r>
            <a:r>
              <a:rPr lang="pt-BR" dirty="0">
                <a:solidFill>
                  <a:schemeClr val="tx1">
                    <a:lumMod val="65000"/>
                    <a:lumOff val="35000"/>
                  </a:schemeClr>
                </a:solidFill>
              </a:rPr>
              <a:t> Facilidade de integração com sistemas existentes e outras ferramentas de análise e processamento de dados.</a:t>
            </a:r>
          </a:p>
          <a:p>
            <a:pPr algn="just"/>
            <a:r>
              <a:rPr lang="pt-BR" b="1" dirty="0">
                <a:solidFill>
                  <a:schemeClr val="tx1">
                    <a:lumMod val="65000"/>
                    <a:lumOff val="35000"/>
                  </a:schemeClr>
                </a:solidFill>
              </a:rPr>
              <a:t>Segurança:</a:t>
            </a:r>
            <a:r>
              <a:rPr lang="pt-BR" dirty="0">
                <a:solidFill>
                  <a:schemeClr val="tx1">
                    <a:lumMod val="65000"/>
                    <a:lumOff val="35000"/>
                  </a:schemeClr>
                </a:solidFill>
              </a:rPr>
              <a:t> Medidas de segurança implementadas para proteger os dados em trânsito e em repouso.</a:t>
            </a:r>
          </a:p>
          <a:p>
            <a:pPr algn="just"/>
            <a:r>
              <a:rPr lang="pt-BR" b="1" dirty="0">
                <a:solidFill>
                  <a:schemeClr val="tx1">
                    <a:lumMod val="65000"/>
                    <a:lumOff val="35000"/>
                  </a:schemeClr>
                </a:solidFill>
              </a:rPr>
              <a:t>Facilidade de Uso:</a:t>
            </a:r>
            <a:r>
              <a:rPr lang="pt-BR" dirty="0">
                <a:solidFill>
                  <a:schemeClr val="tx1">
                    <a:lumMod val="65000"/>
                    <a:lumOff val="35000"/>
                  </a:schemeClr>
                </a:solidFill>
              </a:rPr>
              <a:t> Interface intuitiva e facilidade de configuração e uso</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A escolha </a:t>
            </a:r>
            <a:r>
              <a:rPr lang="pt-BR" dirty="0" smtClean="0">
                <a:solidFill>
                  <a:schemeClr val="tx1">
                    <a:lumMod val="65000"/>
                    <a:lumOff val="35000"/>
                  </a:schemeClr>
                </a:solidFill>
              </a:rPr>
              <a:t>ideal </a:t>
            </a:r>
            <a:r>
              <a:rPr lang="pt-BR" dirty="0">
                <a:solidFill>
                  <a:schemeClr val="tx1">
                    <a:lumMod val="65000"/>
                    <a:lumOff val="35000"/>
                  </a:schemeClr>
                </a:solidFill>
              </a:rPr>
              <a:t>depende das necessidades específicas da sua organização, incluindo orçamento, volume de dados, requisitos de segurança e preferências de </a:t>
            </a:r>
            <a:r>
              <a:rPr lang="pt-BR" dirty="0" smtClean="0">
                <a:solidFill>
                  <a:schemeClr val="tx1">
                    <a:lumMod val="65000"/>
                    <a:lumOff val="35000"/>
                  </a:schemeClr>
                </a:solidFill>
              </a:rPr>
              <a:t>integração.</a:t>
            </a:r>
            <a:endParaRPr lang="pt-BR" dirty="0">
              <a:solidFill>
                <a:schemeClr val="tx1">
                  <a:lumMod val="65000"/>
                  <a:lumOff val="35000"/>
                </a:schemeClr>
              </a:solidFill>
            </a:endParaRPr>
          </a:p>
        </p:txBody>
      </p:sp>
      <p:pic>
        <p:nvPicPr>
          <p:cNvPr id="3075" name="Picture 3" descr="What Is Data-as-a-Service (DaaS)? — Definition by Techslang"/>
          <p:cNvPicPr>
            <a:picLocks noChangeAspect="1" noChangeArrowheads="1"/>
          </p:cNvPicPr>
          <p:nvPr/>
        </p:nvPicPr>
        <p:blipFill rotWithShape="1">
          <a:blip r:embed="rId2">
            <a:extLst>
              <a:ext uri="{28A0092B-C50C-407E-A947-70E740481C1C}">
                <a14:useLocalDpi xmlns:a14="http://schemas.microsoft.com/office/drawing/2010/main" val="0"/>
              </a:ext>
            </a:extLst>
          </a:blip>
          <a:srcRect l="5942" t="9284" r="5312" b="5985"/>
          <a:stretch/>
        </p:blipFill>
        <p:spPr bwMode="auto">
          <a:xfrm>
            <a:off x="553915" y="1134855"/>
            <a:ext cx="5669904" cy="541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9447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r>
              <a:rPr lang="pt-BR" sz="1600" strike="sngStrike"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r>
              <a:rPr lang="pt-BR" sz="1600" strike="sngStrike" dirty="0" smtClean="0"/>
              <a:t>.</a:t>
            </a:r>
            <a:endParaRPr lang="pt-BR" sz="1600" strike="sngStrike" dirty="0"/>
          </a:p>
          <a:p>
            <a:pPr marL="742950" lvl="1" indent="-285750" algn="just">
              <a:buFont typeface="Arial" panose="020B0604020202020204" pitchFamily="34" charset="0"/>
              <a:buChar char="•"/>
            </a:pPr>
            <a:r>
              <a:rPr lang="pt-BR" sz="1600" strike="sngStrike" dirty="0" smtClean="0"/>
              <a:t>Benefícios </a:t>
            </a:r>
            <a:r>
              <a:rPr lang="pt-BR" sz="1600" strike="sngStrike" dirty="0"/>
              <a:t>do DaaS para organizações, como acesso fácil a conjuntos de dados, eliminação de custos de infraestrutura e capacidade de escalabilidade</a:t>
            </a:r>
            <a:r>
              <a:rPr lang="pt-BR" sz="1600" strike="sngStrike"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strike="sngStrike"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strike="sngStrike" dirty="0"/>
              <a:t>Descrição do processo de provisionamento e gerenciamento de serviços de dados</a:t>
            </a:r>
            <a:r>
              <a:rPr lang="pt-BR" sz="1600" strike="sngStrike" dirty="0" smtClean="0"/>
              <a:t>.</a:t>
            </a:r>
            <a:endParaRPr lang="pt-BR" sz="1600" strike="sngStrike" dirty="0"/>
          </a:p>
        </p:txBody>
      </p:sp>
      <p:sp>
        <p:nvSpPr>
          <p:cNvPr id="13" name="CaixaDeTexto 12">
            <a:extLst>
              <a:ext uri="{FF2B5EF4-FFF2-40B4-BE49-F238E27FC236}">
                <a16:creationId xmlns=""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strike="sngStrike"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strike="sngStrike"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dirty="0"/>
              <a:t>Exemplos de casos de uso do DaaS em diferentes setores, como análise de dados, ciência de dados, aprendizado de máquina, </a:t>
            </a:r>
            <a:r>
              <a:rPr lang="pt-BR" sz="1600" dirty="0" err="1"/>
              <a:t>IoT</a:t>
            </a:r>
            <a:r>
              <a:rPr lang="pt-BR" sz="1600" dirty="0"/>
              <a:t> (Internet das Coisas) e análise preditiva.</a:t>
            </a:r>
          </a:p>
          <a:p>
            <a:pPr marL="742950" lvl="1" indent="-285750" algn="just">
              <a:buFont typeface="Arial" panose="020B0604020202020204" pitchFamily="34" charset="0"/>
              <a:buChar char="•"/>
            </a:pPr>
            <a:r>
              <a:rPr lang="pt-BR" sz="1600" dirty="0"/>
              <a:t>Demonstração de como os usuários podem interagir com os dados fornecidos pelo DaaS e incorporá-los em suas próprias aplicações e processos de negócios</a:t>
            </a:r>
            <a:r>
              <a:rPr lang="pt-BR" sz="1600" dirty="0" smtClean="0"/>
              <a:t>.</a:t>
            </a:r>
            <a:endParaRPr lang="pt-BR" sz="1600" dirty="0"/>
          </a:p>
        </p:txBody>
      </p:sp>
    </p:spTree>
    <p:extLst>
      <p:ext uri="{BB962C8B-B14F-4D97-AF65-F5344CB8AC3E}">
        <p14:creationId xmlns:p14="http://schemas.microsoft.com/office/powerpoint/2010/main" val="33110531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CENÁRIOS DE USO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a:t>
            </a:r>
            <a:r>
              <a:rPr lang="pt-BR" b="1" dirty="0" smtClean="0">
                <a:solidFill>
                  <a:schemeClr val="tx1">
                    <a:lumMod val="65000"/>
                    <a:lumOff val="35000"/>
                  </a:schemeClr>
                </a:solidFill>
              </a:rPr>
              <a:t>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Contexto</a:t>
            </a:r>
          </a:p>
          <a:p>
            <a:pPr algn="just"/>
            <a:r>
              <a:rPr lang="pt-BR" dirty="0">
                <a:solidFill>
                  <a:schemeClr val="tx1">
                    <a:lumMod val="65000"/>
                    <a:lumOff val="35000"/>
                  </a:schemeClr>
                </a:solidFill>
              </a:rPr>
              <a:t>Uma empresa de marketing deseja personalizar campanhas publicitárias para diferentes segmentos de clientes com base em dados comportamentais, demográficos e de compra. </a:t>
            </a:r>
            <a:endParaRPr lang="pt-BR" dirty="0" smtClean="0">
              <a:solidFill>
                <a:schemeClr val="tx1">
                  <a:lumMod val="65000"/>
                  <a:lumOff val="35000"/>
                </a:schemeClr>
              </a:solidFill>
            </a:endParaRPr>
          </a:p>
          <a:p>
            <a:pPr algn="just"/>
            <a:endParaRPr lang="pt-BR" dirty="0" smtClean="0">
              <a:solidFill>
                <a:schemeClr val="tx1">
                  <a:lumMod val="65000"/>
                  <a:lumOff val="35000"/>
                </a:schemeClr>
              </a:solidFill>
            </a:endParaRPr>
          </a:p>
          <a:p>
            <a:pPr algn="just"/>
            <a:r>
              <a:rPr lang="pt-BR" dirty="0" smtClean="0">
                <a:solidFill>
                  <a:schemeClr val="tx1">
                    <a:lumMod val="65000"/>
                    <a:lumOff val="35000"/>
                  </a:schemeClr>
                </a:solidFill>
              </a:rPr>
              <a:t>Para </a:t>
            </a:r>
            <a:r>
              <a:rPr lang="pt-BR" dirty="0">
                <a:solidFill>
                  <a:schemeClr val="tx1">
                    <a:lumMod val="65000"/>
                    <a:lumOff val="35000"/>
                  </a:schemeClr>
                </a:solidFill>
              </a:rPr>
              <a:t>isso, a empresa precisa acessar, integrar e analisar grandes volumes de dados provenientes de várias fontes, </a:t>
            </a:r>
            <a:r>
              <a:rPr lang="pt-BR" dirty="0" smtClean="0">
                <a:solidFill>
                  <a:schemeClr val="tx1">
                    <a:lumMod val="65000"/>
                    <a:lumOff val="35000"/>
                  </a:schemeClr>
                </a:solidFill>
              </a:rPr>
              <a:t>incluindo:</a:t>
            </a:r>
          </a:p>
          <a:p>
            <a:pPr algn="just"/>
            <a:endParaRPr lang="pt-BR" dirty="0" smtClean="0">
              <a:solidFill>
                <a:schemeClr val="tx1">
                  <a:lumMod val="65000"/>
                  <a:lumOff val="35000"/>
                </a:schemeClr>
              </a:solidFill>
            </a:endParaRPr>
          </a:p>
          <a:p>
            <a:pPr algn="just"/>
            <a:r>
              <a:rPr lang="pt-BR" dirty="0" smtClean="0">
                <a:solidFill>
                  <a:schemeClr val="tx1">
                    <a:lumMod val="65000"/>
                    <a:lumOff val="35000"/>
                  </a:schemeClr>
                </a:solidFill>
              </a:rPr>
              <a:t>Redes sociais;</a:t>
            </a:r>
          </a:p>
          <a:p>
            <a:pPr algn="just"/>
            <a:r>
              <a:rPr lang="pt-BR" dirty="0">
                <a:solidFill>
                  <a:schemeClr val="tx1">
                    <a:lumMod val="65000"/>
                    <a:lumOff val="35000"/>
                  </a:schemeClr>
                </a:solidFill>
              </a:rPr>
              <a:t>H</a:t>
            </a:r>
            <a:r>
              <a:rPr lang="pt-BR" dirty="0" smtClean="0">
                <a:solidFill>
                  <a:schemeClr val="tx1">
                    <a:lumMod val="65000"/>
                    <a:lumOff val="35000"/>
                  </a:schemeClr>
                </a:solidFill>
              </a:rPr>
              <a:t>istórico </a:t>
            </a:r>
            <a:r>
              <a:rPr lang="pt-BR" dirty="0">
                <a:solidFill>
                  <a:schemeClr val="tx1">
                    <a:lumMod val="65000"/>
                    <a:lumOff val="35000"/>
                  </a:schemeClr>
                </a:solidFill>
              </a:rPr>
              <a:t>de </a:t>
            </a:r>
            <a:r>
              <a:rPr lang="pt-BR" dirty="0" smtClean="0">
                <a:solidFill>
                  <a:schemeClr val="tx1">
                    <a:lumMod val="65000"/>
                    <a:lumOff val="35000"/>
                  </a:schemeClr>
                </a:solidFill>
              </a:rPr>
              <a:t>compras;</a:t>
            </a:r>
          </a:p>
          <a:p>
            <a:pPr algn="just"/>
            <a:r>
              <a:rPr lang="pt-BR" dirty="0">
                <a:solidFill>
                  <a:schemeClr val="tx1">
                    <a:lumMod val="65000"/>
                    <a:lumOff val="35000"/>
                  </a:schemeClr>
                </a:solidFill>
              </a:rPr>
              <a:t>I</a:t>
            </a:r>
            <a:r>
              <a:rPr lang="pt-BR" dirty="0" smtClean="0">
                <a:solidFill>
                  <a:schemeClr val="tx1">
                    <a:lumMod val="65000"/>
                    <a:lumOff val="35000"/>
                  </a:schemeClr>
                </a:solidFill>
              </a:rPr>
              <a:t>nterações </a:t>
            </a:r>
            <a:r>
              <a:rPr lang="pt-BR" dirty="0">
                <a:solidFill>
                  <a:schemeClr val="tx1">
                    <a:lumMod val="65000"/>
                    <a:lumOff val="35000"/>
                  </a:schemeClr>
                </a:solidFill>
              </a:rPr>
              <a:t>em </a:t>
            </a:r>
            <a:r>
              <a:rPr lang="pt-BR" dirty="0" smtClean="0">
                <a:solidFill>
                  <a:schemeClr val="tx1">
                    <a:lumMod val="65000"/>
                    <a:lumOff val="35000"/>
                  </a:schemeClr>
                </a:solidFill>
              </a:rPr>
              <a:t>sites;</a:t>
            </a:r>
          </a:p>
          <a:p>
            <a:pPr algn="just"/>
            <a:r>
              <a:rPr lang="pt-BR" dirty="0">
                <a:solidFill>
                  <a:schemeClr val="tx1">
                    <a:lumMod val="65000"/>
                    <a:lumOff val="35000"/>
                  </a:schemeClr>
                </a:solidFill>
              </a:rPr>
              <a:t>D</a:t>
            </a:r>
            <a:r>
              <a:rPr lang="pt-BR" dirty="0" smtClean="0">
                <a:solidFill>
                  <a:schemeClr val="tx1">
                    <a:lumMod val="65000"/>
                    <a:lumOff val="35000"/>
                  </a:schemeClr>
                </a:solidFill>
              </a:rPr>
              <a:t>ados </a:t>
            </a:r>
            <a:r>
              <a:rPr lang="pt-BR" dirty="0">
                <a:solidFill>
                  <a:schemeClr val="tx1">
                    <a:lumMod val="65000"/>
                    <a:lumOff val="35000"/>
                  </a:schemeClr>
                </a:solidFill>
              </a:rPr>
              <a:t>demográficos</a:t>
            </a:r>
            <a:r>
              <a:rPr lang="pt-BR" dirty="0" smtClean="0">
                <a:solidFill>
                  <a:schemeClr val="tx1">
                    <a:lumMod val="65000"/>
                    <a:lumOff val="35000"/>
                  </a:schemeClr>
                </a:solidFill>
              </a:rPr>
              <a:t>.</a:t>
            </a:r>
            <a:endParaRPr lang="pt-BR" dirty="0">
              <a:solidFill>
                <a:schemeClr val="tx1">
                  <a:lumMod val="65000"/>
                  <a:lumOff val="35000"/>
                </a:schemeClr>
              </a:solidFill>
            </a:endParaRPr>
          </a:p>
        </p:txBody>
      </p:sp>
      <p:pic>
        <p:nvPicPr>
          <p:cNvPr id="5122" name="Picture 2" descr="What is a Desktop-as-a-Service - DaaS? W365 vs AVD Compariss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475" y="1955799"/>
            <a:ext cx="5864549"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4478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CENÁRIOS DE USO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a:t>
            </a:r>
            <a:r>
              <a:rPr lang="pt-BR" b="1" dirty="0" smtClean="0">
                <a:solidFill>
                  <a:schemeClr val="tx1">
                    <a:lumMod val="65000"/>
                    <a:lumOff val="35000"/>
                  </a:schemeClr>
                </a:solidFill>
              </a:rPr>
              <a:t>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Solução </a:t>
            </a:r>
            <a:r>
              <a:rPr lang="pt-BR" b="1" dirty="0" err="1">
                <a:solidFill>
                  <a:schemeClr val="tx1">
                    <a:lumMod val="65000"/>
                    <a:lumOff val="35000"/>
                  </a:schemeClr>
                </a:solidFill>
              </a:rPr>
              <a:t>DaaS</a:t>
            </a:r>
            <a:endParaRPr lang="pt-BR" b="1" dirty="0">
              <a:solidFill>
                <a:schemeClr val="tx1">
                  <a:lumMod val="65000"/>
                  <a:lumOff val="35000"/>
                </a:schemeClr>
              </a:solidFill>
            </a:endParaRPr>
          </a:p>
          <a:p>
            <a:pPr algn="just"/>
            <a:r>
              <a:rPr lang="pt-BR" dirty="0">
                <a:solidFill>
                  <a:schemeClr val="tx1">
                    <a:lumMod val="65000"/>
                    <a:lumOff val="35000"/>
                  </a:schemeClr>
                </a:solidFill>
              </a:rPr>
              <a:t>A empresa decide utilizar um serviço </a:t>
            </a:r>
            <a:r>
              <a:rPr lang="pt-BR" dirty="0" err="1">
                <a:solidFill>
                  <a:schemeClr val="tx1">
                    <a:lumMod val="65000"/>
                    <a:lumOff val="35000"/>
                  </a:schemeClr>
                </a:solidFill>
              </a:rPr>
              <a:t>DaaS</a:t>
            </a:r>
            <a:r>
              <a:rPr lang="pt-BR" dirty="0">
                <a:solidFill>
                  <a:schemeClr val="tx1">
                    <a:lumMod val="65000"/>
                    <a:lumOff val="35000"/>
                  </a:schemeClr>
                </a:solidFill>
              </a:rPr>
              <a:t> para centralizar e fornecer os dados necessários.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O </a:t>
            </a:r>
            <a:r>
              <a:rPr lang="pt-BR" dirty="0" err="1">
                <a:solidFill>
                  <a:schemeClr val="tx1">
                    <a:lumMod val="65000"/>
                    <a:lumOff val="35000"/>
                  </a:schemeClr>
                </a:solidFill>
              </a:rPr>
              <a:t>DaaS</a:t>
            </a:r>
            <a:r>
              <a:rPr lang="pt-BR" dirty="0">
                <a:solidFill>
                  <a:schemeClr val="tx1">
                    <a:lumMod val="65000"/>
                    <a:lumOff val="35000"/>
                  </a:schemeClr>
                </a:solidFill>
              </a:rPr>
              <a:t> facilita o acesso a dados atualizados em tempo real, integra dados de múltiplas fontes e oferece ferramentas de análise robustas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b="1" dirty="0">
                <a:solidFill>
                  <a:schemeClr val="tx1">
                    <a:lumMod val="65000"/>
                    <a:lumOff val="35000"/>
                  </a:schemeClr>
                </a:solidFill>
              </a:rPr>
              <a:t>Detalhes </a:t>
            </a:r>
            <a:r>
              <a:rPr lang="pt-BR" b="1" dirty="0" smtClean="0">
                <a:solidFill>
                  <a:schemeClr val="tx1">
                    <a:lumMod val="65000"/>
                    <a:lumOff val="35000"/>
                  </a:schemeClr>
                </a:solidFill>
              </a:rPr>
              <a:t>Técnicos:</a:t>
            </a:r>
          </a:p>
          <a:p>
            <a:pPr marL="400050" indent="-400050" algn="just">
              <a:buFont typeface="+mj-lt"/>
              <a:buAutoNum type="romanUcPeriod"/>
            </a:pPr>
            <a:r>
              <a:rPr lang="pt-BR" dirty="0">
                <a:solidFill>
                  <a:schemeClr val="tx1">
                    <a:lumMod val="65000"/>
                    <a:lumOff val="35000"/>
                  </a:schemeClr>
                </a:solidFill>
              </a:rPr>
              <a:t>Coleta e Integração de Dados</a:t>
            </a:r>
          </a:p>
          <a:p>
            <a:pPr marL="400050" indent="-400050" algn="just">
              <a:buFont typeface="+mj-lt"/>
              <a:buAutoNum type="romanUcPeriod"/>
            </a:pPr>
            <a:r>
              <a:rPr lang="pt-BR" dirty="0">
                <a:solidFill>
                  <a:schemeClr val="tx1">
                    <a:lumMod val="65000"/>
                    <a:lumOff val="35000"/>
                  </a:schemeClr>
                </a:solidFill>
              </a:rPr>
              <a:t>Armazenamento de Dados</a:t>
            </a:r>
          </a:p>
          <a:p>
            <a:pPr marL="400050" indent="-400050" algn="just">
              <a:buFont typeface="+mj-lt"/>
              <a:buAutoNum type="romanUcPeriod"/>
            </a:pPr>
            <a:r>
              <a:rPr lang="pt-BR" dirty="0">
                <a:solidFill>
                  <a:schemeClr val="tx1">
                    <a:lumMod val="65000"/>
                    <a:lumOff val="35000"/>
                  </a:schemeClr>
                </a:solidFill>
              </a:rPr>
              <a:t>Processamento e Análise de Dados</a:t>
            </a:r>
          </a:p>
          <a:p>
            <a:pPr marL="400050" indent="-400050" algn="just">
              <a:buFont typeface="+mj-lt"/>
              <a:buAutoNum type="romanUcPeriod"/>
            </a:pPr>
            <a:r>
              <a:rPr lang="pt-BR" dirty="0">
                <a:solidFill>
                  <a:schemeClr val="tx1">
                    <a:lumMod val="65000"/>
                    <a:lumOff val="35000"/>
                  </a:schemeClr>
                </a:solidFill>
              </a:rPr>
              <a:t>Segurança e Governança de Dados</a:t>
            </a:r>
          </a:p>
          <a:p>
            <a:pPr marL="400050" indent="-400050" algn="just">
              <a:buFont typeface="+mj-lt"/>
              <a:buAutoNum type="romanUcPeriod"/>
            </a:pPr>
            <a:r>
              <a:rPr lang="pt-BR" dirty="0">
                <a:solidFill>
                  <a:schemeClr val="tx1">
                    <a:lumMod val="65000"/>
                    <a:lumOff val="35000"/>
                  </a:schemeClr>
                </a:solidFill>
              </a:rPr>
              <a:t>Entrega de Dados e Integração com Ferramentas de </a:t>
            </a:r>
            <a:r>
              <a:rPr lang="pt-BR" dirty="0" smtClean="0">
                <a:solidFill>
                  <a:schemeClr val="tx1">
                    <a:lumMod val="65000"/>
                    <a:lumOff val="35000"/>
                  </a:schemeClr>
                </a:solidFill>
              </a:rPr>
              <a:t>Marketing</a:t>
            </a:r>
            <a:endParaRPr lang="pt-BR" dirty="0">
              <a:solidFill>
                <a:schemeClr val="tx1">
                  <a:lumMod val="65000"/>
                  <a:lumOff val="35000"/>
                </a:schemeClr>
              </a:solidFill>
            </a:endParaRPr>
          </a:p>
        </p:txBody>
      </p:sp>
      <p:pic>
        <p:nvPicPr>
          <p:cNvPr id="5122" name="Picture 2" descr="What is a Desktop-as-a-Service - DaaS? W365 vs AVD Compariss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475" y="1955799"/>
            <a:ext cx="5864549"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4964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CENÁRIOS DE USO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4247317"/>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a:t>
            </a:r>
            <a:r>
              <a:rPr lang="pt-BR" b="1" dirty="0" smtClean="0">
                <a:solidFill>
                  <a:schemeClr val="tx1">
                    <a:lumMod val="65000"/>
                    <a:lumOff val="35000"/>
                  </a:schemeClr>
                </a:solidFill>
              </a:rPr>
              <a:t>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Coleta e Integração de Dados</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dirty="0">
                <a:solidFill>
                  <a:schemeClr val="tx1">
                    <a:lumMod val="65000"/>
                    <a:lumOff val="35000"/>
                  </a:schemeClr>
                </a:solidFill>
              </a:rPr>
              <a:t>Fontes de Dados:</a:t>
            </a:r>
            <a:r>
              <a:rPr lang="pt-BR" dirty="0">
                <a:solidFill>
                  <a:schemeClr val="tx1">
                    <a:lumMod val="65000"/>
                    <a:lumOff val="35000"/>
                  </a:schemeClr>
                </a:solidFill>
              </a:rPr>
              <a:t> Redes sociais (</a:t>
            </a:r>
            <a:r>
              <a:rPr lang="pt-BR" dirty="0" err="1">
                <a:solidFill>
                  <a:schemeClr val="tx1">
                    <a:lumMod val="65000"/>
                    <a:lumOff val="35000"/>
                  </a:schemeClr>
                </a:solidFill>
              </a:rPr>
              <a:t>Facebook</a:t>
            </a:r>
            <a:r>
              <a:rPr lang="pt-BR" dirty="0">
                <a:solidFill>
                  <a:schemeClr val="tx1">
                    <a:lumMod val="65000"/>
                    <a:lumOff val="35000"/>
                  </a:schemeClr>
                </a:solidFill>
              </a:rPr>
              <a:t>, </a:t>
            </a:r>
            <a:r>
              <a:rPr lang="pt-BR" dirty="0" err="1">
                <a:solidFill>
                  <a:schemeClr val="tx1">
                    <a:lumMod val="65000"/>
                    <a:lumOff val="35000"/>
                  </a:schemeClr>
                </a:solidFill>
              </a:rPr>
              <a:t>Twitter</a:t>
            </a:r>
            <a:r>
              <a:rPr lang="pt-BR" dirty="0">
                <a:solidFill>
                  <a:schemeClr val="tx1">
                    <a:lumMod val="65000"/>
                    <a:lumOff val="35000"/>
                  </a:schemeClr>
                </a:solidFill>
              </a:rPr>
              <a:t>), CRM, sistemas de e-commerce, Google </a:t>
            </a:r>
            <a:r>
              <a:rPr lang="pt-BR" dirty="0" err="1">
                <a:solidFill>
                  <a:schemeClr val="tx1">
                    <a:lumMod val="65000"/>
                    <a:lumOff val="35000"/>
                  </a:schemeClr>
                </a:solidFill>
              </a:rPr>
              <a:t>Analytics</a:t>
            </a:r>
            <a:r>
              <a:rPr lang="pt-BR" dirty="0">
                <a:solidFill>
                  <a:schemeClr val="tx1">
                    <a:lumMod val="65000"/>
                    <a:lumOff val="35000"/>
                  </a:schemeClr>
                </a:solidFill>
              </a:rPr>
              <a:t>, bancos de dados demográficos.</a:t>
            </a:r>
          </a:p>
          <a:p>
            <a:pPr marL="742950" lvl="1" indent="-285750" algn="just">
              <a:buFont typeface="Arial" panose="020B0604020202020204" pitchFamily="34" charset="0"/>
              <a:buChar char="•"/>
            </a:pPr>
            <a:r>
              <a:rPr lang="pt-BR" b="1" dirty="0" err="1">
                <a:solidFill>
                  <a:schemeClr val="tx1">
                    <a:lumMod val="65000"/>
                    <a:lumOff val="35000"/>
                  </a:schemeClr>
                </a:solidFill>
              </a:rPr>
              <a:t>APIs</a:t>
            </a:r>
            <a:r>
              <a:rPr lang="pt-BR" b="1" dirty="0">
                <a:solidFill>
                  <a:schemeClr val="tx1">
                    <a:lumMod val="65000"/>
                    <a:lumOff val="35000"/>
                  </a:schemeClr>
                </a:solidFill>
              </a:rPr>
              <a:t> e </a:t>
            </a:r>
            <a:r>
              <a:rPr lang="pt-BR" b="1" u="sng" dirty="0">
                <a:solidFill>
                  <a:schemeClr val="tx1">
                    <a:lumMod val="65000"/>
                    <a:lumOff val="35000"/>
                  </a:schemeClr>
                </a:solidFill>
              </a:rPr>
              <a:t>ETL (</a:t>
            </a:r>
            <a:r>
              <a:rPr lang="pt-BR" b="1" u="sng" dirty="0" err="1">
                <a:solidFill>
                  <a:schemeClr val="tx1">
                    <a:lumMod val="65000"/>
                    <a:lumOff val="35000"/>
                  </a:schemeClr>
                </a:solidFill>
              </a:rPr>
              <a:t>Extract</a:t>
            </a:r>
            <a:r>
              <a:rPr lang="pt-BR" b="1" u="sng" dirty="0">
                <a:solidFill>
                  <a:schemeClr val="tx1">
                    <a:lumMod val="65000"/>
                    <a:lumOff val="35000"/>
                  </a:schemeClr>
                </a:solidFill>
              </a:rPr>
              <a:t>, </a:t>
            </a:r>
            <a:r>
              <a:rPr lang="pt-BR" b="1" u="sng" dirty="0" err="1">
                <a:solidFill>
                  <a:schemeClr val="tx1">
                    <a:lumMod val="65000"/>
                    <a:lumOff val="35000"/>
                  </a:schemeClr>
                </a:solidFill>
              </a:rPr>
              <a:t>Transform</a:t>
            </a:r>
            <a:r>
              <a:rPr lang="pt-BR" b="1" u="sng" dirty="0">
                <a:solidFill>
                  <a:schemeClr val="tx1">
                    <a:lumMod val="65000"/>
                    <a:lumOff val="35000"/>
                  </a:schemeClr>
                </a:solidFill>
              </a:rPr>
              <a:t>, </a:t>
            </a:r>
            <a:r>
              <a:rPr lang="pt-BR" b="1" u="sng" dirty="0" err="1">
                <a:solidFill>
                  <a:schemeClr val="tx1">
                    <a:lumMod val="65000"/>
                    <a:lumOff val="35000"/>
                  </a:schemeClr>
                </a:solidFill>
              </a:rPr>
              <a:t>Load</a:t>
            </a:r>
            <a:r>
              <a:rPr lang="pt-BR" b="1" u="sng" dirty="0">
                <a:solidFill>
                  <a:schemeClr val="tx1">
                    <a:lumMod val="65000"/>
                    <a:lumOff val="35000"/>
                  </a:schemeClr>
                </a:solidFill>
              </a:rPr>
              <a:t>)</a:t>
            </a:r>
            <a:r>
              <a:rPr lang="pt-BR" b="1" dirty="0">
                <a:solidFill>
                  <a:schemeClr val="tx1">
                    <a:lumMod val="65000"/>
                    <a:lumOff val="35000"/>
                  </a:schemeClr>
                </a:solidFill>
              </a:rPr>
              <a:t>:</a:t>
            </a:r>
            <a:r>
              <a:rPr lang="pt-BR" dirty="0">
                <a:solidFill>
                  <a:schemeClr val="tx1">
                    <a:lumMod val="65000"/>
                    <a:lumOff val="35000"/>
                  </a:schemeClr>
                </a:solidFill>
              </a:rPr>
              <a:t> O </a:t>
            </a:r>
            <a:r>
              <a:rPr lang="pt-BR" dirty="0" err="1">
                <a:solidFill>
                  <a:schemeClr val="tx1">
                    <a:lumMod val="65000"/>
                    <a:lumOff val="35000"/>
                  </a:schemeClr>
                </a:solidFill>
              </a:rPr>
              <a:t>DaaS</a:t>
            </a:r>
            <a:r>
              <a:rPr lang="pt-BR" dirty="0">
                <a:solidFill>
                  <a:schemeClr val="tx1">
                    <a:lumMod val="65000"/>
                    <a:lumOff val="35000"/>
                  </a:schemeClr>
                </a:solidFill>
              </a:rPr>
              <a:t> utiliza </a:t>
            </a:r>
            <a:r>
              <a:rPr lang="pt-BR" dirty="0" err="1">
                <a:solidFill>
                  <a:schemeClr val="tx1">
                    <a:lumMod val="65000"/>
                    <a:lumOff val="35000"/>
                  </a:schemeClr>
                </a:solidFill>
              </a:rPr>
              <a:t>APIs</a:t>
            </a:r>
            <a:r>
              <a:rPr lang="pt-BR" dirty="0">
                <a:solidFill>
                  <a:schemeClr val="tx1">
                    <a:lumMod val="65000"/>
                    <a:lumOff val="35000"/>
                  </a:schemeClr>
                </a:solidFill>
              </a:rPr>
              <a:t> para coletar dados em tempo real de redes sociais e outras plataformas. Processos ETL são implementados para transformar e carregar dados de sistemas legados e bancos de dados locais para a plataforma </a:t>
            </a:r>
            <a:r>
              <a:rPr lang="pt-BR" dirty="0" err="1">
                <a:solidFill>
                  <a:schemeClr val="tx1">
                    <a:lumMod val="65000"/>
                    <a:lumOff val="35000"/>
                  </a:schemeClr>
                </a:solidFill>
              </a:rPr>
              <a:t>DaaS</a:t>
            </a:r>
            <a:r>
              <a:rPr lang="pt-BR" dirty="0">
                <a:solidFill>
                  <a:schemeClr val="tx1">
                    <a:lumMod val="65000"/>
                    <a:lumOff val="35000"/>
                  </a:schemeClr>
                </a:solidFill>
              </a:rPr>
              <a:t>.</a:t>
            </a:r>
          </a:p>
        </p:txBody>
      </p:sp>
      <p:pic>
        <p:nvPicPr>
          <p:cNvPr id="9220" name="Picture 4" descr="ETL vs ELT e Model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8" y="1790700"/>
            <a:ext cx="6661067" cy="411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6010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ETL &amp; ELT</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4801314"/>
          </a:xfrm>
          <a:prstGeom prst="rect">
            <a:avLst/>
          </a:prstGeom>
          <a:noFill/>
        </p:spPr>
        <p:txBody>
          <a:bodyPr wrap="square">
            <a:spAutoFit/>
          </a:bodyPr>
          <a:lstStyle/>
          <a:p>
            <a:pPr algn="just"/>
            <a:r>
              <a:rPr lang="pt-BR" dirty="0">
                <a:solidFill>
                  <a:schemeClr val="tx1">
                    <a:lumMod val="65000"/>
                    <a:lumOff val="35000"/>
                  </a:schemeClr>
                </a:solidFill>
              </a:rPr>
              <a:t>Nas últimas décadas, o ETL (extrair, transformar, carregar) tem sido a abordagem tradicional para armazenamento e análise de dados. A abordagem ELT (extrair, carregar, transformar) muda o antigo paradigma.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Mas</a:t>
            </a:r>
            <a:r>
              <a:rPr lang="pt-BR" dirty="0">
                <a:solidFill>
                  <a:schemeClr val="tx1">
                    <a:lumMod val="65000"/>
                    <a:lumOff val="35000"/>
                  </a:schemeClr>
                </a:solidFill>
              </a:rPr>
              <a:t>, o que realmente acontece quando o “T” e o “L” são trocados</a:t>
            </a:r>
            <a:r>
              <a:rPr lang="pt-BR" dirty="0" smtClean="0">
                <a:solidFill>
                  <a:schemeClr val="tx1">
                    <a:lumMod val="65000"/>
                    <a:lumOff val="35000"/>
                  </a:schemeClr>
                </a:solidFill>
              </a:rPr>
              <a:t>?</a:t>
            </a:r>
          </a:p>
          <a:p>
            <a:pPr algn="just"/>
            <a:endParaRPr lang="pt-BR" dirty="0" smtClean="0">
              <a:solidFill>
                <a:schemeClr val="tx1">
                  <a:lumMod val="65000"/>
                  <a:lumOff val="35000"/>
                </a:schemeClr>
              </a:solidFill>
            </a:endParaRPr>
          </a:p>
          <a:p>
            <a:pPr lvl="0" algn="just"/>
            <a:r>
              <a:rPr lang="pt-BR" b="1" dirty="0">
                <a:solidFill>
                  <a:schemeClr val="tx1">
                    <a:lumMod val="65000"/>
                    <a:lumOff val="35000"/>
                  </a:schemeClr>
                </a:solidFill>
              </a:rPr>
              <a:t>ETL e ELT resolvem a mesma necessidade:</a:t>
            </a:r>
          </a:p>
          <a:p>
            <a:pPr algn="just"/>
            <a:endParaRPr lang="pt-BR" dirty="0">
              <a:solidFill>
                <a:schemeClr val="tx1">
                  <a:lumMod val="65000"/>
                  <a:lumOff val="35000"/>
                </a:schemeClr>
              </a:solidFill>
            </a:endParaRPr>
          </a:p>
          <a:p>
            <a:pPr lvl="0" algn="just"/>
            <a:r>
              <a:rPr lang="pt-BR" dirty="0">
                <a:solidFill>
                  <a:schemeClr val="tx1">
                    <a:lumMod val="65000"/>
                    <a:lumOff val="35000"/>
                  </a:schemeClr>
                </a:solidFill>
              </a:rPr>
              <a:t>Bilhões de dados e eventos precisam ser coletados, processados ​​e analisados ​​pelas empresas. </a:t>
            </a:r>
            <a:endParaRPr lang="pt-BR" dirty="0" smtClean="0">
              <a:solidFill>
                <a:schemeClr val="tx1">
                  <a:lumMod val="65000"/>
                  <a:lumOff val="35000"/>
                </a:schemeClr>
              </a:solidFill>
            </a:endParaRPr>
          </a:p>
          <a:p>
            <a:pPr lvl="0" algn="just"/>
            <a:r>
              <a:rPr lang="pt-BR" dirty="0" smtClean="0">
                <a:solidFill>
                  <a:schemeClr val="tx1">
                    <a:lumMod val="65000"/>
                    <a:lumOff val="35000"/>
                  </a:schemeClr>
                </a:solidFill>
              </a:rPr>
              <a:t>Os </a:t>
            </a:r>
            <a:r>
              <a:rPr lang="pt-BR" dirty="0">
                <a:solidFill>
                  <a:schemeClr val="tx1">
                    <a:lumMod val="65000"/>
                    <a:lumOff val="35000"/>
                  </a:schemeClr>
                </a:solidFill>
              </a:rPr>
              <a:t>dados precisam estar limpos, gerenciáveis ​​e prontos para análise. </a:t>
            </a:r>
            <a:endParaRPr lang="pt-BR" dirty="0" smtClean="0">
              <a:solidFill>
                <a:schemeClr val="tx1">
                  <a:lumMod val="65000"/>
                  <a:lumOff val="35000"/>
                </a:schemeClr>
              </a:solidFill>
            </a:endParaRPr>
          </a:p>
          <a:p>
            <a:pPr lvl="0" algn="just"/>
            <a:r>
              <a:rPr lang="pt-BR" dirty="0" smtClean="0">
                <a:solidFill>
                  <a:schemeClr val="tx1">
                    <a:lumMod val="65000"/>
                    <a:lumOff val="35000"/>
                  </a:schemeClr>
                </a:solidFill>
              </a:rPr>
              <a:t>Precisam </a:t>
            </a:r>
            <a:r>
              <a:rPr lang="pt-BR" dirty="0">
                <a:solidFill>
                  <a:schemeClr val="tx1">
                    <a:lumMod val="65000"/>
                    <a:lumOff val="35000"/>
                  </a:schemeClr>
                </a:solidFill>
              </a:rPr>
              <a:t>ser </a:t>
            </a:r>
            <a:r>
              <a:rPr lang="pt-BR" dirty="0" smtClean="0">
                <a:solidFill>
                  <a:schemeClr val="tx1">
                    <a:lumMod val="65000"/>
                    <a:lumOff val="35000"/>
                  </a:schemeClr>
                </a:solidFill>
              </a:rPr>
              <a:t>enriquecidos, moldados </a:t>
            </a:r>
            <a:r>
              <a:rPr lang="pt-BR" dirty="0">
                <a:solidFill>
                  <a:schemeClr val="tx1">
                    <a:lumMod val="65000"/>
                    <a:lumOff val="35000"/>
                  </a:schemeClr>
                </a:solidFill>
              </a:rPr>
              <a:t>e </a:t>
            </a:r>
            <a:r>
              <a:rPr lang="pt-BR" dirty="0" smtClean="0">
                <a:solidFill>
                  <a:schemeClr val="tx1">
                    <a:lumMod val="65000"/>
                    <a:lumOff val="35000"/>
                  </a:schemeClr>
                </a:solidFill>
              </a:rPr>
              <a:t>transformados para torná-los significativos.</a:t>
            </a:r>
            <a:endParaRPr lang="pt-BR" dirty="0">
              <a:solidFill>
                <a:schemeClr val="tx1">
                  <a:lumMod val="65000"/>
                  <a:lumOff val="35000"/>
                </a:schemeClr>
              </a:solidFill>
            </a:endParaRPr>
          </a:p>
        </p:txBody>
      </p:sp>
      <p:pic>
        <p:nvPicPr>
          <p:cNvPr id="9218" name="Picture 2" descr="As 5 Principais diferenças entre ETL vs ELT -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37" y="1715551"/>
            <a:ext cx="6751766" cy="38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0141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ETL &amp; ELT</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3139321"/>
          </a:xfrm>
          <a:prstGeom prst="rect">
            <a:avLst/>
          </a:prstGeom>
          <a:noFill/>
        </p:spPr>
        <p:txBody>
          <a:bodyPr wrap="square">
            <a:spAutoFit/>
          </a:bodyPr>
          <a:lstStyle/>
          <a:p>
            <a:pPr algn="just"/>
            <a:r>
              <a:rPr lang="pt-BR" b="1" dirty="0">
                <a:solidFill>
                  <a:schemeClr val="tx1">
                    <a:lumMod val="65000"/>
                    <a:lumOff val="35000"/>
                  </a:schemeClr>
                </a:solidFill>
              </a:rPr>
              <a:t>As diferenças tecnológicas: vamos primeiro alinhar os 3 estágios – E, T, L</a:t>
            </a:r>
            <a:r>
              <a:rPr lang="pt-BR" b="1"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fontAlgn="base"/>
            <a:r>
              <a:rPr lang="pt-BR" b="1" dirty="0">
                <a:solidFill>
                  <a:schemeClr val="tx1">
                    <a:lumMod val="65000"/>
                    <a:lumOff val="35000"/>
                  </a:schemeClr>
                </a:solidFill>
              </a:rPr>
              <a:t>Extração</a:t>
            </a:r>
            <a:r>
              <a:rPr lang="pt-BR" dirty="0">
                <a:solidFill>
                  <a:schemeClr val="tx1">
                    <a:lumMod val="65000"/>
                    <a:lumOff val="35000"/>
                  </a:schemeClr>
                </a:solidFill>
              </a:rPr>
              <a:t> : recuperar dados brutos de um pool de dados não estruturado e migrá-los para um repositório de dados </a:t>
            </a:r>
            <a:r>
              <a:rPr lang="pt-BR" dirty="0" smtClean="0">
                <a:solidFill>
                  <a:schemeClr val="tx1">
                    <a:lumMod val="65000"/>
                    <a:lumOff val="35000"/>
                  </a:schemeClr>
                </a:solidFill>
              </a:rPr>
              <a:t>temporário.</a:t>
            </a:r>
            <a:endParaRPr lang="pt-BR" dirty="0">
              <a:solidFill>
                <a:schemeClr val="tx1">
                  <a:lumMod val="65000"/>
                  <a:lumOff val="35000"/>
                </a:schemeClr>
              </a:solidFill>
            </a:endParaRPr>
          </a:p>
          <a:p>
            <a:pPr algn="just" fontAlgn="base"/>
            <a:r>
              <a:rPr lang="pt-BR" b="1" dirty="0">
                <a:solidFill>
                  <a:schemeClr val="tx1">
                    <a:lumMod val="65000"/>
                    <a:lumOff val="35000"/>
                  </a:schemeClr>
                </a:solidFill>
              </a:rPr>
              <a:t>Transformação</a:t>
            </a:r>
            <a:r>
              <a:rPr lang="pt-BR" dirty="0">
                <a:solidFill>
                  <a:schemeClr val="tx1">
                    <a:lumMod val="65000"/>
                    <a:lumOff val="35000"/>
                  </a:schemeClr>
                </a:solidFill>
              </a:rPr>
              <a:t> : Estruturar, enriquecer e converter os dados brutos para corresponder à fonte de </a:t>
            </a:r>
            <a:r>
              <a:rPr lang="pt-BR" dirty="0" smtClean="0">
                <a:solidFill>
                  <a:schemeClr val="tx1">
                    <a:lumMod val="65000"/>
                    <a:lumOff val="35000"/>
                  </a:schemeClr>
                </a:solidFill>
              </a:rPr>
              <a:t>destino.</a:t>
            </a:r>
            <a:endParaRPr lang="pt-BR" dirty="0">
              <a:solidFill>
                <a:schemeClr val="tx1">
                  <a:lumMod val="65000"/>
                  <a:lumOff val="35000"/>
                </a:schemeClr>
              </a:solidFill>
            </a:endParaRPr>
          </a:p>
          <a:p>
            <a:pPr algn="just" fontAlgn="base"/>
            <a:r>
              <a:rPr lang="pt-BR" b="1" dirty="0">
                <a:solidFill>
                  <a:schemeClr val="tx1">
                    <a:lumMod val="65000"/>
                    <a:lumOff val="35000"/>
                  </a:schemeClr>
                </a:solidFill>
              </a:rPr>
              <a:t>Carregando</a:t>
            </a:r>
            <a:r>
              <a:rPr lang="pt-BR" dirty="0">
                <a:solidFill>
                  <a:schemeClr val="tx1">
                    <a:lumMod val="65000"/>
                    <a:lumOff val="35000"/>
                  </a:schemeClr>
                </a:solidFill>
              </a:rPr>
              <a:t> : Carregando os dados estruturados em um data </a:t>
            </a:r>
            <a:r>
              <a:rPr lang="pt-BR" dirty="0" err="1">
                <a:solidFill>
                  <a:schemeClr val="tx1">
                    <a:lumMod val="65000"/>
                    <a:lumOff val="35000"/>
                  </a:schemeClr>
                </a:solidFill>
              </a:rPr>
              <a:t>warehouse</a:t>
            </a:r>
            <a:r>
              <a:rPr lang="pt-BR" dirty="0">
                <a:solidFill>
                  <a:schemeClr val="tx1">
                    <a:lumMod val="65000"/>
                    <a:lumOff val="35000"/>
                  </a:schemeClr>
                </a:solidFill>
              </a:rPr>
              <a:t> para serem analisados ​​e usados ​​por ferramentas de business </a:t>
            </a:r>
            <a:r>
              <a:rPr lang="pt-BR" dirty="0" err="1">
                <a:solidFill>
                  <a:schemeClr val="tx1">
                    <a:lumMod val="65000"/>
                    <a:lumOff val="35000"/>
                  </a:schemeClr>
                </a:solidFill>
              </a:rPr>
              <a:t>intelligence</a:t>
            </a:r>
            <a:r>
              <a:rPr lang="pt-BR" dirty="0">
                <a:solidFill>
                  <a:schemeClr val="tx1">
                    <a:lumMod val="65000"/>
                    <a:lumOff val="35000"/>
                  </a:schemeClr>
                </a:solidFill>
              </a:rPr>
              <a:t> (BI</a:t>
            </a:r>
            <a:r>
              <a:rPr lang="pt-BR" dirty="0" smtClean="0">
                <a:solidFill>
                  <a:schemeClr val="tx1">
                    <a:lumMod val="65000"/>
                    <a:lumOff val="35000"/>
                  </a:schemeClr>
                </a:solidFill>
              </a:rPr>
              <a:t>).</a:t>
            </a:r>
            <a:endParaRPr lang="pt-BR" dirty="0">
              <a:solidFill>
                <a:schemeClr val="tx1">
                  <a:lumMod val="65000"/>
                  <a:lumOff val="35000"/>
                </a:schemeClr>
              </a:solidFill>
            </a:endParaRPr>
          </a:p>
        </p:txBody>
      </p:sp>
      <p:pic>
        <p:nvPicPr>
          <p:cNvPr id="9218" name="Picture 2" descr="As 5 Principais diferenças entre ETL vs ELT - A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37" y="1715551"/>
            <a:ext cx="6751766" cy="388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11583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ETL &amp; ELT</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just"/>
            <a:r>
              <a:rPr lang="pt-BR" dirty="0">
                <a:solidFill>
                  <a:schemeClr val="tx1">
                    <a:lumMod val="65000"/>
                    <a:lumOff val="35000"/>
                  </a:schemeClr>
                </a:solidFill>
              </a:rPr>
              <a:t>O ETL requer gerenciamento dos dados brutos, incluindo a extração das informações necessárias e a execução das transformações corretas para atender às necessidades de negócios. </a:t>
            </a:r>
            <a:endParaRPr lang="pt-BR" dirty="0" smtClean="0">
              <a:solidFill>
                <a:schemeClr val="tx1">
                  <a:lumMod val="65000"/>
                  <a:lumOff val="35000"/>
                </a:schemeClr>
              </a:solidFill>
            </a:endParaRPr>
          </a:p>
          <a:p>
            <a:pPr algn="just"/>
            <a:endParaRPr lang="pt-BR" dirty="0" smtClean="0">
              <a:solidFill>
                <a:schemeClr val="tx1">
                  <a:lumMod val="65000"/>
                  <a:lumOff val="35000"/>
                </a:schemeClr>
              </a:solidFill>
            </a:endParaRPr>
          </a:p>
          <a:p>
            <a:pPr algn="just"/>
            <a:r>
              <a:rPr lang="pt-BR" dirty="0" smtClean="0">
                <a:solidFill>
                  <a:schemeClr val="tx1">
                    <a:lumMod val="65000"/>
                    <a:lumOff val="35000"/>
                  </a:schemeClr>
                </a:solidFill>
              </a:rPr>
              <a:t>Cada </a:t>
            </a:r>
            <a:r>
              <a:rPr lang="pt-BR" dirty="0">
                <a:solidFill>
                  <a:schemeClr val="tx1">
                    <a:lumMod val="65000"/>
                    <a:lumOff val="35000"/>
                  </a:schemeClr>
                </a:solidFill>
              </a:rPr>
              <a:t>estágio – extração, transformação e carregamento – requer interação de engenheiros e desenvolvedores de dados e lidar com as limitações de capacidade de data </a:t>
            </a:r>
            <a:r>
              <a:rPr lang="pt-BR" dirty="0" err="1">
                <a:solidFill>
                  <a:schemeClr val="tx1">
                    <a:lumMod val="65000"/>
                    <a:lumOff val="35000"/>
                  </a:schemeClr>
                </a:solidFill>
              </a:rPr>
              <a:t>warehouses</a:t>
            </a:r>
            <a:r>
              <a:rPr lang="pt-BR" dirty="0">
                <a:solidFill>
                  <a:schemeClr val="tx1">
                    <a:lumMod val="65000"/>
                    <a:lumOff val="35000"/>
                  </a:schemeClr>
                </a:solidFill>
              </a:rPr>
              <a:t> tradicionais. </a:t>
            </a:r>
            <a:endParaRPr lang="pt-BR" dirty="0" smtClean="0">
              <a:solidFill>
                <a:schemeClr val="tx1">
                  <a:lumMod val="65000"/>
                  <a:lumOff val="35000"/>
                </a:schemeClr>
              </a:solidFill>
            </a:endParaRPr>
          </a:p>
          <a:p>
            <a:pPr algn="just"/>
            <a:endParaRPr lang="pt-BR" dirty="0" smtClean="0">
              <a:solidFill>
                <a:schemeClr val="tx1">
                  <a:lumMod val="65000"/>
                  <a:lumOff val="35000"/>
                </a:schemeClr>
              </a:solidFill>
            </a:endParaRPr>
          </a:p>
          <a:p>
            <a:pPr algn="just"/>
            <a:r>
              <a:rPr lang="pt-BR" dirty="0" smtClean="0">
                <a:solidFill>
                  <a:schemeClr val="tx1">
                    <a:lumMod val="65000"/>
                    <a:lumOff val="35000"/>
                  </a:schemeClr>
                </a:solidFill>
              </a:rPr>
              <a:t>Usando </a:t>
            </a:r>
            <a:r>
              <a:rPr lang="pt-BR" dirty="0">
                <a:solidFill>
                  <a:schemeClr val="tx1">
                    <a:lumMod val="65000"/>
                    <a:lumOff val="35000"/>
                  </a:schemeClr>
                </a:solidFill>
              </a:rPr>
              <a:t>ETL, analistas e outros </a:t>
            </a:r>
            <a:r>
              <a:rPr lang="pt-BR" b="1" dirty="0">
                <a:solidFill>
                  <a:schemeClr val="tx1">
                    <a:lumMod val="65000"/>
                    <a:lumOff val="35000"/>
                  </a:schemeClr>
                </a:solidFill>
              </a:rPr>
              <a:t>usuários de BI se acostumaram a esperar</a:t>
            </a:r>
            <a:r>
              <a:rPr lang="pt-BR" dirty="0">
                <a:solidFill>
                  <a:schemeClr val="tx1">
                    <a:lumMod val="65000"/>
                    <a:lumOff val="35000"/>
                  </a:schemeClr>
                </a:solidFill>
              </a:rPr>
              <a:t> , já que o simples acesso às informações não está disponível até que todo </a:t>
            </a:r>
            <a:r>
              <a:rPr lang="pt-BR" dirty="0" smtClean="0">
                <a:solidFill>
                  <a:schemeClr val="tx1">
                    <a:lumMod val="65000"/>
                    <a:lumOff val="35000"/>
                  </a:schemeClr>
                </a:solidFill>
              </a:rPr>
              <a:t>o </a:t>
            </a:r>
            <a:r>
              <a:rPr lang="pt-BR" dirty="0">
                <a:solidFill>
                  <a:schemeClr val="tx1">
                    <a:lumMod val="65000"/>
                    <a:lumOff val="35000"/>
                  </a:schemeClr>
                </a:solidFill>
              </a:rPr>
              <a:t>processo de ETL seja concluído.</a:t>
            </a:r>
          </a:p>
        </p:txBody>
      </p:sp>
      <p:pic>
        <p:nvPicPr>
          <p:cNvPr id="3" name="Imagem 2"/>
          <p:cNvPicPr>
            <a:picLocks noChangeAspect="1"/>
          </p:cNvPicPr>
          <p:nvPr/>
        </p:nvPicPr>
        <p:blipFill rotWithShape="1">
          <a:blip r:embed="rId2"/>
          <a:srcRect l="1776" t="5301" r="1216"/>
          <a:stretch/>
        </p:blipFill>
        <p:spPr>
          <a:xfrm>
            <a:off x="114301" y="2269163"/>
            <a:ext cx="6740587" cy="2352560"/>
          </a:xfrm>
          <a:prstGeom prst="rect">
            <a:avLst/>
          </a:prstGeom>
        </p:spPr>
      </p:pic>
    </p:spTree>
    <p:extLst>
      <p:ext uri="{BB962C8B-B14F-4D97-AF65-F5344CB8AC3E}">
        <p14:creationId xmlns:p14="http://schemas.microsoft.com/office/powerpoint/2010/main" val="35635078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14301" y="2269163"/>
            <a:ext cx="6740587" cy="2368710"/>
          </a:xfrm>
          <a:prstGeom prst="rect">
            <a:avLst/>
          </a:prstGeom>
        </p:spPr>
      </p:pic>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ETL &amp; ELT</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4524315"/>
          </a:xfrm>
          <a:prstGeom prst="rect">
            <a:avLst/>
          </a:prstGeom>
          <a:noFill/>
        </p:spPr>
        <p:txBody>
          <a:bodyPr wrap="square">
            <a:spAutoFit/>
          </a:bodyPr>
          <a:lstStyle/>
          <a:p>
            <a:pPr algn="just"/>
            <a:r>
              <a:rPr lang="pt-BR" dirty="0">
                <a:solidFill>
                  <a:schemeClr val="tx1">
                    <a:lumMod val="65000"/>
                    <a:lumOff val="35000"/>
                  </a:schemeClr>
                </a:solidFill>
              </a:rPr>
              <a:t>Na abordagem ELT, depois de extrair seus dados, você inicia imediatamente a fase de carregamento – movendo todas as fontes de dados em um único repositório de dados centralizado.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Com </a:t>
            </a:r>
            <a:r>
              <a:rPr lang="pt-BR" dirty="0">
                <a:solidFill>
                  <a:schemeClr val="tx1">
                    <a:lumMod val="65000"/>
                    <a:lumOff val="35000"/>
                  </a:schemeClr>
                </a:solidFill>
              </a:rPr>
              <a:t>as tecnologias de infraestrutura atuais que usam a nuvem, os sistemas agora podem oferecer suporte a grande armazenamento e computação </a:t>
            </a:r>
            <a:r>
              <a:rPr lang="pt-BR" dirty="0" err="1">
                <a:solidFill>
                  <a:schemeClr val="tx1">
                    <a:lumMod val="65000"/>
                    <a:lumOff val="35000"/>
                  </a:schemeClr>
                </a:solidFill>
              </a:rPr>
              <a:t>escalonável</a:t>
            </a:r>
            <a:r>
              <a:rPr lang="pt-BR" dirty="0">
                <a:solidFill>
                  <a:schemeClr val="tx1">
                    <a:lumMod val="65000"/>
                    <a:lumOff val="35000"/>
                  </a:schemeClr>
                </a:solidFill>
              </a:rPr>
              <a:t>.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Portanto</a:t>
            </a:r>
            <a:r>
              <a:rPr lang="pt-BR" dirty="0">
                <a:solidFill>
                  <a:schemeClr val="tx1">
                    <a:lumMod val="65000"/>
                    <a:lumOff val="35000"/>
                  </a:schemeClr>
                </a:solidFill>
              </a:rPr>
              <a:t>, um grande conjunto de dados em expansão e processamento rápido é virtualmente infinito para manter todos os dados brutos extraídos</a:t>
            </a:r>
            <a:r>
              <a:rPr lang="pt-BR" dirty="0" smtClean="0">
                <a:solidFill>
                  <a:schemeClr val="tx1">
                    <a:lumMod val="65000"/>
                    <a:lumOff val="35000"/>
                  </a:schemeClr>
                </a:solidFill>
              </a:rPr>
              <a:t>. </a:t>
            </a:r>
          </a:p>
          <a:p>
            <a:pPr algn="just"/>
            <a:endParaRPr lang="pt-BR" dirty="0">
              <a:solidFill>
                <a:schemeClr val="tx1">
                  <a:lumMod val="65000"/>
                  <a:lumOff val="35000"/>
                </a:schemeClr>
              </a:solidFill>
            </a:endParaRPr>
          </a:p>
          <a:p>
            <a:pPr algn="just"/>
            <a:r>
              <a:rPr lang="pt-BR" dirty="0" smtClean="0">
                <a:solidFill>
                  <a:schemeClr val="tx1">
                    <a:lumMod val="65000"/>
                    <a:lumOff val="35000"/>
                  </a:schemeClr>
                </a:solidFill>
              </a:rPr>
              <a:t>Dessa </a:t>
            </a:r>
            <a:r>
              <a:rPr lang="pt-BR" dirty="0">
                <a:solidFill>
                  <a:schemeClr val="tx1">
                    <a:lumMod val="65000"/>
                    <a:lumOff val="35000"/>
                  </a:schemeClr>
                </a:solidFill>
              </a:rPr>
              <a:t>forma, a </a:t>
            </a:r>
            <a:r>
              <a:rPr lang="pt-BR" b="1" dirty="0">
                <a:solidFill>
                  <a:schemeClr val="tx1">
                    <a:lumMod val="65000"/>
                    <a:lumOff val="35000"/>
                  </a:schemeClr>
                </a:solidFill>
              </a:rPr>
              <a:t>abordagem ELT oferece uma alternativa moderna ao ETL</a:t>
            </a:r>
            <a:r>
              <a:rPr lang="pt-BR" dirty="0">
                <a:solidFill>
                  <a:schemeClr val="tx1">
                    <a:lumMod val="65000"/>
                    <a:lumOff val="35000"/>
                  </a:schemeClr>
                </a:solidFill>
              </a:rPr>
              <a:t> .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p:txBody>
      </p:sp>
    </p:spTree>
    <p:extLst>
      <p:ext uri="{BB962C8B-B14F-4D97-AF65-F5344CB8AC3E}">
        <p14:creationId xmlns:p14="http://schemas.microsoft.com/office/powerpoint/2010/main" val="323937667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114301" y="2269163"/>
            <a:ext cx="6740587" cy="2368710"/>
          </a:xfrm>
          <a:prstGeom prst="rect">
            <a:avLst/>
          </a:prstGeom>
        </p:spPr>
      </p:pic>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ETL &amp; ELT</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2862322"/>
          </a:xfrm>
          <a:prstGeom prst="rect">
            <a:avLst/>
          </a:prstGeom>
          <a:noFill/>
        </p:spPr>
        <p:txBody>
          <a:bodyPr wrap="square">
            <a:spAutoFit/>
          </a:bodyPr>
          <a:lstStyle/>
          <a:p>
            <a:pPr algn="just"/>
            <a:r>
              <a:rPr lang="pt-BR" dirty="0">
                <a:solidFill>
                  <a:schemeClr val="tx1">
                    <a:lumMod val="65000"/>
                    <a:lumOff val="35000"/>
                  </a:schemeClr>
                </a:solidFill>
              </a:rPr>
              <a:t>No entanto, ainda está evoluindo. Portanto, as estruturas e ferramentas de suporte ao processo ELT nem sempre são totalmente desenvolvidas para facilitar o carregamento e o processamento de grande quantidade de dados. </a:t>
            </a:r>
            <a:endParaRPr lang="pt-BR" dirty="0" smtClean="0">
              <a:solidFill>
                <a:schemeClr val="tx1">
                  <a:lumMod val="65000"/>
                  <a:lumOff val="35000"/>
                </a:schemeClr>
              </a:solidFill>
            </a:endParaRPr>
          </a:p>
          <a:p>
            <a:pPr algn="just"/>
            <a:endParaRPr lang="pt-BR" dirty="0">
              <a:solidFill>
                <a:schemeClr val="tx1">
                  <a:lumMod val="65000"/>
                  <a:lumOff val="35000"/>
                </a:schemeClr>
              </a:solidFill>
            </a:endParaRPr>
          </a:p>
          <a:p>
            <a:pPr algn="just"/>
            <a:r>
              <a:rPr lang="pt-BR" b="1" dirty="0" smtClean="0">
                <a:solidFill>
                  <a:schemeClr val="tx1">
                    <a:lumMod val="65000"/>
                    <a:lumOff val="35000"/>
                  </a:schemeClr>
                </a:solidFill>
              </a:rPr>
              <a:t>O </a:t>
            </a:r>
            <a:r>
              <a:rPr lang="pt-BR" b="1" dirty="0">
                <a:solidFill>
                  <a:schemeClr val="tx1">
                    <a:lumMod val="65000"/>
                    <a:lumOff val="35000"/>
                  </a:schemeClr>
                </a:solidFill>
              </a:rPr>
              <a:t>lado positivo é muito </a:t>
            </a:r>
            <a:r>
              <a:rPr lang="pt-BR" b="1" dirty="0" smtClean="0">
                <a:solidFill>
                  <a:schemeClr val="tx1">
                    <a:lumMod val="65000"/>
                    <a:lumOff val="35000"/>
                  </a:schemeClr>
                </a:solidFill>
              </a:rPr>
              <a:t>promissor: </a:t>
            </a:r>
            <a:r>
              <a:rPr lang="pt-BR" dirty="0" smtClean="0">
                <a:solidFill>
                  <a:schemeClr val="tx1">
                    <a:lumMod val="65000"/>
                    <a:lumOff val="35000"/>
                  </a:schemeClr>
                </a:solidFill>
              </a:rPr>
              <a:t>Permitindo </a:t>
            </a:r>
            <a:r>
              <a:rPr lang="pt-BR" dirty="0">
                <a:solidFill>
                  <a:schemeClr val="tx1">
                    <a:lumMod val="65000"/>
                    <a:lumOff val="35000"/>
                  </a:schemeClr>
                </a:solidFill>
              </a:rPr>
              <a:t>acesso ilimitado a todos os seus dados a qualquer momento e economizando esforços e tempo dos desenvolvedores para analistas e usuários de BI .</a:t>
            </a:r>
            <a:endParaRPr lang="pt-BR" dirty="0">
              <a:solidFill>
                <a:schemeClr val="tx1">
                  <a:lumMod val="65000"/>
                  <a:lumOff val="35000"/>
                </a:schemeClr>
              </a:solidFill>
            </a:endParaRPr>
          </a:p>
        </p:txBody>
      </p:sp>
    </p:spTree>
    <p:extLst>
      <p:ext uri="{BB962C8B-B14F-4D97-AF65-F5344CB8AC3E}">
        <p14:creationId xmlns:p14="http://schemas.microsoft.com/office/powerpoint/2010/main" val="1076055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INTRODUÇÃO</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2585323"/>
          </a:xfrm>
          <a:prstGeom prst="rect">
            <a:avLst/>
          </a:prstGeom>
          <a:noFill/>
        </p:spPr>
        <p:txBody>
          <a:bodyPr wrap="square">
            <a:spAutoFit/>
          </a:bodyPr>
          <a:lstStyle/>
          <a:p>
            <a:pPr algn="just"/>
            <a:r>
              <a:rPr lang="pt-BR" dirty="0" smtClean="0">
                <a:solidFill>
                  <a:schemeClr val="tx1">
                    <a:lumMod val="65000"/>
                    <a:lumOff val="35000"/>
                  </a:schemeClr>
                </a:solidFill>
              </a:rPr>
              <a:t>Exemplos básicos de recursos computacionais que operam em </a:t>
            </a:r>
            <a:r>
              <a:rPr lang="pt-BR" dirty="0" err="1" smtClean="0">
                <a:solidFill>
                  <a:schemeClr val="tx1">
                    <a:lumMod val="65000"/>
                    <a:lumOff val="35000"/>
                  </a:schemeClr>
                </a:solidFill>
              </a:rPr>
              <a:t>Cloud</a:t>
            </a:r>
            <a:r>
              <a:rPr lang="pt-BR" dirty="0" smtClean="0">
                <a:solidFill>
                  <a:schemeClr val="tx1">
                    <a:lumMod val="65000"/>
                    <a:lumOff val="35000"/>
                  </a:schemeClr>
                </a:solidFill>
              </a:rPr>
              <a:t> </a:t>
            </a:r>
            <a:r>
              <a:rPr lang="pt-BR" dirty="0" err="1" smtClean="0">
                <a:solidFill>
                  <a:schemeClr val="tx1">
                    <a:lumMod val="65000"/>
                    <a:lumOff val="35000"/>
                  </a:schemeClr>
                </a:solidFill>
              </a:rPr>
              <a:t>Computing</a:t>
            </a:r>
            <a:r>
              <a:rPr lang="pt-BR" dirty="0" smtClean="0">
                <a:solidFill>
                  <a:schemeClr val="tx1">
                    <a:lumMod val="65000"/>
                    <a:lumOff val="35000"/>
                  </a:schemeClr>
                </a:solidFill>
              </a:rPr>
              <a:t> e podem ser rapidamente provisionados são:</a:t>
            </a:r>
          </a:p>
          <a:p>
            <a:pPr algn="just"/>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dirty="0" smtClean="0">
                <a:solidFill>
                  <a:schemeClr val="tx1">
                    <a:lumMod val="65000"/>
                    <a:lumOff val="35000"/>
                  </a:schemeClr>
                </a:solidFill>
              </a:rPr>
              <a:t>Redes (Networks)</a:t>
            </a:r>
          </a:p>
          <a:p>
            <a:pPr marL="742950" lvl="1" indent="-285750" algn="just">
              <a:buFont typeface="Arial" panose="020B0604020202020204" pitchFamily="34" charset="0"/>
              <a:buChar char="•"/>
            </a:pPr>
            <a:r>
              <a:rPr lang="pt-BR" dirty="0" smtClean="0">
                <a:solidFill>
                  <a:schemeClr val="tx1">
                    <a:lumMod val="65000"/>
                    <a:lumOff val="35000"/>
                  </a:schemeClr>
                </a:solidFill>
              </a:rPr>
              <a:t>Servidores (Servers)</a:t>
            </a:r>
          </a:p>
          <a:p>
            <a:pPr marL="742950" lvl="1" indent="-285750" algn="just">
              <a:buFont typeface="Arial" panose="020B0604020202020204" pitchFamily="34" charset="0"/>
              <a:buChar char="•"/>
            </a:pPr>
            <a:r>
              <a:rPr lang="pt-BR" dirty="0" smtClean="0">
                <a:solidFill>
                  <a:schemeClr val="tx1">
                    <a:lumMod val="65000"/>
                    <a:lumOff val="35000"/>
                  </a:schemeClr>
                </a:solidFill>
              </a:rPr>
              <a:t>Armazenamentos (</a:t>
            </a:r>
            <a:r>
              <a:rPr lang="pt-BR" dirty="0" err="1" smtClean="0">
                <a:solidFill>
                  <a:schemeClr val="tx1">
                    <a:lumMod val="65000"/>
                    <a:lumOff val="35000"/>
                  </a:schemeClr>
                </a:solidFill>
              </a:rPr>
              <a:t>Storages</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dirty="0" smtClean="0">
                <a:solidFill>
                  <a:schemeClr val="tx1">
                    <a:lumMod val="65000"/>
                    <a:lumOff val="35000"/>
                  </a:schemeClr>
                </a:solidFill>
              </a:rPr>
              <a:t>Aplicações (</a:t>
            </a:r>
            <a:r>
              <a:rPr lang="pt-BR" dirty="0" err="1" smtClean="0">
                <a:solidFill>
                  <a:schemeClr val="tx1">
                    <a:lumMod val="65000"/>
                    <a:lumOff val="35000"/>
                  </a:schemeClr>
                </a:solidFill>
              </a:rPr>
              <a:t>Applications</a:t>
            </a:r>
            <a:r>
              <a:rPr lang="pt-BR" dirty="0" smtClean="0">
                <a:solidFill>
                  <a:schemeClr val="tx1">
                    <a:lumMod val="65000"/>
                    <a:lumOff val="35000"/>
                  </a:schemeClr>
                </a:solidFill>
              </a:rPr>
              <a:t>)</a:t>
            </a:r>
          </a:p>
          <a:p>
            <a:pPr marL="742950" lvl="1" indent="-285750" algn="just">
              <a:buFont typeface="Arial" panose="020B0604020202020204" pitchFamily="34" charset="0"/>
              <a:buChar char="•"/>
            </a:pPr>
            <a:r>
              <a:rPr lang="pt-BR" dirty="0" smtClean="0">
                <a:solidFill>
                  <a:schemeClr val="tx1">
                    <a:lumMod val="65000"/>
                    <a:lumOff val="35000"/>
                  </a:schemeClr>
                </a:solidFill>
              </a:rPr>
              <a:t>Serviços (Services)</a:t>
            </a:r>
          </a:p>
        </p:txBody>
      </p:sp>
      <p:pic>
        <p:nvPicPr>
          <p:cNvPr id="5" name="Picture 2" descr="Consultoria em Azure Cloud Computing | Infraestrutura de Ponta"/>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091" t="26984" r="12085" b="27090"/>
          <a:stretch/>
        </p:blipFill>
        <p:spPr bwMode="auto">
          <a:xfrm>
            <a:off x="2352596" y="2278225"/>
            <a:ext cx="1866408" cy="1130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EN - Inferencelabs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5626" y="583874"/>
            <a:ext cx="2340349" cy="17552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 que é a IBM Cloud | Medium"/>
          <p:cNvPicPr>
            <a:picLocks noChangeAspect="1" noChangeArrowheads="1"/>
          </p:cNvPicPr>
          <p:nvPr/>
        </p:nvPicPr>
        <p:blipFill rotWithShape="1">
          <a:blip r:embed="rId4">
            <a:extLst>
              <a:ext uri="{28A0092B-C50C-407E-A947-70E740481C1C}">
                <a14:useLocalDpi xmlns:a14="http://schemas.microsoft.com/office/drawing/2010/main" val="0"/>
              </a:ext>
            </a:extLst>
          </a:blip>
          <a:srcRect l="27850" t="28141" r="27544" b="27741"/>
          <a:stretch/>
        </p:blipFill>
        <p:spPr bwMode="auto">
          <a:xfrm>
            <a:off x="1576743" y="3669279"/>
            <a:ext cx="3643971"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xplorando o Mundo do Oracle Cloud Infrastructure (OCI)"/>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565" t="8188" r="7611" b="9994"/>
          <a:stretch/>
        </p:blipFill>
        <p:spPr bwMode="auto">
          <a:xfrm>
            <a:off x="2488002" y="4880847"/>
            <a:ext cx="1894040" cy="10001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rceria de tecnologia da Aruba e do Google Cloud Platform | HPE Aruba  Networking"/>
          <p:cNvPicPr>
            <a:picLocks noChangeAspect="1" noChangeArrowheads="1"/>
          </p:cNvPicPr>
          <p:nvPr/>
        </p:nvPicPr>
        <p:blipFill rotWithShape="1">
          <a:blip r:embed="rId6">
            <a:extLst>
              <a:ext uri="{28A0092B-C50C-407E-A947-70E740481C1C}">
                <a14:useLocalDpi xmlns:a14="http://schemas.microsoft.com/office/drawing/2010/main" val="0"/>
              </a:ext>
            </a:extLst>
          </a:blip>
          <a:srcRect t="34182" b="33091"/>
          <a:stretch/>
        </p:blipFill>
        <p:spPr bwMode="auto">
          <a:xfrm>
            <a:off x="1076001" y="6024780"/>
            <a:ext cx="4419600" cy="80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1572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CENÁRIOS DE USO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3693319"/>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a:t>
            </a:r>
            <a:r>
              <a:rPr lang="pt-BR" b="1" dirty="0" smtClean="0">
                <a:solidFill>
                  <a:schemeClr val="tx1">
                    <a:lumMod val="65000"/>
                    <a:lumOff val="35000"/>
                  </a:schemeClr>
                </a:solidFill>
              </a:rPr>
              <a:t>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Armazenamento de Dados</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u="sng" dirty="0">
                <a:solidFill>
                  <a:schemeClr val="tx1">
                    <a:lumMod val="65000"/>
                    <a:lumOff val="35000"/>
                  </a:schemeClr>
                </a:solidFill>
              </a:rPr>
              <a:t>Data Lake e Data </a:t>
            </a:r>
            <a:r>
              <a:rPr lang="pt-BR" b="1" u="sng" dirty="0" err="1">
                <a:solidFill>
                  <a:schemeClr val="tx1">
                    <a:lumMod val="65000"/>
                    <a:lumOff val="35000"/>
                  </a:schemeClr>
                </a:solidFill>
              </a:rPr>
              <a:t>Warehouse</a:t>
            </a:r>
            <a:r>
              <a:rPr lang="pt-BR" b="1" dirty="0">
                <a:solidFill>
                  <a:schemeClr val="tx1">
                    <a:lumMod val="65000"/>
                    <a:lumOff val="35000"/>
                  </a:schemeClr>
                </a:solidFill>
              </a:rPr>
              <a:t>:</a:t>
            </a:r>
            <a:r>
              <a:rPr lang="pt-BR" dirty="0">
                <a:solidFill>
                  <a:schemeClr val="tx1">
                    <a:lumMod val="65000"/>
                    <a:lumOff val="35000"/>
                  </a:schemeClr>
                </a:solidFill>
              </a:rPr>
              <a:t> O </a:t>
            </a:r>
            <a:r>
              <a:rPr lang="pt-BR" dirty="0" err="1">
                <a:solidFill>
                  <a:schemeClr val="tx1">
                    <a:lumMod val="65000"/>
                    <a:lumOff val="35000"/>
                  </a:schemeClr>
                </a:solidFill>
              </a:rPr>
              <a:t>DaaS</a:t>
            </a:r>
            <a:r>
              <a:rPr lang="pt-BR" dirty="0">
                <a:solidFill>
                  <a:schemeClr val="tx1">
                    <a:lumMod val="65000"/>
                    <a:lumOff val="35000"/>
                  </a:schemeClr>
                </a:solidFill>
              </a:rPr>
              <a:t> armazena dados brutos em um Data Lake para permitir análise flexível e em larga escala. Dados estruturados e preparados para análise são armazenados em um Data </a:t>
            </a:r>
            <a:r>
              <a:rPr lang="pt-BR" dirty="0" err="1">
                <a:solidFill>
                  <a:schemeClr val="tx1">
                    <a:lumMod val="65000"/>
                    <a:lumOff val="35000"/>
                  </a:schemeClr>
                </a:solidFill>
              </a:rPr>
              <a:t>Warehouse</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b="1" dirty="0">
                <a:solidFill>
                  <a:schemeClr val="tx1">
                    <a:lumMod val="65000"/>
                    <a:lumOff val="35000"/>
                  </a:schemeClr>
                </a:solidFill>
              </a:rPr>
              <a:t>Tecnologias:</a:t>
            </a:r>
            <a:r>
              <a:rPr lang="pt-BR" dirty="0">
                <a:solidFill>
                  <a:schemeClr val="tx1">
                    <a:lumMod val="65000"/>
                    <a:lumOff val="35000"/>
                  </a:schemeClr>
                </a:solidFill>
              </a:rPr>
              <a:t> Utilização de serviços como </a:t>
            </a:r>
            <a:r>
              <a:rPr lang="pt-BR" dirty="0" err="1">
                <a:solidFill>
                  <a:schemeClr val="tx1">
                    <a:lumMod val="65000"/>
                    <a:lumOff val="35000"/>
                  </a:schemeClr>
                </a:solidFill>
              </a:rPr>
              <a:t>Amazon</a:t>
            </a:r>
            <a:r>
              <a:rPr lang="pt-BR" dirty="0">
                <a:solidFill>
                  <a:schemeClr val="tx1">
                    <a:lumMod val="65000"/>
                    <a:lumOff val="35000"/>
                  </a:schemeClr>
                </a:solidFill>
              </a:rPr>
              <a:t> S3 (para Data Lake) e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 ou Google </a:t>
            </a:r>
            <a:r>
              <a:rPr lang="pt-BR" dirty="0" err="1">
                <a:solidFill>
                  <a:schemeClr val="tx1">
                    <a:lumMod val="65000"/>
                    <a:lumOff val="35000"/>
                  </a:schemeClr>
                </a:solidFill>
              </a:rPr>
              <a:t>BigQuery</a:t>
            </a:r>
            <a:r>
              <a:rPr lang="pt-BR" dirty="0">
                <a:solidFill>
                  <a:schemeClr val="tx1">
                    <a:lumMod val="65000"/>
                    <a:lumOff val="35000"/>
                  </a:schemeClr>
                </a:solidFill>
              </a:rPr>
              <a:t> (para Data </a:t>
            </a:r>
            <a:r>
              <a:rPr lang="pt-BR" dirty="0" err="1">
                <a:solidFill>
                  <a:schemeClr val="tx1">
                    <a:lumMod val="65000"/>
                    <a:lumOff val="35000"/>
                  </a:schemeClr>
                </a:solidFill>
              </a:rPr>
              <a:t>Warehouse</a:t>
            </a:r>
            <a:r>
              <a:rPr lang="pt-BR" dirty="0" smtClean="0">
                <a:solidFill>
                  <a:schemeClr val="tx1">
                    <a:lumMod val="65000"/>
                    <a:lumOff val="35000"/>
                  </a:schemeClr>
                </a:solidFill>
              </a:rPr>
              <a:t>).</a:t>
            </a:r>
            <a:endParaRPr lang="pt-BR" dirty="0">
              <a:solidFill>
                <a:schemeClr val="tx1">
                  <a:lumMod val="65000"/>
                  <a:lumOff val="35000"/>
                </a:schemeClr>
              </a:solidFill>
            </a:endParaRPr>
          </a:p>
        </p:txBody>
      </p:sp>
      <p:pic>
        <p:nvPicPr>
          <p:cNvPr id="17412" name="Picture 4" descr="Data Lake vs Data Warehouse: qual é o certo para você?"/>
          <p:cNvPicPr>
            <a:picLocks noChangeAspect="1" noChangeArrowheads="1"/>
          </p:cNvPicPr>
          <p:nvPr/>
        </p:nvPicPr>
        <p:blipFill rotWithShape="1">
          <a:blip r:embed="rId2">
            <a:extLst>
              <a:ext uri="{28A0092B-C50C-407E-A947-70E740481C1C}">
                <a14:useLocalDpi xmlns:a14="http://schemas.microsoft.com/office/drawing/2010/main" val="0"/>
              </a:ext>
            </a:extLst>
          </a:blip>
          <a:srcRect l="3046" t="23648" r="44766" b="7102"/>
          <a:stretch/>
        </p:blipFill>
        <p:spPr bwMode="auto">
          <a:xfrm>
            <a:off x="257174" y="833123"/>
            <a:ext cx="6362701"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Data Lake vs Data Warehouse: qual é o certo para você?"/>
          <p:cNvPicPr>
            <a:picLocks noChangeAspect="1" noChangeArrowheads="1"/>
          </p:cNvPicPr>
          <p:nvPr/>
        </p:nvPicPr>
        <p:blipFill rotWithShape="1">
          <a:blip r:embed="rId2">
            <a:extLst>
              <a:ext uri="{28A0092B-C50C-407E-A947-70E740481C1C}">
                <a14:useLocalDpi xmlns:a14="http://schemas.microsoft.com/office/drawing/2010/main" val="0"/>
              </a:ext>
            </a:extLst>
          </a:blip>
          <a:srcRect l="56172" t="23648" r="2500" b="7102"/>
          <a:stretch/>
        </p:blipFill>
        <p:spPr bwMode="auto">
          <a:xfrm>
            <a:off x="853029" y="3602999"/>
            <a:ext cx="5038725" cy="263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77917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a:t>
            </a:r>
            <a:r>
              <a:rPr lang="pt-BR" sz="2000" b="1" dirty="0" smtClean="0">
                <a:solidFill>
                  <a:schemeClr val="tx1">
                    <a:lumMod val="75000"/>
                    <a:lumOff val="25000"/>
                  </a:schemeClr>
                </a:solidFill>
              </a:rPr>
              <a:t>SERVICE</a:t>
            </a:r>
          </a:p>
          <a:p>
            <a:r>
              <a:rPr lang="pt-BR" sz="2000" b="1" dirty="0" smtClean="0">
                <a:solidFill>
                  <a:srgbClr val="C00000"/>
                </a:solidFill>
              </a:rPr>
              <a:t>DATA LAKE X DATA WAREHOUSE</a:t>
            </a:r>
            <a:endParaRPr lang="pt-BR" sz="2000" b="1" dirty="0">
              <a:solidFill>
                <a:srgbClr val="C00000"/>
              </a:solidFill>
            </a:endParaRPr>
          </a:p>
        </p:txBody>
      </p:sp>
      <p:pic>
        <p:nvPicPr>
          <p:cNvPr id="17410" name="Picture 2" descr="Qual a diferença de Data Lake vs Data Warehouse? | by Eliéser de Freitas  Ribeiro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2986"/>
          <a:stretch/>
        </p:blipFill>
        <p:spPr bwMode="auto">
          <a:xfrm>
            <a:off x="1034433" y="845508"/>
            <a:ext cx="10243167" cy="5939110"/>
          </a:xfrm>
          <a:prstGeom prst="rect">
            <a:avLst/>
          </a:prstGeom>
          <a:noFill/>
          <a:extLst>
            <a:ext uri="{909E8E84-426E-40DD-AFC4-6F175D3DCCD1}">
              <a14:hiddenFill xmlns:a14="http://schemas.microsoft.com/office/drawing/2010/main">
                <a:solidFill>
                  <a:srgbClr val="FFFFFF"/>
                </a:solidFill>
              </a14:hiddenFill>
            </a:ext>
          </a:extLst>
        </p:spPr>
      </p:pic>
      <p:sp>
        <p:nvSpPr>
          <p:cNvPr id="3" name="Retângulo 2"/>
          <p:cNvSpPr/>
          <p:nvPr/>
        </p:nvSpPr>
        <p:spPr>
          <a:xfrm>
            <a:off x="5562600" y="5981700"/>
            <a:ext cx="820876" cy="8029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2273699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CENÁRIOS DE USO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a:t>
            </a:r>
            <a:r>
              <a:rPr lang="pt-BR" b="1" dirty="0" smtClean="0">
                <a:solidFill>
                  <a:schemeClr val="tx1">
                    <a:lumMod val="65000"/>
                    <a:lumOff val="35000"/>
                  </a:schemeClr>
                </a:solidFill>
              </a:rPr>
              <a:t>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Processamento e Análise de Dados</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dirty="0">
                <a:solidFill>
                  <a:schemeClr val="tx1">
                    <a:lumMod val="65000"/>
                    <a:lumOff val="35000"/>
                  </a:schemeClr>
                </a:solidFill>
              </a:rPr>
              <a:t>Ferramentas de Análise:</a:t>
            </a:r>
            <a:r>
              <a:rPr lang="pt-BR" dirty="0">
                <a:solidFill>
                  <a:schemeClr val="tx1">
                    <a:lumMod val="65000"/>
                    <a:lumOff val="35000"/>
                  </a:schemeClr>
                </a:solidFill>
              </a:rPr>
              <a:t> Ferramentas de Business </a:t>
            </a:r>
            <a:r>
              <a:rPr lang="pt-BR" dirty="0" err="1">
                <a:solidFill>
                  <a:schemeClr val="tx1">
                    <a:lumMod val="65000"/>
                    <a:lumOff val="35000"/>
                  </a:schemeClr>
                </a:solidFill>
              </a:rPr>
              <a:t>Intelligence</a:t>
            </a:r>
            <a:r>
              <a:rPr lang="pt-BR" dirty="0">
                <a:solidFill>
                  <a:schemeClr val="tx1">
                    <a:lumMod val="65000"/>
                    <a:lumOff val="35000"/>
                  </a:schemeClr>
                </a:solidFill>
              </a:rPr>
              <a:t> (BI) como Tableau, Power BI, e ferramentas de </a:t>
            </a:r>
            <a:r>
              <a:rPr lang="pt-BR" dirty="0" err="1">
                <a:solidFill>
                  <a:schemeClr val="tx1">
                    <a:lumMod val="65000"/>
                    <a:lumOff val="35000"/>
                  </a:schemeClr>
                </a:solidFill>
              </a:rPr>
              <a:t>machine</a:t>
            </a:r>
            <a:r>
              <a:rPr lang="pt-BR" dirty="0">
                <a:solidFill>
                  <a:schemeClr val="tx1">
                    <a:lumMod val="65000"/>
                    <a:lumOff val="35000"/>
                  </a:schemeClr>
                </a:solidFill>
              </a:rPr>
              <a:t> </a:t>
            </a:r>
            <a:r>
              <a:rPr lang="pt-BR" dirty="0" err="1">
                <a:solidFill>
                  <a:schemeClr val="tx1">
                    <a:lumMod val="65000"/>
                    <a:lumOff val="35000"/>
                  </a:schemeClr>
                </a:solidFill>
              </a:rPr>
              <a:t>learning</a:t>
            </a:r>
            <a:r>
              <a:rPr lang="pt-BR" dirty="0">
                <a:solidFill>
                  <a:schemeClr val="tx1">
                    <a:lumMod val="65000"/>
                    <a:lumOff val="35000"/>
                  </a:schemeClr>
                </a:solidFill>
              </a:rPr>
              <a:t> como </a:t>
            </a:r>
            <a:r>
              <a:rPr lang="pt-BR" dirty="0" err="1">
                <a:solidFill>
                  <a:schemeClr val="tx1">
                    <a:lumMod val="65000"/>
                    <a:lumOff val="35000"/>
                  </a:schemeClr>
                </a:solidFill>
              </a:rPr>
              <a:t>TensorFlow</a:t>
            </a:r>
            <a:r>
              <a:rPr lang="pt-BR" dirty="0">
                <a:solidFill>
                  <a:schemeClr val="tx1">
                    <a:lumMod val="65000"/>
                    <a:lumOff val="35000"/>
                  </a:schemeClr>
                </a:solidFill>
              </a:rPr>
              <a:t> ou </a:t>
            </a:r>
            <a:r>
              <a:rPr lang="pt-BR" dirty="0" err="1">
                <a:solidFill>
                  <a:schemeClr val="tx1">
                    <a:lumMod val="65000"/>
                    <a:lumOff val="35000"/>
                  </a:schemeClr>
                </a:solidFill>
              </a:rPr>
              <a:t>Scikit-learn</a:t>
            </a:r>
            <a:r>
              <a:rPr lang="pt-BR" dirty="0">
                <a:solidFill>
                  <a:schemeClr val="tx1">
                    <a:lumMod val="65000"/>
                    <a:lumOff val="35000"/>
                  </a:schemeClr>
                </a:solidFill>
              </a:rPr>
              <a:t> são integradas ao </a:t>
            </a:r>
            <a:r>
              <a:rPr lang="pt-BR" dirty="0" err="1">
                <a:solidFill>
                  <a:schemeClr val="tx1">
                    <a:lumMod val="65000"/>
                    <a:lumOff val="35000"/>
                  </a:schemeClr>
                </a:solidFill>
              </a:rPr>
              <a:t>DaaS</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b="1" u="sng" dirty="0">
                <a:solidFill>
                  <a:schemeClr val="tx1">
                    <a:lumMod val="65000"/>
                    <a:lumOff val="35000"/>
                  </a:schemeClr>
                </a:solidFill>
              </a:rPr>
              <a:t>Pipeline de Dados</a:t>
            </a:r>
            <a:r>
              <a:rPr lang="pt-BR" b="1" dirty="0">
                <a:solidFill>
                  <a:schemeClr val="tx1">
                    <a:lumMod val="65000"/>
                    <a:lumOff val="35000"/>
                  </a:schemeClr>
                </a:solidFill>
              </a:rPr>
              <a:t>:</a:t>
            </a:r>
            <a:r>
              <a:rPr lang="pt-BR" dirty="0">
                <a:solidFill>
                  <a:schemeClr val="tx1">
                    <a:lumMod val="65000"/>
                    <a:lumOff val="35000"/>
                  </a:schemeClr>
                </a:solidFill>
              </a:rPr>
              <a:t> Uso de Apache </a:t>
            </a:r>
            <a:r>
              <a:rPr lang="pt-BR" dirty="0" err="1">
                <a:solidFill>
                  <a:schemeClr val="tx1">
                    <a:lumMod val="65000"/>
                    <a:lumOff val="35000"/>
                  </a:schemeClr>
                </a:solidFill>
              </a:rPr>
              <a:t>Spark</a:t>
            </a:r>
            <a:r>
              <a:rPr lang="pt-BR" dirty="0">
                <a:solidFill>
                  <a:schemeClr val="tx1">
                    <a:lumMod val="65000"/>
                    <a:lumOff val="35000"/>
                  </a:schemeClr>
                </a:solidFill>
              </a:rPr>
              <a:t> para processamento distribuído de grandes volumes de dados. Pipelines de dados são configurados para processar dados em tempo real e batch.</a:t>
            </a:r>
          </a:p>
        </p:txBody>
      </p:sp>
      <p:pic>
        <p:nvPicPr>
          <p:cNvPr id="19458" name="Picture 2" descr="Arquitetura de pipeline de dados: tudo o que você precisa sa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26258"/>
            <a:ext cx="6772275" cy="2727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7614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a:t>
            </a:r>
            <a:r>
              <a:rPr lang="pt-BR" sz="2000" b="1" dirty="0" smtClean="0">
                <a:solidFill>
                  <a:schemeClr val="tx1">
                    <a:lumMod val="75000"/>
                    <a:lumOff val="25000"/>
                  </a:schemeClr>
                </a:solidFill>
              </a:rPr>
              <a:t>SERVICE</a:t>
            </a:r>
          </a:p>
          <a:p>
            <a:r>
              <a:rPr lang="pt-BR" sz="2000" b="1" dirty="0" smtClean="0">
                <a:solidFill>
                  <a:srgbClr val="C00000"/>
                </a:solidFill>
              </a:rPr>
              <a:t>PIPELINE DE DADOS</a:t>
            </a:r>
            <a:endParaRPr lang="pt-BR" sz="2000" b="1" dirty="0">
              <a:solidFill>
                <a:srgbClr val="C00000"/>
              </a:solidFill>
            </a:endParaRP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73261" y="5282940"/>
            <a:ext cx="2634730" cy="1200329"/>
          </a:xfrm>
          <a:prstGeom prst="rect">
            <a:avLst/>
          </a:prstGeom>
        </p:spPr>
        <p:txBody>
          <a:bodyPr wrap="square">
            <a:spAutoFit/>
          </a:bodyPr>
          <a:lstStyle/>
          <a:p>
            <a:pPr algn="just"/>
            <a:r>
              <a:rPr lang="pt-BR" sz="1200" b="1" dirty="0" err="1">
                <a:solidFill>
                  <a:schemeClr val="tx1">
                    <a:lumMod val="65000"/>
                    <a:lumOff val="35000"/>
                  </a:schemeClr>
                </a:solidFill>
              </a:rPr>
              <a:t>Amazon</a:t>
            </a:r>
            <a:r>
              <a:rPr lang="pt-BR" sz="1200" b="1" dirty="0">
                <a:solidFill>
                  <a:schemeClr val="tx1">
                    <a:lumMod val="65000"/>
                    <a:lumOff val="35000"/>
                  </a:schemeClr>
                </a:solidFill>
              </a:rPr>
              <a:t> RDS (</a:t>
            </a:r>
            <a:r>
              <a:rPr lang="pt-BR" sz="1200" b="1" dirty="0" err="1">
                <a:solidFill>
                  <a:schemeClr val="tx1">
                    <a:lumMod val="65000"/>
                    <a:lumOff val="35000"/>
                  </a:schemeClr>
                </a:solidFill>
              </a:rPr>
              <a:t>Relational</a:t>
            </a:r>
            <a:r>
              <a:rPr lang="pt-BR" sz="1200" b="1" dirty="0">
                <a:solidFill>
                  <a:schemeClr val="tx1">
                    <a:lumMod val="65000"/>
                    <a:lumOff val="35000"/>
                  </a:schemeClr>
                </a:solidFill>
              </a:rPr>
              <a:t> </a:t>
            </a:r>
            <a:r>
              <a:rPr lang="pt-BR" sz="1200" b="1" dirty="0" err="1">
                <a:solidFill>
                  <a:schemeClr val="tx1">
                    <a:lumMod val="65000"/>
                    <a:lumOff val="35000"/>
                  </a:schemeClr>
                </a:solidFill>
              </a:rPr>
              <a:t>Database</a:t>
            </a:r>
            <a:r>
              <a:rPr lang="pt-BR" sz="1200" b="1" dirty="0">
                <a:solidFill>
                  <a:schemeClr val="tx1">
                    <a:lumMod val="65000"/>
                    <a:lumOff val="35000"/>
                  </a:schemeClr>
                </a:solidFill>
              </a:rPr>
              <a:t> Service)</a:t>
            </a:r>
            <a:r>
              <a:rPr lang="pt-BR" sz="1200" dirty="0">
                <a:solidFill>
                  <a:schemeClr val="tx1">
                    <a:lumMod val="65000"/>
                    <a:lumOff val="35000"/>
                  </a:schemeClr>
                </a:solidFill>
              </a:rPr>
              <a:t> é usado como a fonte de dados onde os dados transacionais são armazenados. </a:t>
            </a:r>
            <a:endParaRPr lang="pt-BR" sz="1200" dirty="0" smtClean="0">
              <a:solidFill>
                <a:schemeClr val="tx1">
                  <a:lumMod val="65000"/>
                  <a:lumOff val="35000"/>
                </a:schemeClr>
              </a:solidFill>
            </a:endParaRPr>
          </a:p>
          <a:p>
            <a:pPr algn="just"/>
            <a:r>
              <a:rPr lang="pt-BR" sz="1200" dirty="0" smtClean="0">
                <a:solidFill>
                  <a:schemeClr val="tx1">
                    <a:lumMod val="65000"/>
                    <a:lumOff val="35000"/>
                  </a:schemeClr>
                </a:solidFill>
              </a:rPr>
              <a:t>Pode </a:t>
            </a:r>
            <a:r>
              <a:rPr lang="pt-BR" sz="1200" dirty="0">
                <a:solidFill>
                  <a:schemeClr val="tx1">
                    <a:lumMod val="65000"/>
                    <a:lumOff val="35000"/>
                  </a:schemeClr>
                </a:solidFill>
              </a:rPr>
              <a:t>ser um banco de dados como MySQL, </a:t>
            </a:r>
            <a:r>
              <a:rPr lang="pt-BR" sz="1200" dirty="0" err="1">
                <a:solidFill>
                  <a:schemeClr val="tx1">
                    <a:lumMod val="65000"/>
                    <a:lumOff val="35000"/>
                  </a:schemeClr>
                </a:solidFill>
              </a:rPr>
              <a:t>PostgreSQL</a:t>
            </a:r>
            <a:r>
              <a:rPr lang="pt-BR" sz="1200" dirty="0">
                <a:solidFill>
                  <a:schemeClr val="tx1">
                    <a:lumMod val="65000"/>
                    <a:lumOff val="35000"/>
                  </a:schemeClr>
                </a:solidFill>
              </a:rPr>
              <a:t>, SQL Server, etc.</a:t>
            </a:r>
          </a:p>
        </p:txBody>
      </p:sp>
      <p:cxnSp>
        <p:nvCxnSpPr>
          <p:cNvPr id="7" name="Conector reto 6"/>
          <p:cNvCxnSpPr>
            <a:stCxn id="5" idx="0"/>
          </p:cNvCxnSpPr>
          <p:nvPr/>
        </p:nvCxnSpPr>
        <p:spPr>
          <a:xfrm flipH="1" flipV="1">
            <a:off x="1685925" y="4962191"/>
            <a:ext cx="4701" cy="32074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54253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a:t>
            </a:r>
            <a:r>
              <a:rPr lang="pt-BR" sz="2000" b="1" dirty="0" smtClean="0">
                <a:solidFill>
                  <a:schemeClr val="tx1">
                    <a:lumMod val="75000"/>
                    <a:lumOff val="25000"/>
                  </a:schemeClr>
                </a:solidFill>
              </a:rPr>
              <a:t>SERVICE</a:t>
            </a:r>
          </a:p>
          <a:p>
            <a:r>
              <a:rPr lang="pt-BR" sz="2000" b="1" dirty="0" smtClean="0">
                <a:solidFill>
                  <a:srgbClr val="C00000"/>
                </a:solidFill>
              </a:rPr>
              <a:t>PIPELINE DE DADOS</a:t>
            </a:r>
            <a:endParaRPr lang="pt-BR" sz="2000" b="1" dirty="0">
              <a:solidFill>
                <a:srgbClr val="C00000"/>
              </a:solidFill>
            </a:endParaRP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259086" y="5340090"/>
            <a:ext cx="5160764" cy="1384995"/>
          </a:xfrm>
          <a:prstGeom prst="rect">
            <a:avLst/>
          </a:prstGeom>
        </p:spPr>
        <p:txBody>
          <a:bodyPr wrap="square">
            <a:spAutoFit/>
          </a:bodyPr>
          <a:lstStyle/>
          <a:p>
            <a:pPr algn="just"/>
            <a:r>
              <a:rPr lang="pt-BR" sz="1200" b="1" dirty="0">
                <a:solidFill>
                  <a:schemeClr val="tx1">
                    <a:lumMod val="65000"/>
                    <a:lumOff val="35000"/>
                  </a:schemeClr>
                </a:solidFill>
              </a:rPr>
              <a:t>AWS </a:t>
            </a:r>
            <a:r>
              <a:rPr lang="pt-BR" sz="1200" b="1" dirty="0" err="1">
                <a:solidFill>
                  <a:schemeClr val="tx1">
                    <a:lumMod val="65000"/>
                    <a:lumOff val="35000"/>
                  </a:schemeClr>
                </a:solidFill>
              </a:rPr>
              <a:t>Glue</a:t>
            </a:r>
            <a:r>
              <a:rPr lang="pt-BR" sz="1200" b="1" dirty="0">
                <a:solidFill>
                  <a:schemeClr val="tx1">
                    <a:lumMod val="65000"/>
                    <a:lumOff val="35000"/>
                  </a:schemeClr>
                </a:solidFill>
              </a:rPr>
              <a:t>:</a:t>
            </a:r>
          </a:p>
          <a:p>
            <a:pPr algn="just"/>
            <a:r>
              <a:rPr lang="pt-BR" sz="1200" b="1" dirty="0" err="1">
                <a:solidFill>
                  <a:schemeClr val="tx1">
                    <a:lumMod val="65000"/>
                    <a:lumOff val="35000"/>
                  </a:schemeClr>
                </a:solidFill>
              </a:rPr>
              <a:t>Crawlers</a:t>
            </a:r>
            <a:r>
              <a:rPr lang="pt-BR" sz="1200" b="1" dirty="0">
                <a:solidFill>
                  <a:schemeClr val="tx1">
                    <a:lumMod val="65000"/>
                    <a:lumOff val="35000"/>
                  </a:schemeClr>
                </a:solidFill>
              </a:rPr>
              <a:t>:</a:t>
            </a:r>
            <a:r>
              <a:rPr lang="pt-BR" sz="1200" dirty="0">
                <a:solidFill>
                  <a:schemeClr val="tx1">
                    <a:lumMod val="65000"/>
                    <a:lumOff val="35000"/>
                  </a:schemeClr>
                </a:solidFill>
              </a:rPr>
              <a:t> AWS </a:t>
            </a:r>
            <a:r>
              <a:rPr lang="pt-BR" sz="1200" dirty="0" err="1">
                <a:solidFill>
                  <a:schemeClr val="tx1">
                    <a:lumMod val="65000"/>
                    <a:lumOff val="35000"/>
                  </a:schemeClr>
                </a:solidFill>
              </a:rPr>
              <a:t>Glue</a:t>
            </a:r>
            <a:r>
              <a:rPr lang="pt-BR" sz="1200" dirty="0">
                <a:solidFill>
                  <a:schemeClr val="tx1">
                    <a:lumMod val="65000"/>
                    <a:lumOff val="35000"/>
                  </a:schemeClr>
                </a:solidFill>
              </a:rPr>
              <a:t> </a:t>
            </a:r>
            <a:r>
              <a:rPr lang="pt-BR" sz="1200" dirty="0" err="1">
                <a:solidFill>
                  <a:schemeClr val="tx1">
                    <a:lumMod val="65000"/>
                    <a:lumOff val="35000"/>
                  </a:schemeClr>
                </a:solidFill>
              </a:rPr>
              <a:t>crawlers</a:t>
            </a:r>
            <a:r>
              <a:rPr lang="pt-BR" sz="1200" dirty="0">
                <a:solidFill>
                  <a:schemeClr val="tx1">
                    <a:lumMod val="65000"/>
                    <a:lumOff val="35000"/>
                  </a:schemeClr>
                </a:solidFill>
              </a:rPr>
              <a:t> são configurados para catalogar os dados em </a:t>
            </a:r>
            <a:r>
              <a:rPr lang="pt-BR" sz="1200" dirty="0" err="1">
                <a:solidFill>
                  <a:schemeClr val="tx1">
                    <a:lumMod val="65000"/>
                    <a:lumOff val="35000"/>
                  </a:schemeClr>
                </a:solidFill>
              </a:rPr>
              <a:t>Amazon</a:t>
            </a:r>
            <a:r>
              <a:rPr lang="pt-BR" sz="1200" dirty="0">
                <a:solidFill>
                  <a:schemeClr val="tx1">
                    <a:lumMod val="65000"/>
                    <a:lumOff val="35000"/>
                  </a:schemeClr>
                </a:solidFill>
              </a:rPr>
              <a:t> RDS. </a:t>
            </a:r>
            <a:r>
              <a:rPr lang="pt-BR" sz="1200" dirty="0" err="1">
                <a:solidFill>
                  <a:schemeClr val="tx1">
                    <a:lumMod val="65000"/>
                    <a:lumOff val="35000"/>
                  </a:schemeClr>
                </a:solidFill>
              </a:rPr>
              <a:t>Crawlers</a:t>
            </a:r>
            <a:r>
              <a:rPr lang="pt-BR" sz="1200" dirty="0">
                <a:solidFill>
                  <a:schemeClr val="tx1">
                    <a:lumMod val="65000"/>
                    <a:lumOff val="35000"/>
                  </a:schemeClr>
                </a:solidFill>
              </a:rPr>
              <a:t> </a:t>
            </a:r>
            <a:r>
              <a:rPr lang="pt-BR" sz="1200" dirty="0" err="1">
                <a:solidFill>
                  <a:schemeClr val="tx1">
                    <a:lumMod val="65000"/>
                    <a:lumOff val="35000"/>
                  </a:schemeClr>
                </a:solidFill>
              </a:rPr>
              <a:t>escaneiam</a:t>
            </a:r>
            <a:r>
              <a:rPr lang="pt-BR" sz="1200" dirty="0">
                <a:solidFill>
                  <a:schemeClr val="tx1">
                    <a:lumMod val="65000"/>
                    <a:lumOff val="35000"/>
                  </a:schemeClr>
                </a:solidFill>
              </a:rPr>
              <a:t> os dados e criam </a:t>
            </a:r>
            <a:r>
              <a:rPr lang="pt-BR" sz="1200" dirty="0" err="1">
                <a:solidFill>
                  <a:schemeClr val="tx1">
                    <a:lumMod val="65000"/>
                    <a:lumOff val="35000"/>
                  </a:schemeClr>
                </a:solidFill>
              </a:rPr>
              <a:t>metadados</a:t>
            </a:r>
            <a:r>
              <a:rPr lang="pt-BR" sz="1200" dirty="0">
                <a:solidFill>
                  <a:schemeClr val="tx1">
                    <a:lumMod val="65000"/>
                    <a:lumOff val="35000"/>
                  </a:schemeClr>
                </a:solidFill>
              </a:rPr>
              <a:t> no AWS </a:t>
            </a:r>
            <a:r>
              <a:rPr lang="pt-BR" sz="1200" dirty="0" err="1">
                <a:solidFill>
                  <a:schemeClr val="tx1">
                    <a:lumMod val="65000"/>
                    <a:lumOff val="35000"/>
                  </a:schemeClr>
                </a:solidFill>
              </a:rPr>
              <a:t>Glue</a:t>
            </a:r>
            <a:r>
              <a:rPr lang="pt-BR" sz="1200" dirty="0">
                <a:solidFill>
                  <a:schemeClr val="tx1">
                    <a:lumMod val="65000"/>
                    <a:lumOff val="35000"/>
                  </a:schemeClr>
                </a:solidFill>
              </a:rPr>
              <a:t> Data </a:t>
            </a:r>
            <a:r>
              <a:rPr lang="pt-BR" sz="1200" dirty="0" err="1">
                <a:solidFill>
                  <a:schemeClr val="tx1">
                    <a:lumMod val="65000"/>
                    <a:lumOff val="35000"/>
                  </a:schemeClr>
                </a:solidFill>
              </a:rPr>
              <a:t>Catalog</a:t>
            </a:r>
            <a:r>
              <a:rPr lang="pt-BR" sz="1200" dirty="0">
                <a:solidFill>
                  <a:schemeClr val="tx1">
                    <a:lumMod val="65000"/>
                    <a:lumOff val="35000"/>
                  </a:schemeClr>
                </a:solidFill>
              </a:rPr>
              <a:t>, facilitando a descoberta de dados.</a:t>
            </a:r>
          </a:p>
          <a:p>
            <a:pPr algn="just"/>
            <a:r>
              <a:rPr lang="pt-BR" sz="1200" b="1" dirty="0">
                <a:solidFill>
                  <a:schemeClr val="tx1">
                    <a:lumMod val="65000"/>
                    <a:lumOff val="35000"/>
                  </a:schemeClr>
                </a:solidFill>
              </a:rPr>
              <a:t>ETL Jobs:</a:t>
            </a:r>
            <a:r>
              <a:rPr lang="pt-BR" sz="1200" dirty="0">
                <a:solidFill>
                  <a:schemeClr val="tx1">
                    <a:lumMod val="65000"/>
                    <a:lumOff val="35000"/>
                  </a:schemeClr>
                </a:solidFill>
              </a:rPr>
              <a:t> Jobs ETL (</a:t>
            </a:r>
            <a:r>
              <a:rPr lang="pt-BR" sz="1200" dirty="0" err="1">
                <a:solidFill>
                  <a:schemeClr val="tx1">
                    <a:lumMod val="65000"/>
                    <a:lumOff val="35000"/>
                  </a:schemeClr>
                </a:solidFill>
              </a:rPr>
              <a:t>Extract</a:t>
            </a:r>
            <a:r>
              <a:rPr lang="pt-BR" sz="1200" dirty="0">
                <a:solidFill>
                  <a:schemeClr val="tx1">
                    <a:lumMod val="65000"/>
                    <a:lumOff val="35000"/>
                  </a:schemeClr>
                </a:solidFill>
              </a:rPr>
              <a:t>, </a:t>
            </a:r>
            <a:r>
              <a:rPr lang="pt-BR" sz="1200" dirty="0" err="1">
                <a:solidFill>
                  <a:schemeClr val="tx1">
                    <a:lumMod val="65000"/>
                    <a:lumOff val="35000"/>
                  </a:schemeClr>
                </a:solidFill>
              </a:rPr>
              <a:t>Transform</a:t>
            </a:r>
            <a:r>
              <a:rPr lang="pt-BR" sz="1200" dirty="0">
                <a:solidFill>
                  <a:schemeClr val="tx1">
                    <a:lumMod val="65000"/>
                    <a:lumOff val="35000"/>
                  </a:schemeClr>
                </a:solidFill>
              </a:rPr>
              <a:t>, </a:t>
            </a:r>
            <a:r>
              <a:rPr lang="pt-BR" sz="1200" dirty="0" err="1">
                <a:solidFill>
                  <a:schemeClr val="tx1">
                    <a:lumMod val="65000"/>
                    <a:lumOff val="35000"/>
                  </a:schemeClr>
                </a:solidFill>
              </a:rPr>
              <a:t>Load</a:t>
            </a:r>
            <a:r>
              <a:rPr lang="pt-BR" sz="1200" dirty="0">
                <a:solidFill>
                  <a:schemeClr val="tx1">
                    <a:lumMod val="65000"/>
                    <a:lumOff val="35000"/>
                  </a:schemeClr>
                </a:solidFill>
              </a:rPr>
              <a:t>) em AWS </a:t>
            </a:r>
            <a:r>
              <a:rPr lang="pt-BR" sz="1200" dirty="0" err="1">
                <a:solidFill>
                  <a:schemeClr val="tx1">
                    <a:lumMod val="65000"/>
                    <a:lumOff val="35000"/>
                  </a:schemeClr>
                </a:solidFill>
              </a:rPr>
              <a:t>Glue</a:t>
            </a:r>
            <a:r>
              <a:rPr lang="pt-BR" sz="1200" dirty="0">
                <a:solidFill>
                  <a:schemeClr val="tx1">
                    <a:lumMod val="65000"/>
                    <a:lumOff val="35000"/>
                  </a:schemeClr>
                </a:solidFill>
              </a:rPr>
              <a:t> são criados para extrair dados do RDS, transformar conforme necessário (limpeza, normalização, agregação), e carregar os dados transformados para </a:t>
            </a:r>
            <a:r>
              <a:rPr lang="pt-BR" sz="1200" dirty="0" err="1">
                <a:solidFill>
                  <a:schemeClr val="tx1">
                    <a:lumMod val="65000"/>
                    <a:lumOff val="35000"/>
                  </a:schemeClr>
                </a:solidFill>
              </a:rPr>
              <a:t>Amazon</a:t>
            </a:r>
            <a:r>
              <a:rPr lang="pt-BR" sz="1200" dirty="0">
                <a:solidFill>
                  <a:schemeClr val="tx1">
                    <a:lumMod val="65000"/>
                    <a:lumOff val="35000"/>
                  </a:schemeClr>
                </a:solidFill>
              </a:rPr>
              <a:t> S3.</a:t>
            </a:r>
          </a:p>
        </p:txBody>
      </p:sp>
      <p:cxnSp>
        <p:nvCxnSpPr>
          <p:cNvPr id="7" name="Conector reto 6"/>
          <p:cNvCxnSpPr>
            <a:stCxn id="5" idx="0"/>
          </p:cNvCxnSpPr>
          <p:nvPr/>
        </p:nvCxnSpPr>
        <p:spPr>
          <a:xfrm flipV="1">
            <a:off x="3839468" y="4956175"/>
            <a:ext cx="0" cy="3839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0105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a:t>
            </a:r>
            <a:r>
              <a:rPr lang="pt-BR" sz="2000" b="1" dirty="0" smtClean="0">
                <a:solidFill>
                  <a:schemeClr val="tx1">
                    <a:lumMod val="75000"/>
                    <a:lumOff val="25000"/>
                  </a:schemeClr>
                </a:solidFill>
              </a:rPr>
              <a:t>SERVICE</a:t>
            </a:r>
          </a:p>
          <a:p>
            <a:r>
              <a:rPr lang="pt-BR" sz="2000" b="1" dirty="0" smtClean="0">
                <a:solidFill>
                  <a:srgbClr val="C00000"/>
                </a:solidFill>
              </a:rPr>
              <a:t>PIPELINE DE DADOS</a:t>
            </a:r>
            <a:endParaRPr lang="pt-BR" sz="2000" b="1" dirty="0">
              <a:solidFill>
                <a:srgbClr val="C00000"/>
              </a:solidFill>
            </a:endParaRP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1259086" y="5349615"/>
            <a:ext cx="5160764" cy="1569660"/>
          </a:xfrm>
          <a:prstGeom prst="rect">
            <a:avLst/>
          </a:prstGeom>
        </p:spPr>
        <p:txBody>
          <a:bodyPr wrap="square">
            <a:spAutoFit/>
          </a:bodyPr>
          <a:lstStyle/>
          <a:p>
            <a:r>
              <a:rPr lang="pt-BR" sz="1200" b="1" dirty="0">
                <a:solidFill>
                  <a:schemeClr val="tx1">
                    <a:lumMod val="65000"/>
                    <a:lumOff val="35000"/>
                  </a:schemeClr>
                </a:solidFill>
              </a:rPr>
              <a:t>AWS DMS (</a:t>
            </a:r>
            <a:r>
              <a:rPr lang="pt-BR" sz="1200" b="1" dirty="0" err="1">
                <a:solidFill>
                  <a:schemeClr val="tx1">
                    <a:lumMod val="65000"/>
                    <a:lumOff val="35000"/>
                  </a:schemeClr>
                </a:solidFill>
              </a:rPr>
              <a:t>Database</a:t>
            </a:r>
            <a:r>
              <a:rPr lang="pt-BR" sz="1200" b="1" dirty="0">
                <a:solidFill>
                  <a:schemeClr val="tx1">
                    <a:lumMod val="65000"/>
                    <a:lumOff val="35000"/>
                  </a:schemeClr>
                </a:solidFill>
              </a:rPr>
              <a:t> </a:t>
            </a:r>
            <a:r>
              <a:rPr lang="pt-BR" sz="1200" b="1" dirty="0" err="1">
                <a:solidFill>
                  <a:schemeClr val="tx1">
                    <a:lumMod val="65000"/>
                    <a:lumOff val="35000"/>
                  </a:schemeClr>
                </a:solidFill>
              </a:rPr>
              <a:t>Migration</a:t>
            </a:r>
            <a:r>
              <a:rPr lang="pt-BR" sz="1200" b="1" dirty="0">
                <a:solidFill>
                  <a:schemeClr val="tx1">
                    <a:lumMod val="65000"/>
                    <a:lumOff val="35000"/>
                  </a:schemeClr>
                </a:solidFill>
              </a:rPr>
              <a:t> Service):</a:t>
            </a:r>
          </a:p>
          <a:p>
            <a:r>
              <a:rPr lang="pt-BR" sz="1200" b="1" dirty="0">
                <a:solidFill>
                  <a:schemeClr val="tx1">
                    <a:lumMod val="65000"/>
                    <a:lumOff val="35000"/>
                  </a:schemeClr>
                </a:solidFill>
              </a:rPr>
              <a:t>Replicação de Dados:</a:t>
            </a:r>
            <a:r>
              <a:rPr lang="pt-BR" sz="1200" dirty="0">
                <a:solidFill>
                  <a:schemeClr val="tx1">
                    <a:lumMod val="65000"/>
                    <a:lumOff val="35000"/>
                  </a:schemeClr>
                </a:solidFill>
              </a:rPr>
              <a:t> AWS DMS é configurado para replicar dados de </a:t>
            </a:r>
            <a:r>
              <a:rPr lang="pt-BR" sz="1200" dirty="0" err="1">
                <a:solidFill>
                  <a:schemeClr val="tx1">
                    <a:lumMod val="65000"/>
                    <a:lumOff val="35000"/>
                  </a:schemeClr>
                </a:solidFill>
              </a:rPr>
              <a:t>Amazon</a:t>
            </a:r>
            <a:r>
              <a:rPr lang="pt-BR" sz="1200" dirty="0">
                <a:solidFill>
                  <a:schemeClr val="tx1">
                    <a:lumMod val="65000"/>
                    <a:lumOff val="35000"/>
                  </a:schemeClr>
                </a:solidFill>
              </a:rPr>
              <a:t> RDS para </a:t>
            </a:r>
            <a:r>
              <a:rPr lang="pt-BR" sz="1200" dirty="0" err="1">
                <a:solidFill>
                  <a:schemeClr val="tx1">
                    <a:lumMod val="65000"/>
                    <a:lumOff val="35000"/>
                  </a:schemeClr>
                </a:solidFill>
              </a:rPr>
              <a:t>Amazon</a:t>
            </a:r>
            <a:r>
              <a:rPr lang="pt-BR" sz="1200" dirty="0">
                <a:solidFill>
                  <a:schemeClr val="tx1">
                    <a:lumMod val="65000"/>
                    <a:lumOff val="35000"/>
                  </a:schemeClr>
                </a:solidFill>
              </a:rPr>
              <a:t> S3. Isso pode ser feito através de uma carga completa inicial, seguida de replicação contínua (CDC - </a:t>
            </a:r>
            <a:r>
              <a:rPr lang="pt-BR" sz="1200" dirty="0" err="1">
                <a:solidFill>
                  <a:schemeClr val="tx1">
                    <a:lumMod val="65000"/>
                    <a:lumOff val="35000"/>
                  </a:schemeClr>
                </a:solidFill>
              </a:rPr>
              <a:t>Change</a:t>
            </a:r>
            <a:r>
              <a:rPr lang="pt-BR" sz="1200" dirty="0">
                <a:solidFill>
                  <a:schemeClr val="tx1">
                    <a:lumMod val="65000"/>
                    <a:lumOff val="35000"/>
                  </a:schemeClr>
                </a:solidFill>
              </a:rPr>
              <a:t> Data Capture) para capturar mudanças em tempo real.</a:t>
            </a:r>
          </a:p>
          <a:p>
            <a:r>
              <a:rPr lang="pt-BR" sz="1200" b="1" dirty="0">
                <a:solidFill>
                  <a:schemeClr val="tx1">
                    <a:lumMod val="65000"/>
                    <a:lumOff val="35000"/>
                  </a:schemeClr>
                </a:solidFill>
              </a:rPr>
              <a:t>Transformação de Dados:</a:t>
            </a:r>
            <a:r>
              <a:rPr lang="pt-BR" sz="1200" dirty="0">
                <a:solidFill>
                  <a:schemeClr val="tx1">
                    <a:lumMod val="65000"/>
                    <a:lumOff val="35000"/>
                  </a:schemeClr>
                </a:solidFill>
              </a:rPr>
              <a:t> Embora o DMS seja focado na replicação de dados, ele suporta transformações básicas durante a migração, como alteração de tipos de dados e filtragem de colunas.</a:t>
            </a:r>
          </a:p>
        </p:txBody>
      </p:sp>
      <p:cxnSp>
        <p:nvCxnSpPr>
          <p:cNvPr id="7" name="Conector reto 6"/>
          <p:cNvCxnSpPr>
            <a:stCxn id="5" idx="0"/>
          </p:cNvCxnSpPr>
          <p:nvPr/>
        </p:nvCxnSpPr>
        <p:spPr>
          <a:xfrm flipV="1">
            <a:off x="3839468" y="4965701"/>
            <a:ext cx="0" cy="3839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4439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a:t>
            </a:r>
            <a:r>
              <a:rPr lang="pt-BR" sz="2000" b="1" dirty="0" smtClean="0">
                <a:solidFill>
                  <a:schemeClr val="tx1">
                    <a:lumMod val="75000"/>
                    <a:lumOff val="25000"/>
                  </a:schemeClr>
                </a:solidFill>
              </a:rPr>
              <a:t>SERVICE</a:t>
            </a:r>
          </a:p>
          <a:p>
            <a:r>
              <a:rPr lang="pt-BR" sz="2000" b="1" dirty="0" smtClean="0">
                <a:solidFill>
                  <a:srgbClr val="C00000"/>
                </a:solidFill>
              </a:rPr>
              <a:t>PIPELINE DE DADOS</a:t>
            </a:r>
            <a:endParaRPr lang="pt-BR" sz="2000" b="1" dirty="0">
              <a:solidFill>
                <a:srgbClr val="C00000"/>
              </a:solidFill>
            </a:endParaRP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3478411" y="5349615"/>
            <a:ext cx="5160764" cy="646331"/>
          </a:xfrm>
          <a:prstGeom prst="rect">
            <a:avLst/>
          </a:prstGeom>
        </p:spPr>
        <p:txBody>
          <a:bodyPr wrap="square">
            <a:spAutoFit/>
          </a:bodyPr>
          <a:lstStyle/>
          <a:p>
            <a:pPr algn="just"/>
            <a:r>
              <a:rPr lang="pt-BR" sz="1200" b="1" dirty="0" err="1">
                <a:solidFill>
                  <a:schemeClr val="tx1">
                    <a:lumMod val="65000"/>
                    <a:lumOff val="35000"/>
                  </a:schemeClr>
                </a:solidFill>
              </a:rPr>
              <a:t>Amazon</a:t>
            </a:r>
            <a:r>
              <a:rPr lang="pt-BR" sz="1200" b="1" dirty="0">
                <a:solidFill>
                  <a:schemeClr val="tx1">
                    <a:lumMod val="65000"/>
                    <a:lumOff val="35000"/>
                  </a:schemeClr>
                </a:solidFill>
              </a:rPr>
              <a:t> S3 (</a:t>
            </a:r>
            <a:r>
              <a:rPr lang="pt-BR" sz="1200" b="1" dirty="0" err="1">
                <a:solidFill>
                  <a:schemeClr val="tx1">
                    <a:lumMod val="65000"/>
                    <a:lumOff val="35000"/>
                  </a:schemeClr>
                </a:solidFill>
              </a:rPr>
              <a:t>Simple</a:t>
            </a:r>
            <a:r>
              <a:rPr lang="pt-BR" sz="1200" b="1" dirty="0">
                <a:solidFill>
                  <a:schemeClr val="tx1">
                    <a:lumMod val="65000"/>
                    <a:lumOff val="35000"/>
                  </a:schemeClr>
                </a:solidFill>
              </a:rPr>
              <a:t> </a:t>
            </a:r>
            <a:r>
              <a:rPr lang="pt-BR" sz="1200" b="1" dirty="0" err="1">
                <a:solidFill>
                  <a:schemeClr val="tx1">
                    <a:lumMod val="65000"/>
                    <a:lumOff val="35000"/>
                  </a:schemeClr>
                </a:solidFill>
              </a:rPr>
              <a:t>Storage</a:t>
            </a:r>
            <a:r>
              <a:rPr lang="pt-BR" sz="1200" b="1" dirty="0">
                <a:solidFill>
                  <a:schemeClr val="tx1">
                    <a:lumMod val="65000"/>
                    <a:lumOff val="35000"/>
                  </a:schemeClr>
                </a:solidFill>
              </a:rPr>
              <a:t> Service)</a:t>
            </a:r>
            <a:r>
              <a:rPr lang="pt-BR" sz="1200" dirty="0">
                <a:solidFill>
                  <a:schemeClr val="tx1">
                    <a:lumMod val="65000"/>
                    <a:lumOff val="35000"/>
                  </a:schemeClr>
                </a:solidFill>
              </a:rPr>
              <a:t> é usado para armazenar os dados ingeridos. Os dados são salvos em formatos otimizados para análise, como Parquet ou ORC, organizados em </a:t>
            </a:r>
            <a:r>
              <a:rPr lang="pt-BR" sz="1200" dirty="0" err="1">
                <a:solidFill>
                  <a:schemeClr val="tx1">
                    <a:lumMod val="65000"/>
                    <a:lumOff val="35000"/>
                  </a:schemeClr>
                </a:solidFill>
              </a:rPr>
              <a:t>buckets</a:t>
            </a:r>
            <a:r>
              <a:rPr lang="pt-BR" sz="1200" dirty="0">
                <a:solidFill>
                  <a:schemeClr val="tx1">
                    <a:lumMod val="65000"/>
                    <a:lumOff val="35000"/>
                  </a:schemeClr>
                </a:solidFill>
              </a:rPr>
              <a:t> e pastas específicas.</a:t>
            </a:r>
          </a:p>
        </p:txBody>
      </p:sp>
      <p:cxnSp>
        <p:nvCxnSpPr>
          <p:cNvPr id="7" name="Conector reto 6"/>
          <p:cNvCxnSpPr/>
          <p:nvPr/>
        </p:nvCxnSpPr>
        <p:spPr>
          <a:xfrm flipV="1">
            <a:off x="6058793" y="4965701"/>
            <a:ext cx="0" cy="3839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67473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a:t>
            </a:r>
            <a:r>
              <a:rPr lang="pt-BR" sz="2000" b="1" dirty="0" smtClean="0">
                <a:solidFill>
                  <a:schemeClr val="tx1">
                    <a:lumMod val="75000"/>
                    <a:lumOff val="25000"/>
                  </a:schemeClr>
                </a:solidFill>
              </a:rPr>
              <a:t>SERVICE</a:t>
            </a:r>
          </a:p>
          <a:p>
            <a:r>
              <a:rPr lang="pt-BR" sz="2000" b="1" dirty="0" smtClean="0">
                <a:solidFill>
                  <a:srgbClr val="C00000"/>
                </a:solidFill>
              </a:rPr>
              <a:t>PIPELINE DE DADOS</a:t>
            </a:r>
            <a:endParaRPr lang="pt-BR" sz="2000" b="1" dirty="0">
              <a:solidFill>
                <a:srgbClr val="C00000"/>
              </a:solidFill>
            </a:endParaRP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5802511" y="5349615"/>
            <a:ext cx="5160764" cy="1200329"/>
          </a:xfrm>
          <a:prstGeom prst="rect">
            <a:avLst/>
          </a:prstGeom>
        </p:spPr>
        <p:txBody>
          <a:bodyPr wrap="square">
            <a:spAutoFit/>
          </a:bodyPr>
          <a:lstStyle/>
          <a:p>
            <a:pPr algn="just"/>
            <a:r>
              <a:rPr lang="pt-BR" sz="1200" b="1" dirty="0">
                <a:solidFill>
                  <a:schemeClr val="tx1">
                    <a:lumMod val="65000"/>
                    <a:lumOff val="35000"/>
                  </a:schemeClr>
                </a:solidFill>
              </a:rPr>
              <a:t>AWS Athena:</a:t>
            </a:r>
          </a:p>
          <a:p>
            <a:pPr algn="just"/>
            <a:r>
              <a:rPr lang="pt-BR" sz="1200" b="1" dirty="0">
                <a:solidFill>
                  <a:schemeClr val="tx1">
                    <a:lumMod val="65000"/>
                    <a:lumOff val="35000"/>
                  </a:schemeClr>
                </a:solidFill>
              </a:rPr>
              <a:t>Consulta de Dados:</a:t>
            </a:r>
            <a:r>
              <a:rPr lang="pt-BR" sz="1200" dirty="0">
                <a:solidFill>
                  <a:schemeClr val="tx1">
                    <a:lumMod val="65000"/>
                    <a:lumOff val="35000"/>
                  </a:schemeClr>
                </a:solidFill>
              </a:rPr>
              <a:t> AWS Athena permite consultar os dados armazenados no S3 diretamente usando SQL. Como Athena é um serviço de consulta sem servidor, você paga apenas pelas consultas que executa.</a:t>
            </a:r>
          </a:p>
          <a:p>
            <a:pPr algn="just"/>
            <a:r>
              <a:rPr lang="pt-BR" sz="1200" b="1" dirty="0">
                <a:solidFill>
                  <a:schemeClr val="tx1">
                    <a:lumMod val="65000"/>
                    <a:lumOff val="35000"/>
                  </a:schemeClr>
                </a:solidFill>
              </a:rPr>
              <a:t>Integração com </a:t>
            </a:r>
            <a:r>
              <a:rPr lang="pt-BR" sz="1200" b="1" dirty="0" err="1">
                <a:solidFill>
                  <a:schemeClr val="tx1">
                    <a:lumMod val="65000"/>
                    <a:lumOff val="35000"/>
                  </a:schemeClr>
                </a:solidFill>
              </a:rPr>
              <a:t>Glue</a:t>
            </a:r>
            <a:r>
              <a:rPr lang="pt-BR" sz="1200" b="1" dirty="0">
                <a:solidFill>
                  <a:schemeClr val="tx1">
                    <a:lumMod val="65000"/>
                    <a:lumOff val="35000"/>
                  </a:schemeClr>
                </a:solidFill>
              </a:rPr>
              <a:t> </a:t>
            </a:r>
            <a:r>
              <a:rPr lang="pt-BR" sz="1200" b="1" dirty="0" err="1">
                <a:solidFill>
                  <a:schemeClr val="tx1">
                    <a:lumMod val="65000"/>
                    <a:lumOff val="35000"/>
                  </a:schemeClr>
                </a:solidFill>
              </a:rPr>
              <a:t>Catalog</a:t>
            </a:r>
            <a:r>
              <a:rPr lang="pt-BR" sz="1200" b="1" dirty="0">
                <a:solidFill>
                  <a:schemeClr val="tx1">
                    <a:lumMod val="65000"/>
                    <a:lumOff val="35000"/>
                  </a:schemeClr>
                </a:solidFill>
              </a:rPr>
              <a:t>:</a:t>
            </a:r>
            <a:r>
              <a:rPr lang="pt-BR" sz="1200" dirty="0">
                <a:solidFill>
                  <a:schemeClr val="tx1">
                    <a:lumMod val="65000"/>
                    <a:lumOff val="35000"/>
                  </a:schemeClr>
                </a:solidFill>
              </a:rPr>
              <a:t> Athena usa o </a:t>
            </a:r>
            <a:r>
              <a:rPr lang="pt-BR" sz="1200" dirty="0" err="1">
                <a:solidFill>
                  <a:schemeClr val="tx1">
                    <a:lumMod val="65000"/>
                    <a:lumOff val="35000"/>
                  </a:schemeClr>
                </a:solidFill>
              </a:rPr>
              <a:t>Glue</a:t>
            </a:r>
            <a:r>
              <a:rPr lang="pt-BR" sz="1200" dirty="0">
                <a:solidFill>
                  <a:schemeClr val="tx1">
                    <a:lumMod val="65000"/>
                    <a:lumOff val="35000"/>
                  </a:schemeClr>
                </a:solidFill>
              </a:rPr>
              <a:t> Data </a:t>
            </a:r>
            <a:r>
              <a:rPr lang="pt-BR" sz="1200" dirty="0" err="1">
                <a:solidFill>
                  <a:schemeClr val="tx1">
                    <a:lumMod val="65000"/>
                    <a:lumOff val="35000"/>
                  </a:schemeClr>
                </a:solidFill>
              </a:rPr>
              <a:t>Catalog</a:t>
            </a:r>
            <a:r>
              <a:rPr lang="pt-BR" sz="1200" dirty="0">
                <a:solidFill>
                  <a:schemeClr val="tx1">
                    <a:lumMod val="65000"/>
                    <a:lumOff val="35000"/>
                  </a:schemeClr>
                </a:solidFill>
              </a:rPr>
              <a:t> para armazenar os </a:t>
            </a:r>
            <a:r>
              <a:rPr lang="pt-BR" sz="1200" dirty="0" err="1">
                <a:solidFill>
                  <a:schemeClr val="tx1">
                    <a:lumMod val="65000"/>
                    <a:lumOff val="35000"/>
                  </a:schemeClr>
                </a:solidFill>
              </a:rPr>
              <a:t>metadados</a:t>
            </a:r>
            <a:r>
              <a:rPr lang="pt-BR" sz="1200" dirty="0">
                <a:solidFill>
                  <a:schemeClr val="tx1">
                    <a:lumMod val="65000"/>
                    <a:lumOff val="35000"/>
                  </a:schemeClr>
                </a:solidFill>
              </a:rPr>
              <a:t> dos dados no S3, facilitando a descoberta e consulta dos dados.</a:t>
            </a:r>
          </a:p>
        </p:txBody>
      </p:sp>
      <p:cxnSp>
        <p:nvCxnSpPr>
          <p:cNvPr id="7" name="Conector reto 6"/>
          <p:cNvCxnSpPr/>
          <p:nvPr/>
        </p:nvCxnSpPr>
        <p:spPr>
          <a:xfrm flipV="1">
            <a:off x="8382893" y="4965701"/>
            <a:ext cx="0" cy="3839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7871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a:t>
            </a:r>
            <a:r>
              <a:rPr lang="pt-BR" sz="2000" b="1" dirty="0" smtClean="0">
                <a:solidFill>
                  <a:schemeClr val="tx1">
                    <a:lumMod val="75000"/>
                    <a:lumOff val="25000"/>
                  </a:schemeClr>
                </a:solidFill>
              </a:rPr>
              <a:t>SERVICE</a:t>
            </a:r>
          </a:p>
          <a:p>
            <a:r>
              <a:rPr lang="pt-BR" sz="2000" b="1" dirty="0" smtClean="0">
                <a:solidFill>
                  <a:srgbClr val="C00000"/>
                </a:solidFill>
              </a:rPr>
              <a:t>PIPELINE DE DADOS</a:t>
            </a:r>
            <a:endParaRPr lang="pt-BR" sz="2000" b="1" dirty="0">
              <a:solidFill>
                <a:srgbClr val="C00000"/>
              </a:solidFill>
            </a:endParaRPr>
          </a:p>
        </p:txBody>
      </p:sp>
      <p:pic>
        <p:nvPicPr>
          <p:cNvPr id="20482" name="Picture 2" descr="Como construir um Pipeline de Dados com Serviços A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826" y="1432638"/>
            <a:ext cx="10941050" cy="3531453"/>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p:cNvSpPr/>
          <p:nvPr/>
        </p:nvSpPr>
        <p:spPr>
          <a:xfrm>
            <a:off x="5802511" y="5349615"/>
            <a:ext cx="5160764" cy="1384995"/>
          </a:xfrm>
          <a:prstGeom prst="rect">
            <a:avLst/>
          </a:prstGeom>
        </p:spPr>
        <p:txBody>
          <a:bodyPr wrap="square">
            <a:spAutoFit/>
          </a:bodyPr>
          <a:lstStyle/>
          <a:p>
            <a:pPr algn="just"/>
            <a:r>
              <a:rPr lang="pt-BR" sz="1200" b="1" dirty="0" err="1">
                <a:solidFill>
                  <a:schemeClr val="tx1">
                    <a:lumMod val="65000"/>
                    <a:lumOff val="35000"/>
                  </a:schemeClr>
                </a:solidFill>
              </a:rPr>
              <a:t>Amazon</a:t>
            </a:r>
            <a:r>
              <a:rPr lang="pt-BR" sz="1200" b="1" dirty="0">
                <a:solidFill>
                  <a:schemeClr val="tx1">
                    <a:lumMod val="65000"/>
                    <a:lumOff val="35000"/>
                  </a:schemeClr>
                </a:solidFill>
              </a:rPr>
              <a:t> </a:t>
            </a:r>
            <a:r>
              <a:rPr lang="pt-BR" sz="1200" b="1" dirty="0" err="1">
                <a:solidFill>
                  <a:schemeClr val="tx1">
                    <a:lumMod val="65000"/>
                    <a:lumOff val="35000"/>
                  </a:schemeClr>
                </a:solidFill>
              </a:rPr>
              <a:t>Redshift</a:t>
            </a:r>
            <a:r>
              <a:rPr lang="pt-BR" sz="1200" b="1" dirty="0">
                <a:solidFill>
                  <a:schemeClr val="tx1">
                    <a:lumMod val="65000"/>
                    <a:lumOff val="35000"/>
                  </a:schemeClr>
                </a:solidFill>
              </a:rPr>
              <a:t>:</a:t>
            </a:r>
          </a:p>
          <a:p>
            <a:pPr algn="just"/>
            <a:r>
              <a:rPr lang="pt-BR" sz="1200" b="1" dirty="0">
                <a:solidFill>
                  <a:schemeClr val="tx1">
                    <a:lumMod val="65000"/>
                    <a:lumOff val="35000"/>
                  </a:schemeClr>
                </a:solidFill>
              </a:rPr>
              <a:t>Armazenamento e Análise:</a:t>
            </a:r>
            <a:r>
              <a:rPr lang="pt-BR" sz="1200" dirty="0">
                <a:solidFill>
                  <a:schemeClr val="tx1">
                    <a:lumMod val="65000"/>
                    <a:lumOff val="35000"/>
                  </a:schemeClr>
                </a:solidFill>
              </a:rPr>
              <a:t> </a:t>
            </a:r>
            <a:r>
              <a:rPr lang="pt-BR" sz="1200" dirty="0" err="1">
                <a:solidFill>
                  <a:schemeClr val="tx1">
                    <a:lumMod val="65000"/>
                    <a:lumOff val="35000"/>
                  </a:schemeClr>
                </a:solidFill>
              </a:rPr>
              <a:t>Amazon</a:t>
            </a:r>
            <a:r>
              <a:rPr lang="pt-BR" sz="1200" dirty="0">
                <a:solidFill>
                  <a:schemeClr val="tx1">
                    <a:lumMod val="65000"/>
                    <a:lumOff val="35000"/>
                  </a:schemeClr>
                </a:solidFill>
              </a:rPr>
              <a:t> </a:t>
            </a:r>
            <a:r>
              <a:rPr lang="pt-BR" sz="1200" dirty="0" err="1">
                <a:solidFill>
                  <a:schemeClr val="tx1">
                    <a:lumMod val="65000"/>
                    <a:lumOff val="35000"/>
                  </a:schemeClr>
                </a:solidFill>
              </a:rPr>
              <a:t>Redshift</a:t>
            </a:r>
            <a:r>
              <a:rPr lang="pt-BR" sz="1200" dirty="0">
                <a:solidFill>
                  <a:schemeClr val="tx1">
                    <a:lumMod val="65000"/>
                    <a:lumOff val="35000"/>
                  </a:schemeClr>
                </a:solidFill>
              </a:rPr>
              <a:t> é um data </a:t>
            </a:r>
            <a:r>
              <a:rPr lang="pt-BR" sz="1200" dirty="0" err="1">
                <a:solidFill>
                  <a:schemeClr val="tx1">
                    <a:lumMod val="65000"/>
                    <a:lumOff val="35000"/>
                  </a:schemeClr>
                </a:solidFill>
              </a:rPr>
              <a:t>warehouse</a:t>
            </a:r>
            <a:r>
              <a:rPr lang="pt-BR" sz="1200" dirty="0">
                <a:solidFill>
                  <a:schemeClr val="tx1">
                    <a:lumMod val="65000"/>
                    <a:lumOff val="35000"/>
                  </a:schemeClr>
                </a:solidFill>
              </a:rPr>
              <a:t> totalmente gerenciado para armazenar e analisar grandes volumes de dados.</a:t>
            </a:r>
          </a:p>
          <a:p>
            <a:pPr algn="just"/>
            <a:r>
              <a:rPr lang="pt-BR" sz="1200" b="1" dirty="0" err="1">
                <a:solidFill>
                  <a:schemeClr val="tx1">
                    <a:lumMod val="65000"/>
                    <a:lumOff val="35000"/>
                  </a:schemeClr>
                </a:solidFill>
              </a:rPr>
              <a:t>Redshift</a:t>
            </a:r>
            <a:r>
              <a:rPr lang="pt-BR" sz="1200" b="1" dirty="0">
                <a:solidFill>
                  <a:schemeClr val="tx1">
                    <a:lumMod val="65000"/>
                    <a:lumOff val="35000"/>
                  </a:schemeClr>
                </a:solidFill>
              </a:rPr>
              <a:t> Spectrum:</a:t>
            </a:r>
            <a:r>
              <a:rPr lang="pt-BR" sz="1200" dirty="0">
                <a:solidFill>
                  <a:schemeClr val="tx1">
                    <a:lumMod val="65000"/>
                    <a:lumOff val="35000"/>
                  </a:schemeClr>
                </a:solidFill>
              </a:rPr>
              <a:t> </a:t>
            </a:r>
            <a:r>
              <a:rPr lang="pt-BR" sz="1200" dirty="0" err="1">
                <a:solidFill>
                  <a:schemeClr val="tx1">
                    <a:lumMod val="65000"/>
                    <a:lumOff val="35000"/>
                  </a:schemeClr>
                </a:solidFill>
              </a:rPr>
              <a:t>Redshift</a:t>
            </a:r>
            <a:r>
              <a:rPr lang="pt-BR" sz="1200" dirty="0">
                <a:solidFill>
                  <a:schemeClr val="tx1">
                    <a:lumMod val="65000"/>
                    <a:lumOff val="35000"/>
                  </a:schemeClr>
                </a:solidFill>
              </a:rPr>
              <a:t> Spectrum permite a consulta direta dos dados no S3 sem mover os dados para o cluster </a:t>
            </a:r>
            <a:r>
              <a:rPr lang="pt-BR" sz="1200" dirty="0" err="1">
                <a:solidFill>
                  <a:schemeClr val="tx1">
                    <a:lumMod val="65000"/>
                    <a:lumOff val="35000"/>
                  </a:schemeClr>
                </a:solidFill>
              </a:rPr>
              <a:t>Redshift</a:t>
            </a:r>
            <a:r>
              <a:rPr lang="pt-BR" sz="1200" dirty="0">
                <a:solidFill>
                  <a:schemeClr val="tx1">
                    <a:lumMod val="65000"/>
                    <a:lumOff val="35000"/>
                  </a:schemeClr>
                </a:solidFill>
              </a:rPr>
              <a:t>, usando SQL.</a:t>
            </a:r>
          </a:p>
          <a:p>
            <a:pPr algn="just"/>
            <a:r>
              <a:rPr lang="pt-BR" sz="1200" b="1" dirty="0">
                <a:solidFill>
                  <a:schemeClr val="tx1">
                    <a:lumMod val="65000"/>
                    <a:lumOff val="35000"/>
                  </a:schemeClr>
                </a:solidFill>
              </a:rPr>
              <a:t>Carga de Dados:</a:t>
            </a:r>
            <a:r>
              <a:rPr lang="pt-BR" sz="1200" dirty="0">
                <a:solidFill>
                  <a:schemeClr val="tx1">
                    <a:lumMod val="65000"/>
                    <a:lumOff val="35000"/>
                  </a:schemeClr>
                </a:solidFill>
              </a:rPr>
              <a:t> Dados podem ser carregados do S3 para </a:t>
            </a:r>
            <a:r>
              <a:rPr lang="pt-BR" sz="1200" dirty="0" err="1">
                <a:solidFill>
                  <a:schemeClr val="tx1">
                    <a:lumMod val="65000"/>
                    <a:lumOff val="35000"/>
                  </a:schemeClr>
                </a:solidFill>
              </a:rPr>
              <a:t>Redshift</a:t>
            </a:r>
            <a:r>
              <a:rPr lang="pt-BR" sz="1200" dirty="0">
                <a:solidFill>
                  <a:schemeClr val="tx1">
                    <a:lumMod val="65000"/>
                    <a:lumOff val="35000"/>
                  </a:schemeClr>
                </a:solidFill>
              </a:rPr>
              <a:t> usando comandos COPY ou usando AWS </a:t>
            </a:r>
            <a:r>
              <a:rPr lang="pt-BR" sz="1200" dirty="0" err="1">
                <a:solidFill>
                  <a:schemeClr val="tx1">
                    <a:lumMod val="65000"/>
                    <a:lumOff val="35000"/>
                  </a:schemeClr>
                </a:solidFill>
              </a:rPr>
              <a:t>Glue</a:t>
            </a:r>
            <a:r>
              <a:rPr lang="pt-BR" sz="1200" dirty="0">
                <a:solidFill>
                  <a:schemeClr val="tx1">
                    <a:lumMod val="65000"/>
                    <a:lumOff val="35000"/>
                  </a:schemeClr>
                </a:solidFill>
              </a:rPr>
              <a:t> para ETL.</a:t>
            </a:r>
          </a:p>
        </p:txBody>
      </p:sp>
      <p:cxnSp>
        <p:nvCxnSpPr>
          <p:cNvPr id="7" name="Conector reto 6"/>
          <p:cNvCxnSpPr/>
          <p:nvPr/>
        </p:nvCxnSpPr>
        <p:spPr>
          <a:xfrm flipV="1">
            <a:off x="8382893" y="4965701"/>
            <a:ext cx="0" cy="38391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58381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CENÁRIOS DE USO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3139321"/>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a:t>
            </a:r>
            <a:r>
              <a:rPr lang="pt-BR" b="1" dirty="0" smtClean="0">
                <a:solidFill>
                  <a:schemeClr val="tx1">
                    <a:lumMod val="65000"/>
                    <a:lumOff val="35000"/>
                  </a:schemeClr>
                </a:solidFill>
              </a:rPr>
              <a:t>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Segurança e Governança de Dados</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dirty="0">
                <a:solidFill>
                  <a:schemeClr val="tx1">
                    <a:lumMod val="65000"/>
                    <a:lumOff val="35000"/>
                  </a:schemeClr>
                </a:solidFill>
              </a:rPr>
              <a:t>Controle de Acesso:</a:t>
            </a:r>
            <a:r>
              <a:rPr lang="pt-BR" dirty="0">
                <a:solidFill>
                  <a:schemeClr val="tx1">
                    <a:lumMod val="65000"/>
                    <a:lumOff val="35000"/>
                  </a:schemeClr>
                </a:solidFill>
              </a:rPr>
              <a:t> Implementação de políticas de controle de acesso baseadas em roles (RBAC) para garantir que apenas usuários autorizados possam acessar dados sensíveis.</a:t>
            </a:r>
          </a:p>
          <a:p>
            <a:pPr marL="742950" lvl="1" indent="-285750" algn="just">
              <a:buFont typeface="Arial" panose="020B0604020202020204" pitchFamily="34" charset="0"/>
              <a:buChar char="•"/>
            </a:pPr>
            <a:r>
              <a:rPr lang="pt-BR" b="1" dirty="0" err="1">
                <a:solidFill>
                  <a:schemeClr val="tx1">
                    <a:lumMod val="65000"/>
                    <a:lumOff val="35000"/>
                  </a:schemeClr>
                </a:solidFill>
              </a:rPr>
              <a:t>Compliance</a:t>
            </a:r>
            <a:r>
              <a:rPr lang="pt-BR" b="1" dirty="0">
                <a:solidFill>
                  <a:schemeClr val="tx1">
                    <a:lumMod val="65000"/>
                    <a:lumOff val="35000"/>
                  </a:schemeClr>
                </a:solidFill>
              </a:rPr>
              <a:t>:</a:t>
            </a:r>
            <a:r>
              <a:rPr lang="pt-BR" dirty="0">
                <a:solidFill>
                  <a:schemeClr val="tx1">
                    <a:lumMod val="65000"/>
                    <a:lumOff val="35000"/>
                  </a:schemeClr>
                </a:solidFill>
              </a:rPr>
              <a:t> Conformidade com regulamentações como GDPR e LGPD para proteger dados pessoais dos clientes.</a:t>
            </a:r>
          </a:p>
        </p:txBody>
      </p:sp>
      <p:pic>
        <p:nvPicPr>
          <p:cNvPr id="21506" name="Picture 2" descr="Lei Geral de Proteção de Dados | Morona Contabilidade"/>
          <p:cNvPicPr>
            <a:picLocks noChangeAspect="1" noChangeArrowheads="1"/>
          </p:cNvPicPr>
          <p:nvPr/>
        </p:nvPicPr>
        <p:blipFill rotWithShape="1">
          <a:blip r:embed="rId2">
            <a:extLst>
              <a:ext uri="{28A0092B-C50C-407E-A947-70E740481C1C}">
                <a14:useLocalDpi xmlns:a14="http://schemas.microsoft.com/office/drawing/2010/main" val="0"/>
              </a:ext>
            </a:extLst>
          </a:blip>
          <a:srcRect l="15329"/>
          <a:stretch/>
        </p:blipFill>
        <p:spPr bwMode="auto">
          <a:xfrm>
            <a:off x="114299" y="1432638"/>
            <a:ext cx="6706363" cy="443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310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NETWORKS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078313"/>
          </a:xfrm>
          <a:prstGeom prst="rect">
            <a:avLst/>
          </a:prstGeom>
          <a:noFill/>
        </p:spPr>
        <p:txBody>
          <a:bodyPr wrap="square">
            <a:spAutoFit/>
          </a:bodyPr>
          <a:lstStyle/>
          <a:p>
            <a:pPr algn="just"/>
            <a:r>
              <a:rPr lang="pt-BR" b="1" dirty="0" smtClean="0">
                <a:solidFill>
                  <a:schemeClr val="tx1">
                    <a:lumMod val="65000"/>
                    <a:lumOff val="35000"/>
                  </a:schemeClr>
                </a:solidFill>
              </a:rPr>
              <a:t>Networks</a:t>
            </a:r>
            <a:r>
              <a:rPr lang="pt-BR" dirty="0" smtClean="0">
                <a:solidFill>
                  <a:schemeClr val="tx1">
                    <a:lumMod val="65000"/>
                    <a:lumOff val="35000"/>
                  </a:schemeClr>
                </a:solidFill>
              </a:rPr>
              <a:t>: </a:t>
            </a:r>
            <a:r>
              <a:rPr lang="pt-BR" dirty="0">
                <a:solidFill>
                  <a:schemeClr val="tx1">
                    <a:lumMod val="65000"/>
                    <a:lumOff val="35000"/>
                  </a:schemeClr>
                </a:solidFill>
              </a:rPr>
              <a:t>redes se referem às infraestruturas de comunicação que conectam todos os recursos e usuários dentro de um ambiente de computação em nuvem.</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t>
            </a:r>
            <a:endParaRPr lang="pt-BR" dirty="0" smtClean="0">
              <a:solidFill>
                <a:schemeClr val="tx1">
                  <a:lumMod val="65000"/>
                  <a:lumOff val="35000"/>
                </a:schemeClr>
              </a:solidFill>
            </a:endParaRPr>
          </a:p>
          <a:p>
            <a:pPr algn="just"/>
            <a:r>
              <a:rPr lang="pt-BR" dirty="0" err="1" smtClean="0">
                <a:solidFill>
                  <a:schemeClr val="tx1">
                    <a:lumMod val="65000"/>
                    <a:lumOff val="35000"/>
                  </a:schemeClr>
                </a:solidFill>
              </a:rPr>
              <a:t>Amazon</a:t>
            </a:r>
            <a:r>
              <a:rPr lang="pt-BR" dirty="0" smtClean="0">
                <a:solidFill>
                  <a:schemeClr val="tx1">
                    <a:lumMod val="65000"/>
                    <a:lumOff val="35000"/>
                  </a:schemeClr>
                </a:solidFill>
              </a:rPr>
              <a:t> </a:t>
            </a:r>
            <a:r>
              <a:rPr lang="pt-BR" dirty="0">
                <a:solidFill>
                  <a:schemeClr val="tx1">
                    <a:lumMod val="65000"/>
                    <a:lumOff val="35000"/>
                  </a:schemeClr>
                </a:solidFill>
              </a:rPr>
              <a:t>Virtual Private </a:t>
            </a:r>
            <a:r>
              <a:rPr lang="pt-BR" dirty="0" err="1">
                <a:solidFill>
                  <a:schemeClr val="tx1">
                    <a:lumMod val="65000"/>
                    <a:lumOff val="35000"/>
                  </a:schemeClr>
                </a:solidFill>
              </a:rPr>
              <a:t>Cloud</a:t>
            </a:r>
            <a:r>
              <a:rPr lang="pt-BR" dirty="0">
                <a:solidFill>
                  <a:schemeClr val="tx1">
                    <a:lumMod val="65000"/>
                    <a:lumOff val="35000"/>
                  </a:schemeClr>
                </a:solidFill>
              </a:rPr>
              <a:t> (VPC) é um serviço da AWS que permite criar uma rede virtual na nuvem, isolada logicamente, onde você pode lançar recursos da AWS, como instâncias EC2 (servidores virtuais) e RDS (banco de dados relacional).</a:t>
            </a:r>
          </a:p>
          <a:p>
            <a:pPr algn="just"/>
            <a:endParaRPr lang="pt-BR" dirty="0" smtClean="0">
              <a:solidFill>
                <a:schemeClr val="tx1">
                  <a:lumMod val="65000"/>
                  <a:lumOff val="35000"/>
                </a:schemeClr>
              </a:solidFill>
            </a:endParaRPr>
          </a:p>
          <a:p>
            <a:pPr algn="just"/>
            <a:r>
              <a:rPr lang="pt-BR" dirty="0">
                <a:solidFill>
                  <a:schemeClr val="tx1">
                    <a:lumMod val="65000"/>
                    <a:lumOff val="35000"/>
                  </a:schemeClr>
                </a:solidFill>
              </a:rPr>
              <a:t>Dentro de uma VPC, os usuários podem criar </a:t>
            </a:r>
            <a:r>
              <a:rPr lang="pt-BR" dirty="0" err="1">
                <a:solidFill>
                  <a:schemeClr val="tx1">
                    <a:lumMod val="65000"/>
                    <a:lumOff val="35000"/>
                  </a:schemeClr>
                </a:solidFill>
              </a:rPr>
              <a:t>sub-redes</a:t>
            </a:r>
            <a:r>
              <a:rPr lang="pt-BR" dirty="0">
                <a:solidFill>
                  <a:schemeClr val="tx1">
                    <a:lumMod val="65000"/>
                    <a:lumOff val="35000"/>
                  </a:schemeClr>
                </a:solidFill>
              </a:rPr>
              <a:t>, que são segmentos lógicos da rede que podem ser configurados com diferentes regras de acesso e políticas de segurança. Além disso, é possível configurar rotas de rede personalizadas para direcionar o tráfego entre </a:t>
            </a:r>
            <a:r>
              <a:rPr lang="pt-BR" dirty="0" err="1">
                <a:solidFill>
                  <a:schemeClr val="tx1">
                    <a:lumMod val="65000"/>
                    <a:lumOff val="35000"/>
                  </a:schemeClr>
                </a:solidFill>
              </a:rPr>
              <a:t>sub-redes</a:t>
            </a:r>
            <a:r>
              <a:rPr lang="pt-BR" dirty="0">
                <a:solidFill>
                  <a:schemeClr val="tx1">
                    <a:lumMod val="65000"/>
                    <a:lumOff val="35000"/>
                  </a:schemeClr>
                </a:solidFill>
              </a:rPr>
              <a:t> e para a internet.</a:t>
            </a:r>
          </a:p>
        </p:txBody>
      </p:sp>
      <p:pic>
        <p:nvPicPr>
          <p:cNvPr id="2050" name="Picture 2" descr="AWS Networking Fundamentals | Introduction and Basics"/>
          <p:cNvPicPr>
            <a:picLocks noChangeAspect="1" noChangeArrowheads="1"/>
          </p:cNvPicPr>
          <p:nvPr/>
        </p:nvPicPr>
        <p:blipFill rotWithShape="1">
          <a:blip r:embed="rId2">
            <a:extLst>
              <a:ext uri="{28A0092B-C50C-407E-A947-70E740481C1C}">
                <a14:useLocalDpi xmlns:a14="http://schemas.microsoft.com/office/drawing/2010/main" val="0"/>
              </a:ext>
            </a:extLst>
          </a:blip>
          <a:srcRect r="1805"/>
          <a:stretch/>
        </p:blipFill>
        <p:spPr bwMode="auto">
          <a:xfrm>
            <a:off x="69336" y="1601472"/>
            <a:ext cx="6785552" cy="4183937"/>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5"/>
          <p:cNvSpPr/>
          <p:nvPr/>
        </p:nvSpPr>
        <p:spPr>
          <a:xfrm>
            <a:off x="0" y="1607134"/>
            <a:ext cx="1759527" cy="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946765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CENÁRIOS DE USO</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3970318"/>
          </a:xfrm>
          <a:prstGeom prst="rect">
            <a:avLst/>
          </a:prstGeom>
          <a:noFill/>
        </p:spPr>
        <p:txBody>
          <a:bodyPr wrap="square">
            <a:spAutoFit/>
          </a:bodyPr>
          <a:lstStyle/>
          <a:p>
            <a:pPr algn="ctr"/>
            <a:r>
              <a:rPr lang="pt-BR" b="1" dirty="0">
                <a:solidFill>
                  <a:schemeClr val="tx1">
                    <a:lumMod val="65000"/>
                    <a:lumOff val="35000"/>
                  </a:schemeClr>
                </a:solidFill>
              </a:rPr>
              <a:t>Caso de Uso: Personalização de Campanhas Publicitárias em uma Empresa de </a:t>
            </a:r>
            <a:r>
              <a:rPr lang="pt-BR" b="1" dirty="0" smtClean="0">
                <a:solidFill>
                  <a:schemeClr val="tx1">
                    <a:lumMod val="65000"/>
                    <a:lumOff val="35000"/>
                  </a:schemeClr>
                </a:solidFill>
              </a:rPr>
              <a:t>Marketing: </a:t>
            </a:r>
          </a:p>
          <a:p>
            <a:pPr algn="ctr"/>
            <a:endParaRPr lang="pt-BR" b="1" dirty="0">
              <a:solidFill>
                <a:schemeClr val="tx1">
                  <a:lumMod val="65000"/>
                  <a:lumOff val="35000"/>
                </a:schemeClr>
              </a:solidFill>
            </a:endParaRPr>
          </a:p>
          <a:p>
            <a:pPr algn="just"/>
            <a:r>
              <a:rPr lang="pt-BR" b="1" dirty="0">
                <a:solidFill>
                  <a:schemeClr val="tx1">
                    <a:lumMod val="65000"/>
                    <a:lumOff val="35000"/>
                  </a:schemeClr>
                </a:solidFill>
              </a:rPr>
              <a:t>Entrega de Dados e Integração com Ferramentas de Marketing</a:t>
            </a:r>
            <a:endParaRPr lang="pt-BR" dirty="0">
              <a:solidFill>
                <a:schemeClr val="tx1">
                  <a:lumMod val="65000"/>
                  <a:lumOff val="35000"/>
                </a:schemeClr>
              </a:solidFill>
            </a:endParaRPr>
          </a:p>
          <a:p>
            <a:pPr marL="742950" lvl="1" indent="-285750" algn="just">
              <a:buFont typeface="Arial" panose="020B0604020202020204" pitchFamily="34" charset="0"/>
              <a:buChar char="•"/>
            </a:pPr>
            <a:r>
              <a:rPr lang="pt-BR" b="1" u="sng" dirty="0" err="1">
                <a:solidFill>
                  <a:schemeClr val="tx1">
                    <a:lumMod val="65000"/>
                    <a:lumOff val="35000"/>
                  </a:schemeClr>
                </a:solidFill>
              </a:rPr>
              <a:t>APIs</a:t>
            </a:r>
            <a:r>
              <a:rPr lang="pt-BR" b="1" u="sng" dirty="0">
                <a:solidFill>
                  <a:schemeClr val="tx1">
                    <a:lumMod val="65000"/>
                    <a:lumOff val="35000"/>
                  </a:schemeClr>
                </a:solidFill>
              </a:rPr>
              <a:t> e </a:t>
            </a:r>
            <a:r>
              <a:rPr lang="pt-BR" b="1" u="sng" dirty="0" err="1">
                <a:solidFill>
                  <a:schemeClr val="tx1">
                    <a:lumMod val="65000"/>
                    <a:lumOff val="35000"/>
                  </a:schemeClr>
                </a:solidFill>
              </a:rPr>
              <a:t>Webhooks</a:t>
            </a:r>
            <a:r>
              <a:rPr lang="pt-BR" b="1" dirty="0">
                <a:solidFill>
                  <a:schemeClr val="tx1">
                    <a:lumMod val="65000"/>
                    <a:lumOff val="35000"/>
                  </a:schemeClr>
                </a:solidFill>
              </a:rPr>
              <a:t>:</a:t>
            </a:r>
            <a:r>
              <a:rPr lang="pt-BR" dirty="0">
                <a:solidFill>
                  <a:schemeClr val="tx1">
                    <a:lumMod val="65000"/>
                    <a:lumOff val="35000"/>
                  </a:schemeClr>
                </a:solidFill>
              </a:rPr>
              <a:t> </a:t>
            </a:r>
            <a:r>
              <a:rPr lang="pt-BR" dirty="0" err="1">
                <a:solidFill>
                  <a:schemeClr val="tx1">
                    <a:lumMod val="65000"/>
                    <a:lumOff val="35000"/>
                  </a:schemeClr>
                </a:solidFill>
              </a:rPr>
              <a:t>APIs</a:t>
            </a:r>
            <a:r>
              <a:rPr lang="pt-BR" dirty="0">
                <a:solidFill>
                  <a:schemeClr val="tx1">
                    <a:lumMod val="65000"/>
                    <a:lumOff val="35000"/>
                  </a:schemeClr>
                </a:solidFill>
              </a:rPr>
              <a:t> </a:t>
            </a:r>
            <a:r>
              <a:rPr lang="pt-BR" dirty="0" err="1">
                <a:solidFill>
                  <a:schemeClr val="tx1">
                    <a:lumMod val="65000"/>
                    <a:lumOff val="35000"/>
                  </a:schemeClr>
                </a:solidFill>
              </a:rPr>
              <a:t>RESTful</a:t>
            </a:r>
            <a:r>
              <a:rPr lang="pt-BR" dirty="0">
                <a:solidFill>
                  <a:schemeClr val="tx1">
                    <a:lumMod val="65000"/>
                    <a:lumOff val="35000"/>
                  </a:schemeClr>
                </a:solidFill>
              </a:rPr>
              <a:t> são utilizadas para entregar dados em tempo real para plataformas de marketing e automação de campanhas (como </a:t>
            </a:r>
            <a:r>
              <a:rPr lang="pt-BR" dirty="0" err="1">
                <a:solidFill>
                  <a:schemeClr val="tx1">
                    <a:lumMod val="65000"/>
                    <a:lumOff val="35000"/>
                  </a:schemeClr>
                </a:solidFill>
              </a:rPr>
              <a:t>HubSpot</a:t>
            </a:r>
            <a:r>
              <a:rPr lang="pt-BR" dirty="0">
                <a:solidFill>
                  <a:schemeClr val="tx1">
                    <a:lumMod val="65000"/>
                    <a:lumOff val="35000"/>
                  </a:schemeClr>
                </a:solidFill>
              </a:rPr>
              <a:t>, </a:t>
            </a:r>
            <a:r>
              <a:rPr lang="pt-BR" dirty="0" err="1">
                <a:solidFill>
                  <a:schemeClr val="tx1">
                    <a:lumMod val="65000"/>
                    <a:lumOff val="35000"/>
                  </a:schemeClr>
                </a:solidFill>
              </a:rPr>
              <a:t>Marketo</a:t>
            </a:r>
            <a:r>
              <a:rPr lang="pt-BR" dirty="0">
                <a:solidFill>
                  <a:schemeClr val="tx1">
                    <a:lumMod val="65000"/>
                    <a:lumOff val="35000"/>
                  </a:schemeClr>
                </a:solidFill>
              </a:rPr>
              <a:t>).</a:t>
            </a:r>
          </a:p>
          <a:p>
            <a:pPr marL="742950" lvl="1" indent="-285750" algn="just">
              <a:buFont typeface="Arial" panose="020B0604020202020204" pitchFamily="34" charset="0"/>
              <a:buChar char="•"/>
            </a:pPr>
            <a:r>
              <a:rPr lang="pt-BR" b="1" dirty="0">
                <a:solidFill>
                  <a:schemeClr val="tx1">
                    <a:lumMod val="65000"/>
                    <a:lumOff val="35000"/>
                  </a:schemeClr>
                </a:solidFill>
              </a:rPr>
              <a:t>Painéis de Controle:</a:t>
            </a:r>
            <a:r>
              <a:rPr lang="pt-BR" dirty="0">
                <a:solidFill>
                  <a:schemeClr val="tx1">
                    <a:lumMod val="65000"/>
                    <a:lumOff val="35000"/>
                  </a:schemeClr>
                </a:solidFill>
              </a:rPr>
              <a:t> </a:t>
            </a:r>
            <a:r>
              <a:rPr lang="pt-BR" dirty="0" err="1">
                <a:solidFill>
                  <a:schemeClr val="tx1">
                    <a:lumMod val="65000"/>
                    <a:lumOff val="35000"/>
                  </a:schemeClr>
                </a:solidFill>
              </a:rPr>
              <a:t>Dashboards</a:t>
            </a:r>
            <a:r>
              <a:rPr lang="pt-BR" dirty="0">
                <a:solidFill>
                  <a:schemeClr val="tx1">
                    <a:lumMod val="65000"/>
                    <a:lumOff val="35000"/>
                  </a:schemeClr>
                </a:solidFill>
              </a:rPr>
              <a:t> interativos são criados utilizando ferramentas BI para permitir que os gerentes de marketing visualizem insights e métricas de desempenho das campanhas em tempo real.</a:t>
            </a:r>
          </a:p>
        </p:txBody>
      </p:sp>
      <p:pic>
        <p:nvPicPr>
          <p:cNvPr id="27650" name="Picture 2" descr="As 7 melhores ferramentas para criar dashboards online de sucess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99" y="1738382"/>
            <a:ext cx="6511925" cy="3763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132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DATA AS A SERVICE</a:t>
            </a:r>
            <a:endParaRPr lang="pt-BR" sz="2000" b="1" dirty="0">
              <a:solidFill>
                <a:schemeClr val="tx1">
                  <a:lumMod val="75000"/>
                  <a:lumOff val="25000"/>
                </a:schemeClr>
              </a:solidFill>
            </a:endParaRPr>
          </a:p>
          <a:p>
            <a:r>
              <a:rPr lang="pt-BR" sz="2000" b="1" dirty="0" smtClean="0">
                <a:solidFill>
                  <a:srgbClr val="C00000"/>
                </a:solidFill>
              </a:rPr>
              <a:t>WEBHOOKS</a:t>
            </a:r>
            <a:endParaRPr lang="pt-BR" sz="2000" b="1" dirty="0">
              <a:solidFill>
                <a:srgbClr val="C00000"/>
              </a:solidFill>
            </a:endParaRPr>
          </a:p>
        </p:txBody>
      </p:sp>
      <p:sp>
        <p:nvSpPr>
          <p:cNvPr id="47" name="CaixaDeTexto 46">
            <a:extLst>
              <a:ext uri="{FF2B5EF4-FFF2-40B4-BE49-F238E27FC236}">
                <a16:creationId xmlns="" xmlns:a16="http://schemas.microsoft.com/office/drawing/2014/main" id="{96E3256B-9AFC-290F-82DF-A3AE9CEAA732}"/>
              </a:ext>
            </a:extLst>
          </p:cNvPr>
          <p:cNvSpPr txBox="1"/>
          <p:nvPr/>
        </p:nvSpPr>
        <p:spPr>
          <a:xfrm>
            <a:off x="6854888" y="1348249"/>
            <a:ext cx="5293486" cy="5632311"/>
          </a:xfrm>
          <a:prstGeom prst="rect">
            <a:avLst/>
          </a:prstGeom>
          <a:noFill/>
        </p:spPr>
        <p:txBody>
          <a:bodyPr wrap="square">
            <a:spAutoFit/>
          </a:bodyPr>
          <a:lstStyle/>
          <a:p>
            <a:pPr algn="just"/>
            <a:r>
              <a:rPr lang="pt-BR" dirty="0">
                <a:solidFill>
                  <a:schemeClr val="tx1">
                    <a:lumMod val="65000"/>
                    <a:lumOff val="35000"/>
                  </a:schemeClr>
                </a:solidFill>
              </a:rPr>
              <a:t>O termo </a:t>
            </a:r>
            <a:r>
              <a:rPr lang="pt-BR" dirty="0" err="1">
                <a:solidFill>
                  <a:schemeClr val="tx1">
                    <a:lumMod val="65000"/>
                    <a:lumOff val="35000"/>
                  </a:schemeClr>
                </a:solidFill>
              </a:rPr>
              <a:t>webhook</a:t>
            </a:r>
            <a:r>
              <a:rPr lang="pt-BR" dirty="0">
                <a:solidFill>
                  <a:schemeClr val="tx1">
                    <a:lumMod val="65000"/>
                    <a:lumOff val="35000"/>
                  </a:schemeClr>
                </a:solidFill>
              </a:rPr>
              <a:t> foi criado em 2007, pelo desenvolvedor Jeff Lindsay, para definir o tratamento de </a:t>
            </a:r>
            <a:r>
              <a:rPr lang="pt-BR" dirty="0" err="1">
                <a:solidFill>
                  <a:schemeClr val="tx1">
                    <a:lumMod val="65000"/>
                    <a:lumOff val="35000"/>
                  </a:schemeClr>
                </a:solidFill>
              </a:rPr>
              <a:t>callback</a:t>
            </a:r>
            <a:r>
              <a:rPr lang="pt-BR" dirty="0">
                <a:solidFill>
                  <a:schemeClr val="tx1">
                    <a:lumMod val="65000"/>
                    <a:lumOff val="35000"/>
                  </a:schemeClr>
                </a:solidFill>
              </a:rPr>
              <a:t>, ou o retorno de uma requisição HTTP iniciada por um evento</a:t>
            </a:r>
            <a:r>
              <a:rPr lang="pt-BR" dirty="0" smtClean="0">
                <a:solidFill>
                  <a:schemeClr val="tx1">
                    <a:lumMod val="65000"/>
                    <a:lumOff val="35000"/>
                  </a:schemeClr>
                </a:solidFill>
              </a:rPr>
              <a:t>.</a:t>
            </a:r>
          </a:p>
          <a:p>
            <a:pPr algn="just"/>
            <a:r>
              <a:rPr lang="pt-BR" dirty="0" smtClean="0">
                <a:solidFill>
                  <a:schemeClr val="tx1">
                    <a:lumMod val="65000"/>
                    <a:lumOff val="35000"/>
                  </a:schemeClr>
                </a:solidFill>
              </a:rPr>
              <a:t>Na </a:t>
            </a:r>
            <a:r>
              <a:rPr lang="pt-BR" dirty="0">
                <a:solidFill>
                  <a:schemeClr val="tx1">
                    <a:lumMod val="65000"/>
                    <a:lumOff val="35000"/>
                  </a:schemeClr>
                </a:solidFill>
              </a:rPr>
              <a:t>prática, quando um evento acontece em um sistema, ele envia uma notificação para outro sistema, que será o receptor desse evento. Portanto, esse é um recurso utilizado para permitir a troca de dados entre duas aplicações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Em engenharia de dados, um </a:t>
            </a:r>
            <a:r>
              <a:rPr lang="pt-BR" dirty="0" err="1">
                <a:solidFill>
                  <a:schemeClr val="tx1">
                    <a:lumMod val="65000"/>
                    <a:lumOff val="35000"/>
                  </a:schemeClr>
                </a:solidFill>
              </a:rPr>
              <a:t>webhook</a:t>
            </a:r>
            <a:r>
              <a:rPr lang="pt-BR" dirty="0">
                <a:solidFill>
                  <a:schemeClr val="tx1">
                    <a:lumMod val="65000"/>
                    <a:lumOff val="35000"/>
                  </a:schemeClr>
                </a:solidFill>
              </a:rPr>
              <a:t> pode ser utilizado para diversas finalidades, especialmente para automatizar processos e integrar </a:t>
            </a:r>
            <a:r>
              <a:rPr lang="pt-BR" dirty="0" smtClean="0">
                <a:solidFill>
                  <a:schemeClr val="tx1">
                    <a:lumMod val="65000"/>
                    <a:lumOff val="35000"/>
                  </a:schemeClr>
                </a:solidFill>
              </a:rPr>
              <a:t>sistemas.</a:t>
            </a:r>
          </a:p>
          <a:p>
            <a:pPr algn="just"/>
            <a:endParaRPr lang="pt-BR" dirty="0">
              <a:solidFill>
                <a:schemeClr val="tx1">
                  <a:lumMod val="65000"/>
                  <a:lumOff val="35000"/>
                </a:schemeClr>
              </a:solidFill>
            </a:endParaRPr>
          </a:p>
          <a:p>
            <a:r>
              <a:rPr lang="pt-BR" dirty="0" err="1">
                <a:solidFill>
                  <a:schemeClr val="tx1">
                    <a:lumMod val="65000"/>
                    <a:lumOff val="35000"/>
                  </a:schemeClr>
                </a:solidFill>
              </a:rPr>
              <a:t>Webhooks</a:t>
            </a:r>
            <a:r>
              <a:rPr lang="pt-BR" dirty="0">
                <a:solidFill>
                  <a:schemeClr val="tx1">
                    <a:lumMod val="65000"/>
                    <a:lumOff val="35000"/>
                  </a:schemeClr>
                </a:solidFill>
              </a:rPr>
              <a:t> podem ser usados para interagir com </a:t>
            </a:r>
            <a:r>
              <a:rPr lang="pt-BR" dirty="0" err="1">
                <a:solidFill>
                  <a:schemeClr val="tx1">
                    <a:lumMod val="65000"/>
                    <a:lumOff val="35000"/>
                  </a:schemeClr>
                </a:solidFill>
              </a:rPr>
              <a:t>APIs</a:t>
            </a:r>
            <a:r>
              <a:rPr lang="pt-BR" dirty="0">
                <a:solidFill>
                  <a:schemeClr val="tx1">
                    <a:lumMod val="65000"/>
                    <a:lumOff val="35000"/>
                  </a:schemeClr>
                </a:solidFill>
              </a:rPr>
              <a:t> externas e serviços de terceiros. Por exemplo:</a:t>
            </a:r>
          </a:p>
          <a:p>
            <a:r>
              <a:rPr lang="pt-BR" dirty="0">
                <a:solidFill>
                  <a:schemeClr val="tx1">
                    <a:lumMod val="65000"/>
                    <a:lumOff val="35000"/>
                  </a:schemeClr>
                </a:solidFill>
              </a:rPr>
              <a:t>Enviar dados processados para sistemas externos, como plataformas de análise ou serviços de nuvem.</a:t>
            </a:r>
          </a:p>
          <a:p>
            <a:r>
              <a:rPr lang="pt-BR" dirty="0">
                <a:solidFill>
                  <a:schemeClr val="tx1">
                    <a:lumMod val="65000"/>
                    <a:lumOff val="35000"/>
                  </a:schemeClr>
                </a:solidFill>
              </a:rPr>
              <a:t>Atualizar registros em sistemas externos com base em mudanças nos dados internos</a:t>
            </a:r>
            <a:r>
              <a:rPr lang="pt-BR" dirty="0" smtClean="0">
                <a:solidFill>
                  <a:schemeClr val="tx1">
                    <a:lumMod val="65000"/>
                    <a:lumOff val="35000"/>
                  </a:schemeClr>
                </a:solidFill>
              </a:rPr>
              <a:t>.</a:t>
            </a:r>
            <a:endParaRPr lang="pt-BR" dirty="0">
              <a:solidFill>
                <a:schemeClr val="tx1">
                  <a:lumMod val="65000"/>
                  <a:lumOff val="35000"/>
                </a:schemeClr>
              </a:solidFill>
            </a:endParaRPr>
          </a:p>
        </p:txBody>
      </p:sp>
      <p:pic>
        <p:nvPicPr>
          <p:cNvPr id="28674" name="Picture 2" descr="HubSpot Community - Como implementar Webhooks na HubSpot e como eles  diferem de uma API? - HubSpot Community"/>
          <p:cNvPicPr>
            <a:picLocks noChangeAspect="1" noChangeArrowheads="1"/>
          </p:cNvPicPr>
          <p:nvPr/>
        </p:nvPicPr>
        <p:blipFill rotWithShape="1">
          <a:blip r:embed="rId2">
            <a:extLst>
              <a:ext uri="{28A0092B-C50C-407E-A947-70E740481C1C}">
                <a14:useLocalDpi xmlns:a14="http://schemas.microsoft.com/office/drawing/2010/main" val="0"/>
              </a:ext>
            </a:extLst>
          </a:blip>
          <a:srcRect r="53885"/>
          <a:stretch/>
        </p:blipFill>
        <p:spPr bwMode="auto">
          <a:xfrm>
            <a:off x="1384300" y="833123"/>
            <a:ext cx="3806825" cy="29777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ubSpot Community - Como implementar Webhooks na HubSpot e como eles  diferem de uma API? - HubSpot Community"/>
          <p:cNvPicPr>
            <a:picLocks noChangeAspect="1" noChangeArrowheads="1"/>
          </p:cNvPicPr>
          <p:nvPr/>
        </p:nvPicPr>
        <p:blipFill rotWithShape="1">
          <a:blip r:embed="rId2">
            <a:extLst>
              <a:ext uri="{28A0092B-C50C-407E-A947-70E740481C1C}">
                <a14:useLocalDpi xmlns:a14="http://schemas.microsoft.com/office/drawing/2010/main" val="0"/>
              </a:ext>
            </a:extLst>
          </a:blip>
          <a:srcRect l="52038" r="1847"/>
          <a:stretch/>
        </p:blipFill>
        <p:spPr bwMode="auto">
          <a:xfrm>
            <a:off x="1384299" y="3810879"/>
            <a:ext cx="3806825" cy="297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190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ENGENHARIA DE DADOS</a:t>
            </a:r>
            <a:endParaRPr lang="pt-BR" sz="2000" b="1" dirty="0">
              <a:solidFill>
                <a:schemeClr val="tx1">
                  <a:lumMod val="75000"/>
                  <a:lumOff val="25000"/>
                </a:schemeClr>
              </a:solidFill>
            </a:endParaRPr>
          </a:p>
          <a:p>
            <a:r>
              <a:rPr lang="pt-BR" sz="2000" b="1" dirty="0" smtClean="0">
                <a:solidFill>
                  <a:srgbClr val="C00000"/>
                </a:solidFill>
              </a:rPr>
              <a:t>TÓPICOS ABORDADOS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1" y="1132880"/>
            <a:ext cx="5791200" cy="5262979"/>
          </a:xfrm>
          <a:prstGeom prst="rect">
            <a:avLst/>
          </a:prstGeom>
          <a:noFill/>
        </p:spPr>
        <p:txBody>
          <a:bodyPr wrap="square">
            <a:spAutoFit/>
          </a:bodyPr>
          <a:lstStyle/>
          <a:p>
            <a:pPr algn="just"/>
            <a:r>
              <a:rPr lang="pt-BR" sz="1600" b="1" dirty="0"/>
              <a:t>Introdução à Computação em Nuvem:</a:t>
            </a:r>
            <a:endParaRPr lang="pt-BR" sz="1600" dirty="0"/>
          </a:p>
          <a:p>
            <a:pPr marL="742950" lvl="1" indent="-285750" algn="just">
              <a:buFont typeface="Arial" panose="020B0604020202020204" pitchFamily="34" charset="0"/>
              <a:buChar char="•"/>
            </a:pPr>
            <a:r>
              <a:rPr lang="pt-BR" sz="1600" strike="sngStrike" dirty="0"/>
              <a:t>Definição de computação em nuvem.</a:t>
            </a:r>
          </a:p>
          <a:p>
            <a:pPr marL="742950" lvl="1" indent="-285750" algn="just">
              <a:buFont typeface="Arial" panose="020B0604020202020204" pitchFamily="34" charset="0"/>
              <a:buChar char="•"/>
            </a:pPr>
            <a:r>
              <a:rPr lang="pt-BR" sz="1600" strike="sngStrike" dirty="0"/>
              <a:t>Benefícios da computação em nuvem, como escalabilidade, flexibilidade e redução de custos.</a:t>
            </a:r>
          </a:p>
          <a:p>
            <a:pPr marL="742950" lvl="1" indent="-285750" algn="just">
              <a:buFont typeface="Arial" panose="020B0604020202020204" pitchFamily="34" charset="0"/>
              <a:buChar char="•"/>
            </a:pPr>
            <a:r>
              <a:rPr lang="pt-BR" sz="1600" strike="sngStrike" dirty="0"/>
              <a:t>Modelos de serviço em nuvem: </a:t>
            </a:r>
            <a:r>
              <a:rPr lang="pt-BR" sz="1600" strike="sngStrike" dirty="0" err="1"/>
              <a:t>IaaS</a:t>
            </a:r>
            <a:r>
              <a:rPr lang="pt-BR" sz="1600" strike="sngStrike" dirty="0"/>
              <a:t> (</a:t>
            </a:r>
            <a:r>
              <a:rPr lang="pt-BR" sz="1600" strike="sngStrike" dirty="0" err="1"/>
              <a:t>Infrastructure</a:t>
            </a:r>
            <a:r>
              <a:rPr lang="pt-BR" sz="1600" strike="sngStrike" dirty="0"/>
              <a:t> as a Service), </a:t>
            </a:r>
            <a:r>
              <a:rPr lang="pt-BR" sz="1600" strike="sngStrike" dirty="0" err="1"/>
              <a:t>PaaS</a:t>
            </a:r>
            <a:r>
              <a:rPr lang="pt-BR" sz="1600" strike="sngStrike" dirty="0"/>
              <a:t> (Platform as a Service) e </a:t>
            </a:r>
            <a:r>
              <a:rPr lang="pt-BR" sz="1600" strike="sngStrike" dirty="0" err="1"/>
              <a:t>SaaS</a:t>
            </a:r>
            <a:r>
              <a:rPr lang="pt-BR" sz="1600" strike="sngStrike" dirty="0"/>
              <a:t> (Software as a Service</a:t>
            </a:r>
            <a:r>
              <a:rPr lang="pt-BR" sz="1600" strike="sngStrike" dirty="0" smtClean="0"/>
              <a:t>).</a:t>
            </a:r>
          </a:p>
          <a:p>
            <a:pPr algn="just"/>
            <a:endParaRPr lang="pt-BR" sz="1600" dirty="0"/>
          </a:p>
          <a:p>
            <a:pPr algn="just"/>
            <a:r>
              <a:rPr lang="pt-BR" sz="1600" b="1" dirty="0"/>
              <a:t>O que é DaaS:</a:t>
            </a:r>
            <a:endParaRPr lang="pt-BR" sz="1600" dirty="0"/>
          </a:p>
          <a:p>
            <a:pPr marL="742950" lvl="1" indent="-285750" algn="just">
              <a:buFont typeface="Arial" panose="020B0604020202020204" pitchFamily="34" charset="0"/>
              <a:buChar char="•"/>
            </a:pPr>
            <a:r>
              <a:rPr lang="pt-BR" sz="1600" strike="sngStrike" dirty="0"/>
              <a:t>Definição de DaaS.</a:t>
            </a:r>
          </a:p>
          <a:p>
            <a:pPr marL="742950" lvl="1" indent="-285750" algn="just">
              <a:buFont typeface="Arial" panose="020B0604020202020204" pitchFamily="34" charset="0"/>
              <a:buChar char="•"/>
            </a:pPr>
            <a:r>
              <a:rPr lang="pt-BR" sz="1600" strike="sngStrike" dirty="0"/>
              <a:t>Diferença entre dados tradicionais e DaaS</a:t>
            </a:r>
            <a:r>
              <a:rPr lang="pt-BR" sz="1600" strike="sngStrike" dirty="0" smtClean="0"/>
              <a:t>.</a:t>
            </a:r>
            <a:endParaRPr lang="pt-BR" sz="1600" strike="sngStrike" dirty="0"/>
          </a:p>
          <a:p>
            <a:pPr marL="742950" lvl="1" indent="-285750" algn="just">
              <a:buFont typeface="Arial" panose="020B0604020202020204" pitchFamily="34" charset="0"/>
              <a:buChar char="•"/>
            </a:pPr>
            <a:r>
              <a:rPr lang="pt-BR" sz="1600" strike="sngStrike" dirty="0" smtClean="0"/>
              <a:t>Benefícios </a:t>
            </a:r>
            <a:r>
              <a:rPr lang="pt-BR" sz="1600" strike="sngStrike" dirty="0"/>
              <a:t>do DaaS para organizações, como acesso fácil a conjuntos de dados, eliminação de custos de infraestrutura e capacidade de escalabilidade</a:t>
            </a:r>
            <a:r>
              <a:rPr lang="pt-BR" sz="1600" strike="sngStrike" dirty="0" smtClean="0"/>
              <a:t>.</a:t>
            </a:r>
          </a:p>
          <a:p>
            <a:pPr lvl="1" algn="just"/>
            <a:endParaRPr lang="pt-BR" sz="1600" dirty="0"/>
          </a:p>
          <a:p>
            <a:pPr algn="just"/>
            <a:r>
              <a:rPr lang="pt-BR" sz="1600" b="1" dirty="0"/>
              <a:t>Arquitetura do DaaS:</a:t>
            </a:r>
          </a:p>
          <a:p>
            <a:pPr marL="742950" lvl="1" indent="-285750" algn="just">
              <a:buFont typeface="Arial" panose="020B0604020202020204" pitchFamily="34" charset="0"/>
              <a:buChar char="•"/>
            </a:pPr>
            <a:r>
              <a:rPr lang="pt-BR" sz="1600" strike="sngStrike" dirty="0"/>
              <a:t>Componentes principais do DaaS, incluindo armazenamento de dados, ferramentas de processamento de dados e serviços de entrega de dados.</a:t>
            </a:r>
          </a:p>
          <a:p>
            <a:pPr marL="742950" lvl="1" indent="-285750" algn="just">
              <a:buFont typeface="Arial" panose="020B0604020202020204" pitchFamily="34" charset="0"/>
              <a:buChar char="•"/>
            </a:pPr>
            <a:r>
              <a:rPr lang="pt-BR" sz="1600" strike="sngStrike" dirty="0"/>
              <a:t>Descrição do processo de provisionamento e gerenciamento de serviços de dados</a:t>
            </a:r>
            <a:r>
              <a:rPr lang="pt-BR" sz="1600" strike="sngStrike" dirty="0" smtClean="0"/>
              <a:t>.</a:t>
            </a:r>
            <a:endParaRPr lang="pt-BR" sz="1600" strike="sngStrike" dirty="0"/>
          </a:p>
        </p:txBody>
      </p:sp>
      <p:sp>
        <p:nvSpPr>
          <p:cNvPr id="13" name="CaixaDeTexto 12">
            <a:extLst>
              <a:ext uri="{FF2B5EF4-FFF2-40B4-BE49-F238E27FC236}">
                <a16:creationId xmlns="" xmlns:a16="http://schemas.microsoft.com/office/drawing/2014/main" id="{96E3256B-9AFC-290F-82DF-A3AE9CEAA732}"/>
              </a:ext>
            </a:extLst>
          </p:cNvPr>
          <p:cNvSpPr txBox="1"/>
          <p:nvPr/>
        </p:nvSpPr>
        <p:spPr>
          <a:xfrm>
            <a:off x="6234547" y="1132880"/>
            <a:ext cx="5791200" cy="3631763"/>
          </a:xfrm>
          <a:prstGeom prst="rect">
            <a:avLst/>
          </a:prstGeom>
          <a:noFill/>
        </p:spPr>
        <p:txBody>
          <a:bodyPr wrap="square">
            <a:spAutoFit/>
          </a:bodyPr>
          <a:lstStyle/>
          <a:p>
            <a:pPr algn="just"/>
            <a:r>
              <a:rPr lang="pt-BR" sz="1600" b="1" dirty="0"/>
              <a:t>Implementação do DaaS:</a:t>
            </a:r>
            <a:endParaRPr lang="pt-BR" sz="1600" dirty="0"/>
          </a:p>
          <a:p>
            <a:pPr marL="742950" lvl="1" indent="-285750" algn="just">
              <a:buFont typeface="Arial" panose="020B0604020202020204" pitchFamily="34" charset="0"/>
              <a:buChar char="•"/>
            </a:pPr>
            <a:r>
              <a:rPr lang="pt-BR" sz="1600" strike="sngStrike" dirty="0"/>
              <a:t>Opções de implementação do DaaS, incluindo provedores de serviços em nuvem e soluções de software específicas para DaaS.</a:t>
            </a:r>
          </a:p>
          <a:p>
            <a:pPr marL="742950" lvl="1" indent="-285750" algn="just">
              <a:buFont typeface="Arial" panose="020B0604020202020204" pitchFamily="34" charset="0"/>
              <a:buChar char="•"/>
            </a:pPr>
            <a:r>
              <a:rPr lang="pt-BR" sz="1600" strike="sngStrike" dirty="0"/>
              <a:t>Considerações ao migrar para o DaaS, como requisitos de segurança, conformidade regulatória e custos.</a:t>
            </a:r>
          </a:p>
          <a:p>
            <a:pPr marL="285750" indent="-285750" algn="just">
              <a:buFont typeface="Arial" panose="020B0604020202020204" pitchFamily="34" charset="0"/>
              <a:buChar char="•"/>
            </a:pPr>
            <a:endParaRPr lang="pt-BR" sz="1600" dirty="0"/>
          </a:p>
          <a:p>
            <a:pPr algn="just"/>
            <a:r>
              <a:rPr lang="pt-BR" sz="1600" b="1" dirty="0"/>
              <a:t>Cenários de Uso do DaaS:</a:t>
            </a:r>
            <a:endParaRPr lang="pt-BR" sz="1600" dirty="0"/>
          </a:p>
          <a:p>
            <a:pPr marL="742950" lvl="1" indent="-285750" algn="just">
              <a:buFont typeface="Arial" panose="020B0604020202020204" pitchFamily="34" charset="0"/>
              <a:buChar char="•"/>
            </a:pPr>
            <a:r>
              <a:rPr lang="pt-BR" sz="1600" strike="sngStrike" dirty="0"/>
              <a:t>Exemplos de casos de uso do DaaS em diferentes setores, como análise de dados, ciência de dados, aprendizado de máquina, </a:t>
            </a:r>
            <a:r>
              <a:rPr lang="pt-BR" sz="1600" strike="sngStrike" dirty="0" err="1"/>
              <a:t>IoT</a:t>
            </a:r>
            <a:r>
              <a:rPr lang="pt-BR" sz="1600" strike="sngStrike" dirty="0"/>
              <a:t> (Internet das Coisas) e análise preditiva.</a:t>
            </a:r>
          </a:p>
          <a:p>
            <a:pPr marL="742950" lvl="1" indent="-285750" algn="just">
              <a:buFont typeface="Arial" panose="020B0604020202020204" pitchFamily="34" charset="0"/>
              <a:buChar char="•"/>
            </a:pPr>
            <a:r>
              <a:rPr lang="pt-BR" sz="1600" strike="sngStrike" dirty="0"/>
              <a:t>Demonstração de como os usuários podem interagir com os dados fornecidos pelo DaaS e incorporá-los em suas próprias aplicações e processos de negócios</a:t>
            </a:r>
            <a:r>
              <a:rPr lang="pt-BR" sz="1600" strike="sngStrike" dirty="0" smtClean="0"/>
              <a:t>.</a:t>
            </a:r>
            <a:endParaRPr lang="pt-BR" sz="1600" strike="sngStrike" dirty="0"/>
          </a:p>
        </p:txBody>
      </p:sp>
    </p:spTree>
    <p:extLst>
      <p:ext uri="{BB962C8B-B14F-4D97-AF65-F5344CB8AC3E}">
        <p14:creationId xmlns:p14="http://schemas.microsoft.com/office/powerpoint/2010/main" val="1254110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SERVERS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348249"/>
            <a:ext cx="5293486" cy="5355312"/>
          </a:xfrm>
          <a:prstGeom prst="rect">
            <a:avLst/>
          </a:prstGeom>
          <a:noFill/>
        </p:spPr>
        <p:txBody>
          <a:bodyPr wrap="square">
            <a:spAutoFit/>
          </a:bodyPr>
          <a:lstStyle/>
          <a:p>
            <a:pPr algn="just"/>
            <a:r>
              <a:rPr lang="pt-BR" b="1" dirty="0" smtClean="0">
                <a:solidFill>
                  <a:schemeClr val="tx1">
                    <a:lumMod val="65000"/>
                    <a:lumOff val="35000"/>
                  </a:schemeClr>
                </a:solidFill>
              </a:rPr>
              <a:t>Servers</a:t>
            </a:r>
            <a:r>
              <a:rPr lang="pt-BR" dirty="0" smtClean="0">
                <a:solidFill>
                  <a:schemeClr val="tx1">
                    <a:lumMod val="65000"/>
                    <a:lumOff val="35000"/>
                  </a:schemeClr>
                </a:solidFill>
              </a:rPr>
              <a:t>: Servidores </a:t>
            </a:r>
            <a:r>
              <a:rPr lang="pt-BR" dirty="0">
                <a:solidFill>
                  <a:schemeClr val="tx1">
                    <a:lumMod val="65000"/>
                    <a:lumOff val="35000"/>
                  </a:schemeClr>
                </a:solidFill>
              </a:rPr>
              <a:t>na nuvem são instâncias de computação virtual que executam aplicativos ou serviços para os usuários</a:t>
            </a:r>
            <a:r>
              <a:rPr lang="pt-BR" dirty="0" smtClean="0">
                <a:solidFill>
                  <a:schemeClr val="tx1">
                    <a:lumMod val="65000"/>
                    <a:lumOff val="35000"/>
                  </a:schemeClr>
                </a:solidFill>
              </a:rPr>
              <a:t>.</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t>
            </a:r>
            <a:r>
              <a:rPr lang="pt-BR" dirty="0" err="1">
                <a:solidFill>
                  <a:schemeClr val="tx1">
                    <a:lumMod val="65000"/>
                    <a:lumOff val="35000"/>
                  </a:schemeClr>
                </a:solidFill>
              </a:rPr>
              <a:t>Amazon</a:t>
            </a:r>
            <a:r>
              <a:rPr lang="pt-BR" dirty="0">
                <a:solidFill>
                  <a:schemeClr val="tx1">
                    <a:lumMod val="65000"/>
                    <a:lumOff val="35000"/>
                  </a:schemeClr>
                </a:solidFill>
              </a:rPr>
              <a:t> EC2 (</a:t>
            </a:r>
            <a:r>
              <a:rPr lang="pt-BR" dirty="0" err="1">
                <a:solidFill>
                  <a:schemeClr val="tx1">
                    <a:lumMod val="65000"/>
                    <a:lumOff val="35000"/>
                  </a:schemeClr>
                </a:solidFill>
              </a:rPr>
              <a:t>Elastic</a:t>
            </a:r>
            <a:r>
              <a:rPr lang="pt-BR" dirty="0">
                <a:solidFill>
                  <a:schemeClr val="tx1">
                    <a:lumMod val="65000"/>
                    <a:lumOff val="35000"/>
                  </a:schemeClr>
                </a:solidFill>
              </a:rPr>
              <a:t> Compute </a:t>
            </a:r>
            <a:r>
              <a:rPr lang="pt-BR" dirty="0" err="1">
                <a:solidFill>
                  <a:schemeClr val="tx1">
                    <a:lumMod val="65000"/>
                    <a:lumOff val="35000"/>
                  </a:schemeClr>
                </a:solidFill>
              </a:rPr>
              <a:t>Cloud</a:t>
            </a:r>
            <a:r>
              <a:rPr lang="pt-BR" dirty="0">
                <a:solidFill>
                  <a:schemeClr val="tx1">
                    <a:lumMod val="65000"/>
                    <a:lumOff val="35000"/>
                  </a:schemeClr>
                </a:solidFill>
              </a:rPr>
              <a:t>) é um serviço de computação em nuvem da AWS que oferece capacidade de computação escalável na nuvem. Os usuários podem lançar instâncias de servidores virtuais sob demanda, sistema operacional, quantidade de CPU, memória, armazenamento e outras características de configuração.</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a:t>
            </a:r>
            <a:r>
              <a:rPr lang="pt-BR" dirty="0" err="1">
                <a:solidFill>
                  <a:schemeClr val="tx1">
                    <a:lumMod val="65000"/>
                    <a:lumOff val="35000"/>
                  </a:schemeClr>
                </a:solidFill>
              </a:rPr>
              <a:t>Amazon</a:t>
            </a:r>
            <a:r>
              <a:rPr lang="pt-BR" dirty="0">
                <a:solidFill>
                  <a:schemeClr val="tx1">
                    <a:lumMod val="65000"/>
                    <a:lumOff val="35000"/>
                  </a:schemeClr>
                </a:solidFill>
              </a:rPr>
              <a:t> EC2 oferece recursos de escalabilidade e resiliência incorporados. Os usuários podem dimensionar horizontalmente suas instâncias EC2 conforme necessário para lidar com picos de carga de trabalho e podem aproveitar as opções de armazenamento e backup para garantir a resiliência dos dados e aplicativos.</a:t>
            </a:r>
          </a:p>
        </p:txBody>
      </p:sp>
      <p:pic>
        <p:nvPicPr>
          <p:cNvPr id="4100" name="Picture 4" descr="A basic architecture diagram of an EC2 instance within a VPC."/>
          <p:cNvPicPr>
            <a:picLocks noChangeAspect="1" noChangeArrowheads="1"/>
          </p:cNvPicPr>
          <p:nvPr/>
        </p:nvPicPr>
        <p:blipFill rotWithShape="1">
          <a:blip r:embed="rId2">
            <a:extLst>
              <a:ext uri="{28A0092B-C50C-407E-A947-70E740481C1C}">
                <a14:useLocalDpi xmlns:a14="http://schemas.microsoft.com/office/drawing/2010/main" val="0"/>
              </a:ext>
            </a:extLst>
          </a:blip>
          <a:srcRect l="5596" r="3495"/>
          <a:stretch/>
        </p:blipFill>
        <p:spPr bwMode="auto">
          <a:xfrm>
            <a:off x="124691" y="781924"/>
            <a:ext cx="6594764" cy="5885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657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Cantos Arredondados 1">
            <a:extLst>
              <a:ext uri="{FF2B5EF4-FFF2-40B4-BE49-F238E27FC236}">
                <a16:creationId xmlns="" xmlns:a16="http://schemas.microsoft.com/office/drawing/2014/main" id="{739936B1-C2C3-71D8-9348-CA8DA5967F79}"/>
              </a:ext>
            </a:extLst>
          </p:cNvPr>
          <p:cNvSpPr/>
          <p:nvPr/>
        </p:nvSpPr>
        <p:spPr>
          <a:xfrm>
            <a:off x="7401321" y="137622"/>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Cantos Arredondados 3">
            <a:extLst>
              <a:ext uri="{FF2B5EF4-FFF2-40B4-BE49-F238E27FC236}">
                <a16:creationId xmlns="" xmlns:a16="http://schemas.microsoft.com/office/drawing/2014/main" id="{D60B716E-C95A-F218-2B99-C769CCB250DE}"/>
              </a:ext>
            </a:extLst>
          </p:cNvPr>
          <p:cNvSpPr/>
          <p:nvPr/>
        </p:nvSpPr>
        <p:spPr>
          <a:xfrm rot="10800000">
            <a:off x="7410028" y="590471"/>
            <a:ext cx="4867275" cy="242652"/>
          </a:xfrm>
          <a:prstGeom prst="roundRect">
            <a:avLst>
              <a:gd name="adj" fmla="val 50000"/>
            </a:avLst>
          </a:prstGeom>
          <a:gradFill flip="none" rotWithShape="1">
            <a:gsLst>
              <a:gs pos="50000">
                <a:srgbClr val="E11622">
                  <a:alpha val="50000"/>
                </a:srgbClr>
              </a:gs>
              <a:gs pos="25000">
                <a:srgbClr val="E11622">
                  <a:alpha val="25000"/>
                </a:srgbClr>
              </a:gs>
              <a:gs pos="0">
                <a:srgbClr val="E11622">
                  <a:alpha val="0"/>
                </a:srgbClr>
              </a:gs>
              <a:gs pos="75000">
                <a:srgbClr val="E11622">
                  <a:alpha val="75000"/>
                </a:srgbClr>
              </a:gs>
              <a:gs pos="100000">
                <a:srgbClr val="E11622"/>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 xmlns:a16="http://schemas.microsoft.com/office/drawing/2014/main" id="{FF8AFB43-5274-8696-01EC-D587005B972D}"/>
              </a:ext>
            </a:extLst>
          </p:cNvPr>
          <p:cNvSpPr/>
          <p:nvPr/>
        </p:nvSpPr>
        <p:spPr>
          <a:xfrm>
            <a:off x="2779390" y="964573"/>
            <a:ext cx="1186004" cy="3366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95463A32-5037-8FF0-7673-BEF40B834E6E}"/>
              </a:ext>
            </a:extLst>
          </p:cNvPr>
          <p:cNvSpPr txBox="1"/>
          <p:nvPr/>
        </p:nvSpPr>
        <p:spPr>
          <a:xfrm>
            <a:off x="-1" y="125237"/>
            <a:ext cx="7401321" cy="707886"/>
          </a:xfrm>
          <a:prstGeom prst="rect">
            <a:avLst/>
          </a:prstGeom>
          <a:noFill/>
        </p:spPr>
        <p:txBody>
          <a:bodyPr wrap="square" rtlCol="0" anchor="ctr">
            <a:spAutoFit/>
          </a:bodyPr>
          <a:lstStyle/>
          <a:p>
            <a:r>
              <a:rPr lang="pt-BR" sz="2000" b="1" dirty="0" smtClean="0">
                <a:solidFill>
                  <a:schemeClr val="tx1">
                    <a:lumMod val="75000"/>
                    <a:lumOff val="25000"/>
                  </a:schemeClr>
                </a:solidFill>
              </a:rPr>
              <a:t>CLOUD COMPUTNG</a:t>
            </a:r>
            <a:endParaRPr lang="pt-BR" sz="2000" b="1" dirty="0">
              <a:solidFill>
                <a:schemeClr val="tx1">
                  <a:lumMod val="75000"/>
                  <a:lumOff val="25000"/>
                </a:schemeClr>
              </a:solidFill>
            </a:endParaRPr>
          </a:p>
          <a:p>
            <a:r>
              <a:rPr lang="pt-BR" sz="2000" b="1" dirty="0" smtClean="0">
                <a:solidFill>
                  <a:srgbClr val="C00000"/>
                </a:solidFill>
              </a:rPr>
              <a:t>STORAGES</a:t>
            </a:r>
            <a:endParaRPr lang="pt-BR" sz="2000" b="1" dirty="0">
              <a:solidFill>
                <a:srgbClr val="C00000"/>
              </a:solidFill>
            </a:endParaRPr>
          </a:p>
        </p:txBody>
      </p:sp>
      <p:sp>
        <p:nvSpPr>
          <p:cNvPr id="3" name="CaixaDeTexto 2">
            <a:extLst>
              <a:ext uri="{FF2B5EF4-FFF2-40B4-BE49-F238E27FC236}">
                <a16:creationId xmlns="" xmlns:a16="http://schemas.microsoft.com/office/drawing/2014/main" id="{96E3256B-9AFC-290F-82DF-A3AE9CEAA732}"/>
              </a:ext>
            </a:extLst>
          </p:cNvPr>
          <p:cNvSpPr txBox="1"/>
          <p:nvPr/>
        </p:nvSpPr>
        <p:spPr>
          <a:xfrm>
            <a:off x="6854888" y="1286194"/>
            <a:ext cx="5293486" cy="5632311"/>
          </a:xfrm>
          <a:prstGeom prst="rect">
            <a:avLst/>
          </a:prstGeom>
          <a:noFill/>
        </p:spPr>
        <p:txBody>
          <a:bodyPr wrap="square">
            <a:spAutoFit/>
          </a:bodyPr>
          <a:lstStyle/>
          <a:p>
            <a:r>
              <a:rPr lang="pt-BR" b="1" dirty="0" err="1" smtClean="0">
                <a:solidFill>
                  <a:schemeClr val="tx1">
                    <a:lumMod val="65000"/>
                    <a:lumOff val="35000"/>
                  </a:schemeClr>
                </a:solidFill>
              </a:rPr>
              <a:t>Storage</a:t>
            </a:r>
            <a:r>
              <a:rPr lang="pt-BR" dirty="0" smtClean="0">
                <a:solidFill>
                  <a:schemeClr val="tx1">
                    <a:lumMod val="65000"/>
                    <a:lumOff val="35000"/>
                  </a:schemeClr>
                </a:solidFill>
              </a:rPr>
              <a:t>: </a:t>
            </a:r>
            <a:r>
              <a:rPr lang="pt-BR" dirty="0">
                <a:solidFill>
                  <a:schemeClr val="tx1">
                    <a:lumMod val="65000"/>
                    <a:lumOff val="35000"/>
                  </a:schemeClr>
                </a:solidFill>
              </a:rPr>
              <a:t>Armazenamento em </a:t>
            </a:r>
            <a:r>
              <a:rPr lang="pt-BR" dirty="0" err="1">
                <a:solidFill>
                  <a:schemeClr val="tx1">
                    <a:lumMod val="65000"/>
                    <a:lumOff val="35000"/>
                  </a:schemeClr>
                </a:solidFill>
              </a:rPr>
              <a:t>cloud</a:t>
            </a:r>
            <a:r>
              <a:rPr lang="pt-BR" dirty="0">
                <a:solidFill>
                  <a:schemeClr val="tx1">
                    <a:lumMod val="65000"/>
                    <a:lumOff val="35000"/>
                  </a:schemeClr>
                </a:solidFill>
              </a:rPr>
              <a:t> </a:t>
            </a:r>
            <a:r>
              <a:rPr lang="pt-BR" dirty="0" err="1">
                <a:solidFill>
                  <a:schemeClr val="tx1">
                    <a:lumMod val="65000"/>
                    <a:lumOff val="35000"/>
                  </a:schemeClr>
                </a:solidFill>
              </a:rPr>
              <a:t>computing</a:t>
            </a:r>
            <a:r>
              <a:rPr lang="pt-BR" dirty="0">
                <a:solidFill>
                  <a:schemeClr val="tx1">
                    <a:lumMod val="65000"/>
                    <a:lumOff val="35000"/>
                  </a:schemeClr>
                </a:solidFill>
              </a:rPr>
              <a:t> refere-se aos recursos de armazenamento de dados disponíveis na nuvem para os usuários, permitindo o armazenamento e a recuperação de dados de forma segura e escalável.</a:t>
            </a:r>
          </a:p>
          <a:p>
            <a:pPr algn="just"/>
            <a:endParaRPr lang="pt-BR" dirty="0">
              <a:solidFill>
                <a:schemeClr val="tx1">
                  <a:lumMod val="65000"/>
                  <a:lumOff val="35000"/>
                </a:schemeClr>
              </a:solidFill>
            </a:endParaRPr>
          </a:p>
          <a:p>
            <a:pPr algn="just"/>
            <a:r>
              <a:rPr lang="pt-BR" i="1" u="sng" dirty="0">
                <a:solidFill>
                  <a:schemeClr val="tx1">
                    <a:lumMod val="65000"/>
                    <a:lumOff val="35000"/>
                  </a:schemeClr>
                </a:solidFill>
              </a:rPr>
              <a:t>Exemplo</a:t>
            </a:r>
            <a:r>
              <a:rPr lang="pt-BR" dirty="0">
                <a:solidFill>
                  <a:schemeClr val="tx1">
                    <a:lumMod val="65000"/>
                    <a:lumOff val="35000"/>
                  </a:schemeClr>
                </a:solidFill>
              </a:rPr>
              <a:t>: </a:t>
            </a:r>
            <a:r>
              <a:rPr lang="pt-BR" dirty="0" err="1">
                <a:solidFill>
                  <a:schemeClr val="tx1">
                    <a:lumMod val="65000"/>
                    <a:lumOff val="35000"/>
                  </a:schemeClr>
                </a:solidFill>
              </a:rPr>
              <a:t>Amazon</a:t>
            </a:r>
            <a:r>
              <a:rPr lang="pt-BR" dirty="0">
                <a:solidFill>
                  <a:schemeClr val="tx1">
                    <a:lumMod val="65000"/>
                    <a:lumOff val="35000"/>
                  </a:schemeClr>
                </a:solidFill>
              </a:rPr>
              <a:t> S3 (</a:t>
            </a:r>
            <a:r>
              <a:rPr lang="pt-BR" dirty="0" err="1">
                <a:solidFill>
                  <a:schemeClr val="tx1">
                    <a:lumMod val="65000"/>
                    <a:lumOff val="35000"/>
                  </a:schemeClr>
                </a:solidFill>
              </a:rPr>
              <a:t>Simple</a:t>
            </a:r>
            <a:r>
              <a:rPr lang="pt-BR" dirty="0">
                <a:solidFill>
                  <a:schemeClr val="tx1">
                    <a:lumMod val="65000"/>
                    <a:lumOff val="35000"/>
                  </a:schemeClr>
                </a:solidFill>
              </a:rPr>
              <a:t> </a:t>
            </a:r>
            <a:r>
              <a:rPr lang="pt-BR" dirty="0" err="1">
                <a:solidFill>
                  <a:schemeClr val="tx1">
                    <a:lumMod val="65000"/>
                    <a:lumOff val="35000"/>
                  </a:schemeClr>
                </a:solidFill>
              </a:rPr>
              <a:t>Storage</a:t>
            </a:r>
            <a:r>
              <a:rPr lang="pt-BR" dirty="0">
                <a:solidFill>
                  <a:schemeClr val="tx1">
                    <a:lumMod val="65000"/>
                    <a:lumOff val="35000"/>
                  </a:schemeClr>
                </a:solidFill>
              </a:rPr>
              <a:t> Service) é um serviço de armazenamento de objetos da AWS, projetado para armazenar e recuperar grandes quantidades de dados de forma durável e altamente disponível.</a:t>
            </a:r>
          </a:p>
          <a:p>
            <a:pPr algn="just"/>
            <a:endParaRPr lang="pt-BR" dirty="0">
              <a:solidFill>
                <a:schemeClr val="tx1">
                  <a:lumMod val="65000"/>
                  <a:lumOff val="35000"/>
                </a:schemeClr>
              </a:solidFill>
            </a:endParaRPr>
          </a:p>
          <a:p>
            <a:pPr algn="just"/>
            <a:r>
              <a:rPr lang="pt-BR" dirty="0">
                <a:solidFill>
                  <a:schemeClr val="tx1">
                    <a:lumMod val="65000"/>
                    <a:lumOff val="35000"/>
                  </a:schemeClr>
                </a:solidFill>
              </a:rPr>
              <a:t>O </a:t>
            </a:r>
            <a:r>
              <a:rPr lang="pt-BR" dirty="0" err="1">
                <a:solidFill>
                  <a:schemeClr val="tx1">
                    <a:lumMod val="65000"/>
                    <a:lumOff val="35000"/>
                  </a:schemeClr>
                </a:solidFill>
              </a:rPr>
              <a:t>Amazon</a:t>
            </a:r>
            <a:r>
              <a:rPr lang="pt-BR" dirty="0">
                <a:solidFill>
                  <a:schemeClr val="tx1">
                    <a:lumMod val="65000"/>
                    <a:lumOff val="35000"/>
                  </a:schemeClr>
                </a:solidFill>
              </a:rPr>
              <a:t> S3 se integra perfeitamente com outros serviços da AWS, permitindo aos usuários construir soluções completas e integradas na nuvem. Por exemplo, o S3 pode ser usado para armazenar arquivos de mídia para serem acessados por aplicativos hospedados em instâncias EC2, ou pode ser usado como origem de dados para serviços de análise de dados, como </a:t>
            </a:r>
            <a:r>
              <a:rPr lang="pt-BR" dirty="0" err="1">
                <a:solidFill>
                  <a:schemeClr val="tx1">
                    <a:lumMod val="65000"/>
                    <a:lumOff val="35000"/>
                  </a:schemeClr>
                </a:solidFill>
              </a:rPr>
              <a:t>Amazon</a:t>
            </a:r>
            <a:r>
              <a:rPr lang="pt-BR" dirty="0">
                <a:solidFill>
                  <a:schemeClr val="tx1">
                    <a:lumMod val="65000"/>
                    <a:lumOff val="35000"/>
                  </a:schemeClr>
                </a:solidFill>
              </a:rPr>
              <a:t> Athena e </a:t>
            </a:r>
            <a:r>
              <a:rPr lang="pt-BR" dirty="0" err="1">
                <a:solidFill>
                  <a:schemeClr val="tx1">
                    <a:lumMod val="65000"/>
                    <a:lumOff val="35000"/>
                  </a:schemeClr>
                </a:solidFill>
              </a:rPr>
              <a:t>Amazon</a:t>
            </a:r>
            <a:r>
              <a:rPr lang="pt-BR" dirty="0">
                <a:solidFill>
                  <a:schemeClr val="tx1">
                    <a:lumMod val="65000"/>
                    <a:lumOff val="35000"/>
                  </a:schemeClr>
                </a:solidFill>
              </a:rPr>
              <a:t> </a:t>
            </a:r>
            <a:r>
              <a:rPr lang="pt-BR" dirty="0" err="1">
                <a:solidFill>
                  <a:schemeClr val="tx1">
                    <a:lumMod val="65000"/>
                    <a:lumOff val="35000"/>
                  </a:schemeClr>
                </a:solidFill>
              </a:rPr>
              <a:t>Redshift</a:t>
            </a:r>
            <a:r>
              <a:rPr lang="pt-BR" dirty="0">
                <a:solidFill>
                  <a:schemeClr val="tx1">
                    <a:lumMod val="65000"/>
                    <a:lumOff val="35000"/>
                  </a:schemeClr>
                </a:solidFill>
              </a:rPr>
              <a:t>.</a:t>
            </a:r>
          </a:p>
        </p:txBody>
      </p:sp>
      <p:pic>
        <p:nvPicPr>
          <p:cNvPr id="5122" name="Picture 2" descr="AWS Storage: Overview, Types &amp; Benefits | K21Academy"/>
          <p:cNvPicPr>
            <a:picLocks noChangeAspect="1" noChangeArrowheads="1"/>
          </p:cNvPicPr>
          <p:nvPr/>
        </p:nvPicPr>
        <p:blipFill rotWithShape="1">
          <a:blip r:embed="rId2">
            <a:extLst>
              <a:ext uri="{28A0092B-C50C-407E-A947-70E740481C1C}">
                <a14:useLocalDpi xmlns:a14="http://schemas.microsoft.com/office/drawing/2010/main" val="0"/>
              </a:ext>
            </a:extLst>
          </a:blip>
          <a:srcRect l="4281" r="2356"/>
          <a:stretch/>
        </p:blipFill>
        <p:spPr bwMode="auto">
          <a:xfrm>
            <a:off x="124691" y="2369127"/>
            <a:ext cx="669336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6259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6231</TotalTime>
  <Words>7321</Words>
  <Application>Microsoft Office PowerPoint</Application>
  <PresentationFormat>Widescreen</PresentationFormat>
  <Paragraphs>753</Paragraphs>
  <Slides>72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72</vt:i4>
      </vt:variant>
    </vt:vector>
  </HeadingPairs>
  <TitlesOfParts>
    <vt:vector size="76"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Energisa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Laysa Fernanda Belici Siborde</dc:creator>
  <cp:lastModifiedBy>PESSOAL</cp:lastModifiedBy>
  <cp:revision>74</cp:revision>
  <dcterms:created xsi:type="dcterms:W3CDTF">2023-09-24T04:44:34Z</dcterms:created>
  <dcterms:modified xsi:type="dcterms:W3CDTF">2024-05-31T02:10:30Z</dcterms:modified>
</cp:coreProperties>
</file>