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72" r:id="rId7"/>
    <p:sldId id="282" r:id="rId8"/>
    <p:sldId id="28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622"/>
    <a:srgbClr val="FBD1D3"/>
    <a:srgbClr val="EE5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F47FA-6553-4F91-A2AE-9E630307BA25}" v="144" dt="2023-10-01T19:13:5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5" autoAdjust="0"/>
    <p:restoredTop sz="96357" autoAdjust="0"/>
  </p:normalViewPr>
  <p:slideViewPr>
    <p:cSldViewPr snapToGrid="0">
      <p:cViewPr varScale="1">
        <p:scale>
          <a:sx n="116" d="100"/>
          <a:sy n="116" d="100"/>
        </p:scale>
        <p:origin x="8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414A4-BF22-3B8B-0B7A-4EB6E6ED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F51F52-C318-B1BD-6324-BC655576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0E301CF-7FB9-2D97-92E1-E05A1B2C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3E8B1D-B512-3988-772E-C84CAEE2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E4BA11-1B8F-DF4F-3CB1-DFFF1B2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03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2C5F59-07FC-721E-341A-75FED8FE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829A809-8666-A3FB-05C7-DE715134F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6993EB-D052-03D5-FB48-48BF7FE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9154A86-F007-F667-7985-14CA20B6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672E804-E2DE-8A5F-1A42-D32F662C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23BFD13-A5FE-0B0D-5AD5-D6B5700EB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1EAF25A-FF2F-61BE-783F-B019CD2CF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6FE1C5C-8EC9-C127-AD6F-1F3223E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7027E45-4E8A-8C4A-36D2-AD69614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215E433-B882-D71E-3D7E-775B3335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E05B5C-4DA2-9FBB-3134-AA80688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97B45D4-08D5-FCE1-C951-16AF0C32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AF30399-B78C-5C09-4ABD-476FBBAA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AD44DA-8C87-597D-A356-949F8D6B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30F2A2A-C8AA-2ED6-5FB8-DE4181C7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DC5410-DBCC-E6B7-2BF4-98DFCCE8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D476C12-7B48-D8C2-EE56-68884927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A6F0149-6F6E-8F23-2AA3-096FC345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A0016D-BAEE-C2D2-9040-9D81EBF5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0AC3E1-F00D-81E6-20D0-28C3070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6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303757-68B6-25DA-1496-34B016E9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D7B51D-A7DA-7273-908F-1F78C0D6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7465C46-CAD4-D987-411C-C0CCBD8B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09C1DF7-E592-5F7E-B2C0-9CE0609C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4A01043-7975-4195-5516-2CADACB2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B4E3DB0-5252-04B7-A9A0-8A89FF42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9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D41519-5324-4F33-5C20-C59D74F2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986F26C-23CE-6C06-F97B-97A46B6E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96CAA8A-9C0F-4F0F-FC8A-AD13E7BE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B097B8B-8CE7-E05A-3ECB-DE825D38F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8AF1EDF2-2AA8-DE12-9876-182C11104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88D43FD-6945-ED73-78EE-36AC44E7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9F6B160-57AB-DE5A-7ADA-BE53BDA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A75CEAA-7B88-FB43-6A68-1ED8EB86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5BD589-7ACC-C692-A3A6-ECB3C39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544C83E-52C4-3843-840F-B04D1694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1674BEA-EA6F-CC79-85DA-3937DED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5AB6618-4E99-AFF2-D766-45F8ECC2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5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A830734-9A23-5FDF-F4B0-505BD323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0B06434-D7EF-B8F9-3919-91A4970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FEFE77B-EE85-72AB-F36B-C2E3060C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E12308-EAB5-87BB-E4C2-4EB972D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CED0835-9981-4DD5-5688-97EFFFD5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67826CE-E5E3-DD2A-C6D8-35DE2C8A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BFAE2A9-0C45-58DC-61A1-F0965B19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4E2951-3908-7936-4C98-1589B5C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34817D1-B2E9-CC8E-14BE-D83C2E3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5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516FCE-4A63-597D-D2EA-F97D33F3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67DD75D-55D6-B6B0-0FD4-4D5FC00A8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395C9B2-DFF0-B251-2C34-F06F11CF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737BFEF-9CDD-7DD7-75F0-8F3C8E64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ECE1B8E-E168-D753-A73D-0556FD3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407CB25-249E-0B6A-1B1A-F1FF2DE1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43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41C9E1A-F158-B32A-1C43-D78F1C4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0CE8646-1E73-A3D8-BE61-15D134F3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E127CFD-FEA8-83EE-CB03-FE6A958AD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3AF9-5C32-4632-8C53-F06D145C9B3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67A024D-C96A-9E7C-5BE8-84FA65F98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5FC4E0B-5D77-7603-0DCC-E4601277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EF00-BC71-43C7-AF78-822ED982E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atabricks.com/try-databricks#accoun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atabricks.com/try-databricks#accou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C4F28DA2-E6C0-A6ED-1E06-D5C06CAA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PRIMEIRO ACESSO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2400409"/>
            <a:ext cx="52934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ACESSAR: https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://community.cloud.databricks.com/login.html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CRIAR CONTA:</a:t>
            </a: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www.databricks.com/try-databricks#account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único de 15 GB.</a:t>
            </a: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é encerrado automaticamente após 2 horas.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5" y="964573"/>
            <a:ext cx="11884351" cy="56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4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PRIMEIRO ACESSO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2341256"/>
            <a:ext cx="52934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Notebook: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Notebook no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um ambiente interativo que permite combinar código, texto explicativo e visualizações em um único documento. Ele suporta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Python, R e SQL. Os notebooks são úteis para análise exploratória de dados, desenvolvimento de código, colaboração entre membros da equipe e documentação de processos. Os códigos são executados em células, permitindo uma execução incremental e interativa.</a:t>
            </a:r>
          </a:p>
        </p:txBody>
      </p:sp>
      <p:pic>
        <p:nvPicPr>
          <p:cNvPr id="9" name="Picture 2" descr="Databricks Certified Associate Developer for Apache Spark — tips to get  prepared for the exam | by Thiago Cordon | Data Are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" y="2126173"/>
            <a:ext cx="6759133" cy="32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atabricks Certified Data Engineer Professional | Datab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59" y="1974290"/>
            <a:ext cx="1296377" cy="1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PRIMEIRO ACESSO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1925757"/>
            <a:ext cx="52934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Cluster no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refere-se a um conjunto de máquinas virtuais que são provisionadas para executar tarefas computacionais.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usa o Apache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processamento de dados distribuído, e um cluster é composto por nós de trabalho que executam tarefas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Os clusters podem ser configurados conforme necessário para lidar com diferentes cargas de trabalho, e sua escala pode ser aumentada ou reduzida dinamicamente. É possível ter clusters dedicados para tarefas específicas, como ETL (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Extract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ou treinamento de modelos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machine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9" name="Picture 2" descr="Databricks Certified Associate Developer for Apache Spark — tips to get  prepared for the exam | by Thiago Cordon | Data Are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" y="2126173"/>
            <a:ext cx="6759133" cy="32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bricks Certified Data Engineer Professional | Datab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59" y="1974290"/>
            <a:ext cx="1296377" cy="1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1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PRIMEIRO ACESSO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2202756"/>
            <a:ext cx="52934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uma unidade de trabalho que envia uma tarefa específica para execução no cluster. Essa tarefa pode ser a execução de um notebook, um script Python, um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SQL ou outras operações. Os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são utilizados para automatizar a execução de processos e fluxos de trabalho em intervalos específicos ou em resposta a eventos. Eles podem ser agendados para serem executados em clusters dedicados, e os resultados podem ser monitorados e gerenciados por meio da interface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2050" name="Picture 2" descr="Databricks Certified Associate Developer for Apache Spark — tips to get  prepared for the exam | by Thiago Cordon | Data Are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" y="2126173"/>
            <a:ext cx="6759133" cy="32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bricks Certified Data Engineer Professional | Datab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59" y="1974290"/>
            <a:ext cx="1296377" cy="1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9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UNIDADE DE PROCESSAMENTO (CLUSTER)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1" y="1043319"/>
            <a:ext cx="11827379" cy="565764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4329" y="2815165"/>
            <a:ext cx="1529551" cy="269867"/>
          </a:xfrm>
          <a:prstGeom prst="roundRect">
            <a:avLst>
              <a:gd name="adj" fmla="val 11905"/>
            </a:avLst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0662449" y="2008194"/>
            <a:ext cx="1529551" cy="269867"/>
          </a:xfrm>
          <a:prstGeom prst="roundRect">
            <a:avLst>
              <a:gd name="adj" fmla="val 11905"/>
            </a:avLst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7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UNIDADE DE PROCESSAMENTO (CLUSTER)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905"/>
          <a:stretch/>
        </p:blipFill>
        <p:spPr>
          <a:xfrm>
            <a:off x="1632355" y="1043319"/>
            <a:ext cx="9107171" cy="53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3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UNIDADE DE PROCESSAMENTO (CLUSTER)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33" y="1043319"/>
            <a:ext cx="899285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INSERINDO DADOS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40097"/>
          <a:stretch/>
        </p:blipFill>
        <p:spPr>
          <a:xfrm>
            <a:off x="294170" y="1837798"/>
            <a:ext cx="9145276" cy="36635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78" y="1043318"/>
            <a:ext cx="5468113" cy="57824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041" y="2565197"/>
            <a:ext cx="179095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INSERINDO DADOS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19257"/>
          <a:stretch/>
        </p:blipFill>
        <p:spPr>
          <a:xfrm>
            <a:off x="2370974" y="1043319"/>
            <a:ext cx="7629931" cy="55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NOTEBOOK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633287"/>
            <a:ext cx="713522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D9D11F55-F6EA-1FFE-C97C-DBEB1D6A0B70}"/>
              </a:ext>
            </a:extLst>
          </p:cNvPr>
          <p:cNvSpPr/>
          <p:nvPr/>
        </p:nvSpPr>
        <p:spPr>
          <a:xfrm>
            <a:off x="6735118" y="1894457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xmlns="" id="{747D8C9B-CBB5-CE66-36BC-2A2EEA5F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2" b="21324"/>
          <a:stretch/>
        </p:blipFill>
        <p:spPr>
          <a:xfrm>
            <a:off x="232500" y="241907"/>
            <a:ext cx="1648792" cy="511730"/>
          </a:xfrm>
          <a:prstGeom prst="rect">
            <a:avLst/>
          </a:prstGeom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3F45CA82-402A-978E-EC3F-E04392BAA0D7}"/>
              </a:ext>
            </a:extLst>
          </p:cNvPr>
          <p:cNvSpPr/>
          <p:nvPr/>
        </p:nvSpPr>
        <p:spPr>
          <a:xfrm rot="10800000">
            <a:off x="4335600" y="2435740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D083675A-481A-4DD3-E8DF-FD17E66CF3F6}"/>
              </a:ext>
            </a:extLst>
          </p:cNvPr>
          <p:cNvSpPr/>
          <p:nvPr/>
        </p:nvSpPr>
        <p:spPr>
          <a:xfrm>
            <a:off x="3938874" y="2977022"/>
            <a:ext cx="7663519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36BA2F33-3915-B1D6-45C7-3825B959A771}"/>
              </a:ext>
            </a:extLst>
          </p:cNvPr>
          <p:cNvSpPr/>
          <p:nvPr/>
        </p:nvSpPr>
        <p:spPr>
          <a:xfrm rot="10800000">
            <a:off x="3938874" y="3518304"/>
            <a:ext cx="7663519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18B56E9B-347A-6897-1C4D-871E612B1843}"/>
              </a:ext>
            </a:extLst>
          </p:cNvPr>
          <p:cNvSpPr/>
          <p:nvPr/>
        </p:nvSpPr>
        <p:spPr>
          <a:xfrm rot="10800000">
            <a:off x="8686056" y="6301506"/>
            <a:ext cx="2457900" cy="2426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E74938B3-EC5F-0E2C-7F75-AA29729B0070}"/>
              </a:ext>
            </a:extLst>
          </p:cNvPr>
          <p:cNvSpPr/>
          <p:nvPr/>
        </p:nvSpPr>
        <p:spPr>
          <a:xfrm rot="10800000">
            <a:off x="9905257" y="6301506"/>
            <a:ext cx="1680630" cy="24265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7DF006D3-B629-A479-6E43-D4A01C4A9A6F}"/>
              </a:ext>
            </a:extLst>
          </p:cNvPr>
          <p:cNvCxnSpPr/>
          <p:nvPr/>
        </p:nvCxnSpPr>
        <p:spPr>
          <a:xfrm>
            <a:off x="6739775" y="1473287"/>
            <a:ext cx="0" cy="26834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B5E5830C-9BE0-B419-D93D-1E0D1914A877}"/>
              </a:ext>
            </a:extLst>
          </p:cNvPr>
          <p:cNvSpPr/>
          <p:nvPr/>
        </p:nvSpPr>
        <p:spPr>
          <a:xfrm>
            <a:off x="6705531" y="1391239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xmlns="" id="{3F1C81BE-2986-DAF5-D3A8-FB2E999874A4}"/>
              </a:ext>
            </a:extLst>
          </p:cNvPr>
          <p:cNvCxnSpPr>
            <a:cxnSpLocks/>
          </p:cNvCxnSpPr>
          <p:nvPr/>
        </p:nvCxnSpPr>
        <p:spPr>
          <a:xfrm>
            <a:off x="9193248" y="2313025"/>
            <a:ext cx="0" cy="10392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4902E6C1-9395-5ECF-7FC5-20EEA086EF98}"/>
              </a:ext>
            </a:extLst>
          </p:cNvPr>
          <p:cNvSpPr/>
          <p:nvPr/>
        </p:nvSpPr>
        <p:spPr>
          <a:xfrm>
            <a:off x="6705531" y="4155844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D9F0940B-5E1D-CED7-7ABF-EF084BBCC7C9}"/>
              </a:ext>
            </a:extLst>
          </p:cNvPr>
          <p:cNvSpPr/>
          <p:nvPr/>
        </p:nvSpPr>
        <p:spPr>
          <a:xfrm>
            <a:off x="9158122" y="2243432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9CA80106-E43D-ACB4-C821-1DC5F8839CEA}"/>
              </a:ext>
            </a:extLst>
          </p:cNvPr>
          <p:cNvSpPr/>
          <p:nvPr/>
        </p:nvSpPr>
        <p:spPr>
          <a:xfrm>
            <a:off x="9158122" y="3340514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3ED1471A-F5B0-994E-B4C2-E3959F21C7A7}"/>
              </a:ext>
            </a:extLst>
          </p:cNvPr>
          <p:cNvSpPr txBox="1"/>
          <p:nvPr/>
        </p:nvSpPr>
        <p:spPr>
          <a:xfrm>
            <a:off x="-107743" y="5278100"/>
            <a:ext cx="428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ENGENHARIA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EB7E079A-C3E6-AE85-CF81-53C9557A7056}"/>
              </a:ext>
            </a:extLst>
          </p:cNvPr>
          <p:cNvSpPr txBox="1"/>
          <p:nvPr/>
        </p:nvSpPr>
        <p:spPr>
          <a:xfrm rot="16200000">
            <a:off x="90702" y="6092601"/>
            <a:ext cx="57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64932987-3497-4DE9-07D6-3DF21D4227D7}"/>
              </a:ext>
            </a:extLst>
          </p:cNvPr>
          <p:cNvSpPr txBox="1"/>
          <p:nvPr/>
        </p:nvSpPr>
        <p:spPr>
          <a:xfrm>
            <a:off x="411168" y="5440482"/>
            <a:ext cx="3531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E11622"/>
                </a:solidFill>
              </a:rPr>
              <a:t>DADOS</a:t>
            </a:r>
          </a:p>
        </p:txBody>
      </p:sp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xmlns="" id="{92182756-603A-0C40-B053-7FF8A834D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21160" r="73826" b="21324"/>
          <a:stretch/>
        </p:blipFill>
        <p:spPr>
          <a:xfrm>
            <a:off x="251398" y="5818669"/>
            <a:ext cx="289059" cy="334633"/>
          </a:xfrm>
          <a:prstGeom prst="rect">
            <a:avLst/>
          </a:prstGeom>
          <a:ln>
            <a:noFill/>
          </a:ln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11A86B59-6796-F284-3B82-DDE074A5F8DB}"/>
              </a:ext>
            </a:extLst>
          </p:cNvPr>
          <p:cNvCxnSpPr>
            <a:cxnSpLocks/>
          </p:cNvCxnSpPr>
          <p:nvPr/>
        </p:nvCxnSpPr>
        <p:spPr>
          <a:xfrm>
            <a:off x="4335600" y="5461748"/>
            <a:ext cx="0" cy="11036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6E907648-66ED-74D6-1053-6683598B50F8}"/>
              </a:ext>
            </a:extLst>
          </p:cNvPr>
          <p:cNvSpPr txBox="1"/>
          <p:nvPr/>
        </p:nvSpPr>
        <p:spPr>
          <a:xfrm>
            <a:off x="4167506" y="6026650"/>
            <a:ext cx="428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2140" dirty="0">
                <a:solidFill>
                  <a:srgbClr val="E11622"/>
                </a:solidFill>
              </a:rPr>
              <a:t>BELICI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8661CACE-B20D-F3B2-06B8-69DBE2F80C0E}"/>
              </a:ext>
            </a:extLst>
          </p:cNvPr>
          <p:cNvSpPr txBox="1"/>
          <p:nvPr/>
        </p:nvSpPr>
        <p:spPr>
          <a:xfrm>
            <a:off x="4351591" y="5092902"/>
            <a:ext cx="35341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LAYSA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xmlns="" id="{C060F428-173E-1934-5225-45D2B26D9572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1588006" y="3421591"/>
            <a:ext cx="0" cy="46020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xmlns="" id="{88740F5A-6918-89CD-A84C-A05D93FAF21C}"/>
              </a:ext>
            </a:extLst>
          </p:cNvPr>
          <p:cNvSpPr/>
          <p:nvPr/>
        </p:nvSpPr>
        <p:spPr>
          <a:xfrm>
            <a:off x="11549704" y="3344988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D1286167-2F69-FB3D-19C1-437B694B5735}"/>
              </a:ext>
            </a:extLst>
          </p:cNvPr>
          <p:cNvSpPr/>
          <p:nvPr/>
        </p:nvSpPr>
        <p:spPr>
          <a:xfrm>
            <a:off x="11549704" y="3881797"/>
            <a:ext cx="76603" cy="76603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NOTEBOOK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1" y="1328100"/>
            <a:ext cx="11727305" cy="49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NOTEBOOK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1" y="1328100"/>
            <a:ext cx="11727305" cy="49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4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NOTEBOOK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4" y="1349115"/>
            <a:ext cx="9044386" cy="50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NOTEBOOK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08887" y="3031524"/>
            <a:ext cx="819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C00000"/>
                </a:solidFill>
              </a:rPr>
              <a:t>CARREGUEM O ARQUIVO CLIENTE_CARTAO.CSV CONFORME O ENSINADO.</a:t>
            </a:r>
            <a:endParaRPr lang="pt-B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6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DELTA LAKE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4" y="972064"/>
            <a:ext cx="4263365" cy="56799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54" y="2331307"/>
            <a:ext cx="7380643" cy="33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xmlns="" id="{303B8ABE-1FCF-31F9-924D-62D5454E7348}"/>
              </a:ext>
            </a:extLst>
          </p:cNvPr>
          <p:cNvSpPr/>
          <p:nvPr/>
        </p:nvSpPr>
        <p:spPr>
          <a:xfrm>
            <a:off x="-757647" y="5577839"/>
            <a:ext cx="1998617" cy="1998617"/>
          </a:xfrm>
          <a:prstGeom prst="ellipse">
            <a:avLst/>
          </a:prstGeom>
          <a:noFill/>
          <a:ln w="19050">
            <a:solidFill>
              <a:srgbClr val="E116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CCD49B0B-3A63-942B-32DD-264660C83F85}"/>
              </a:ext>
            </a:extLst>
          </p:cNvPr>
          <p:cNvSpPr/>
          <p:nvPr/>
        </p:nvSpPr>
        <p:spPr>
          <a:xfrm>
            <a:off x="9836331" y="-339634"/>
            <a:ext cx="1027610" cy="1027610"/>
          </a:xfrm>
          <a:prstGeom prst="ellipse">
            <a:avLst/>
          </a:prstGeom>
          <a:noFill/>
          <a:ln w="19050">
            <a:solidFill>
              <a:srgbClr val="E116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ile:Databricks Logo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78" y="1508173"/>
            <a:ext cx="8240468" cy="43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INTRODUÇÃO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1348249"/>
            <a:ext cx="5293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uma plataforma de análise e processamento de big data baseada em nuvem. Ela foi criada pela equipe que desenvolveu o Apache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fornece um ambiente unificado para análise de dados,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machine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processamento de dados em larga escala.</a:t>
            </a:r>
          </a:p>
          <a:p>
            <a:pPr algn="just"/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plataforma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facilita a colaboração entre equipes de dados, cientistas de dados e engenheiros, oferecendo uma interface interativa para análise, visualização e construção de modelos de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machine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suporta várias linguagens de programação, incluindo SQL, Python, Scala e R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File:Databricks Logo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1" y="2166199"/>
            <a:ext cx="5501741" cy="28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INTRODUÇÃO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1348249"/>
            <a:ext cx="52934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oferece uma variedade de recursos para facilitar o processamento e análise de big data. 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Integrado: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construído em torno do Apache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um poderoso framework de processamento de dados em escala distribuída. Isso permite a execução eficiente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suporte a processamento em batch e streaming.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Automação de Fluxo de Trabalho: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Oferece recursos avançados de automação para criação e gerenciamento de fluxos de trabalho. Os usuários podem agendar tarefas, criar pipelines de dados e automatizar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Integração com Nuvem: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projetado para ser facilmente integrado a serviços em nuvem, como Microsoft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Amazon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 Services (AWS) e Google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Platform (GCP). </a:t>
            </a:r>
          </a:p>
        </p:txBody>
      </p:sp>
      <p:pic>
        <p:nvPicPr>
          <p:cNvPr id="1026" name="Picture 2" descr="File:Databricks Logo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1" y="2166199"/>
            <a:ext cx="5501741" cy="28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INTRODUÇÃO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697011" y="2010033"/>
            <a:ext cx="6318422" cy="4679091"/>
          </a:xfrm>
          <a:prstGeom prst="roundRect">
            <a:avLst>
              <a:gd name="adj" fmla="val 254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71493" y="1622464"/>
            <a:ext cx="1503841" cy="88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ile:Databricks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3" y="1669525"/>
            <a:ext cx="1503841" cy="7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2803099" y="3635951"/>
            <a:ext cx="6072291" cy="1289222"/>
          </a:xfrm>
          <a:prstGeom prst="roundRect">
            <a:avLst>
              <a:gd name="adj" fmla="val 254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pache spark logo - Social media &amp; Logo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95" y="3796353"/>
            <a:ext cx="1936836" cy="9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2803098" y="5291468"/>
            <a:ext cx="6072291" cy="1289222"/>
          </a:xfrm>
          <a:prstGeom prst="roundRect">
            <a:avLst>
              <a:gd name="adj" fmla="val 254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Azure Databricks — Tayga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6" t="14055" r="15315" b="15314"/>
          <a:stretch/>
        </p:blipFill>
        <p:spPr bwMode="auto">
          <a:xfrm>
            <a:off x="5319759" y="5368743"/>
            <a:ext cx="807308" cy="8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268944" y="6164046"/>
            <a:ext cx="290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DBFS –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file system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708765" y="3635951"/>
            <a:ext cx="2149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Processamento Distribuído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32274" y="5297791"/>
            <a:ext cx="2243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</a:rPr>
              <a:t>Armazenamento Distribuído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1030" name="Picture 6" descr="Introduction to Databricks Delta Lake | Adati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6" t="21169" r="27601" b="18877"/>
          <a:stretch/>
        </p:blipFill>
        <p:spPr bwMode="auto">
          <a:xfrm>
            <a:off x="5153079" y="2568518"/>
            <a:ext cx="1140668" cy="8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6725698" y="2346729"/>
            <a:ext cx="2189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smtClean="0">
                <a:solidFill>
                  <a:srgbClr val="C00000"/>
                </a:solidFill>
              </a:rPr>
              <a:t>Ambiente para combinação</a:t>
            </a:r>
          </a:p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 de dados</a:t>
            </a:r>
            <a:endParaRPr lang="pt-B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DELTA LAKE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Introduction to Databricks Delta Lake | Adat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6" t="21169" r="27601" b="18877"/>
          <a:stretch/>
        </p:blipFill>
        <p:spPr bwMode="auto">
          <a:xfrm>
            <a:off x="1564161" y="2683588"/>
            <a:ext cx="3279687" cy="25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1348249"/>
            <a:ext cx="5293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Lake é um sistema de armazenamento de dados de código aberto desenvolvido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Databricks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foi projetado para fornecer uma camada de gerenciamento de transações confiável em cima de sistemas de armazenamento de dados em grande escala, como o Apache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Hadoop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 System (HDFS) e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Amazon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S3. 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Lake oferece recursos adicionais em comparação com os sistemas de armazenamento de dados tradicionais, especialmente quando se trata de gerenciamento de versões, atomicidade de transações e consistência de dados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Lembre-se, </a:t>
            </a:r>
            <a:r>
              <a:rPr lang="pt-B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Datalake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é uma arquitetura.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4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>
                <a:solidFill>
                  <a:srgbClr val="C00000"/>
                </a:solidFill>
              </a:rPr>
              <a:t>DELTA </a:t>
            </a:r>
            <a:r>
              <a:rPr lang="pt-BR" sz="2000" b="1" dirty="0" smtClean="0">
                <a:solidFill>
                  <a:srgbClr val="C00000"/>
                </a:solidFill>
              </a:rPr>
              <a:t>LAKE</a:t>
            </a:r>
            <a:endParaRPr lang="pt-BR" sz="2000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Introduction to Databricks Delta Lake | Adat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6" t="21169" r="27601" b="18877"/>
          <a:stretch/>
        </p:blipFill>
        <p:spPr bwMode="auto">
          <a:xfrm>
            <a:off x="1564161" y="2683588"/>
            <a:ext cx="3279687" cy="25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1157231"/>
            <a:ext cx="52934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Atomicidade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Transações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Delta Lake suporta transações ACID (Atomicidade, Consistência, Isolamento e Durabilidade), o que significa que as operações são realizadas de forma atômica e garantem consistência nos dados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Concorrência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 concorrência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 diferentes operações de escrita e leitura, garantindo que os dados permaneçam consistentes mesmo em ambientes multiusuários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Esquema Evolutivo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evolução do esquema dos dados de forma flexível, facilitando a adição, alteração ou remoção de colunas sem a necessidade de recriar todo o conjunto de dados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Z-</a:t>
            </a:r>
            <a:r>
              <a:rPr lang="pt-B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Delta Lake suporta Z-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uma técnica de organização de dados que melhora o desempenho de consultas, agrupando dados relacionados fisicamente próximos uns dos outros.</a:t>
            </a:r>
          </a:p>
        </p:txBody>
      </p:sp>
    </p:spTree>
    <p:extLst>
      <p:ext uri="{BB962C8B-B14F-4D97-AF65-F5344CB8AC3E}">
        <p14:creationId xmlns:p14="http://schemas.microsoft.com/office/powerpoint/2010/main" val="101968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39936B1-C2C3-71D8-9348-CA8DA5967F79}"/>
              </a:ext>
            </a:extLst>
          </p:cNvPr>
          <p:cNvSpPr/>
          <p:nvPr/>
        </p:nvSpPr>
        <p:spPr>
          <a:xfrm>
            <a:off x="7401321" y="137622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D60B716E-C95A-F218-2B99-C769CCB250DE}"/>
              </a:ext>
            </a:extLst>
          </p:cNvPr>
          <p:cNvSpPr/>
          <p:nvPr/>
        </p:nvSpPr>
        <p:spPr>
          <a:xfrm rot="10800000">
            <a:off x="7410028" y="590471"/>
            <a:ext cx="4867275" cy="2426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rgbClr val="E11622">
                  <a:alpha val="50000"/>
                </a:srgbClr>
              </a:gs>
              <a:gs pos="25000">
                <a:srgbClr val="E11622">
                  <a:alpha val="25000"/>
                </a:srgbClr>
              </a:gs>
              <a:gs pos="0">
                <a:srgbClr val="E11622">
                  <a:alpha val="0"/>
                </a:srgbClr>
              </a:gs>
              <a:gs pos="75000">
                <a:srgbClr val="E11622">
                  <a:alpha val="75000"/>
                </a:srgbClr>
              </a:gs>
              <a:gs pos="100000">
                <a:srgbClr val="E1162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FF8AFB43-5274-8696-01EC-D587005B972D}"/>
              </a:ext>
            </a:extLst>
          </p:cNvPr>
          <p:cNvSpPr/>
          <p:nvPr/>
        </p:nvSpPr>
        <p:spPr>
          <a:xfrm>
            <a:off x="2779390" y="964573"/>
            <a:ext cx="1186004" cy="33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95463A32-5037-8FF0-7673-BEF40B834E6E}"/>
              </a:ext>
            </a:extLst>
          </p:cNvPr>
          <p:cNvSpPr txBox="1"/>
          <p:nvPr/>
        </p:nvSpPr>
        <p:spPr>
          <a:xfrm>
            <a:off x="-1" y="125237"/>
            <a:ext cx="740132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DATABRICKS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C00000"/>
                </a:solidFill>
              </a:rPr>
              <a:t>CRIAR A CONTA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6E3256B-9AFC-290F-82DF-A3AE9CEAA732}"/>
              </a:ext>
            </a:extLst>
          </p:cNvPr>
          <p:cNvSpPr txBox="1"/>
          <p:nvPr/>
        </p:nvSpPr>
        <p:spPr>
          <a:xfrm>
            <a:off x="6854888" y="2400409"/>
            <a:ext cx="52934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ACESSAR: https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://community.cloud.databricks.com/login.html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CRIAR CONTA:</a:t>
            </a: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www.databricks.com/try-databricks#account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único de 15 GB.</a:t>
            </a:r>
          </a:p>
          <a:p>
            <a:pPr algn="just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é encerrado automaticamente após 2 horas.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5502" t="7471" r="15087" b="18327"/>
          <a:stretch/>
        </p:blipFill>
        <p:spPr>
          <a:xfrm>
            <a:off x="136732" y="1726251"/>
            <a:ext cx="2751747" cy="32559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5536" t="6154" r="4936" b="9080"/>
          <a:stretch/>
        </p:blipFill>
        <p:spPr>
          <a:xfrm>
            <a:off x="3082593" y="1085317"/>
            <a:ext cx="3459476" cy="4529272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3082593" y="4708733"/>
            <a:ext cx="3459476" cy="717846"/>
          </a:xfrm>
          <a:prstGeom prst="roundRect">
            <a:avLst>
              <a:gd name="adj" fmla="val 11905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894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856</Words>
  <Application>Microsoft Office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Energisa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Laysa Fernanda Belici Siborde</dc:creator>
  <cp:lastModifiedBy>PESSOAL</cp:lastModifiedBy>
  <cp:revision>25</cp:revision>
  <dcterms:created xsi:type="dcterms:W3CDTF">2023-09-24T04:44:34Z</dcterms:created>
  <dcterms:modified xsi:type="dcterms:W3CDTF">2024-03-06T03:42:18Z</dcterms:modified>
</cp:coreProperties>
</file>