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3" r:id="rId5"/>
    <p:sldId id="265" r:id="rId6"/>
    <p:sldId id="267" r:id="rId7"/>
    <p:sldId id="268" r:id="rId8"/>
    <p:sldId id="266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1622"/>
    <a:srgbClr val="FBD1D3"/>
    <a:srgbClr val="EE5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3F47FA-6553-4F91-A2AE-9E630307BA25}" v="144" dt="2023-10-01T19:13:59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52" autoAdjust="0"/>
    <p:restoredTop sz="96357" autoAdjust="0"/>
  </p:normalViewPr>
  <p:slideViewPr>
    <p:cSldViewPr snapToGrid="0">
      <p:cViewPr>
        <p:scale>
          <a:sx n="75" d="100"/>
          <a:sy n="75" d="100"/>
        </p:scale>
        <p:origin x="84" y="8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1A414A4-BF22-3B8B-0B7A-4EB6E6ED3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4F51F52-C318-B1BD-6324-BC6555766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0E301CF-7FB9-2D97-92E1-E05A1B2C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3AF9-5C32-4632-8C53-F06D145C9B36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73E8B1D-B512-3988-772E-C84CAEE2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2E4BA11-1B8F-DF4F-3CB1-DFFF1B2E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EF00-BC71-43C7-AF78-822ED982E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035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2C5F59-07FC-721E-341A-75FED8FE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D829A809-8666-A3FB-05C7-DE715134F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E6993EB-D052-03D5-FB48-48BF7FE2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3AF9-5C32-4632-8C53-F06D145C9B36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9154A86-F007-F667-7985-14CA20B6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672E804-E2DE-8A5F-1A42-D32F662C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EF00-BC71-43C7-AF78-822ED982E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5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23BFD13-A5FE-0B0D-5AD5-D6B5700EB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51EAF25A-FF2F-61BE-783F-B019CD2CF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6FE1C5C-8EC9-C127-AD6F-1F3223E9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3AF9-5C32-4632-8C53-F06D145C9B36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7027E45-4E8A-8C4A-36D2-AD69614F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215E433-B882-D71E-3D7E-775B3335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EF00-BC71-43C7-AF78-822ED982E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46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BE05B5C-4DA2-9FBB-3134-AA806883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97B45D4-08D5-FCE1-C951-16AF0C32B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AAF30399-B78C-5C09-4ABD-476FBBAA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3AF9-5C32-4632-8C53-F06D145C9B36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7AD44DA-8C87-597D-A356-949F8D6B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30F2A2A-C8AA-2ED6-5FB8-DE4181C7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EF00-BC71-43C7-AF78-822ED982E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83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2DC5410-DBCC-E6B7-2BF4-98DFCCE81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1D476C12-7B48-D8C2-EE56-688849276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A6F0149-6F6E-8F23-2AA3-096FC345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3AF9-5C32-4632-8C53-F06D145C9B36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CA0016D-BAEE-C2D2-9040-9D81EBF5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B0AC3E1-F00D-81E6-20D0-28C30709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EF00-BC71-43C7-AF78-822ED982E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66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B303757-68B6-25DA-1496-34B016E9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5D7B51D-A7DA-7273-908F-1F78C0D67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07465C46-CAD4-D987-411C-C0CCBD8B8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09C1DF7-E592-5F7E-B2C0-9CE0609C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3AF9-5C32-4632-8C53-F06D145C9B36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C4A01043-7975-4195-5516-2CADACB2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5B4E3DB0-5252-04B7-A9A0-8A89FF42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EF00-BC71-43C7-AF78-822ED982E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91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ED41519-5324-4F33-5C20-C59D74F2C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6986F26C-23CE-6C06-F97B-97A46B6EC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F96CAA8A-9C0F-4F0F-FC8A-AD13E7BE9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6B097B8B-8CE7-E05A-3ECB-DE825D38F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8AF1EDF2-2AA8-DE12-9876-182C11104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088D43FD-6945-ED73-78EE-36AC44E70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3AF9-5C32-4632-8C53-F06D145C9B36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29F6B160-57AB-DE5A-7ADA-BE53BDAD9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BA75CEAA-7B88-FB43-6A68-1ED8EB86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EF00-BC71-43C7-AF78-822ED982E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03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5BD589-7ACC-C692-A3A6-ECB3C394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A544C83E-52C4-3843-840F-B04D1694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3AF9-5C32-4632-8C53-F06D145C9B36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51674BEA-EA6F-CC79-85DA-3937DED7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95AB6618-4E99-AFF2-D766-45F8ECC2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EF00-BC71-43C7-AF78-822ED982E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75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A830734-9A23-5FDF-F4B0-505BD323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3AF9-5C32-4632-8C53-F06D145C9B36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C0B06434-D7EF-B8F9-3919-91A49708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FFEFE77B-EE85-72AB-F36B-C2E3060C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EF00-BC71-43C7-AF78-822ED982E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8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3E12308-EAB5-87BB-E4C2-4EB972D69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CED0835-9981-4DD5-5688-97EFFFD56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67826CE-E5E3-DD2A-C6D8-35DE2C8AC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4BFAE2A9-0C45-58DC-61A1-F0965B19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3AF9-5C32-4632-8C53-F06D145C9B36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064E2951-3908-7936-4C98-1589B5CD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134817D1-B2E9-CC8E-14BE-D83C2E3E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EF00-BC71-43C7-AF78-822ED982E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45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4516FCE-4A63-597D-D2EA-F97D33F3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67DD75D-55D6-B6B0-0FD4-4D5FC00A8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3395C9B2-DFF0-B251-2C34-F06F11CFB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737BFEF-9CDD-7DD7-75F0-8F3C8E64B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3AF9-5C32-4632-8C53-F06D145C9B36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EECE1B8E-E168-D753-A73D-0556FD3B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7407CB25-249E-0B6A-1B1A-F1FF2DE17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EF00-BC71-43C7-AF78-822ED982E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43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241C9E1A-F158-B32A-1C43-D78F1C41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D0CE8646-1E73-A3D8-BE61-15D134F32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E127CFD-FEA8-83EE-CB03-FE6A958AD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E3AF9-5C32-4632-8C53-F06D145C9B36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67A024D-C96A-9E7C-5BE8-84FA65F98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5FC4E0B-5D77-7603-0DCC-E46012773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EEF00-BC71-43C7-AF78-822ED982E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20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C4F28DA2-E6C0-A6ED-1E06-D5C06CAA01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87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39936B1-C2C3-71D8-9348-CA8DA5967F79}"/>
              </a:ext>
            </a:extLst>
          </p:cNvPr>
          <p:cNvSpPr/>
          <p:nvPr/>
        </p:nvSpPr>
        <p:spPr>
          <a:xfrm>
            <a:off x="7401321" y="137622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xmlns="" id="{D60B716E-C95A-F218-2B99-C769CCB250DE}"/>
              </a:ext>
            </a:extLst>
          </p:cNvPr>
          <p:cNvSpPr/>
          <p:nvPr/>
        </p:nvSpPr>
        <p:spPr>
          <a:xfrm rot="10800000">
            <a:off x="7410028" y="590471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95463A32-5037-8FF0-7673-BEF40B834E6E}"/>
              </a:ext>
            </a:extLst>
          </p:cNvPr>
          <p:cNvSpPr txBox="1"/>
          <p:nvPr/>
        </p:nvSpPr>
        <p:spPr>
          <a:xfrm>
            <a:off x="-1" y="125237"/>
            <a:ext cx="740132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b="1" i="0" dirty="0">
                <a:solidFill>
                  <a:srgbClr val="242424"/>
                </a:solidFill>
                <a:effectLst/>
                <a:latin typeface="sohne"/>
              </a:rPr>
              <a:t>SPARK</a:t>
            </a:r>
          </a:p>
          <a:p>
            <a:r>
              <a:rPr lang="pt-BR" sz="2000" b="1" dirty="0">
                <a:solidFill>
                  <a:srgbClr val="C00000"/>
                </a:solidFill>
                <a:latin typeface="sohne"/>
              </a:rPr>
              <a:t>ESTRUTURA</a:t>
            </a:r>
            <a:endParaRPr lang="pt-BR" sz="2000" b="1" dirty="0">
              <a:solidFill>
                <a:srgbClr val="C00000"/>
              </a:solidFill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xmlns="" id="{F87FA9AA-8CD5-AA68-83DD-21CEA3762412}"/>
              </a:ext>
            </a:extLst>
          </p:cNvPr>
          <p:cNvSpPr txBox="1"/>
          <p:nvPr/>
        </p:nvSpPr>
        <p:spPr>
          <a:xfrm>
            <a:off x="6854888" y="1348249"/>
            <a:ext cx="529348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DRIVER: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Inicializa Spark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Session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solicita recursos computacionais do Cluster manager, transforma as operações em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DAGs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distribui estas pelos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executoes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MANAGER: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Gerencia recursos do Cluster.</a:t>
            </a:r>
          </a:p>
          <a:p>
            <a:pPr algn="just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São 4 possíveis: </a:t>
            </a:r>
            <a:r>
              <a:rPr lang="pt-BR" i="1" dirty="0" err="1">
                <a:solidFill>
                  <a:srgbClr val="C00000"/>
                </a:solidFill>
              </a:rPr>
              <a:t>Built</a:t>
            </a:r>
            <a:r>
              <a:rPr lang="pt-BR" i="1" dirty="0">
                <a:solidFill>
                  <a:srgbClr val="C00000"/>
                </a:solidFill>
              </a:rPr>
              <a:t>-in </a:t>
            </a:r>
            <a:r>
              <a:rPr lang="pt-BR" i="1" dirty="0" err="1">
                <a:solidFill>
                  <a:srgbClr val="C00000"/>
                </a:solidFill>
              </a:rPr>
              <a:t>standalone</a:t>
            </a:r>
            <a:r>
              <a:rPr lang="pt-BR" i="1" dirty="0">
                <a:solidFill>
                  <a:srgbClr val="C00000"/>
                </a:solidFill>
              </a:rPr>
              <a:t>, </a:t>
            </a:r>
            <a:r>
              <a:rPr lang="pt-BR" i="1" dirty="0" err="1">
                <a:solidFill>
                  <a:srgbClr val="C00000"/>
                </a:solidFill>
              </a:rPr>
              <a:t>Yarn</a:t>
            </a:r>
            <a:r>
              <a:rPr lang="pt-BR" i="1" dirty="0">
                <a:solidFill>
                  <a:srgbClr val="C00000"/>
                </a:solidFill>
              </a:rPr>
              <a:t>, Mesos e </a:t>
            </a:r>
            <a:r>
              <a:rPr lang="pt-BR" i="1" dirty="0" err="1">
                <a:solidFill>
                  <a:srgbClr val="C00000"/>
                </a:solidFill>
              </a:rPr>
              <a:t>Kubernetes</a:t>
            </a:r>
            <a:r>
              <a:rPr lang="pt-BR" i="1" dirty="0">
                <a:solidFill>
                  <a:srgbClr val="C00000"/>
                </a:solidFill>
              </a:rPr>
              <a:t>.</a:t>
            </a:r>
          </a:p>
          <a:p>
            <a:pPr algn="just"/>
            <a:endParaRPr lang="pt-BR" i="1" dirty="0">
              <a:solidFill>
                <a:srgbClr val="C00000"/>
              </a:solidFill>
            </a:endParaRPr>
          </a:p>
          <a:p>
            <a:pPr algn="just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EXECUTER</a:t>
            </a:r>
            <a:r>
              <a:rPr lang="pt-B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Roda em cada nó do Cluster executando tarefas.</a:t>
            </a:r>
          </a:p>
          <a:p>
            <a:pPr algn="just"/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pt-BR" b="1" dirty="0">
                <a:solidFill>
                  <a:srgbClr val="C00000"/>
                </a:solidFill>
              </a:rPr>
              <a:t>ELEMENTOS:</a:t>
            </a:r>
          </a:p>
          <a:p>
            <a:pPr algn="just"/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SparkSession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Seção</a:t>
            </a:r>
          </a:p>
          <a:p>
            <a:pPr algn="just"/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Aplication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xmlns="" id="{458AADBA-FDED-D0BA-E2E1-988F01AB1D2D}"/>
              </a:ext>
            </a:extLst>
          </p:cNvPr>
          <p:cNvSpPr/>
          <p:nvPr/>
        </p:nvSpPr>
        <p:spPr>
          <a:xfrm>
            <a:off x="154794" y="3236181"/>
            <a:ext cx="1289760" cy="797274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2CF89DA4-DF92-93B5-AA8D-0686D42A39E6}"/>
              </a:ext>
            </a:extLst>
          </p:cNvPr>
          <p:cNvSpPr txBox="1"/>
          <p:nvPr/>
        </p:nvSpPr>
        <p:spPr>
          <a:xfrm>
            <a:off x="303327" y="2998113"/>
            <a:ext cx="992694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sz="1100" b="1" dirty="0"/>
              <a:t>DRIVER PROGRAM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BF73CB96-BBDD-C3DB-A21F-80E4415ECBC7}"/>
              </a:ext>
            </a:extLst>
          </p:cNvPr>
          <p:cNvSpPr txBox="1"/>
          <p:nvPr/>
        </p:nvSpPr>
        <p:spPr>
          <a:xfrm>
            <a:off x="154794" y="3387124"/>
            <a:ext cx="1289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C00000"/>
                </a:solidFill>
              </a:rPr>
              <a:t>SPARK</a:t>
            </a:r>
          </a:p>
          <a:p>
            <a:pPr algn="ctr"/>
            <a:r>
              <a:rPr lang="pt-BR" sz="1800" b="1" dirty="0">
                <a:solidFill>
                  <a:srgbClr val="C00000"/>
                </a:solidFill>
              </a:rPr>
              <a:t>CONTEXT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xmlns="" id="{D19F91CA-99C9-0461-9B7A-2DD797B2FCD1}"/>
              </a:ext>
            </a:extLst>
          </p:cNvPr>
          <p:cNvSpPr/>
          <p:nvPr/>
        </p:nvSpPr>
        <p:spPr>
          <a:xfrm>
            <a:off x="4072043" y="1739587"/>
            <a:ext cx="2235583" cy="1331641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542BA9D4-CF86-9AC5-477D-1BA051FF730B}"/>
              </a:ext>
            </a:extLst>
          </p:cNvPr>
          <p:cNvSpPr txBox="1"/>
          <p:nvPr/>
        </p:nvSpPr>
        <p:spPr>
          <a:xfrm>
            <a:off x="4310554" y="1603119"/>
            <a:ext cx="1793359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sz="1100" b="1" dirty="0"/>
              <a:t>WORKER NODE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xmlns="" id="{18CEBBD8-18EA-9DF1-7B78-40E085DB2FD2}"/>
              </a:ext>
            </a:extLst>
          </p:cNvPr>
          <p:cNvSpPr/>
          <p:nvPr/>
        </p:nvSpPr>
        <p:spPr>
          <a:xfrm>
            <a:off x="4144614" y="1932407"/>
            <a:ext cx="2093690" cy="1053154"/>
          </a:xfrm>
          <a:prstGeom prst="roundRect">
            <a:avLst>
              <a:gd name="adj" fmla="val 1412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xmlns="" id="{99B8F2DF-56F1-D323-24A5-0BA9C1CC02BB}"/>
              </a:ext>
            </a:extLst>
          </p:cNvPr>
          <p:cNvSpPr txBox="1"/>
          <p:nvPr/>
        </p:nvSpPr>
        <p:spPr>
          <a:xfrm>
            <a:off x="4072043" y="1976963"/>
            <a:ext cx="9926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b="1" dirty="0"/>
              <a:t>EXECUTOR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xmlns="" id="{07D3A2AA-55AB-FD48-E9B8-EDAF928E109C}"/>
              </a:ext>
            </a:extLst>
          </p:cNvPr>
          <p:cNvSpPr/>
          <p:nvPr/>
        </p:nvSpPr>
        <p:spPr>
          <a:xfrm>
            <a:off x="5436013" y="1940522"/>
            <a:ext cx="800665" cy="298051"/>
          </a:xfrm>
          <a:prstGeom prst="roundRect">
            <a:avLst>
              <a:gd name="adj" fmla="val 1412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xmlns="" id="{15BEC3C9-16A4-F49D-07CA-09315EA03DD2}"/>
              </a:ext>
            </a:extLst>
          </p:cNvPr>
          <p:cNvSpPr txBox="1"/>
          <p:nvPr/>
        </p:nvSpPr>
        <p:spPr>
          <a:xfrm>
            <a:off x="5337113" y="1976963"/>
            <a:ext cx="9926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xmlns="" id="{CD0708B8-0A5E-E50F-5D8B-C1D0629AA6EA}"/>
              </a:ext>
            </a:extLst>
          </p:cNvPr>
          <p:cNvSpPr/>
          <p:nvPr/>
        </p:nvSpPr>
        <p:spPr>
          <a:xfrm>
            <a:off x="4296040" y="2448562"/>
            <a:ext cx="800665" cy="298051"/>
          </a:xfrm>
          <a:prstGeom prst="roundRect">
            <a:avLst>
              <a:gd name="adj" fmla="val 1412"/>
            </a:avLst>
          </a:prstGeom>
          <a:solidFill>
            <a:srgbClr val="C00000"/>
          </a:solidFill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xmlns="" id="{D74997BC-0CF0-A12A-152E-D5B78CE1B2DB}"/>
              </a:ext>
            </a:extLst>
          </p:cNvPr>
          <p:cNvSpPr txBox="1"/>
          <p:nvPr/>
        </p:nvSpPr>
        <p:spPr>
          <a:xfrm>
            <a:off x="4197140" y="2467585"/>
            <a:ext cx="9926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xmlns="" id="{1BAFB372-2DB6-05CD-95CC-55F20F5A93CF}"/>
              </a:ext>
            </a:extLst>
          </p:cNvPr>
          <p:cNvSpPr/>
          <p:nvPr/>
        </p:nvSpPr>
        <p:spPr>
          <a:xfrm>
            <a:off x="5288734" y="2459510"/>
            <a:ext cx="800665" cy="298051"/>
          </a:xfrm>
          <a:prstGeom prst="roundRect">
            <a:avLst>
              <a:gd name="adj" fmla="val 1412"/>
            </a:avLst>
          </a:prstGeom>
          <a:solidFill>
            <a:srgbClr val="C00000"/>
          </a:solidFill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xmlns="" id="{694DFB16-6611-CEB9-1744-8DED3BDF6A12}"/>
              </a:ext>
            </a:extLst>
          </p:cNvPr>
          <p:cNvSpPr txBox="1"/>
          <p:nvPr/>
        </p:nvSpPr>
        <p:spPr>
          <a:xfrm>
            <a:off x="5189834" y="2478533"/>
            <a:ext cx="9926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xmlns="" id="{2EC7F8F1-5387-8BCC-7F9D-DE0CB2F171FC}"/>
              </a:ext>
            </a:extLst>
          </p:cNvPr>
          <p:cNvSpPr/>
          <p:nvPr/>
        </p:nvSpPr>
        <p:spPr>
          <a:xfrm>
            <a:off x="4094224" y="4169923"/>
            <a:ext cx="2235583" cy="1331641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xmlns="" id="{3C5F5B01-F3D8-296A-A769-A7DB94AFC759}"/>
              </a:ext>
            </a:extLst>
          </p:cNvPr>
          <p:cNvSpPr txBox="1"/>
          <p:nvPr/>
        </p:nvSpPr>
        <p:spPr>
          <a:xfrm>
            <a:off x="4332735" y="4033455"/>
            <a:ext cx="1793359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sz="1100" b="1" dirty="0"/>
              <a:t>WORKER NODE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xmlns="" id="{FB77D58C-0116-3781-4B63-2D12FD8605D1}"/>
              </a:ext>
            </a:extLst>
          </p:cNvPr>
          <p:cNvSpPr/>
          <p:nvPr/>
        </p:nvSpPr>
        <p:spPr>
          <a:xfrm>
            <a:off x="4166795" y="4362743"/>
            <a:ext cx="2093690" cy="1053154"/>
          </a:xfrm>
          <a:prstGeom prst="roundRect">
            <a:avLst>
              <a:gd name="adj" fmla="val 1412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xmlns="" id="{DD634C56-E3D8-7C0C-193F-16DB1F203029}"/>
              </a:ext>
            </a:extLst>
          </p:cNvPr>
          <p:cNvSpPr txBox="1"/>
          <p:nvPr/>
        </p:nvSpPr>
        <p:spPr>
          <a:xfrm>
            <a:off x="4094224" y="4407299"/>
            <a:ext cx="9926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b="1" dirty="0"/>
              <a:t>EXECUTOR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xmlns="" id="{03CCBC49-9EA9-483C-B5B3-D58C6982474D}"/>
              </a:ext>
            </a:extLst>
          </p:cNvPr>
          <p:cNvSpPr/>
          <p:nvPr/>
        </p:nvSpPr>
        <p:spPr>
          <a:xfrm>
            <a:off x="5458194" y="4370858"/>
            <a:ext cx="800665" cy="298051"/>
          </a:xfrm>
          <a:prstGeom prst="roundRect">
            <a:avLst>
              <a:gd name="adj" fmla="val 1412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xmlns="" id="{173734EF-0EAD-62AC-9FF0-DD50E0F23E0A}"/>
              </a:ext>
            </a:extLst>
          </p:cNvPr>
          <p:cNvSpPr txBox="1"/>
          <p:nvPr/>
        </p:nvSpPr>
        <p:spPr>
          <a:xfrm>
            <a:off x="5359294" y="4407299"/>
            <a:ext cx="9926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xmlns="" id="{809D858F-DB1C-FE82-6020-27834DB89FB1}"/>
              </a:ext>
            </a:extLst>
          </p:cNvPr>
          <p:cNvSpPr/>
          <p:nvPr/>
        </p:nvSpPr>
        <p:spPr>
          <a:xfrm>
            <a:off x="4318221" y="4878898"/>
            <a:ext cx="800665" cy="298051"/>
          </a:xfrm>
          <a:prstGeom prst="roundRect">
            <a:avLst>
              <a:gd name="adj" fmla="val 1412"/>
            </a:avLst>
          </a:prstGeom>
          <a:solidFill>
            <a:srgbClr val="C00000"/>
          </a:solidFill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xmlns="" id="{0F562A4B-B5CF-8EEF-6A12-ADED5F6AE8F1}"/>
              </a:ext>
            </a:extLst>
          </p:cNvPr>
          <p:cNvSpPr txBox="1"/>
          <p:nvPr/>
        </p:nvSpPr>
        <p:spPr>
          <a:xfrm>
            <a:off x="4219321" y="4897921"/>
            <a:ext cx="9926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xmlns="" id="{0929BC6B-49E1-4F3D-610B-181CC346E169}"/>
              </a:ext>
            </a:extLst>
          </p:cNvPr>
          <p:cNvSpPr/>
          <p:nvPr/>
        </p:nvSpPr>
        <p:spPr>
          <a:xfrm>
            <a:off x="5310915" y="4889846"/>
            <a:ext cx="800665" cy="298051"/>
          </a:xfrm>
          <a:prstGeom prst="roundRect">
            <a:avLst>
              <a:gd name="adj" fmla="val 1412"/>
            </a:avLst>
          </a:prstGeom>
          <a:solidFill>
            <a:srgbClr val="C00000"/>
          </a:solidFill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xmlns="" id="{4AEADFFF-CA27-4F18-E163-54EF68CC5AE2}"/>
              </a:ext>
            </a:extLst>
          </p:cNvPr>
          <p:cNvSpPr txBox="1"/>
          <p:nvPr/>
        </p:nvSpPr>
        <p:spPr>
          <a:xfrm>
            <a:off x="5212015" y="4908869"/>
            <a:ext cx="9926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xmlns="" id="{1813B4EC-6D21-653F-A302-D51DFCDFDCE0}"/>
              </a:ext>
            </a:extLst>
          </p:cNvPr>
          <p:cNvSpPr/>
          <p:nvPr/>
        </p:nvSpPr>
        <p:spPr>
          <a:xfrm>
            <a:off x="2150518" y="3261863"/>
            <a:ext cx="1289760" cy="797274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xmlns="" id="{105CF78E-593E-68C6-3992-AD17371B1378}"/>
              </a:ext>
            </a:extLst>
          </p:cNvPr>
          <p:cNvSpPr txBox="1"/>
          <p:nvPr/>
        </p:nvSpPr>
        <p:spPr>
          <a:xfrm>
            <a:off x="2150692" y="3342777"/>
            <a:ext cx="1289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</a:t>
            </a:r>
          </a:p>
          <a:p>
            <a:pPr algn="ctr"/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MANAGER</a:t>
            </a:r>
          </a:p>
        </p:txBody>
      </p:sp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xmlns="" id="{A670F2F4-A3DB-3217-019B-8BFBB0409AE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23450" y="2725265"/>
            <a:ext cx="2776022" cy="488291"/>
          </a:xfrm>
          <a:prstGeom prst="bentConnector3">
            <a:avLst>
              <a:gd name="adj1" fmla="val 100193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: Angulado 52">
            <a:extLst>
              <a:ext uri="{FF2B5EF4-FFF2-40B4-BE49-F238E27FC236}">
                <a16:creationId xmlns:a16="http://schemas.microsoft.com/office/drawing/2014/main" xmlns="" id="{0E144B2F-73A6-45DB-52C6-29F50569870E}"/>
              </a:ext>
            </a:extLst>
          </p:cNvPr>
          <p:cNvCxnSpPr>
            <a:cxnSpLocks/>
          </p:cNvCxnSpPr>
          <p:nvPr/>
        </p:nvCxnSpPr>
        <p:spPr>
          <a:xfrm rot="10800000">
            <a:off x="1206560" y="4069019"/>
            <a:ext cx="2776022" cy="488291"/>
          </a:xfrm>
          <a:prstGeom prst="bentConnector3">
            <a:avLst>
              <a:gd name="adj1" fmla="val 100193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xmlns="" id="{7B039ECF-6736-3152-6F1F-26A78F3A3AA5}"/>
              </a:ext>
            </a:extLst>
          </p:cNvPr>
          <p:cNvCxnSpPr>
            <a:stCxn id="11" idx="3"/>
            <a:endCxn id="36" idx="3"/>
          </p:cNvCxnSpPr>
          <p:nvPr/>
        </p:nvCxnSpPr>
        <p:spPr>
          <a:xfrm>
            <a:off x="6307626" y="2405408"/>
            <a:ext cx="22181" cy="2430336"/>
          </a:xfrm>
          <a:prstGeom prst="bentConnector3">
            <a:avLst>
              <a:gd name="adj1" fmla="val 1130612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: Angulado 58">
            <a:extLst>
              <a:ext uri="{FF2B5EF4-FFF2-40B4-BE49-F238E27FC236}">
                <a16:creationId xmlns:a16="http://schemas.microsoft.com/office/drawing/2014/main" xmlns="" id="{9F6EA133-5F2C-C64F-7BBB-CEDF9F041793}"/>
              </a:ext>
            </a:extLst>
          </p:cNvPr>
          <p:cNvCxnSpPr>
            <a:cxnSpLocks/>
            <a:stCxn id="48" idx="0"/>
          </p:cNvCxnSpPr>
          <p:nvPr/>
        </p:nvCxnSpPr>
        <p:spPr>
          <a:xfrm rot="5400000" flipH="1" flipV="1">
            <a:off x="3196599" y="2485320"/>
            <a:ext cx="375342" cy="1177745"/>
          </a:xfrm>
          <a:prstGeom prst="bent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: Angulado 59">
            <a:extLst>
              <a:ext uri="{FF2B5EF4-FFF2-40B4-BE49-F238E27FC236}">
                <a16:creationId xmlns:a16="http://schemas.microsoft.com/office/drawing/2014/main" xmlns="" id="{0D4B24BD-5997-7AA5-F270-CEFC7934BC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6038" y="3667818"/>
            <a:ext cx="375342" cy="1177745"/>
          </a:xfrm>
          <a:prstGeom prst="bent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xmlns="" id="{A65A40C7-EA81-9034-74CB-AB3D217E871E}"/>
              </a:ext>
            </a:extLst>
          </p:cNvPr>
          <p:cNvCxnSpPr/>
          <p:nvPr/>
        </p:nvCxnSpPr>
        <p:spPr>
          <a:xfrm>
            <a:off x="1444554" y="3660500"/>
            <a:ext cx="70596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65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39936B1-C2C3-71D8-9348-CA8DA5967F79}"/>
              </a:ext>
            </a:extLst>
          </p:cNvPr>
          <p:cNvSpPr/>
          <p:nvPr/>
        </p:nvSpPr>
        <p:spPr>
          <a:xfrm>
            <a:off x="7401321" y="137622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xmlns="" id="{D60B716E-C95A-F218-2B99-C769CCB250DE}"/>
              </a:ext>
            </a:extLst>
          </p:cNvPr>
          <p:cNvSpPr/>
          <p:nvPr/>
        </p:nvSpPr>
        <p:spPr>
          <a:xfrm rot="10800000">
            <a:off x="7410028" y="590471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95463A32-5037-8FF0-7673-BEF40B834E6E}"/>
              </a:ext>
            </a:extLst>
          </p:cNvPr>
          <p:cNvSpPr txBox="1"/>
          <p:nvPr/>
        </p:nvSpPr>
        <p:spPr>
          <a:xfrm>
            <a:off x="-1" y="125237"/>
            <a:ext cx="740132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b="1" i="0" dirty="0">
                <a:solidFill>
                  <a:srgbClr val="242424"/>
                </a:solidFill>
                <a:effectLst/>
                <a:latin typeface="sohne"/>
              </a:rPr>
              <a:t>SPARK</a:t>
            </a:r>
          </a:p>
          <a:p>
            <a:r>
              <a:rPr lang="pt-BR" sz="2000" b="1" dirty="0">
                <a:solidFill>
                  <a:srgbClr val="C00000"/>
                </a:solidFill>
                <a:latin typeface="sohne"/>
              </a:rPr>
              <a:t>TRANSFORMAÇÃO E AÇÃO</a:t>
            </a:r>
            <a:endParaRPr lang="pt-BR" sz="2000" b="1" dirty="0">
              <a:solidFill>
                <a:srgbClr val="C00000"/>
              </a:solidFill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xmlns="" id="{F87FA9AA-8CD5-AA68-83DD-21CEA3762412}"/>
              </a:ext>
            </a:extLst>
          </p:cNvPr>
          <p:cNvSpPr txBox="1"/>
          <p:nvPr/>
        </p:nvSpPr>
        <p:spPr>
          <a:xfrm>
            <a:off x="6854888" y="1348249"/>
            <a:ext cx="529348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Dataframe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é imutável, isso traz tolerância a falhas.</a:t>
            </a:r>
          </a:p>
          <a:p>
            <a:pPr algn="just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Uma transformação gera um novo 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Dataframe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Processamento de transformação de fato só ocorre quando há uma ação </a:t>
            </a:r>
            <a:r>
              <a:rPr lang="pt-BR" b="1" dirty="0" err="1">
                <a:solidFill>
                  <a:srgbClr val="C00000"/>
                </a:solidFill>
              </a:rPr>
              <a:t>Lazy</a:t>
            </a:r>
            <a:r>
              <a:rPr lang="pt-BR" b="1" dirty="0">
                <a:solidFill>
                  <a:srgbClr val="C00000"/>
                </a:solidFill>
              </a:rPr>
              <a:t> </a:t>
            </a:r>
            <a:r>
              <a:rPr lang="pt-BR" b="1" dirty="0" err="1">
                <a:solidFill>
                  <a:srgbClr val="C00000"/>
                </a:solidFill>
              </a:rPr>
              <a:t>Evalution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pt-BR" b="1" dirty="0" err="1">
                <a:solidFill>
                  <a:srgbClr val="C00000"/>
                </a:solidFill>
              </a:rPr>
              <a:t>Narrow</a:t>
            </a:r>
            <a:r>
              <a:rPr lang="pt-BR" b="1" dirty="0">
                <a:solidFill>
                  <a:srgbClr val="C00000"/>
                </a:solidFill>
              </a:rPr>
              <a:t>: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Dados necessários estão numa mesma partição.</a:t>
            </a:r>
          </a:p>
          <a:p>
            <a:pPr algn="just"/>
            <a:r>
              <a:rPr lang="pt-BR" b="1" dirty="0" err="1">
                <a:solidFill>
                  <a:srgbClr val="C00000"/>
                </a:solidFill>
              </a:rPr>
              <a:t>Wide</a:t>
            </a:r>
            <a:r>
              <a:rPr lang="pt-BR" b="1" dirty="0">
                <a:solidFill>
                  <a:srgbClr val="C00000"/>
                </a:solidFill>
              </a:rPr>
              <a:t>: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Dados necessários estão em mais de uma partição.</a:t>
            </a:r>
          </a:p>
          <a:p>
            <a:pPr algn="just"/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SPARK OTIMIZA O PROCESSO QUANDO HÁ AÇÃO.</a:t>
            </a:r>
          </a:p>
          <a:p>
            <a:pPr algn="ctr"/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pt-BR" b="1" dirty="0" err="1">
                <a:solidFill>
                  <a:srgbClr val="C00000"/>
                </a:solidFill>
              </a:rPr>
              <a:t>Lazy</a:t>
            </a:r>
            <a:r>
              <a:rPr lang="pt-BR" b="1" dirty="0">
                <a:solidFill>
                  <a:srgbClr val="C00000"/>
                </a:solidFill>
              </a:rPr>
              <a:t> </a:t>
            </a:r>
            <a:r>
              <a:rPr lang="pt-BR" b="1" dirty="0" err="1">
                <a:solidFill>
                  <a:srgbClr val="C00000"/>
                </a:solidFill>
              </a:rPr>
              <a:t>Evaluation</a:t>
            </a:r>
            <a:r>
              <a:rPr lang="pt-BR" b="1" dirty="0">
                <a:solidFill>
                  <a:srgbClr val="C00000"/>
                </a:solidFill>
              </a:rPr>
              <a:t>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(Avaliação Preguiçosa) é um conceito utilizado em programação e ciência da computação que se refere à prática de adiar a avaliação de uma expressão até que o seu valor seja realmente necessário.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842CB516-025A-0898-CE42-D59AC1A3F730}"/>
              </a:ext>
            </a:extLst>
          </p:cNvPr>
          <p:cNvSpPr txBox="1"/>
          <p:nvPr/>
        </p:nvSpPr>
        <p:spPr>
          <a:xfrm>
            <a:off x="154794" y="1025083"/>
            <a:ext cx="1289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rgbClr val="C00000"/>
                </a:solidFill>
              </a:rPr>
              <a:t>LAZY</a:t>
            </a:r>
          </a:p>
          <a:p>
            <a:pPr algn="ctr"/>
            <a:r>
              <a:rPr lang="pt-BR" b="1" dirty="0">
                <a:solidFill>
                  <a:srgbClr val="C00000"/>
                </a:solidFill>
              </a:rPr>
              <a:t>EVALUTION</a:t>
            </a:r>
            <a:endParaRPr lang="pt-BR" sz="1800" b="1" dirty="0">
              <a:solidFill>
                <a:srgbClr val="C00000"/>
              </a:solidFill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xmlns="" id="{A88EAD75-8F8A-E62B-3B56-0DF41F83B5EF}"/>
              </a:ext>
            </a:extLst>
          </p:cNvPr>
          <p:cNvSpPr/>
          <p:nvPr/>
        </p:nvSpPr>
        <p:spPr>
          <a:xfrm>
            <a:off x="2005375" y="2187805"/>
            <a:ext cx="1289760" cy="584423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6D78854D-FDBD-54C9-6958-DC7FD6E6AB42}"/>
              </a:ext>
            </a:extLst>
          </p:cNvPr>
          <p:cNvSpPr txBox="1"/>
          <p:nvPr/>
        </p:nvSpPr>
        <p:spPr>
          <a:xfrm>
            <a:off x="2005549" y="2312261"/>
            <a:ext cx="1289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FILTER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xmlns="" id="{AF0A19D2-5424-3553-7F7E-099659DBC0AA}"/>
              </a:ext>
            </a:extLst>
          </p:cNvPr>
          <p:cNvSpPr/>
          <p:nvPr/>
        </p:nvSpPr>
        <p:spPr>
          <a:xfrm>
            <a:off x="2005201" y="3165116"/>
            <a:ext cx="1289760" cy="584423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999BF058-1105-5808-299F-A281BE601833}"/>
              </a:ext>
            </a:extLst>
          </p:cNvPr>
          <p:cNvSpPr txBox="1"/>
          <p:nvPr/>
        </p:nvSpPr>
        <p:spPr>
          <a:xfrm>
            <a:off x="2005375" y="3289572"/>
            <a:ext cx="1289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UNION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xmlns="" id="{5F75AF12-624E-156B-384A-7CFBC10E44C7}"/>
              </a:ext>
            </a:extLst>
          </p:cNvPr>
          <p:cNvSpPr/>
          <p:nvPr/>
        </p:nvSpPr>
        <p:spPr>
          <a:xfrm>
            <a:off x="2005027" y="4142427"/>
            <a:ext cx="1289760" cy="584423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DE7EDF79-9EF9-0DBE-71A4-E94B0EA183A4}"/>
              </a:ext>
            </a:extLst>
          </p:cNvPr>
          <p:cNvSpPr txBox="1"/>
          <p:nvPr/>
        </p:nvSpPr>
        <p:spPr>
          <a:xfrm>
            <a:off x="2005201" y="4266883"/>
            <a:ext cx="1289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xmlns="" id="{EE16C0B4-3089-6DF5-D93A-6205D9813308}"/>
              </a:ext>
            </a:extLst>
          </p:cNvPr>
          <p:cNvSpPr/>
          <p:nvPr/>
        </p:nvSpPr>
        <p:spPr>
          <a:xfrm>
            <a:off x="2005027" y="5119738"/>
            <a:ext cx="1289760" cy="584423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36C3106C-4EEE-5F3B-A912-EA92B86ED077}"/>
              </a:ext>
            </a:extLst>
          </p:cNvPr>
          <p:cNvSpPr txBox="1"/>
          <p:nvPr/>
        </p:nvSpPr>
        <p:spPr>
          <a:xfrm>
            <a:off x="2005201" y="5244194"/>
            <a:ext cx="1289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SHOW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3CAB7DDC-EC4B-734D-8BAD-AEDCE37EA627}"/>
              </a:ext>
            </a:extLst>
          </p:cNvPr>
          <p:cNvSpPr txBox="1"/>
          <p:nvPr/>
        </p:nvSpPr>
        <p:spPr>
          <a:xfrm>
            <a:off x="3928691" y="2312261"/>
            <a:ext cx="2297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TRANSFORMAÇÃO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A3EA7D2B-7B8A-081A-FF0D-707D58A94B07}"/>
              </a:ext>
            </a:extLst>
          </p:cNvPr>
          <p:cNvSpPr txBox="1"/>
          <p:nvPr/>
        </p:nvSpPr>
        <p:spPr>
          <a:xfrm>
            <a:off x="3928691" y="3244334"/>
            <a:ext cx="2297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TRANSFORMAÇÃO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1C241A02-081F-AACC-C5D7-5EAAE1A94349}"/>
              </a:ext>
            </a:extLst>
          </p:cNvPr>
          <p:cNvSpPr txBox="1"/>
          <p:nvPr/>
        </p:nvSpPr>
        <p:spPr>
          <a:xfrm>
            <a:off x="3928691" y="4266883"/>
            <a:ext cx="2297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TRANSFORMAÇÃO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xmlns="" id="{C73D4079-A44B-59FC-9C7D-0A4766989D50}"/>
              </a:ext>
            </a:extLst>
          </p:cNvPr>
          <p:cNvSpPr txBox="1"/>
          <p:nvPr/>
        </p:nvSpPr>
        <p:spPr>
          <a:xfrm>
            <a:off x="3928691" y="5224357"/>
            <a:ext cx="2297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AÇÃO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xmlns="" id="{19167E34-13CC-44CF-D35A-108C1864ED9E}"/>
              </a:ext>
            </a:extLst>
          </p:cNvPr>
          <p:cNvSpPr/>
          <p:nvPr/>
        </p:nvSpPr>
        <p:spPr>
          <a:xfrm rot="5400000">
            <a:off x="2476142" y="2875093"/>
            <a:ext cx="347529" cy="22098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xmlns="" id="{58C2B38E-BCBB-A621-6CDA-FA00B727AFFF}"/>
              </a:ext>
            </a:extLst>
          </p:cNvPr>
          <p:cNvSpPr/>
          <p:nvPr/>
        </p:nvSpPr>
        <p:spPr>
          <a:xfrm rot="5400000">
            <a:off x="2476142" y="3841503"/>
            <a:ext cx="347529" cy="22098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xmlns="" id="{FD5B17E3-866C-F429-B1C9-21847FB659FD}"/>
              </a:ext>
            </a:extLst>
          </p:cNvPr>
          <p:cNvSpPr/>
          <p:nvPr/>
        </p:nvSpPr>
        <p:spPr>
          <a:xfrm rot="5400000">
            <a:off x="2476142" y="4843773"/>
            <a:ext cx="347529" cy="22098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a Direita 32">
            <a:extLst>
              <a:ext uri="{FF2B5EF4-FFF2-40B4-BE49-F238E27FC236}">
                <a16:creationId xmlns:a16="http://schemas.microsoft.com/office/drawing/2014/main" xmlns="" id="{8D133736-C5D0-2EB1-C4E7-DC6A011BC7E0}"/>
              </a:ext>
            </a:extLst>
          </p:cNvPr>
          <p:cNvSpPr/>
          <p:nvPr/>
        </p:nvSpPr>
        <p:spPr>
          <a:xfrm rot="5400000">
            <a:off x="2476142" y="5810183"/>
            <a:ext cx="347529" cy="22098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xmlns="" id="{0FC3A906-FD74-82CD-564D-835E9CDCA09B}"/>
              </a:ext>
            </a:extLst>
          </p:cNvPr>
          <p:cNvSpPr/>
          <p:nvPr/>
        </p:nvSpPr>
        <p:spPr>
          <a:xfrm rot="5400000">
            <a:off x="2476141" y="1883755"/>
            <a:ext cx="347529" cy="22098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xmlns="" id="{E33DDA52-E72A-A738-B683-964B5429F0DD}"/>
              </a:ext>
            </a:extLst>
          </p:cNvPr>
          <p:cNvSpPr/>
          <p:nvPr/>
        </p:nvSpPr>
        <p:spPr>
          <a:xfrm>
            <a:off x="2494055" y="1464414"/>
            <a:ext cx="322213" cy="3222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xmlns="" id="{E0599D05-D1DF-EA89-703E-24D26C048A39}"/>
              </a:ext>
            </a:extLst>
          </p:cNvPr>
          <p:cNvSpPr/>
          <p:nvPr/>
        </p:nvSpPr>
        <p:spPr>
          <a:xfrm>
            <a:off x="2494552" y="6151033"/>
            <a:ext cx="322213" cy="3222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xmlns="" id="{F88DAF92-79A7-40E1-03C6-35C38D2B2CA1}"/>
              </a:ext>
            </a:extLst>
          </p:cNvPr>
          <p:cNvSpPr txBox="1"/>
          <p:nvPr/>
        </p:nvSpPr>
        <p:spPr>
          <a:xfrm>
            <a:off x="3928691" y="6094438"/>
            <a:ext cx="2297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DATAFRAME NOVO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xmlns="" id="{206E7EA7-849A-AC31-FFB5-BF4C74FE2F34}"/>
              </a:ext>
            </a:extLst>
          </p:cNvPr>
          <p:cNvSpPr txBox="1"/>
          <p:nvPr/>
        </p:nvSpPr>
        <p:spPr>
          <a:xfrm>
            <a:off x="3925956" y="1417295"/>
            <a:ext cx="2297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DATAFRAME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122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39936B1-C2C3-71D8-9348-CA8DA5967F79}"/>
              </a:ext>
            </a:extLst>
          </p:cNvPr>
          <p:cNvSpPr/>
          <p:nvPr/>
        </p:nvSpPr>
        <p:spPr>
          <a:xfrm>
            <a:off x="7401321" y="137622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xmlns="" id="{D60B716E-C95A-F218-2B99-C769CCB250DE}"/>
              </a:ext>
            </a:extLst>
          </p:cNvPr>
          <p:cNvSpPr/>
          <p:nvPr/>
        </p:nvSpPr>
        <p:spPr>
          <a:xfrm rot="10800000">
            <a:off x="7410028" y="590471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95463A32-5037-8FF0-7673-BEF40B834E6E}"/>
              </a:ext>
            </a:extLst>
          </p:cNvPr>
          <p:cNvSpPr txBox="1"/>
          <p:nvPr/>
        </p:nvSpPr>
        <p:spPr>
          <a:xfrm>
            <a:off x="-1" y="125237"/>
            <a:ext cx="740132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b="1" i="0" dirty="0">
                <a:solidFill>
                  <a:srgbClr val="242424"/>
                </a:solidFill>
                <a:effectLst/>
                <a:latin typeface="sohne"/>
              </a:rPr>
              <a:t>SPARK</a:t>
            </a:r>
          </a:p>
          <a:p>
            <a:r>
              <a:rPr lang="pt-BR" sz="2000" b="1" dirty="0">
                <a:solidFill>
                  <a:srgbClr val="C00000"/>
                </a:solidFill>
                <a:latin typeface="sohne"/>
              </a:rPr>
              <a:t>DATAFRAME E RDD</a:t>
            </a:r>
            <a:endParaRPr lang="pt-BR" sz="2000" b="1" dirty="0">
              <a:solidFill>
                <a:srgbClr val="C00000"/>
              </a:solidFill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xmlns="" id="{F87FA9AA-8CD5-AA68-83DD-21CEA3762412}"/>
              </a:ext>
            </a:extLst>
          </p:cNvPr>
          <p:cNvSpPr txBox="1"/>
          <p:nvPr/>
        </p:nvSpPr>
        <p:spPr>
          <a:xfrm>
            <a:off x="6854888" y="1348249"/>
            <a:ext cx="529348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RDD – </a:t>
            </a:r>
            <a:r>
              <a:rPr lang="pt-B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Resilient</a:t>
            </a:r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Distributed</a:t>
            </a:r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Dataset</a:t>
            </a:r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just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RDD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é uma abstração de dados imutável e distribuída. Ele representa uma coleção de objetos particionados que podem ser processados em paralelo. A característica "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resiliente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refere-se à capacidade do RDD de se recuperar automaticamente de falhas. Se um nó do cluster falhar, o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Spark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pode recriar as partições perdidas do RDD com base nas transformações aplicadas aos dados.</a:t>
            </a:r>
          </a:p>
          <a:p>
            <a:pPr algn="just"/>
            <a:endParaRPr lang="pt-B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Conjunto de Dados Distribuído e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Resistente;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Estrutura básica de baixo nível;</a:t>
            </a:r>
          </a:p>
          <a:p>
            <a:pPr algn="just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Dados imutáveis, distribuídos pelo Cluster;</a:t>
            </a:r>
          </a:p>
          <a:p>
            <a:pPr algn="just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Pode ser persistido em Disco;</a:t>
            </a:r>
          </a:p>
          <a:p>
            <a:pPr algn="just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Tolerante a falhas;</a:t>
            </a:r>
          </a:p>
          <a:p>
            <a:pPr algn="just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Operações sobre RDD cria um novo RDD;</a:t>
            </a:r>
          </a:p>
          <a:p>
            <a:pPr algn="just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Complexo e verboso;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842CB516-025A-0898-CE42-D59AC1A3F730}"/>
              </a:ext>
            </a:extLst>
          </p:cNvPr>
          <p:cNvSpPr txBox="1"/>
          <p:nvPr/>
        </p:nvSpPr>
        <p:spPr>
          <a:xfrm>
            <a:off x="154794" y="833123"/>
            <a:ext cx="1289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dirty="0" smtClean="0">
                <a:solidFill>
                  <a:srgbClr val="C00000"/>
                </a:solidFill>
              </a:rPr>
              <a:t>DADOS</a:t>
            </a:r>
            <a:endParaRPr lang="pt-BR" sz="1800" b="1" dirty="0">
              <a:solidFill>
                <a:srgbClr val="C00000"/>
              </a:solidFill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xmlns="" id="{A88EAD75-8F8A-E62B-3B56-0DF41F83B5EF}"/>
              </a:ext>
            </a:extLst>
          </p:cNvPr>
          <p:cNvSpPr/>
          <p:nvPr/>
        </p:nvSpPr>
        <p:spPr>
          <a:xfrm>
            <a:off x="155142" y="1666209"/>
            <a:ext cx="1289760" cy="584423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6D78854D-FDBD-54C9-6958-DC7FD6E6AB42}"/>
              </a:ext>
            </a:extLst>
          </p:cNvPr>
          <p:cNvSpPr txBox="1"/>
          <p:nvPr/>
        </p:nvSpPr>
        <p:spPr>
          <a:xfrm>
            <a:off x="155316" y="1790665"/>
            <a:ext cx="1289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xmlns="" id="{AF0A19D2-5424-3553-7F7E-099659DBC0AA}"/>
              </a:ext>
            </a:extLst>
          </p:cNvPr>
          <p:cNvSpPr/>
          <p:nvPr/>
        </p:nvSpPr>
        <p:spPr>
          <a:xfrm>
            <a:off x="154968" y="2249333"/>
            <a:ext cx="1289760" cy="584423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999BF058-1105-5808-299F-A281BE601833}"/>
              </a:ext>
            </a:extLst>
          </p:cNvPr>
          <p:cNvSpPr txBox="1"/>
          <p:nvPr/>
        </p:nvSpPr>
        <p:spPr>
          <a:xfrm>
            <a:off x="155142" y="2373789"/>
            <a:ext cx="1289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xmlns="" id="{5F75AF12-624E-156B-384A-7CFBC10E44C7}"/>
              </a:ext>
            </a:extLst>
          </p:cNvPr>
          <p:cNvSpPr/>
          <p:nvPr/>
        </p:nvSpPr>
        <p:spPr>
          <a:xfrm>
            <a:off x="154794" y="2848641"/>
            <a:ext cx="1289760" cy="584423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DE7EDF79-9EF9-0DBE-71A4-E94B0EA183A4}"/>
              </a:ext>
            </a:extLst>
          </p:cNvPr>
          <p:cNvSpPr txBox="1"/>
          <p:nvPr/>
        </p:nvSpPr>
        <p:spPr>
          <a:xfrm>
            <a:off x="154968" y="2973097"/>
            <a:ext cx="1289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xmlns="" id="{EE16C0B4-3089-6DF5-D93A-6205D9813308}"/>
              </a:ext>
            </a:extLst>
          </p:cNvPr>
          <p:cNvSpPr/>
          <p:nvPr/>
        </p:nvSpPr>
        <p:spPr>
          <a:xfrm>
            <a:off x="154794" y="3431765"/>
            <a:ext cx="1289760" cy="584423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36C3106C-4EEE-5F3B-A912-EA92B86ED077}"/>
              </a:ext>
            </a:extLst>
          </p:cNvPr>
          <p:cNvSpPr txBox="1"/>
          <p:nvPr/>
        </p:nvSpPr>
        <p:spPr>
          <a:xfrm>
            <a:off x="154968" y="3556221"/>
            <a:ext cx="1289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xmlns="" id="{58C2B38E-BCBB-A621-6CDA-FA00B727AFFF}"/>
              </a:ext>
            </a:extLst>
          </p:cNvPr>
          <p:cNvSpPr/>
          <p:nvPr/>
        </p:nvSpPr>
        <p:spPr>
          <a:xfrm>
            <a:off x="1877805" y="3620733"/>
            <a:ext cx="1192132" cy="22098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xmlns="" id="{206E7EA7-849A-AC31-FFB5-BF4C74FE2F34}"/>
              </a:ext>
            </a:extLst>
          </p:cNvPr>
          <p:cNvSpPr txBox="1"/>
          <p:nvPr/>
        </p:nvSpPr>
        <p:spPr>
          <a:xfrm>
            <a:off x="4556951" y="1747195"/>
            <a:ext cx="2297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PARTIÇÃO 1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tângulo: Cantos Arredondados 4">
            <a:extLst>
              <a:ext uri="{FF2B5EF4-FFF2-40B4-BE49-F238E27FC236}">
                <a16:creationId xmlns:a16="http://schemas.microsoft.com/office/drawing/2014/main" xmlns="" id="{A88EAD75-8F8A-E62B-3B56-0DF41F83B5EF}"/>
              </a:ext>
            </a:extLst>
          </p:cNvPr>
          <p:cNvSpPr/>
          <p:nvPr/>
        </p:nvSpPr>
        <p:spPr>
          <a:xfrm>
            <a:off x="154794" y="4010038"/>
            <a:ext cx="1289760" cy="584423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xmlns="" id="{6D78854D-FDBD-54C9-6958-DC7FD6E6AB42}"/>
              </a:ext>
            </a:extLst>
          </p:cNvPr>
          <p:cNvSpPr txBox="1"/>
          <p:nvPr/>
        </p:nvSpPr>
        <p:spPr>
          <a:xfrm>
            <a:off x="154968" y="4134494"/>
            <a:ext cx="1289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tângulo: Cantos Arredondados 6">
            <a:extLst>
              <a:ext uri="{FF2B5EF4-FFF2-40B4-BE49-F238E27FC236}">
                <a16:creationId xmlns:a16="http://schemas.microsoft.com/office/drawing/2014/main" xmlns="" id="{AF0A19D2-5424-3553-7F7E-099659DBC0AA}"/>
              </a:ext>
            </a:extLst>
          </p:cNvPr>
          <p:cNvSpPr/>
          <p:nvPr/>
        </p:nvSpPr>
        <p:spPr>
          <a:xfrm>
            <a:off x="154620" y="4593162"/>
            <a:ext cx="1289760" cy="584423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xmlns="" id="{999BF058-1105-5808-299F-A281BE601833}"/>
              </a:ext>
            </a:extLst>
          </p:cNvPr>
          <p:cNvSpPr txBox="1"/>
          <p:nvPr/>
        </p:nvSpPr>
        <p:spPr>
          <a:xfrm>
            <a:off x="154794" y="4717618"/>
            <a:ext cx="1289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etângulo: Cantos Arredondados 12">
            <a:extLst>
              <a:ext uri="{FF2B5EF4-FFF2-40B4-BE49-F238E27FC236}">
                <a16:creationId xmlns:a16="http://schemas.microsoft.com/office/drawing/2014/main" xmlns="" id="{5F75AF12-624E-156B-384A-7CFBC10E44C7}"/>
              </a:ext>
            </a:extLst>
          </p:cNvPr>
          <p:cNvSpPr/>
          <p:nvPr/>
        </p:nvSpPr>
        <p:spPr>
          <a:xfrm>
            <a:off x="154446" y="5192470"/>
            <a:ext cx="1289760" cy="584423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xmlns="" id="{DE7EDF79-9EF9-0DBE-71A4-E94B0EA183A4}"/>
              </a:ext>
            </a:extLst>
          </p:cNvPr>
          <p:cNvSpPr txBox="1"/>
          <p:nvPr/>
        </p:nvSpPr>
        <p:spPr>
          <a:xfrm>
            <a:off x="154620" y="5316926"/>
            <a:ext cx="1289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tângulo: Cantos Arredondados 14">
            <a:extLst>
              <a:ext uri="{FF2B5EF4-FFF2-40B4-BE49-F238E27FC236}">
                <a16:creationId xmlns:a16="http://schemas.microsoft.com/office/drawing/2014/main" xmlns="" id="{EE16C0B4-3089-6DF5-D93A-6205D9813308}"/>
              </a:ext>
            </a:extLst>
          </p:cNvPr>
          <p:cNvSpPr/>
          <p:nvPr/>
        </p:nvSpPr>
        <p:spPr>
          <a:xfrm>
            <a:off x="154446" y="5775594"/>
            <a:ext cx="1289760" cy="584423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xmlns="" id="{36C3106C-4EEE-5F3B-A912-EA92B86ED077}"/>
              </a:ext>
            </a:extLst>
          </p:cNvPr>
          <p:cNvSpPr txBox="1"/>
          <p:nvPr/>
        </p:nvSpPr>
        <p:spPr>
          <a:xfrm>
            <a:off x="154620" y="5900050"/>
            <a:ext cx="1289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xmlns="" id="{842CB516-025A-0898-CE42-D59AC1A3F730}"/>
              </a:ext>
            </a:extLst>
          </p:cNvPr>
          <p:cNvSpPr txBox="1"/>
          <p:nvPr/>
        </p:nvSpPr>
        <p:spPr>
          <a:xfrm>
            <a:off x="3504667" y="829501"/>
            <a:ext cx="1289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dirty="0" smtClean="0">
                <a:solidFill>
                  <a:srgbClr val="C00000"/>
                </a:solidFill>
              </a:rPr>
              <a:t>RDD</a:t>
            </a:r>
            <a:endParaRPr lang="pt-BR" sz="1800" b="1" dirty="0">
              <a:solidFill>
                <a:srgbClr val="C00000"/>
              </a:solidFill>
            </a:endParaRPr>
          </a:p>
        </p:txBody>
      </p:sp>
      <p:sp>
        <p:nvSpPr>
          <p:cNvPr id="44" name="Retângulo: Cantos Arredondados 4">
            <a:extLst>
              <a:ext uri="{FF2B5EF4-FFF2-40B4-BE49-F238E27FC236}">
                <a16:creationId xmlns:a16="http://schemas.microsoft.com/office/drawing/2014/main" xmlns="" id="{A88EAD75-8F8A-E62B-3B56-0DF41F83B5EF}"/>
              </a:ext>
            </a:extLst>
          </p:cNvPr>
          <p:cNvSpPr/>
          <p:nvPr/>
        </p:nvSpPr>
        <p:spPr>
          <a:xfrm>
            <a:off x="3504667" y="1375297"/>
            <a:ext cx="1289760" cy="584423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xmlns="" id="{6D78854D-FDBD-54C9-6958-DC7FD6E6AB42}"/>
              </a:ext>
            </a:extLst>
          </p:cNvPr>
          <p:cNvSpPr txBox="1"/>
          <p:nvPr/>
        </p:nvSpPr>
        <p:spPr>
          <a:xfrm>
            <a:off x="3504841" y="1499753"/>
            <a:ext cx="1289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tângulo: Cantos Arredondados 6">
            <a:extLst>
              <a:ext uri="{FF2B5EF4-FFF2-40B4-BE49-F238E27FC236}">
                <a16:creationId xmlns:a16="http://schemas.microsoft.com/office/drawing/2014/main" xmlns="" id="{AF0A19D2-5424-3553-7F7E-099659DBC0AA}"/>
              </a:ext>
            </a:extLst>
          </p:cNvPr>
          <p:cNvSpPr/>
          <p:nvPr/>
        </p:nvSpPr>
        <p:spPr>
          <a:xfrm>
            <a:off x="3504493" y="1958421"/>
            <a:ext cx="1289760" cy="584423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xmlns="" id="{999BF058-1105-5808-299F-A281BE601833}"/>
              </a:ext>
            </a:extLst>
          </p:cNvPr>
          <p:cNvSpPr txBox="1"/>
          <p:nvPr/>
        </p:nvSpPr>
        <p:spPr>
          <a:xfrm>
            <a:off x="3504667" y="2082877"/>
            <a:ext cx="1289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etângulo: Cantos Arredondados 12">
            <a:extLst>
              <a:ext uri="{FF2B5EF4-FFF2-40B4-BE49-F238E27FC236}">
                <a16:creationId xmlns:a16="http://schemas.microsoft.com/office/drawing/2014/main" xmlns="" id="{5F75AF12-624E-156B-384A-7CFBC10E44C7}"/>
              </a:ext>
            </a:extLst>
          </p:cNvPr>
          <p:cNvSpPr/>
          <p:nvPr/>
        </p:nvSpPr>
        <p:spPr>
          <a:xfrm>
            <a:off x="3504319" y="2767122"/>
            <a:ext cx="1289760" cy="584423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xmlns="" id="{DE7EDF79-9EF9-0DBE-71A4-E94B0EA183A4}"/>
              </a:ext>
            </a:extLst>
          </p:cNvPr>
          <p:cNvSpPr txBox="1"/>
          <p:nvPr/>
        </p:nvSpPr>
        <p:spPr>
          <a:xfrm>
            <a:off x="3504493" y="2891578"/>
            <a:ext cx="1289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Retângulo: Cantos Arredondados 14">
            <a:extLst>
              <a:ext uri="{FF2B5EF4-FFF2-40B4-BE49-F238E27FC236}">
                <a16:creationId xmlns:a16="http://schemas.microsoft.com/office/drawing/2014/main" xmlns="" id="{EE16C0B4-3089-6DF5-D93A-6205D9813308}"/>
              </a:ext>
            </a:extLst>
          </p:cNvPr>
          <p:cNvSpPr/>
          <p:nvPr/>
        </p:nvSpPr>
        <p:spPr>
          <a:xfrm>
            <a:off x="3504319" y="3350246"/>
            <a:ext cx="1289760" cy="584423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xmlns="" id="{36C3106C-4EEE-5F3B-A912-EA92B86ED077}"/>
              </a:ext>
            </a:extLst>
          </p:cNvPr>
          <p:cNvSpPr txBox="1"/>
          <p:nvPr/>
        </p:nvSpPr>
        <p:spPr>
          <a:xfrm>
            <a:off x="3504493" y="3474702"/>
            <a:ext cx="1289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etângulo: Cantos Arredondados 4">
            <a:extLst>
              <a:ext uri="{FF2B5EF4-FFF2-40B4-BE49-F238E27FC236}">
                <a16:creationId xmlns:a16="http://schemas.microsoft.com/office/drawing/2014/main" xmlns="" id="{A88EAD75-8F8A-E62B-3B56-0DF41F83B5EF}"/>
              </a:ext>
            </a:extLst>
          </p:cNvPr>
          <p:cNvSpPr/>
          <p:nvPr/>
        </p:nvSpPr>
        <p:spPr>
          <a:xfrm>
            <a:off x="3504406" y="4158947"/>
            <a:ext cx="1289760" cy="584423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xmlns="" id="{6D78854D-FDBD-54C9-6958-DC7FD6E6AB42}"/>
              </a:ext>
            </a:extLst>
          </p:cNvPr>
          <p:cNvSpPr txBox="1"/>
          <p:nvPr/>
        </p:nvSpPr>
        <p:spPr>
          <a:xfrm>
            <a:off x="3504580" y="4283403"/>
            <a:ext cx="1289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Retângulo: Cantos Arredondados 6">
            <a:extLst>
              <a:ext uri="{FF2B5EF4-FFF2-40B4-BE49-F238E27FC236}">
                <a16:creationId xmlns:a16="http://schemas.microsoft.com/office/drawing/2014/main" xmlns="" id="{AF0A19D2-5424-3553-7F7E-099659DBC0AA}"/>
              </a:ext>
            </a:extLst>
          </p:cNvPr>
          <p:cNvSpPr/>
          <p:nvPr/>
        </p:nvSpPr>
        <p:spPr>
          <a:xfrm>
            <a:off x="3504232" y="4742071"/>
            <a:ext cx="1289760" cy="584423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xmlns="" id="{999BF058-1105-5808-299F-A281BE601833}"/>
              </a:ext>
            </a:extLst>
          </p:cNvPr>
          <p:cNvSpPr txBox="1"/>
          <p:nvPr/>
        </p:nvSpPr>
        <p:spPr>
          <a:xfrm>
            <a:off x="3504406" y="4866527"/>
            <a:ext cx="1289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Retângulo: Cantos Arredondados 12">
            <a:extLst>
              <a:ext uri="{FF2B5EF4-FFF2-40B4-BE49-F238E27FC236}">
                <a16:creationId xmlns:a16="http://schemas.microsoft.com/office/drawing/2014/main" xmlns="" id="{5F75AF12-624E-156B-384A-7CFBC10E44C7}"/>
              </a:ext>
            </a:extLst>
          </p:cNvPr>
          <p:cNvSpPr/>
          <p:nvPr/>
        </p:nvSpPr>
        <p:spPr>
          <a:xfrm>
            <a:off x="3504232" y="5496835"/>
            <a:ext cx="1289760" cy="584423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xmlns="" id="{DE7EDF79-9EF9-0DBE-71A4-E94B0EA183A4}"/>
              </a:ext>
            </a:extLst>
          </p:cNvPr>
          <p:cNvSpPr txBox="1"/>
          <p:nvPr/>
        </p:nvSpPr>
        <p:spPr>
          <a:xfrm>
            <a:off x="3504406" y="5621291"/>
            <a:ext cx="1289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Retângulo: Cantos Arredondados 14">
            <a:extLst>
              <a:ext uri="{FF2B5EF4-FFF2-40B4-BE49-F238E27FC236}">
                <a16:creationId xmlns:a16="http://schemas.microsoft.com/office/drawing/2014/main" xmlns="" id="{EE16C0B4-3089-6DF5-D93A-6205D9813308}"/>
              </a:ext>
            </a:extLst>
          </p:cNvPr>
          <p:cNvSpPr/>
          <p:nvPr/>
        </p:nvSpPr>
        <p:spPr>
          <a:xfrm>
            <a:off x="3504232" y="6079959"/>
            <a:ext cx="1289760" cy="584423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xmlns="" id="{36C3106C-4EEE-5F3B-A912-EA92B86ED077}"/>
              </a:ext>
            </a:extLst>
          </p:cNvPr>
          <p:cNvSpPr txBox="1"/>
          <p:nvPr/>
        </p:nvSpPr>
        <p:spPr>
          <a:xfrm>
            <a:off x="3504406" y="6204415"/>
            <a:ext cx="1289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Retângulo: Cantos Arredondados 4">
            <a:extLst>
              <a:ext uri="{FF2B5EF4-FFF2-40B4-BE49-F238E27FC236}">
                <a16:creationId xmlns:a16="http://schemas.microsoft.com/office/drawing/2014/main" xmlns="" id="{A88EAD75-8F8A-E62B-3B56-0DF41F83B5EF}"/>
              </a:ext>
            </a:extLst>
          </p:cNvPr>
          <p:cNvSpPr/>
          <p:nvPr/>
        </p:nvSpPr>
        <p:spPr>
          <a:xfrm>
            <a:off x="3291840" y="1264920"/>
            <a:ext cx="1654987" cy="5486399"/>
          </a:xfrm>
          <a:prstGeom prst="roundRect">
            <a:avLst>
              <a:gd name="adj" fmla="val 1412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xmlns="" id="{206E7EA7-849A-AC31-FFB5-BF4C74FE2F34}"/>
              </a:ext>
            </a:extLst>
          </p:cNvPr>
          <p:cNvSpPr txBox="1"/>
          <p:nvPr/>
        </p:nvSpPr>
        <p:spPr>
          <a:xfrm>
            <a:off x="4556951" y="3172286"/>
            <a:ext cx="2297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PARTIÇÃO 2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xmlns="" id="{206E7EA7-849A-AC31-FFB5-BF4C74FE2F34}"/>
              </a:ext>
            </a:extLst>
          </p:cNvPr>
          <p:cNvSpPr txBox="1"/>
          <p:nvPr/>
        </p:nvSpPr>
        <p:spPr>
          <a:xfrm>
            <a:off x="4556951" y="4566754"/>
            <a:ext cx="2297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PARTIÇÃO 3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xmlns="" id="{206E7EA7-849A-AC31-FFB5-BF4C74FE2F34}"/>
              </a:ext>
            </a:extLst>
          </p:cNvPr>
          <p:cNvSpPr txBox="1"/>
          <p:nvPr/>
        </p:nvSpPr>
        <p:spPr>
          <a:xfrm>
            <a:off x="4556951" y="5836032"/>
            <a:ext cx="2297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PARTIÇÃO 4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1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D9D11F55-F6EA-1FFE-C97C-DBEB1D6A0B70}"/>
              </a:ext>
            </a:extLst>
          </p:cNvPr>
          <p:cNvSpPr/>
          <p:nvPr/>
        </p:nvSpPr>
        <p:spPr>
          <a:xfrm>
            <a:off x="6735118" y="1894457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xmlns="" id="{747D8C9B-CBB5-CE66-36BC-2A2EEA5F99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02" b="21324"/>
          <a:stretch/>
        </p:blipFill>
        <p:spPr>
          <a:xfrm>
            <a:off x="232500" y="241907"/>
            <a:ext cx="1648792" cy="511730"/>
          </a:xfrm>
          <a:prstGeom prst="rect">
            <a:avLst/>
          </a:prstGeom>
          <a:ln>
            <a:noFill/>
          </a:ln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xmlns="" id="{3F45CA82-402A-978E-EC3F-E04392BAA0D7}"/>
              </a:ext>
            </a:extLst>
          </p:cNvPr>
          <p:cNvSpPr/>
          <p:nvPr/>
        </p:nvSpPr>
        <p:spPr>
          <a:xfrm rot="10800000">
            <a:off x="4335600" y="2435740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xmlns="" id="{D083675A-481A-4DD3-E8DF-FD17E66CF3F6}"/>
              </a:ext>
            </a:extLst>
          </p:cNvPr>
          <p:cNvSpPr/>
          <p:nvPr/>
        </p:nvSpPr>
        <p:spPr>
          <a:xfrm>
            <a:off x="3938874" y="2977022"/>
            <a:ext cx="7663519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xmlns="" id="{36BA2F33-3915-B1D6-45C7-3825B959A771}"/>
              </a:ext>
            </a:extLst>
          </p:cNvPr>
          <p:cNvSpPr/>
          <p:nvPr/>
        </p:nvSpPr>
        <p:spPr>
          <a:xfrm rot="10800000">
            <a:off x="3938874" y="3518304"/>
            <a:ext cx="7663519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xmlns="" id="{18B56E9B-347A-6897-1C4D-871E612B1843}"/>
              </a:ext>
            </a:extLst>
          </p:cNvPr>
          <p:cNvSpPr/>
          <p:nvPr/>
        </p:nvSpPr>
        <p:spPr>
          <a:xfrm rot="10800000">
            <a:off x="8686056" y="6301506"/>
            <a:ext cx="2457900" cy="24265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xmlns="" id="{E74938B3-EC5F-0E2C-7F75-AA29729B0070}"/>
              </a:ext>
            </a:extLst>
          </p:cNvPr>
          <p:cNvSpPr/>
          <p:nvPr/>
        </p:nvSpPr>
        <p:spPr>
          <a:xfrm rot="10800000">
            <a:off x="9905257" y="6301506"/>
            <a:ext cx="1680630" cy="242655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xmlns="" id="{7DF006D3-B629-A479-6E43-D4A01C4A9A6F}"/>
              </a:ext>
            </a:extLst>
          </p:cNvPr>
          <p:cNvCxnSpPr/>
          <p:nvPr/>
        </p:nvCxnSpPr>
        <p:spPr>
          <a:xfrm>
            <a:off x="6739775" y="1473287"/>
            <a:ext cx="0" cy="26834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xmlns="" id="{B5E5830C-9BE0-B419-D93D-1E0D1914A877}"/>
              </a:ext>
            </a:extLst>
          </p:cNvPr>
          <p:cNvSpPr/>
          <p:nvPr/>
        </p:nvSpPr>
        <p:spPr>
          <a:xfrm>
            <a:off x="6705531" y="1391239"/>
            <a:ext cx="76603" cy="76603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xmlns="" id="{3F1C81BE-2986-DAF5-D3A8-FB2E999874A4}"/>
              </a:ext>
            </a:extLst>
          </p:cNvPr>
          <p:cNvCxnSpPr>
            <a:cxnSpLocks/>
          </p:cNvCxnSpPr>
          <p:nvPr/>
        </p:nvCxnSpPr>
        <p:spPr>
          <a:xfrm>
            <a:off x="9193248" y="2313025"/>
            <a:ext cx="0" cy="103929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xmlns="" id="{4902E6C1-9395-5ECF-7FC5-20EEA086EF98}"/>
              </a:ext>
            </a:extLst>
          </p:cNvPr>
          <p:cNvSpPr/>
          <p:nvPr/>
        </p:nvSpPr>
        <p:spPr>
          <a:xfrm>
            <a:off x="6705531" y="4155844"/>
            <a:ext cx="76603" cy="76603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xmlns="" id="{D9F0940B-5E1D-CED7-7ABF-EF084BBCC7C9}"/>
              </a:ext>
            </a:extLst>
          </p:cNvPr>
          <p:cNvSpPr/>
          <p:nvPr/>
        </p:nvSpPr>
        <p:spPr>
          <a:xfrm>
            <a:off x="9158122" y="2243432"/>
            <a:ext cx="76603" cy="76603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xmlns="" id="{9CA80106-E43D-ACB4-C821-1DC5F8839CEA}"/>
              </a:ext>
            </a:extLst>
          </p:cNvPr>
          <p:cNvSpPr/>
          <p:nvPr/>
        </p:nvSpPr>
        <p:spPr>
          <a:xfrm>
            <a:off x="9158122" y="3340514"/>
            <a:ext cx="76603" cy="76603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xmlns="" id="{3ED1471A-F5B0-994E-B4C2-E3959F21C7A7}"/>
              </a:ext>
            </a:extLst>
          </p:cNvPr>
          <p:cNvSpPr txBox="1"/>
          <p:nvPr/>
        </p:nvSpPr>
        <p:spPr>
          <a:xfrm>
            <a:off x="-107743" y="5278100"/>
            <a:ext cx="4287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ENGENHARIA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xmlns="" id="{EB7E079A-C3E6-AE85-CF81-53C9557A7056}"/>
              </a:ext>
            </a:extLst>
          </p:cNvPr>
          <p:cNvSpPr txBox="1"/>
          <p:nvPr/>
        </p:nvSpPr>
        <p:spPr>
          <a:xfrm rot="16200000">
            <a:off x="90702" y="6092601"/>
            <a:ext cx="570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i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64932987-3497-4DE9-07D6-3DF21D4227D7}"/>
              </a:ext>
            </a:extLst>
          </p:cNvPr>
          <p:cNvSpPr txBox="1"/>
          <p:nvPr/>
        </p:nvSpPr>
        <p:spPr>
          <a:xfrm>
            <a:off x="411168" y="5440482"/>
            <a:ext cx="35314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rgbClr val="E11622"/>
                </a:solidFill>
              </a:rPr>
              <a:t>DADOS</a:t>
            </a:r>
          </a:p>
        </p:txBody>
      </p:sp>
      <p:pic>
        <p:nvPicPr>
          <p:cNvPr id="25" name="Imagem 24" descr="Logotipo&#10;&#10;Descrição gerada automaticamente">
            <a:extLst>
              <a:ext uri="{FF2B5EF4-FFF2-40B4-BE49-F238E27FC236}">
                <a16:creationId xmlns:a16="http://schemas.microsoft.com/office/drawing/2014/main" xmlns="" id="{92182756-603A-0C40-B053-7FF8A834DE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" t="21160" r="73826" b="21324"/>
          <a:stretch/>
        </p:blipFill>
        <p:spPr>
          <a:xfrm>
            <a:off x="251398" y="5818669"/>
            <a:ext cx="289059" cy="334633"/>
          </a:xfrm>
          <a:prstGeom prst="rect">
            <a:avLst/>
          </a:prstGeom>
          <a:ln>
            <a:noFill/>
          </a:ln>
        </p:spPr>
      </p:pic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xmlns="" id="{11A86B59-6796-F284-3B82-DDE074A5F8DB}"/>
              </a:ext>
            </a:extLst>
          </p:cNvPr>
          <p:cNvCxnSpPr>
            <a:cxnSpLocks/>
          </p:cNvCxnSpPr>
          <p:nvPr/>
        </p:nvCxnSpPr>
        <p:spPr>
          <a:xfrm>
            <a:off x="4335600" y="5461748"/>
            <a:ext cx="0" cy="110367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xmlns="" id="{6E907648-66ED-74D6-1053-6683598B50F8}"/>
              </a:ext>
            </a:extLst>
          </p:cNvPr>
          <p:cNvSpPr txBox="1"/>
          <p:nvPr/>
        </p:nvSpPr>
        <p:spPr>
          <a:xfrm>
            <a:off x="4167506" y="6026650"/>
            <a:ext cx="4287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spc="2140" dirty="0">
                <a:solidFill>
                  <a:srgbClr val="E11622"/>
                </a:solidFill>
              </a:rPr>
              <a:t>BELICI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xmlns="" id="{8661CACE-B20D-F3B2-06B8-69DBE2F80C0E}"/>
              </a:ext>
            </a:extLst>
          </p:cNvPr>
          <p:cNvSpPr txBox="1"/>
          <p:nvPr/>
        </p:nvSpPr>
        <p:spPr>
          <a:xfrm>
            <a:off x="4351591" y="5092902"/>
            <a:ext cx="35341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LAYSA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xmlns="" id="{C060F428-173E-1934-5225-45D2B26D9572}"/>
              </a:ext>
            </a:extLst>
          </p:cNvPr>
          <p:cNvCxnSpPr>
            <a:cxnSpLocks/>
            <a:stCxn id="36" idx="4"/>
            <a:endCxn id="37" idx="0"/>
          </p:cNvCxnSpPr>
          <p:nvPr/>
        </p:nvCxnSpPr>
        <p:spPr>
          <a:xfrm>
            <a:off x="11588006" y="3421591"/>
            <a:ext cx="0" cy="46020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>
            <a:extLst>
              <a:ext uri="{FF2B5EF4-FFF2-40B4-BE49-F238E27FC236}">
                <a16:creationId xmlns:a16="http://schemas.microsoft.com/office/drawing/2014/main" xmlns="" id="{88740F5A-6918-89CD-A84C-A05D93FAF21C}"/>
              </a:ext>
            </a:extLst>
          </p:cNvPr>
          <p:cNvSpPr/>
          <p:nvPr/>
        </p:nvSpPr>
        <p:spPr>
          <a:xfrm>
            <a:off x="11549704" y="3344988"/>
            <a:ext cx="76603" cy="76603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xmlns="" id="{D1286167-2F69-FB3D-19C1-437B694B5735}"/>
              </a:ext>
            </a:extLst>
          </p:cNvPr>
          <p:cNvSpPr/>
          <p:nvPr/>
        </p:nvSpPr>
        <p:spPr>
          <a:xfrm>
            <a:off x="11549704" y="3881797"/>
            <a:ext cx="76603" cy="76603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xmlns="" id="{303B8ABE-1FCF-31F9-924D-62D5454E7348}"/>
              </a:ext>
            </a:extLst>
          </p:cNvPr>
          <p:cNvSpPr/>
          <p:nvPr/>
        </p:nvSpPr>
        <p:spPr>
          <a:xfrm>
            <a:off x="-757647" y="5577839"/>
            <a:ext cx="1998617" cy="1998617"/>
          </a:xfrm>
          <a:prstGeom prst="ellipse">
            <a:avLst/>
          </a:prstGeom>
          <a:noFill/>
          <a:ln w="19050">
            <a:solidFill>
              <a:srgbClr val="E116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xmlns="" id="{CCD49B0B-3A63-942B-32DD-264660C83F85}"/>
              </a:ext>
            </a:extLst>
          </p:cNvPr>
          <p:cNvSpPr/>
          <p:nvPr/>
        </p:nvSpPr>
        <p:spPr>
          <a:xfrm>
            <a:off x="9836331" y="-339634"/>
            <a:ext cx="1027610" cy="1027610"/>
          </a:xfrm>
          <a:prstGeom prst="ellipse">
            <a:avLst/>
          </a:prstGeom>
          <a:noFill/>
          <a:ln w="19050">
            <a:solidFill>
              <a:srgbClr val="E116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96FDC6C2-63F1-8F19-AA0C-B74499CEF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363" y="1431591"/>
            <a:ext cx="7689273" cy="399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6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39936B1-C2C3-71D8-9348-CA8DA5967F79}"/>
              </a:ext>
            </a:extLst>
          </p:cNvPr>
          <p:cNvSpPr/>
          <p:nvPr/>
        </p:nvSpPr>
        <p:spPr>
          <a:xfrm>
            <a:off x="7401321" y="137622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xmlns="" id="{D60B716E-C95A-F218-2B99-C769CCB250DE}"/>
              </a:ext>
            </a:extLst>
          </p:cNvPr>
          <p:cNvSpPr/>
          <p:nvPr/>
        </p:nvSpPr>
        <p:spPr>
          <a:xfrm rot="10800000">
            <a:off x="7410028" y="590471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xmlns="" id="{FF8AFB43-5274-8696-01EC-D587005B972D}"/>
              </a:ext>
            </a:extLst>
          </p:cNvPr>
          <p:cNvSpPr/>
          <p:nvPr/>
        </p:nvSpPr>
        <p:spPr>
          <a:xfrm>
            <a:off x="2779390" y="964573"/>
            <a:ext cx="1186004" cy="336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95463A32-5037-8FF0-7673-BEF40B834E6E}"/>
              </a:ext>
            </a:extLst>
          </p:cNvPr>
          <p:cNvSpPr txBox="1"/>
          <p:nvPr/>
        </p:nvSpPr>
        <p:spPr>
          <a:xfrm>
            <a:off x="-1" y="125237"/>
            <a:ext cx="740132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</a:t>
            </a:r>
          </a:p>
          <a:p>
            <a:r>
              <a:rPr lang="pt-BR" sz="2000" b="1" dirty="0">
                <a:solidFill>
                  <a:srgbClr val="C00000"/>
                </a:solidFill>
              </a:rPr>
              <a:t>HADOOP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96E3256B-9AFC-290F-82DF-A3AE9CEAA732}"/>
              </a:ext>
            </a:extLst>
          </p:cNvPr>
          <p:cNvSpPr txBox="1"/>
          <p:nvPr/>
        </p:nvSpPr>
        <p:spPr>
          <a:xfrm>
            <a:off x="6854888" y="1348249"/>
            <a:ext cx="529348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Apache Spark é um framework de processamento de dados distribuído e de código aberto. Ele fornece uma interface para programação de clusters com o objetivo de processar grandes conjuntos de dados de forma eficiente.</a:t>
            </a:r>
          </a:p>
          <a:p>
            <a:pPr algn="just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Oferece suporte a processamento em lote (batch), processamento em tempo real,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machine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learning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processamento de gráficos.</a:t>
            </a:r>
          </a:p>
          <a:p>
            <a:pPr algn="just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Pode ser usado com várias linguagens de programação, incluindo Scala, Java, Python e R.</a:t>
            </a:r>
          </a:p>
          <a:p>
            <a:pPr algn="just"/>
            <a:endParaRPr lang="pt-BR" b="1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algn="just"/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SPARK:</a:t>
            </a:r>
          </a:p>
          <a:p>
            <a:pPr lvl="1" algn="just"/>
            <a:r>
              <a:rPr lang="pt-BR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Ferramenta de processamento de dados;</a:t>
            </a:r>
          </a:p>
          <a:p>
            <a:pPr lvl="1" algn="just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Não é Data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lvl="1" algn="just"/>
            <a:r>
              <a:rPr lang="pt-BR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Distribuído em Cluster;</a:t>
            </a:r>
          </a:p>
          <a:p>
            <a:pPr lvl="1" algn="just"/>
            <a:r>
              <a:rPr lang="pt-BR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Veloz e escalável;</a:t>
            </a:r>
          </a:p>
          <a:p>
            <a:pPr lvl="1" algn="just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Dados em HDFS (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Hadoop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ou Cloud;</a:t>
            </a:r>
          </a:p>
          <a:p>
            <a:pPr lvl="1" algn="just"/>
            <a:r>
              <a:rPr lang="pt-BR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Particionamento;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A740DD7D-ED14-A4B5-868A-9B606B9A45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37" y="2135182"/>
            <a:ext cx="4980710" cy="258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39936B1-C2C3-71D8-9348-CA8DA5967F79}"/>
              </a:ext>
            </a:extLst>
          </p:cNvPr>
          <p:cNvSpPr/>
          <p:nvPr/>
        </p:nvSpPr>
        <p:spPr>
          <a:xfrm>
            <a:off x="7401321" y="137622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xmlns="" id="{D60B716E-C95A-F218-2B99-C769CCB250DE}"/>
              </a:ext>
            </a:extLst>
          </p:cNvPr>
          <p:cNvSpPr/>
          <p:nvPr/>
        </p:nvSpPr>
        <p:spPr>
          <a:xfrm rot="10800000">
            <a:off x="7410028" y="590471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xmlns="" id="{DAAA2498-68A3-B510-2C2E-E27300BCEAE1}"/>
              </a:ext>
            </a:extLst>
          </p:cNvPr>
          <p:cNvSpPr/>
          <p:nvPr/>
        </p:nvSpPr>
        <p:spPr>
          <a:xfrm>
            <a:off x="314451" y="1962111"/>
            <a:ext cx="5676042" cy="3361859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xmlns="" id="{FF8AFB43-5274-8696-01EC-D587005B972D}"/>
              </a:ext>
            </a:extLst>
          </p:cNvPr>
          <p:cNvSpPr/>
          <p:nvPr/>
        </p:nvSpPr>
        <p:spPr>
          <a:xfrm>
            <a:off x="2182706" y="1790132"/>
            <a:ext cx="1899139" cy="336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VERTICAL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95463A32-5037-8FF0-7673-BEF40B834E6E}"/>
              </a:ext>
            </a:extLst>
          </p:cNvPr>
          <p:cNvSpPr txBox="1"/>
          <p:nvPr/>
        </p:nvSpPr>
        <p:spPr>
          <a:xfrm>
            <a:off x="-1" y="125237"/>
            <a:ext cx="740132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</a:t>
            </a:r>
          </a:p>
          <a:p>
            <a:r>
              <a:rPr lang="pt-BR" sz="2000" b="1" dirty="0">
                <a:solidFill>
                  <a:srgbClr val="C00000"/>
                </a:solidFill>
              </a:rPr>
              <a:t>VERTICAL E HORIZONTAL</a:t>
            </a:r>
          </a:p>
        </p:txBody>
      </p:sp>
      <p:pic>
        <p:nvPicPr>
          <p:cNvPr id="3" name="Imagem 2" descr="Forma&#10;&#10;Descrição gerada automaticamente">
            <a:extLst>
              <a:ext uri="{FF2B5EF4-FFF2-40B4-BE49-F238E27FC236}">
                <a16:creationId xmlns:a16="http://schemas.microsoft.com/office/drawing/2014/main" xmlns="" id="{E29FE604-19FC-645D-AF06-3F4E5B0A88D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8" r="21531"/>
          <a:stretch/>
        </p:blipFill>
        <p:spPr>
          <a:xfrm>
            <a:off x="2353155" y="2954426"/>
            <a:ext cx="902678" cy="1575322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xmlns="" id="{95207819-F74D-4262-E082-ED39E3906964}"/>
              </a:ext>
            </a:extLst>
          </p:cNvPr>
          <p:cNvSpPr/>
          <p:nvPr/>
        </p:nvSpPr>
        <p:spPr>
          <a:xfrm>
            <a:off x="6236680" y="1962111"/>
            <a:ext cx="5676042" cy="3361859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xmlns="" id="{42721F7F-4844-2883-FC75-E379D9E74893}"/>
              </a:ext>
            </a:extLst>
          </p:cNvPr>
          <p:cNvSpPr/>
          <p:nvPr/>
        </p:nvSpPr>
        <p:spPr>
          <a:xfrm>
            <a:off x="8104935" y="1790132"/>
            <a:ext cx="1899139" cy="336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HORIZONTAL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xmlns="" id="{A16D40C0-AF03-A4DA-BD43-051A7E4137CE}"/>
              </a:ext>
            </a:extLst>
          </p:cNvPr>
          <p:cNvSpPr/>
          <p:nvPr/>
        </p:nvSpPr>
        <p:spPr>
          <a:xfrm>
            <a:off x="398585" y="2968511"/>
            <a:ext cx="1821509" cy="3634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MEMÓRIA 64 GB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xmlns="" id="{32C3D0A9-A018-3ED6-7BA1-E5F308D40EAB}"/>
              </a:ext>
            </a:extLst>
          </p:cNvPr>
          <p:cNvSpPr/>
          <p:nvPr/>
        </p:nvSpPr>
        <p:spPr>
          <a:xfrm>
            <a:off x="398585" y="3567422"/>
            <a:ext cx="1821509" cy="3634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4X PENTIUM i7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xmlns="" id="{B8814D2F-004E-A008-F988-810F3F2B9B4F}"/>
              </a:ext>
            </a:extLst>
          </p:cNvPr>
          <p:cNvSpPr/>
          <p:nvPr/>
        </p:nvSpPr>
        <p:spPr>
          <a:xfrm>
            <a:off x="398585" y="4166332"/>
            <a:ext cx="1821509" cy="3634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HD 10 TB</a:t>
            </a:r>
          </a:p>
        </p:txBody>
      </p:sp>
      <p:sp>
        <p:nvSpPr>
          <p:cNvPr id="29" name="Seta: para Baixo 28">
            <a:extLst>
              <a:ext uri="{FF2B5EF4-FFF2-40B4-BE49-F238E27FC236}">
                <a16:creationId xmlns:a16="http://schemas.microsoft.com/office/drawing/2014/main" xmlns="" id="{821E7972-AAB7-3640-BC73-648B642645B3}"/>
              </a:ext>
            </a:extLst>
          </p:cNvPr>
          <p:cNvSpPr/>
          <p:nvPr/>
        </p:nvSpPr>
        <p:spPr>
          <a:xfrm rot="10800000">
            <a:off x="3380348" y="2968510"/>
            <a:ext cx="633049" cy="1561237"/>
          </a:xfrm>
          <a:prstGeom prst="downArrow">
            <a:avLst>
              <a:gd name="adj1" fmla="val 50000"/>
              <a:gd name="adj2" fmla="val 5649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1400" b="1" dirty="0"/>
              <a:t>RECURSOS 100%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xmlns="" id="{EA25AA61-2853-10D2-D49C-31FEB3B36A39}"/>
              </a:ext>
            </a:extLst>
          </p:cNvPr>
          <p:cNvSpPr/>
          <p:nvPr/>
        </p:nvSpPr>
        <p:spPr>
          <a:xfrm>
            <a:off x="4081846" y="2968511"/>
            <a:ext cx="1821509" cy="3634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+ PROCESSADOR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xmlns="" id="{E25C7C9B-4DFA-58AD-6AE0-ABC94D41835B}"/>
              </a:ext>
            </a:extLst>
          </p:cNvPr>
          <p:cNvSpPr/>
          <p:nvPr/>
        </p:nvSpPr>
        <p:spPr>
          <a:xfrm>
            <a:off x="4081846" y="3567422"/>
            <a:ext cx="1821509" cy="3634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+ MEMÓRIA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xmlns="" id="{E3B6A61F-1F7A-D10B-3AB0-561851F32037}"/>
              </a:ext>
            </a:extLst>
          </p:cNvPr>
          <p:cNvSpPr/>
          <p:nvPr/>
        </p:nvSpPr>
        <p:spPr>
          <a:xfrm>
            <a:off x="4081846" y="4166332"/>
            <a:ext cx="1821509" cy="3634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UPGRADE HD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xmlns="" id="{4B1A05A6-E6F3-41FC-B0C1-8C87A866FCDB}"/>
              </a:ext>
            </a:extLst>
          </p:cNvPr>
          <p:cNvSpPr/>
          <p:nvPr/>
        </p:nvSpPr>
        <p:spPr>
          <a:xfrm>
            <a:off x="6318117" y="2946564"/>
            <a:ext cx="1821509" cy="3634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MEMÓRIA 64 GB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xmlns="" id="{ABB5503B-06A5-0346-6A1D-18019130AF7C}"/>
              </a:ext>
            </a:extLst>
          </p:cNvPr>
          <p:cNvSpPr/>
          <p:nvPr/>
        </p:nvSpPr>
        <p:spPr>
          <a:xfrm>
            <a:off x="6318117" y="3545475"/>
            <a:ext cx="1821509" cy="3634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PENTIUM i7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xmlns="" id="{9DDF2512-C2F2-D94B-4D94-2504266B8404}"/>
              </a:ext>
            </a:extLst>
          </p:cNvPr>
          <p:cNvSpPr/>
          <p:nvPr/>
        </p:nvSpPr>
        <p:spPr>
          <a:xfrm>
            <a:off x="6318117" y="4144385"/>
            <a:ext cx="1821509" cy="3634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HD 1 TB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xmlns="" id="{D81BD001-B3AD-6D2A-65BB-44B23A930178}"/>
              </a:ext>
            </a:extLst>
          </p:cNvPr>
          <p:cNvSpPr/>
          <p:nvPr/>
        </p:nvSpPr>
        <p:spPr>
          <a:xfrm>
            <a:off x="6305282" y="4748619"/>
            <a:ext cx="1821509" cy="36341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CADA MÁQUINA</a:t>
            </a:r>
          </a:p>
        </p:txBody>
      </p:sp>
      <p:pic>
        <p:nvPicPr>
          <p:cNvPr id="38" name="Imagem 37" descr="Forma&#10;&#10;Descrição gerada automaticamente">
            <a:extLst>
              <a:ext uri="{FF2B5EF4-FFF2-40B4-BE49-F238E27FC236}">
                <a16:creationId xmlns:a16="http://schemas.microsoft.com/office/drawing/2014/main" xmlns="" id="{C1C55999-6A01-7572-D061-5A45047E50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8" r="21531"/>
          <a:stretch/>
        </p:blipFill>
        <p:spPr>
          <a:xfrm>
            <a:off x="8174170" y="2942502"/>
            <a:ext cx="902678" cy="1575322"/>
          </a:xfrm>
          <a:prstGeom prst="rect">
            <a:avLst/>
          </a:prstGeom>
        </p:spPr>
      </p:pic>
      <p:pic>
        <p:nvPicPr>
          <p:cNvPr id="39" name="Imagem 38" descr="Forma&#10;&#10;Descrição gerada automaticamente">
            <a:extLst>
              <a:ext uri="{FF2B5EF4-FFF2-40B4-BE49-F238E27FC236}">
                <a16:creationId xmlns:a16="http://schemas.microsoft.com/office/drawing/2014/main" xmlns="" id="{857F6C29-11A5-BA4A-7EB3-77C53CD9CC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8" r="21531"/>
          <a:stretch/>
        </p:blipFill>
        <p:spPr>
          <a:xfrm>
            <a:off x="9099669" y="2942502"/>
            <a:ext cx="902678" cy="1575322"/>
          </a:xfrm>
          <a:prstGeom prst="rect">
            <a:avLst/>
          </a:prstGeom>
        </p:spPr>
      </p:pic>
      <p:pic>
        <p:nvPicPr>
          <p:cNvPr id="40" name="Imagem 39" descr="Forma&#10;&#10;Descrição gerada automaticamente">
            <a:extLst>
              <a:ext uri="{FF2B5EF4-FFF2-40B4-BE49-F238E27FC236}">
                <a16:creationId xmlns:a16="http://schemas.microsoft.com/office/drawing/2014/main" xmlns="" id="{AF16279A-8982-E791-E771-9508AD1213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8" r="21531"/>
          <a:stretch/>
        </p:blipFill>
        <p:spPr>
          <a:xfrm>
            <a:off x="10025168" y="2942502"/>
            <a:ext cx="902678" cy="1575322"/>
          </a:xfrm>
          <a:prstGeom prst="rect">
            <a:avLst/>
          </a:prstGeom>
        </p:spPr>
      </p:pic>
      <p:sp>
        <p:nvSpPr>
          <p:cNvPr id="41" name="Seta: para Baixo 40">
            <a:extLst>
              <a:ext uri="{FF2B5EF4-FFF2-40B4-BE49-F238E27FC236}">
                <a16:creationId xmlns:a16="http://schemas.microsoft.com/office/drawing/2014/main" xmlns="" id="{0C37FC48-131B-4BB0-CEAE-D3DD2B475050}"/>
              </a:ext>
            </a:extLst>
          </p:cNvPr>
          <p:cNvSpPr/>
          <p:nvPr/>
        </p:nvSpPr>
        <p:spPr>
          <a:xfrm rot="16200000">
            <a:off x="9366321" y="3521485"/>
            <a:ext cx="633049" cy="2818246"/>
          </a:xfrm>
          <a:prstGeom prst="downArrow">
            <a:avLst>
              <a:gd name="adj1" fmla="val 50000"/>
              <a:gd name="adj2" fmla="val 5649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1400" b="1" dirty="0"/>
              <a:t>RECURSOS 100%</a:t>
            </a:r>
          </a:p>
        </p:txBody>
      </p:sp>
      <p:pic>
        <p:nvPicPr>
          <p:cNvPr id="42" name="Imagem 41" descr="Forma&#10;&#10;Descrição gerada automaticamente">
            <a:extLst>
              <a:ext uri="{FF2B5EF4-FFF2-40B4-BE49-F238E27FC236}">
                <a16:creationId xmlns:a16="http://schemas.microsoft.com/office/drawing/2014/main" xmlns="" id="{358EB9E1-B630-8C9A-7008-798DB356F5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8" r="21531"/>
          <a:stretch/>
        </p:blipFill>
        <p:spPr>
          <a:xfrm>
            <a:off x="10950667" y="2942502"/>
            <a:ext cx="902678" cy="1575322"/>
          </a:xfrm>
          <a:prstGeom prst="rect">
            <a:avLst/>
          </a:prstGeom>
        </p:spPr>
      </p:pic>
      <p:sp>
        <p:nvSpPr>
          <p:cNvPr id="43" name="Elipse 42">
            <a:extLst>
              <a:ext uri="{FF2B5EF4-FFF2-40B4-BE49-F238E27FC236}">
                <a16:creationId xmlns:a16="http://schemas.microsoft.com/office/drawing/2014/main" xmlns="" id="{42BE581E-80B4-1AFF-88CA-7434F23C4623}"/>
              </a:ext>
            </a:extLst>
          </p:cNvPr>
          <p:cNvSpPr/>
          <p:nvPr/>
        </p:nvSpPr>
        <p:spPr>
          <a:xfrm>
            <a:off x="11244820" y="4723409"/>
            <a:ext cx="425099" cy="425099"/>
          </a:xfrm>
          <a:prstGeom prst="ellipse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xmlns="" id="{BFEEEEA8-F692-DDF9-8679-3077F97D9D1E}"/>
              </a:ext>
            </a:extLst>
          </p:cNvPr>
          <p:cNvSpPr txBox="1"/>
          <p:nvPr/>
        </p:nvSpPr>
        <p:spPr>
          <a:xfrm>
            <a:off x="11242756" y="4492973"/>
            <a:ext cx="4292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xmlns="" id="{E18DDA50-D793-95D2-D152-D0E45DA2F77C}"/>
              </a:ext>
            </a:extLst>
          </p:cNvPr>
          <p:cNvSpPr/>
          <p:nvPr/>
        </p:nvSpPr>
        <p:spPr>
          <a:xfrm>
            <a:off x="6318116" y="2150048"/>
            <a:ext cx="5535229" cy="56186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AUMENTA A ESCALABILIDADE E DIMINUI O CUSTO.</a:t>
            </a:r>
          </a:p>
          <a:p>
            <a:pPr algn="ctr"/>
            <a:r>
              <a:rPr lang="pt-BR" sz="1600" dirty="0"/>
              <a:t>HARDWARE UTILIZADO PODE SER MAIS BARATO E MAIS LEVE.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xmlns="" id="{38CA2FF4-1B14-FBA6-2D54-63ACF6148B39}"/>
              </a:ext>
            </a:extLst>
          </p:cNvPr>
          <p:cNvSpPr/>
          <p:nvPr/>
        </p:nvSpPr>
        <p:spPr>
          <a:xfrm>
            <a:off x="386695" y="2183118"/>
            <a:ext cx="5535229" cy="56186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VOLTADO PARA USO DOMÉSTICO.</a:t>
            </a:r>
          </a:p>
          <a:p>
            <a:pPr algn="ctr"/>
            <a:r>
              <a:rPr lang="pt-BR" sz="1600" dirty="0"/>
              <a:t>É OBSOLETO EM MEIO CORPORATIVO.</a:t>
            </a:r>
          </a:p>
        </p:txBody>
      </p:sp>
      <p:pic>
        <p:nvPicPr>
          <p:cNvPr id="33" name="Imagem 32" descr="Ícone&#10;&#10;Descrição gerada automaticamente">
            <a:extLst>
              <a:ext uri="{FF2B5EF4-FFF2-40B4-BE49-F238E27FC236}">
                <a16:creationId xmlns:a16="http://schemas.microsoft.com/office/drawing/2014/main" xmlns="" id="{B08F11C6-6868-4C0E-0C17-18CCA94186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5" y="2249753"/>
            <a:ext cx="362453" cy="362453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xmlns="" id="{EC04E656-F52A-8998-44EF-E59B6FEA472D}"/>
              </a:ext>
            </a:extLst>
          </p:cNvPr>
          <p:cNvSpPr/>
          <p:nvPr/>
        </p:nvSpPr>
        <p:spPr>
          <a:xfrm>
            <a:off x="314451" y="5495950"/>
            <a:ext cx="5676042" cy="1236814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xmlns="" id="{6BF7E22F-35AD-2F5F-3878-C6A76F85BA75}"/>
              </a:ext>
            </a:extLst>
          </p:cNvPr>
          <p:cNvSpPr/>
          <p:nvPr/>
        </p:nvSpPr>
        <p:spPr>
          <a:xfrm>
            <a:off x="6236680" y="5495950"/>
            <a:ext cx="5676042" cy="1236814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307D5FF8-4025-4863-E178-E4DDDB3DF102}"/>
              </a:ext>
            </a:extLst>
          </p:cNvPr>
          <p:cNvSpPr txBox="1"/>
          <p:nvPr/>
        </p:nvSpPr>
        <p:spPr>
          <a:xfrm>
            <a:off x="314451" y="5652692"/>
            <a:ext cx="56760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/>
              <a:t>UMA ÚNICA MÁQUINA COM ATIVIDADES DIVIDIDAS, COMO POR EXEMPLO SERVIDOR E-MAIL, STORAGE, ERP, DADOS...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BF935C38-3C75-E114-D286-EB6076BAF4B4}"/>
              </a:ext>
            </a:extLst>
          </p:cNvPr>
          <p:cNvSpPr txBox="1"/>
          <p:nvPr/>
        </p:nvSpPr>
        <p:spPr>
          <a:xfrm>
            <a:off x="6236680" y="5663817"/>
            <a:ext cx="56760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/>
              <a:t>MÁQUINAS QUE PODEM TER DEDICAÇÃO EXCLUSIVA EM POR EXEMPLO APENAS PARA DADOS E CRESCER CONFORME NECESSIDADE.</a:t>
            </a:r>
          </a:p>
        </p:txBody>
      </p:sp>
    </p:spTree>
    <p:extLst>
      <p:ext uri="{BB962C8B-B14F-4D97-AF65-F5344CB8AC3E}">
        <p14:creationId xmlns:p14="http://schemas.microsoft.com/office/powerpoint/2010/main" val="258585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39936B1-C2C3-71D8-9348-CA8DA5967F79}"/>
              </a:ext>
            </a:extLst>
          </p:cNvPr>
          <p:cNvSpPr/>
          <p:nvPr/>
        </p:nvSpPr>
        <p:spPr>
          <a:xfrm>
            <a:off x="7401321" y="137622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xmlns="" id="{D60B716E-C95A-F218-2B99-C769CCB250DE}"/>
              </a:ext>
            </a:extLst>
          </p:cNvPr>
          <p:cNvSpPr/>
          <p:nvPr/>
        </p:nvSpPr>
        <p:spPr>
          <a:xfrm rot="10800000">
            <a:off x="7410028" y="590471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nome da empresa&#10;&#10;Descrição gerada automaticamente">
            <a:extLst>
              <a:ext uri="{FF2B5EF4-FFF2-40B4-BE49-F238E27FC236}">
                <a16:creationId xmlns:a16="http://schemas.microsoft.com/office/drawing/2014/main" xmlns="" id="{D04106F7-8C5A-DA3E-3C0A-73FF083AB8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03" y="4675528"/>
            <a:ext cx="1485109" cy="1485109"/>
          </a:xfrm>
          <a:prstGeom prst="rect">
            <a:avLst/>
          </a:prstGeom>
        </p:spPr>
      </p:pic>
      <p:pic>
        <p:nvPicPr>
          <p:cNvPr id="6" name="Imagem 5" descr="Uma imagem contendo nome da empresa&#10;&#10;Descrição gerada automaticamente">
            <a:extLst>
              <a:ext uri="{FF2B5EF4-FFF2-40B4-BE49-F238E27FC236}">
                <a16:creationId xmlns:a16="http://schemas.microsoft.com/office/drawing/2014/main" xmlns="" id="{C44D6948-405B-B3CD-16A1-7CC99E7359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812" y="4685505"/>
            <a:ext cx="1485109" cy="1485109"/>
          </a:xfrm>
          <a:prstGeom prst="rect">
            <a:avLst/>
          </a:prstGeom>
        </p:spPr>
      </p:pic>
      <p:pic>
        <p:nvPicPr>
          <p:cNvPr id="8" name="Imagem 7" descr="Forma&#10;&#10;Descrição gerada automaticamente">
            <a:extLst>
              <a:ext uri="{FF2B5EF4-FFF2-40B4-BE49-F238E27FC236}">
                <a16:creationId xmlns:a16="http://schemas.microsoft.com/office/drawing/2014/main" xmlns="" id="{2B5B7B73-B429-90C7-EC22-3C7C02231C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12" y="1642678"/>
            <a:ext cx="1575322" cy="1575322"/>
          </a:xfrm>
          <a:prstGeom prst="rect">
            <a:avLst/>
          </a:prstGeom>
        </p:spPr>
      </p:pic>
      <p:pic>
        <p:nvPicPr>
          <p:cNvPr id="9" name="Imagem 8" descr="Forma&#10;&#10;Descrição gerada automaticamente">
            <a:extLst>
              <a:ext uri="{FF2B5EF4-FFF2-40B4-BE49-F238E27FC236}">
                <a16:creationId xmlns:a16="http://schemas.microsoft.com/office/drawing/2014/main" xmlns="" id="{52FDD586-60DA-ADB2-58DD-2A658345D3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490" y="1642678"/>
            <a:ext cx="1575322" cy="1575322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xmlns="" id="{AABED0C1-AA54-5C86-FABB-B5A426D4B0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68" y="1632701"/>
            <a:ext cx="1575322" cy="1575322"/>
          </a:xfrm>
          <a:prstGeom prst="rect">
            <a:avLst/>
          </a:prstGeom>
        </p:spPr>
      </p:pic>
      <p:pic>
        <p:nvPicPr>
          <p:cNvPr id="11" name="Imagem 10" descr="Forma&#10;&#10;Descrição gerada automaticamente">
            <a:extLst>
              <a:ext uri="{FF2B5EF4-FFF2-40B4-BE49-F238E27FC236}">
                <a16:creationId xmlns:a16="http://schemas.microsoft.com/office/drawing/2014/main" xmlns="" id="{D10D227E-1219-9953-2439-FDE516B5F7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045" y="1632701"/>
            <a:ext cx="1575322" cy="1575322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xmlns="" id="{28824DB9-720B-F91A-8CC8-73F4872FDD56}"/>
              </a:ext>
            </a:extLst>
          </p:cNvPr>
          <p:cNvSpPr/>
          <p:nvPr/>
        </p:nvSpPr>
        <p:spPr>
          <a:xfrm>
            <a:off x="1929703" y="4555694"/>
            <a:ext cx="2970218" cy="1883230"/>
          </a:xfrm>
          <a:prstGeom prst="roundRect">
            <a:avLst>
              <a:gd name="adj" fmla="val 6822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A0FAA173-03D9-8F47-D9CF-5E8AA7462C67}"/>
              </a:ext>
            </a:extLst>
          </p:cNvPr>
          <p:cNvSpPr txBox="1"/>
          <p:nvPr/>
        </p:nvSpPr>
        <p:spPr>
          <a:xfrm>
            <a:off x="2101889" y="6153255"/>
            <a:ext cx="11407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MASTER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808B0131-9CEF-D856-0CD9-61789B4381AE}"/>
              </a:ext>
            </a:extLst>
          </p:cNvPr>
          <p:cNvSpPr txBox="1"/>
          <p:nvPr/>
        </p:nvSpPr>
        <p:spPr>
          <a:xfrm>
            <a:off x="3586998" y="6161925"/>
            <a:ext cx="11407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REDUNDANCE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xmlns="" id="{B8005DD0-126E-2FB9-9C3A-D42A128EF38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50245" y="2687063"/>
            <a:ext cx="1337694" cy="2391439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xmlns="" id="{473C54C0-B3A9-2AF7-D686-F570429E7FE9}"/>
              </a:ext>
            </a:extLst>
          </p:cNvPr>
          <p:cNvCxnSpPr>
            <a:cxnSpLocks/>
          </p:cNvCxnSpPr>
          <p:nvPr/>
        </p:nvCxnSpPr>
        <p:spPr>
          <a:xfrm rot="5400000">
            <a:off x="3941684" y="2687063"/>
            <a:ext cx="1337694" cy="2391439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xmlns="" id="{C530599E-A95E-B9B4-4331-D70BC91E1F91}"/>
              </a:ext>
            </a:extLst>
          </p:cNvPr>
          <p:cNvCxnSpPr>
            <a:stCxn id="9" idx="2"/>
          </p:cNvCxnSpPr>
          <p:nvPr/>
        </p:nvCxnSpPr>
        <p:spPr>
          <a:xfrm>
            <a:off x="2627151" y="3218000"/>
            <a:ext cx="0" cy="66884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xmlns="" id="{A3ED17E7-B70C-2506-0606-508ECD771738}"/>
              </a:ext>
            </a:extLst>
          </p:cNvPr>
          <p:cNvCxnSpPr/>
          <p:nvPr/>
        </p:nvCxnSpPr>
        <p:spPr>
          <a:xfrm>
            <a:off x="4230929" y="3217999"/>
            <a:ext cx="0" cy="66884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xmlns="" id="{DAAA2498-68A3-B510-2C2E-E27300BCEAE1}"/>
              </a:ext>
            </a:extLst>
          </p:cNvPr>
          <p:cNvSpPr/>
          <p:nvPr/>
        </p:nvSpPr>
        <p:spPr>
          <a:xfrm>
            <a:off x="314450" y="1396425"/>
            <a:ext cx="6239529" cy="5203543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xmlns="" id="{FF8AFB43-5274-8696-01EC-D587005B972D}"/>
              </a:ext>
            </a:extLst>
          </p:cNvPr>
          <p:cNvSpPr/>
          <p:nvPr/>
        </p:nvSpPr>
        <p:spPr>
          <a:xfrm>
            <a:off x="2779390" y="1236169"/>
            <a:ext cx="1186004" cy="336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xmlns="" id="{36C72AE6-7E1F-EDB2-155B-65754F17377F}"/>
              </a:ext>
            </a:extLst>
          </p:cNvPr>
          <p:cNvSpPr txBox="1"/>
          <p:nvPr/>
        </p:nvSpPr>
        <p:spPr>
          <a:xfrm>
            <a:off x="2797496" y="1204421"/>
            <a:ext cx="11407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xmlns="" id="{2B0EC212-029F-9D36-B867-62FE72DD3008}"/>
              </a:ext>
            </a:extLst>
          </p:cNvPr>
          <p:cNvCxnSpPr/>
          <p:nvPr/>
        </p:nvCxnSpPr>
        <p:spPr>
          <a:xfrm>
            <a:off x="3113903" y="5416126"/>
            <a:ext cx="59724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95463A32-5037-8FF0-7673-BEF40B834E6E}"/>
              </a:ext>
            </a:extLst>
          </p:cNvPr>
          <p:cNvSpPr txBox="1"/>
          <p:nvPr/>
        </p:nvSpPr>
        <p:spPr>
          <a:xfrm>
            <a:off x="-1" y="125237"/>
            <a:ext cx="740132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</a:t>
            </a:r>
          </a:p>
          <a:p>
            <a:r>
              <a:rPr lang="pt-BR" sz="2000" b="1" dirty="0">
                <a:solidFill>
                  <a:srgbClr val="C00000"/>
                </a:solidFill>
              </a:rPr>
              <a:t>PARTICIONAMENTO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0F37F625-6C95-4139-84B0-9062A546F099}"/>
              </a:ext>
            </a:extLst>
          </p:cNvPr>
          <p:cNvSpPr txBox="1"/>
          <p:nvPr/>
        </p:nvSpPr>
        <p:spPr>
          <a:xfrm>
            <a:off x="6854888" y="1348249"/>
            <a:ext cx="529348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REPLICAÇÃO E TOLERÂNCIA A FALHAS: </a:t>
            </a:r>
            <a:r>
              <a:rPr lang="pt-BR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Dados são copiados entre nós do Cluster.</a:t>
            </a:r>
          </a:p>
          <a:p>
            <a:pPr algn="just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Isso traz o benefício de tolerância a falhas, pois se um nó tiver problema a cópia estará em outro nó. </a:t>
            </a:r>
          </a:p>
          <a:p>
            <a:pPr algn="just"/>
            <a:endParaRPr lang="pt-BR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algn="just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PARTICIONAMENTO: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refere-se à prática de dividir um conjunto maior de dados em partes menores chamadas partições. Isso é frequentemente utilizado em sistemas distribuídos para melhorar a eficiência no processamento de dados.</a:t>
            </a:r>
          </a:p>
          <a:p>
            <a:pPr algn="just"/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PROCESSAMENTO DISTRIBUÍDO: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frameworks de processamento distribuído, como o Apache Spark, os conjuntos de dados são frequentemente particionados para que cada nó em um cluster possa processar uma parte dos dados. Isso permite a execução paralela de tarefas, melhorando a eficiência.</a:t>
            </a:r>
          </a:p>
          <a:p>
            <a:pPr algn="just"/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xmlns="" id="{C0B8F125-15F4-6D0D-C1A7-00C80AB994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44" b="94336" l="586" r="98438">
                        <a14:foregroundMark x1="10547" y1="2734" x2="10547" y2="2734"/>
                        <a14:foregroundMark x1="10547" y1="2734" x2="10547" y2="2734"/>
                        <a14:foregroundMark x1="11719" y1="3516" x2="11719" y2="3516"/>
                        <a14:foregroundMark x1="14844" y1="2930" x2="14844" y2="2930"/>
                        <a14:foregroundMark x1="19727" y1="2930" x2="19727" y2="2930"/>
                        <a14:foregroundMark x1="21680" y1="2539" x2="21680" y2="2539"/>
                        <a14:foregroundMark x1="29492" y1="3125" x2="29492" y2="3125"/>
                        <a14:foregroundMark x1="26563" y1="21094" x2="26563" y2="21094"/>
                        <a14:foregroundMark x1="15234" y1="13086" x2="53125" y2="24219"/>
                        <a14:foregroundMark x1="53125" y1="24219" x2="53516" y2="24609"/>
                        <a14:foregroundMark x1="8203" y1="11133" x2="11133" y2="42969"/>
                        <a14:foregroundMark x1="11133" y1="42969" x2="11133" y2="42969"/>
                        <a14:foregroundMark x1="6055" y1="19922" x2="6836" y2="63281"/>
                        <a14:foregroundMark x1="1172" y1="17578" x2="1953" y2="66797"/>
                        <a14:foregroundMark x1="1953" y1="66797" x2="1953" y2="66797"/>
                        <a14:foregroundMark x1="9766" y1="38281" x2="29492" y2="38477"/>
                        <a14:foregroundMark x1="29492" y1="38477" x2="53906" y2="35547"/>
                        <a14:foregroundMark x1="53906" y1="35547" x2="61328" y2="28906"/>
                        <a14:foregroundMark x1="61328" y1="28906" x2="83398" y2="27734"/>
                        <a14:foregroundMark x1="83398" y1="27734" x2="96094" y2="32617"/>
                        <a14:foregroundMark x1="96094" y1="32617" x2="95508" y2="84766"/>
                        <a14:foregroundMark x1="95508" y1="84766" x2="77148" y2="87500"/>
                        <a14:foregroundMark x1="77148" y1="87500" x2="61523" y2="84766"/>
                        <a14:foregroundMark x1="1758" y1="63281" x2="3906" y2="89258"/>
                        <a14:foregroundMark x1="3906" y1="89258" x2="79688" y2="93945"/>
                        <a14:foregroundMark x1="79688" y1="93945" x2="92578" y2="93945"/>
                        <a14:foregroundMark x1="92578" y1="93945" x2="98828" y2="82617"/>
                        <a14:foregroundMark x1="98828" y1="82617" x2="97266" y2="19336"/>
                        <a14:foregroundMark x1="97266" y1="19336" x2="52539" y2="17969"/>
                        <a14:foregroundMark x1="4688" y1="65625" x2="1758" y2="89063"/>
                        <a14:foregroundMark x1="1758" y1="89063" x2="14453" y2="94336"/>
                        <a14:foregroundMark x1="14453" y1="94336" x2="80273" y2="95117"/>
                        <a14:foregroundMark x1="80273" y1="95117" x2="93750" y2="93555"/>
                        <a14:foregroundMark x1="93750" y1="93555" x2="98438" y2="84375"/>
                        <a14:foregroundMark x1="98438" y1="84375" x2="98438" y2="84375"/>
                        <a14:foregroundMark x1="1758" y1="15820" x2="11133" y2="4492"/>
                        <a14:foregroundMark x1="11133" y1="4492" x2="37695" y2="9570"/>
                        <a14:foregroundMark x1="37695" y1="9570" x2="51953" y2="19141"/>
                        <a14:foregroundMark x1="51953" y1="19141" x2="64648" y2="21289"/>
                        <a14:foregroundMark x1="64648" y1="21289" x2="85547" y2="18750"/>
                        <a14:foregroundMark x1="11719" y1="3516" x2="34375" y2="5273"/>
                        <a14:foregroundMark x1="34375" y1="5273" x2="45703" y2="13672"/>
                        <a14:foregroundMark x1="6445" y1="15820" x2="781" y2="70898"/>
                        <a14:foregroundMark x1="781" y1="70898" x2="781" y2="70898"/>
                        <a14:foregroundMark x1="9570" y1="17969" x2="20898" y2="40820"/>
                        <a14:foregroundMark x1="20898" y1="40820" x2="41211" y2="37500"/>
                        <a14:foregroundMark x1="41211" y1="37500" x2="21484" y2="30078"/>
                        <a14:foregroundMark x1="21484" y1="30078" x2="67578" y2="22461"/>
                        <a14:foregroundMark x1="67578" y1="22461" x2="25391" y2="23633"/>
                        <a14:foregroundMark x1="25391" y1="23633" x2="72266" y2="29102"/>
                        <a14:foregroundMark x1="72266" y1="29102" x2="82227" y2="25781"/>
                        <a14:foregroundMark x1="82227" y1="25781" x2="82227" y2="24805"/>
                        <a14:foregroundMark x1="21875" y1="25977" x2="64258" y2="27734"/>
                        <a14:foregroundMark x1="64258" y1="27734" x2="92578" y2="25391"/>
                        <a14:foregroundMark x1="92578" y1="25391" x2="92578" y2="25391"/>
                        <a14:foregroundMark x1="19336" y1="34961" x2="42383" y2="29492"/>
                        <a14:foregroundMark x1="42383" y1="29492" x2="42383" y2="29492"/>
                        <a14:foregroundMark x1="27344" y1="34570" x2="51953" y2="27930"/>
                        <a14:foregroundMark x1="51953" y1="27930" x2="52148" y2="27734"/>
                        <a14:foregroundMark x1="37109" y1="45313" x2="49219" y2="27930"/>
                        <a14:foregroundMark x1="45898" y1="33789" x2="80078" y2="20313"/>
                        <a14:foregroundMark x1="48633" y1="31836" x2="64648" y2="31836"/>
                        <a14:foregroundMark x1="1172" y1="87109" x2="75195" y2="94336"/>
                        <a14:foregroundMark x1="75195" y1="94336" x2="88672" y2="92773"/>
                        <a14:foregroundMark x1="10156" y1="21289" x2="34375" y2="22656"/>
                        <a14:foregroundMark x1="64453" y1="23047" x2="88672" y2="24219"/>
                        <a14:foregroundMark x1="88672" y1="24219" x2="92383" y2="23828"/>
                        <a14:foregroundMark x1="56641" y1="32422" x2="42773" y2="42773"/>
                        <a14:foregroundMark x1="42773" y1="42773" x2="39258" y2="431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113" y="3993151"/>
            <a:ext cx="447995" cy="447995"/>
          </a:xfrm>
          <a:prstGeom prst="rect">
            <a:avLst/>
          </a:prstGeom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xmlns="" id="{1CCD018A-286A-6626-46E5-C46DECB44F8B}"/>
              </a:ext>
            </a:extLst>
          </p:cNvPr>
          <p:cNvSpPr/>
          <p:nvPr/>
        </p:nvSpPr>
        <p:spPr>
          <a:xfrm>
            <a:off x="3051444" y="4190414"/>
            <a:ext cx="704152" cy="206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xmlns="" id="{5557CBAD-718D-D592-CE1E-C281987C52AC}"/>
              </a:ext>
            </a:extLst>
          </p:cNvPr>
          <p:cNvSpPr/>
          <p:nvPr/>
        </p:nvSpPr>
        <p:spPr>
          <a:xfrm>
            <a:off x="3051444" y="4212782"/>
            <a:ext cx="168598" cy="16859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1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xmlns="" id="{FC95D3B0-4E56-74DB-766E-68BFA6BF1429}"/>
              </a:ext>
            </a:extLst>
          </p:cNvPr>
          <p:cNvSpPr/>
          <p:nvPr/>
        </p:nvSpPr>
        <p:spPr>
          <a:xfrm>
            <a:off x="3229962" y="4212782"/>
            <a:ext cx="168598" cy="168598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2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xmlns="" id="{87F4EEA4-3999-8689-2F5D-102AA3971804}"/>
              </a:ext>
            </a:extLst>
          </p:cNvPr>
          <p:cNvSpPr/>
          <p:nvPr/>
        </p:nvSpPr>
        <p:spPr>
          <a:xfrm>
            <a:off x="3408480" y="4212782"/>
            <a:ext cx="168598" cy="16859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3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xmlns="" id="{893A3F7E-B0BF-0ED2-44F7-3598CFA3F09C}"/>
              </a:ext>
            </a:extLst>
          </p:cNvPr>
          <p:cNvSpPr/>
          <p:nvPr/>
        </p:nvSpPr>
        <p:spPr>
          <a:xfrm>
            <a:off x="3586998" y="4212782"/>
            <a:ext cx="168598" cy="168598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4</a:t>
            </a:r>
          </a:p>
        </p:txBody>
      </p:sp>
      <p:pic>
        <p:nvPicPr>
          <p:cNvPr id="29" name="Imagem 28" descr="Uma imagem contendo Ícone&#10;&#10;Descrição gerada automaticamente">
            <a:extLst>
              <a:ext uri="{FF2B5EF4-FFF2-40B4-BE49-F238E27FC236}">
                <a16:creationId xmlns:a16="http://schemas.microsoft.com/office/drawing/2014/main" xmlns="" id="{7E114526-0D56-0280-39E8-E05BC0CB47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44" b="94336" l="586" r="98438">
                        <a14:foregroundMark x1="10547" y1="2734" x2="10547" y2="2734"/>
                        <a14:foregroundMark x1="10547" y1="2734" x2="10547" y2="2734"/>
                        <a14:foregroundMark x1="11719" y1="3516" x2="11719" y2="3516"/>
                        <a14:foregroundMark x1="14844" y1="2930" x2="14844" y2="2930"/>
                        <a14:foregroundMark x1="19727" y1="2930" x2="19727" y2="2930"/>
                        <a14:foregroundMark x1="21680" y1="2539" x2="21680" y2="2539"/>
                        <a14:foregroundMark x1="29492" y1="3125" x2="29492" y2="3125"/>
                        <a14:foregroundMark x1="26563" y1="21094" x2="26563" y2="21094"/>
                        <a14:foregroundMark x1="15234" y1="13086" x2="53125" y2="24219"/>
                        <a14:foregroundMark x1="53125" y1="24219" x2="53516" y2="24609"/>
                        <a14:foregroundMark x1="8203" y1="11133" x2="11133" y2="42969"/>
                        <a14:foregroundMark x1="11133" y1="42969" x2="11133" y2="42969"/>
                        <a14:foregroundMark x1="6055" y1="19922" x2="6836" y2="63281"/>
                        <a14:foregroundMark x1="1172" y1="17578" x2="1953" y2="66797"/>
                        <a14:foregroundMark x1="1953" y1="66797" x2="1953" y2="66797"/>
                        <a14:foregroundMark x1="9766" y1="38281" x2="29492" y2="38477"/>
                        <a14:foregroundMark x1="29492" y1="38477" x2="53906" y2="35547"/>
                        <a14:foregroundMark x1="53906" y1="35547" x2="61328" y2="28906"/>
                        <a14:foregroundMark x1="61328" y1="28906" x2="83398" y2="27734"/>
                        <a14:foregroundMark x1="83398" y1="27734" x2="96094" y2="32617"/>
                        <a14:foregroundMark x1="96094" y1="32617" x2="95508" y2="84766"/>
                        <a14:foregroundMark x1="95508" y1="84766" x2="77148" y2="87500"/>
                        <a14:foregroundMark x1="77148" y1="87500" x2="61523" y2="84766"/>
                        <a14:foregroundMark x1="1758" y1="63281" x2="3906" y2="89258"/>
                        <a14:foregroundMark x1="3906" y1="89258" x2="79688" y2="93945"/>
                        <a14:foregroundMark x1="79688" y1="93945" x2="92578" y2="93945"/>
                        <a14:foregroundMark x1="92578" y1="93945" x2="98828" y2="82617"/>
                        <a14:foregroundMark x1="98828" y1="82617" x2="97266" y2="19336"/>
                        <a14:foregroundMark x1="97266" y1="19336" x2="52539" y2="17969"/>
                        <a14:foregroundMark x1="4688" y1="65625" x2="1758" y2="89063"/>
                        <a14:foregroundMark x1="1758" y1="89063" x2="14453" y2="94336"/>
                        <a14:foregroundMark x1="14453" y1="94336" x2="80273" y2="95117"/>
                        <a14:foregroundMark x1="80273" y1="95117" x2="93750" y2="93555"/>
                        <a14:foregroundMark x1="93750" y1="93555" x2="98438" y2="84375"/>
                        <a14:foregroundMark x1="98438" y1="84375" x2="98438" y2="84375"/>
                        <a14:foregroundMark x1="1758" y1="15820" x2="11133" y2="4492"/>
                        <a14:foregroundMark x1="11133" y1="4492" x2="37695" y2="9570"/>
                        <a14:foregroundMark x1="37695" y1="9570" x2="51953" y2="19141"/>
                        <a14:foregroundMark x1="51953" y1="19141" x2="64648" y2="21289"/>
                        <a14:foregroundMark x1="64648" y1="21289" x2="85547" y2="18750"/>
                        <a14:foregroundMark x1="11719" y1="3516" x2="34375" y2="5273"/>
                        <a14:foregroundMark x1="34375" y1="5273" x2="45703" y2="13672"/>
                        <a14:foregroundMark x1="6445" y1="15820" x2="781" y2="70898"/>
                        <a14:foregroundMark x1="781" y1="70898" x2="781" y2="70898"/>
                        <a14:foregroundMark x1="9570" y1="17969" x2="20898" y2="40820"/>
                        <a14:foregroundMark x1="20898" y1="40820" x2="41211" y2="37500"/>
                        <a14:foregroundMark x1="41211" y1="37500" x2="21484" y2="30078"/>
                        <a14:foregroundMark x1="21484" y1="30078" x2="67578" y2="22461"/>
                        <a14:foregroundMark x1="67578" y1="22461" x2="25391" y2="23633"/>
                        <a14:foregroundMark x1="25391" y1="23633" x2="72266" y2="29102"/>
                        <a14:foregroundMark x1="72266" y1="29102" x2="82227" y2="25781"/>
                        <a14:foregroundMark x1="82227" y1="25781" x2="82227" y2="24805"/>
                        <a14:foregroundMark x1="21875" y1="25977" x2="64258" y2="27734"/>
                        <a14:foregroundMark x1="64258" y1="27734" x2="92578" y2="25391"/>
                        <a14:foregroundMark x1="92578" y1="25391" x2="92578" y2="25391"/>
                        <a14:foregroundMark x1="19336" y1="34961" x2="42383" y2="29492"/>
                        <a14:foregroundMark x1="42383" y1="29492" x2="42383" y2="29492"/>
                        <a14:foregroundMark x1="27344" y1="34570" x2="51953" y2="27930"/>
                        <a14:foregroundMark x1="51953" y1="27930" x2="52148" y2="27734"/>
                        <a14:foregroundMark x1="37109" y1="45313" x2="49219" y2="27930"/>
                        <a14:foregroundMark x1="45898" y1="33789" x2="80078" y2="20313"/>
                        <a14:foregroundMark x1="48633" y1="31836" x2="64648" y2="31836"/>
                        <a14:foregroundMark x1="1172" y1="87109" x2="75195" y2="94336"/>
                        <a14:foregroundMark x1="75195" y1="94336" x2="88672" y2="92773"/>
                        <a14:foregroundMark x1="10156" y1="21289" x2="34375" y2="22656"/>
                        <a14:foregroundMark x1="64453" y1="23047" x2="88672" y2="24219"/>
                        <a14:foregroundMark x1="88672" y1="24219" x2="92383" y2="23828"/>
                        <a14:foregroundMark x1="56641" y1="32422" x2="42773" y2="42773"/>
                        <a14:foregroundMark x1="42773" y1="42773" x2="39258" y2="431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59" y="4742399"/>
            <a:ext cx="447995" cy="447995"/>
          </a:xfrm>
          <a:prstGeom prst="rect">
            <a:avLst/>
          </a:prstGeom>
        </p:spPr>
      </p:pic>
      <p:grpSp>
        <p:nvGrpSpPr>
          <p:cNvPr id="49" name="Agrupar 48">
            <a:extLst>
              <a:ext uri="{FF2B5EF4-FFF2-40B4-BE49-F238E27FC236}">
                <a16:creationId xmlns:a16="http://schemas.microsoft.com/office/drawing/2014/main" xmlns="" id="{E47206FF-3E1A-0B54-0F37-C533C4FF1F72}"/>
              </a:ext>
            </a:extLst>
          </p:cNvPr>
          <p:cNvGrpSpPr/>
          <p:nvPr/>
        </p:nvGrpSpPr>
        <p:grpSpPr>
          <a:xfrm>
            <a:off x="668737" y="3225850"/>
            <a:ext cx="704152" cy="206775"/>
            <a:chOff x="1839490" y="659297"/>
            <a:chExt cx="704152" cy="206775"/>
          </a:xfrm>
        </p:grpSpPr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xmlns="" id="{46C2390B-CF9E-2B74-D903-AF6DB27D94D4}"/>
                </a:ext>
              </a:extLst>
            </p:cNvPr>
            <p:cNvSpPr/>
            <p:nvPr/>
          </p:nvSpPr>
          <p:spPr>
            <a:xfrm>
              <a:off x="1839490" y="659297"/>
              <a:ext cx="704152" cy="20677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xmlns="" id="{B44249C3-F9C0-8EE5-E959-B772E4C94E95}"/>
                </a:ext>
              </a:extLst>
            </p:cNvPr>
            <p:cNvSpPr/>
            <p:nvPr/>
          </p:nvSpPr>
          <p:spPr>
            <a:xfrm>
              <a:off x="1839490" y="681665"/>
              <a:ext cx="168598" cy="16859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/>
                <a:t>1</a:t>
              </a:r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xmlns="" id="{D8A72467-C849-39F1-79F2-4637E6FE7AB8}"/>
                </a:ext>
              </a:extLst>
            </p:cNvPr>
            <p:cNvSpPr/>
            <p:nvPr/>
          </p:nvSpPr>
          <p:spPr>
            <a:xfrm>
              <a:off x="2018008" y="681665"/>
              <a:ext cx="168598" cy="16859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/>
                <a:t>2</a:t>
              </a:r>
            </a:p>
          </p:txBody>
        </p: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xmlns="" id="{781006C9-439D-A057-78AF-5E8DE30A6A80}"/>
                </a:ext>
              </a:extLst>
            </p:cNvPr>
            <p:cNvSpPr/>
            <p:nvPr/>
          </p:nvSpPr>
          <p:spPr>
            <a:xfrm>
              <a:off x="2196526" y="681665"/>
              <a:ext cx="168598" cy="16859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/>
                <a:t>3</a:t>
              </a:r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xmlns="" id="{5E61988C-E00C-9320-0BE7-87EE51B5B3CE}"/>
                </a:ext>
              </a:extLst>
            </p:cNvPr>
            <p:cNvSpPr/>
            <p:nvPr/>
          </p:nvSpPr>
          <p:spPr>
            <a:xfrm>
              <a:off x="2375044" y="681665"/>
              <a:ext cx="168598" cy="168598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/>
                <a:t>4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xmlns="" id="{5E32C6EF-7778-AE35-F32F-D8996A9AD011}"/>
              </a:ext>
            </a:extLst>
          </p:cNvPr>
          <p:cNvGrpSpPr/>
          <p:nvPr/>
        </p:nvGrpSpPr>
        <p:grpSpPr>
          <a:xfrm>
            <a:off x="2302601" y="3235933"/>
            <a:ext cx="704152" cy="206775"/>
            <a:chOff x="3035294" y="659297"/>
            <a:chExt cx="704152" cy="206775"/>
          </a:xfrm>
        </p:grpSpPr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xmlns="" id="{8237E317-4AA7-5FBE-A350-5F06EDE57795}"/>
                </a:ext>
              </a:extLst>
            </p:cNvPr>
            <p:cNvSpPr/>
            <p:nvPr/>
          </p:nvSpPr>
          <p:spPr>
            <a:xfrm>
              <a:off x="3035294" y="659297"/>
              <a:ext cx="704152" cy="20677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xmlns="" id="{615C8BF1-D8A6-174D-BC3D-D47685B57CF5}"/>
                </a:ext>
              </a:extLst>
            </p:cNvPr>
            <p:cNvSpPr/>
            <p:nvPr/>
          </p:nvSpPr>
          <p:spPr>
            <a:xfrm>
              <a:off x="3035294" y="681665"/>
              <a:ext cx="168598" cy="16859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/>
                <a:t>1</a:t>
              </a:r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xmlns="" id="{343C1CE8-EE41-8123-E050-7DF5DAA8F512}"/>
                </a:ext>
              </a:extLst>
            </p:cNvPr>
            <p:cNvSpPr/>
            <p:nvPr/>
          </p:nvSpPr>
          <p:spPr>
            <a:xfrm>
              <a:off x="3213812" y="681665"/>
              <a:ext cx="168598" cy="16859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/>
                <a:t>2</a:t>
              </a: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xmlns="" id="{215DA0BE-B03B-4881-7EB7-50BC7010516C}"/>
                </a:ext>
              </a:extLst>
            </p:cNvPr>
            <p:cNvSpPr/>
            <p:nvPr/>
          </p:nvSpPr>
          <p:spPr>
            <a:xfrm>
              <a:off x="3570848" y="681665"/>
              <a:ext cx="168598" cy="168598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/>
                <a:t>4</a:t>
              </a:r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xmlns="" id="{F4B8D9FE-B175-42B6-DC91-800BD7D1D87B}"/>
              </a:ext>
            </a:extLst>
          </p:cNvPr>
          <p:cNvGrpSpPr/>
          <p:nvPr/>
        </p:nvGrpSpPr>
        <p:grpSpPr>
          <a:xfrm>
            <a:off x="3867823" y="3240304"/>
            <a:ext cx="704152" cy="206775"/>
            <a:chOff x="4232063" y="662576"/>
            <a:chExt cx="704152" cy="206775"/>
          </a:xfrm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xmlns="" id="{440A59F8-3FB2-FC85-5726-02C282E779ED}"/>
                </a:ext>
              </a:extLst>
            </p:cNvPr>
            <p:cNvSpPr/>
            <p:nvPr/>
          </p:nvSpPr>
          <p:spPr>
            <a:xfrm>
              <a:off x="4232063" y="662576"/>
              <a:ext cx="704152" cy="20677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xmlns="" id="{A12A2126-401E-3227-327F-0B22017E57EC}"/>
                </a:ext>
              </a:extLst>
            </p:cNvPr>
            <p:cNvSpPr/>
            <p:nvPr/>
          </p:nvSpPr>
          <p:spPr>
            <a:xfrm>
              <a:off x="4410581" y="684944"/>
              <a:ext cx="168598" cy="16859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/>
                <a:t>2</a:t>
              </a: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xmlns="" id="{81FD1568-D49F-4CBC-EA06-CDF479BA2109}"/>
                </a:ext>
              </a:extLst>
            </p:cNvPr>
            <p:cNvSpPr/>
            <p:nvPr/>
          </p:nvSpPr>
          <p:spPr>
            <a:xfrm>
              <a:off x="4589099" y="684944"/>
              <a:ext cx="168598" cy="16859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/>
                <a:t>3</a:t>
              </a: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xmlns="" id="{3DF454C5-80C4-DA53-EB0E-6726C0430019}"/>
                </a:ext>
              </a:extLst>
            </p:cNvPr>
            <p:cNvSpPr/>
            <p:nvPr/>
          </p:nvSpPr>
          <p:spPr>
            <a:xfrm>
              <a:off x="4767617" y="684944"/>
              <a:ext cx="168598" cy="168598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/>
                <a:t>4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xmlns="" id="{81623638-4D80-F747-B4FE-F083BDDAF8A4}"/>
              </a:ext>
            </a:extLst>
          </p:cNvPr>
          <p:cNvGrpSpPr/>
          <p:nvPr/>
        </p:nvGrpSpPr>
        <p:grpSpPr>
          <a:xfrm>
            <a:off x="5468403" y="3225704"/>
            <a:ext cx="704152" cy="206775"/>
            <a:chOff x="5427867" y="662576"/>
            <a:chExt cx="704152" cy="206775"/>
          </a:xfrm>
        </p:grpSpPr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xmlns="" id="{E22DD0C8-28BE-6E04-FF0F-BCAE2F423A05}"/>
                </a:ext>
              </a:extLst>
            </p:cNvPr>
            <p:cNvSpPr/>
            <p:nvPr/>
          </p:nvSpPr>
          <p:spPr>
            <a:xfrm>
              <a:off x="5427867" y="662576"/>
              <a:ext cx="704152" cy="20677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xmlns="" id="{C6FE321D-CE00-F297-266C-32EFAEB1B604}"/>
                </a:ext>
              </a:extLst>
            </p:cNvPr>
            <p:cNvSpPr/>
            <p:nvPr/>
          </p:nvSpPr>
          <p:spPr>
            <a:xfrm>
              <a:off x="5427867" y="684944"/>
              <a:ext cx="168598" cy="16859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/>
                <a:t>1</a:t>
              </a:r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xmlns="" id="{C13852EC-7650-BF03-F00C-4E2D97E0F00A}"/>
                </a:ext>
              </a:extLst>
            </p:cNvPr>
            <p:cNvSpPr/>
            <p:nvPr/>
          </p:nvSpPr>
          <p:spPr>
            <a:xfrm>
              <a:off x="5784903" y="684944"/>
              <a:ext cx="168598" cy="16859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/>
                <a:t>3</a:t>
              </a:r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xmlns="" id="{FAEC7C9C-66C0-1CAF-3B27-9DF4BB8BD762}"/>
                </a:ext>
              </a:extLst>
            </p:cNvPr>
            <p:cNvSpPr/>
            <p:nvPr/>
          </p:nvSpPr>
          <p:spPr>
            <a:xfrm>
              <a:off x="5963421" y="684944"/>
              <a:ext cx="168598" cy="168598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241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39936B1-C2C3-71D8-9348-CA8DA5967F79}"/>
              </a:ext>
            </a:extLst>
          </p:cNvPr>
          <p:cNvSpPr/>
          <p:nvPr/>
        </p:nvSpPr>
        <p:spPr>
          <a:xfrm>
            <a:off x="7401321" y="137622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xmlns="" id="{D60B716E-C95A-F218-2B99-C769CCB250DE}"/>
              </a:ext>
            </a:extLst>
          </p:cNvPr>
          <p:cNvSpPr/>
          <p:nvPr/>
        </p:nvSpPr>
        <p:spPr>
          <a:xfrm rot="10800000">
            <a:off x="7410028" y="590471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95463A32-5037-8FF0-7673-BEF40B834E6E}"/>
              </a:ext>
            </a:extLst>
          </p:cNvPr>
          <p:cNvSpPr txBox="1"/>
          <p:nvPr/>
        </p:nvSpPr>
        <p:spPr>
          <a:xfrm>
            <a:off x="-1" y="125237"/>
            <a:ext cx="740132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b="1" i="0" dirty="0">
                <a:solidFill>
                  <a:srgbClr val="242424"/>
                </a:solidFill>
                <a:effectLst/>
                <a:latin typeface="sohne"/>
              </a:rPr>
              <a:t>SPARK</a:t>
            </a:r>
          </a:p>
          <a:p>
            <a:r>
              <a:rPr lang="pt-BR" sz="2000" b="1" dirty="0">
                <a:solidFill>
                  <a:srgbClr val="C00000"/>
                </a:solidFill>
                <a:latin typeface="sohne"/>
              </a:rPr>
              <a:t>ARQUITETURA E COMPONENTES</a:t>
            </a:r>
            <a:endParaRPr lang="pt-BR" sz="2000" b="1" dirty="0">
              <a:solidFill>
                <a:srgbClr val="C00000"/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xmlns="" id="{13E7920A-BDAA-70B4-1783-4B89D2029559}"/>
              </a:ext>
            </a:extLst>
          </p:cNvPr>
          <p:cNvSpPr/>
          <p:nvPr/>
        </p:nvSpPr>
        <p:spPr>
          <a:xfrm>
            <a:off x="314451" y="1842810"/>
            <a:ext cx="1289760" cy="797274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xmlns="" id="{A9945CC2-BE01-B914-D4A5-5820DEFF9BD6}"/>
              </a:ext>
            </a:extLst>
          </p:cNvPr>
          <p:cNvSpPr/>
          <p:nvPr/>
        </p:nvSpPr>
        <p:spPr>
          <a:xfrm>
            <a:off x="1811714" y="1842810"/>
            <a:ext cx="1289760" cy="797274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xmlns="" id="{4D0F662C-65C2-46D3-B1CC-CD388FC8BCDA}"/>
              </a:ext>
            </a:extLst>
          </p:cNvPr>
          <p:cNvSpPr/>
          <p:nvPr/>
        </p:nvSpPr>
        <p:spPr>
          <a:xfrm>
            <a:off x="3308977" y="1842810"/>
            <a:ext cx="1289760" cy="797274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xmlns="" id="{9EA70C81-DE33-1CD7-CB45-F87A78646581}"/>
              </a:ext>
            </a:extLst>
          </p:cNvPr>
          <p:cNvSpPr/>
          <p:nvPr/>
        </p:nvSpPr>
        <p:spPr>
          <a:xfrm>
            <a:off x="4806240" y="1842810"/>
            <a:ext cx="1289760" cy="797274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xmlns="" id="{7E5BA417-A6FA-D0A0-EADF-4C6EC631571B}"/>
              </a:ext>
            </a:extLst>
          </p:cNvPr>
          <p:cNvSpPr/>
          <p:nvPr/>
        </p:nvSpPr>
        <p:spPr>
          <a:xfrm>
            <a:off x="314450" y="2852497"/>
            <a:ext cx="5781549" cy="797274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xmlns="" id="{1E96E05E-FBED-65E0-97B1-E6A5E8B02577}"/>
              </a:ext>
            </a:extLst>
          </p:cNvPr>
          <p:cNvSpPr/>
          <p:nvPr/>
        </p:nvSpPr>
        <p:spPr>
          <a:xfrm>
            <a:off x="314450" y="3862183"/>
            <a:ext cx="5781549" cy="1235191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1168D082-9E04-3D4B-4757-A8CD612C4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79" y="2915639"/>
            <a:ext cx="1229774" cy="638906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43B378F4-3D3D-D2D4-A9AD-2012ECDD4B17}"/>
              </a:ext>
            </a:extLst>
          </p:cNvPr>
          <p:cNvSpPr txBox="1"/>
          <p:nvPr/>
        </p:nvSpPr>
        <p:spPr>
          <a:xfrm>
            <a:off x="314451" y="1914572"/>
            <a:ext cx="1289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SPARK</a:t>
            </a:r>
          </a:p>
          <a:p>
            <a:pPr algn="ctr"/>
            <a:r>
              <a:rPr lang="pt-BR" sz="1800" b="1" dirty="0"/>
              <a:t>SQL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A121CF54-266F-A18A-B4A1-73BA02324536}"/>
              </a:ext>
            </a:extLst>
          </p:cNvPr>
          <p:cNvSpPr txBox="1"/>
          <p:nvPr/>
        </p:nvSpPr>
        <p:spPr>
          <a:xfrm>
            <a:off x="1699419" y="1915302"/>
            <a:ext cx="14972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SPARK</a:t>
            </a:r>
          </a:p>
          <a:p>
            <a:pPr algn="ctr"/>
            <a:r>
              <a:rPr lang="pt-BR" sz="1800" b="1" dirty="0"/>
              <a:t>STREAMING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52095AD0-9E90-6D66-30F8-4D98E17C707B}"/>
              </a:ext>
            </a:extLst>
          </p:cNvPr>
          <p:cNvSpPr txBox="1"/>
          <p:nvPr/>
        </p:nvSpPr>
        <p:spPr>
          <a:xfrm>
            <a:off x="3196682" y="1802277"/>
            <a:ext cx="14972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 err="1"/>
              <a:t>Mllib</a:t>
            </a:r>
            <a:endParaRPr lang="pt-BR" b="1" dirty="0"/>
          </a:p>
          <a:p>
            <a:pPr algn="ctr"/>
            <a:r>
              <a:rPr lang="pt-BR" sz="1800" b="1" dirty="0"/>
              <a:t>MACHINE</a:t>
            </a:r>
          </a:p>
          <a:p>
            <a:pPr algn="ctr"/>
            <a:r>
              <a:rPr lang="pt-BR" b="1" dirty="0"/>
              <a:t>LEARNING</a:t>
            </a:r>
            <a:endParaRPr lang="pt-BR" sz="1800" b="1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DB640187-0A0F-EA1F-F381-CD2F134D68A8}"/>
              </a:ext>
            </a:extLst>
          </p:cNvPr>
          <p:cNvSpPr txBox="1"/>
          <p:nvPr/>
        </p:nvSpPr>
        <p:spPr>
          <a:xfrm>
            <a:off x="4711032" y="1779685"/>
            <a:ext cx="14972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GRAPHX</a:t>
            </a:r>
          </a:p>
          <a:p>
            <a:pPr algn="ctr"/>
            <a:r>
              <a:rPr lang="pt-BR" sz="1800" b="1" dirty="0"/>
              <a:t>GRAPH</a:t>
            </a:r>
          </a:p>
          <a:p>
            <a:pPr algn="ctr"/>
            <a:r>
              <a:rPr lang="pt-BR" b="1" dirty="0"/>
              <a:t>COMPUTING</a:t>
            </a:r>
            <a:endParaRPr lang="pt-BR" sz="1800" b="1" dirty="0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xmlns="" id="{D64C29D0-5A9D-526C-637F-19A12157D6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360" y="2915428"/>
            <a:ext cx="1536021" cy="703210"/>
          </a:xfrm>
          <a:prstGeom prst="rect">
            <a:avLst/>
          </a:prstGeom>
        </p:spPr>
      </p:pic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xmlns="" id="{783B49D0-E08B-86A6-A816-EAFF24FA8697}"/>
              </a:ext>
            </a:extLst>
          </p:cNvPr>
          <p:cNvSpPr/>
          <p:nvPr/>
        </p:nvSpPr>
        <p:spPr>
          <a:xfrm>
            <a:off x="1711439" y="2972813"/>
            <a:ext cx="2743201" cy="549648"/>
          </a:xfrm>
          <a:prstGeom prst="roundRect">
            <a:avLst>
              <a:gd name="adj" fmla="val 1412"/>
            </a:avLst>
          </a:prstGeom>
          <a:solidFill>
            <a:srgbClr val="C00000"/>
          </a:solidFill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xmlns="" id="{B0265061-4221-2DB8-54DE-080B7DE1D1C6}"/>
              </a:ext>
            </a:extLst>
          </p:cNvPr>
          <p:cNvSpPr txBox="1"/>
          <p:nvPr/>
        </p:nvSpPr>
        <p:spPr>
          <a:xfrm>
            <a:off x="1724748" y="3004259"/>
            <a:ext cx="2743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DRIVER PROGRAM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xmlns="" id="{F2E64CDC-B3B0-FA88-9169-9E490DAE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99" y="3920239"/>
            <a:ext cx="1148640" cy="114864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xmlns="" id="{A02EA218-3F77-9C05-DDDE-4917E0E00D5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947" y="3920240"/>
            <a:ext cx="1027369" cy="114864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xmlns="" id="{113717AB-41F4-5342-3BDC-041C428EE3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737" y="3920239"/>
            <a:ext cx="1416050" cy="1097243"/>
          </a:xfrm>
          <a:prstGeom prst="rect">
            <a:avLst/>
          </a:prstGeom>
        </p:spPr>
      </p:pic>
      <p:sp>
        <p:nvSpPr>
          <p:cNvPr id="42" name="Seta: para a Direita 41">
            <a:extLst>
              <a:ext uri="{FF2B5EF4-FFF2-40B4-BE49-F238E27FC236}">
                <a16:creationId xmlns:a16="http://schemas.microsoft.com/office/drawing/2014/main" xmlns="" id="{971F7F69-5915-D500-EA8D-E2A693C31E19}"/>
              </a:ext>
            </a:extLst>
          </p:cNvPr>
          <p:cNvSpPr/>
          <p:nvPr/>
        </p:nvSpPr>
        <p:spPr>
          <a:xfrm rot="16200000">
            <a:off x="2798376" y="3585736"/>
            <a:ext cx="347529" cy="22098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xmlns="" id="{F87FA9AA-8CD5-AA68-83DD-21CEA3762412}"/>
              </a:ext>
            </a:extLst>
          </p:cNvPr>
          <p:cNvSpPr txBox="1"/>
          <p:nvPr/>
        </p:nvSpPr>
        <p:spPr>
          <a:xfrm>
            <a:off x="6854888" y="1348249"/>
            <a:ext cx="529348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Spark Core fornece despacho distribuído de tarefas, agendamento, I/O básico, etc. Todas essas funcionalidades são expostas por meio de uma interface de programação de aplicativos (para Java, Python, Scala e R) chamada programa do driver.</a:t>
            </a:r>
          </a:p>
          <a:p>
            <a:pPr algn="just"/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Informamos ao programa do driver o que queremos fazer, passando uma função. </a:t>
            </a:r>
          </a:p>
          <a:p>
            <a:pPr algn="just"/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ele chama o Spark Core para realizar as tarefas de baixo nível para nós.</a:t>
            </a:r>
          </a:p>
          <a:p>
            <a:pPr algn="just"/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Construído sobre o Spark Core, o Spark fornece 4 bibliotecas de nível superior para trabalhos específicos:</a:t>
            </a:r>
          </a:p>
          <a:p>
            <a:pPr lvl="1" algn="just"/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64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39936B1-C2C3-71D8-9348-CA8DA5967F79}"/>
              </a:ext>
            </a:extLst>
          </p:cNvPr>
          <p:cNvSpPr/>
          <p:nvPr/>
        </p:nvSpPr>
        <p:spPr>
          <a:xfrm>
            <a:off x="7401321" y="137622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xmlns="" id="{D60B716E-C95A-F218-2B99-C769CCB250DE}"/>
              </a:ext>
            </a:extLst>
          </p:cNvPr>
          <p:cNvSpPr/>
          <p:nvPr/>
        </p:nvSpPr>
        <p:spPr>
          <a:xfrm rot="10800000">
            <a:off x="7410028" y="590471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95463A32-5037-8FF0-7673-BEF40B834E6E}"/>
              </a:ext>
            </a:extLst>
          </p:cNvPr>
          <p:cNvSpPr txBox="1"/>
          <p:nvPr/>
        </p:nvSpPr>
        <p:spPr>
          <a:xfrm>
            <a:off x="-1" y="125237"/>
            <a:ext cx="740132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b="1" i="0" dirty="0">
                <a:solidFill>
                  <a:srgbClr val="242424"/>
                </a:solidFill>
                <a:effectLst/>
                <a:latin typeface="sohne"/>
              </a:rPr>
              <a:t>SPARK</a:t>
            </a:r>
          </a:p>
          <a:p>
            <a:r>
              <a:rPr lang="pt-BR" sz="2000" b="1" dirty="0">
                <a:solidFill>
                  <a:srgbClr val="C00000"/>
                </a:solidFill>
                <a:latin typeface="sohne"/>
              </a:rPr>
              <a:t>ARQUITETURA E COMPONENTES</a:t>
            </a:r>
            <a:endParaRPr lang="pt-BR" sz="2000" b="1" dirty="0">
              <a:solidFill>
                <a:srgbClr val="C00000"/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xmlns="" id="{13E7920A-BDAA-70B4-1783-4B89D2029559}"/>
              </a:ext>
            </a:extLst>
          </p:cNvPr>
          <p:cNvSpPr/>
          <p:nvPr/>
        </p:nvSpPr>
        <p:spPr>
          <a:xfrm>
            <a:off x="314451" y="1842810"/>
            <a:ext cx="1289760" cy="797274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xmlns="" id="{A9945CC2-BE01-B914-D4A5-5820DEFF9BD6}"/>
              </a:ext>
            </a:extLst>
          </p:cNvPr>
          <p:cNvSpPr/>
          <p:nvPr/>
        </p:nvSpPr>
        <p:spPr>
          <a:xfrm>
            <a:off x="1811714" y="1842810"/>
            <a:ext cx="1289760" cy="797274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xmlns="" id="{4D0F662C-65C2-46D3-B1CC-CD388FC8BCDA}"/>
              </a:ext>
            </a:extLst>
          </p:cNvPr>
          <p:cNvSpPr/>
          <p:nvPr/>
        </p:nvSpPr>
        <p:spPr>
          <a:xfrm>
            <a:off x="3308977" y="1842810"/>
            <a:ext cx="1289760" cy="797274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xmlns="" id="{9EA70C81-DE33-1CD7-CB45-F87A78646581}"/>
              </a:ext>
            </a:extLst>
          </p:cNvPr>
          <p:cNvSpPr/>
          <p:nvPr/>
        </p:nvSpPr>
        <p:spPr>
          <a:xfrm>
            <a:off x="4806240" y="1842810"/>
            <a:ext cx="1289760" cy="797274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xmlns="" id="{7E5BA417-A6FA-D0A0-EADF-4C6EC631571B}"/>
              </a:ext>
            </a:extLst>
          </p:cNvPr>
          <p:cNvSpPr/>
          <p:nvPr/>
        </p:nvSpPr>
        <p:spPr>
          <a:xfrm>
            <a:off x="314450" y="2852497"/>
            <a:ext cx="5781549" cy="797274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xmlns="" id="{1E96E05E-FBED-65E0-97B1-E6A5E8B02577}"/>
              </a:ext>
            </a:extLst>
          </p:cNvPr>
          <p:cNvSpPr/>
          <p:nvPr/>
        </p:nvSpPr>
        <p:spPr>
          <a:xfrm>
            <a:off x="314450" y="3862183"/>
            <a:ext cx="5781549" cy="1235191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1168D082-9E04-3D4B-4757-A8CD612C4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79" y="2915639"/>
            <a:ext cx="1229774" cy="638906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43B378F4-3D3D-D2D4-A9AD-2012ECDD4B17}"/>
              </a:ext>
            </a:extLst>
          </p:cNvPr>
          <p:cNvSpPr txBox="1"/>
          <p:nvPr/>
        </p:nvSpPr>
        <p:spPr>
          <a:xfrm>
            <a:off x="314451" y="1914572"/>
            <a:ext cx="1289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SPARK</a:t>
            </a:r>
          </a:p>
          <a:p>
            <a:pPr algn="ctr"/>
            <a:r>
              <a:rPr lang="pt-BR" sz="1800" b="1" dirty="0"/>
              <a:t>SQL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A121CF54-266F-A18A-B4A1-73BA02324536}"/>
              </a:ext>
            </a:extLst>
          </p:cNvPr>
          <p:cNvSpPr txBox="1"/>
          <p:nvPr/>
        </p:nvSpPr>
        <p:spPr>
          <a:xfrm>
            <a:off x="1699419" y="1915302"/>
            <a:ext cx="14972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SPARK</a:t>
            </a:r>
          </a:p>
          <a:p>
            <a:pPr algn="ctr"/>
            <a:r>
              <a:rPr lang="pt-BR" sz="1800" b="1" dirty="0"/>
              <a:t>STREAMING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52095AD0-9E90-6D66-30F8-4D98E17C707B}"/>
              </a:ext>
            </a:extLst>
          </p:cNvPr>
          <p:cNvSpPr txBox="1"/>
          <p:nvPr/>
        </p:nvSpPr>
        <p:spPr>
          <a:xfrm>
            <a:off x="3196682" y="1802277"/>
            <a:ext cx="14972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 err="1"/>
              <a:t>Mllib</a:t>
            </a:r>
            <a:endParaRPr lang="pt-BR" b="1" dirty="0"/>
          </a:p>
          <a:p>
            <a:pPr algn="ctr"/>
            <a:r>
              <a:rPr lang="pt-BR" sz="1800" b="1" dirty="0"/>
              <a:t>MACHINE</a:t>
            </a:r>
          </a:p>
          <a:p>
            <a:pPr algn="ctr"/>
            <a:r>
              <a:rPr lang="pt-BR" b="1" dirty="0"/>
              <a:t>LEARNING</a:t>
            </a:r>
            <a:endParaRPr lang="pt-BR" sz="1800" b="1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DB640187-0A0F-EA1F-F381-CD2F134D68A8}"/>
              </a:ext>
            </a:extLst>
          </p:cNvPr>
          <p:cNvSpPr txBox="1"/>
          <p:nvPr/>
        </p:nvSpPr>
        <p:spPr>
          <a:xfrm>
            <a:off x="4711032" y="1779685"/>
            <a:ext cx="14972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GRAPHX</a:t>
            </a:r>
          </a:p>
          <a:p>
            <a:pPr algn="ctr"/>
            <a:r>
              <a:rPr lang="pt-BR" sz="1800" b="1" dirty="0"/>
              <a:t>GRAPH</a:t>
            </a:r>
          </a:p>
          <a:p>
            <a:pPr algn="ctr"/>
            <a:r>
              <a:rPr lang="pt-BR" b="1" dirty="0"/>
              <a:t>COMPUTING</a:t>
            </a:r>
            <a:endParaRPr lang="pt-BR" sz="1800" b="1" dirty="0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xmlns="" id="{D64C29D0-5A9D-526C-637F-19A12157D6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360" y="2915428"/>
            <a:ext cx="1536021" cy="703210"/>
          </a:xfrm>
          <a:prstGeom prst="rect">
            <a:avLst/>
          </a:prstGeom>
        </p:spPr>
      </p:pic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xmlns="" id="{783B49D0-E08B-86A6-A816-EAFF24FA8697}"/>
              </a:ext>
            </a:extLst>
          </p:cNvPr>
          <p:cNvSpPr/>
          <p:nvPr/>
        </p:nvSpPr>
        <p:spPr>
          <a:xfrm>
            <a:off x="1711439" y="2972813"/>
            <a:ext cx="2743201" cy="549648"/>
          </a:xfrm>
          <a:prstGeom prst="roundRect">
            <a:avLst>
              <a:gd name="adj" fmla="val 1412"/>
            </a:avLst>
          </a:prstGeom>
          <a:solidFill>
            <a:srgbClr val="C00000"/>
          </a:solidFill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xmlns="" id="{B0265061-4221-2DB8-54DE-080B7DE1D1C6}"/>
              </a:ext>
            </a:extLst>
          </p:cNvPr>
          <p:cNvSpPr txBox="1"/>
          <p:nvPr/>
        </p:nvSpPr>
        <p:spPr>
          <a:xfrm>
            <a:off x="1724748" y="3004259"/>
            <a:ext cx="2743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DRIVER PROGRAM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xmlns="" id="{F2E64CDC-B3B0-FA88-9169-9E490DAE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99" y="3920239"/>
            <a:ext cx="1148640" cy="114864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xmlns="" id="{A02EA218-3F77-9C05-DDDE-4917E0E00D5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947" y="3920240"/>
            <a:ext cx="1027369" cy="114864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xmlns="" id="{113717AB-41F4-5342-3BDC-041C428EE3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737" y="3920239"/>
            <a:ext cx="1416050" cy="1097243"/>
          </a:xfrm>
          <a:prstGeom prst="rect">
            <a:avLst/>
          </a:prstGeom>
        </p:spPr>
      </p:pic>
      <p:sp>
        <p:nvSpPr>
          <p:cNvPr id="42" name="Seta: para a Direita 41">
            <a:extLst>
              <a:ext uri="{FF2B5EF4-FFF2-40B4-BE49-F238E27FC236}">
                <a16:creationId xmlns:a16="http://schemas.microsoft.com/office/drawing/2014/main" xmlns="" id="{971F7F69-5915-D500-EA8D-E2A693C31E19}"/>
              </a:ext>
            </a:extLst>
          </p:cNvPr>
          <p:cNvSpPr/>
          <p:nvPr/>
        </p:nvSpPr>
        <p:spPr>
          <a:xfrm rot="16200000">
            <a:off x="2798376" y="3585736"/>
            <a:ext cx="347529" cy="22098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xmlns="" id="{F87FA9AA-8CD5-AA68-83DD-21CEA3762412}"/>
              </a:ext>
            </a:extLst>
          </p:cNvPr>
          <p:cNvSpPr txBox="1"/>
          <p:nvPr/>
        </p:nvSpPr>
        <p:spPr>
          <a:xfrm>
            <a:off x="6854888" y="1348249"/>
            <a:ext cx="529348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SPARK SQL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: </a:t>
            </a:r>
          </a:p>
          <a:p>
            <a:pPr lvl="1" algn="just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Permite ler dados tabulares de várias fontes (CSV,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Json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parquet,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Orc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..);</a:t>
            </a:r>
          </a:p>
          <a:p>
            <a:pPr lvl="1" algn="just"/>
            <a:r>
              <a:rPr lang="pt-BR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Usa-se a sintaxe SQL;</a:t>
            </a:r>
          </a:p>
          <a:p>
            <a:pPr algn="just"/>
            <a:endParaRPr lang="pt-BR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algn="just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SPARK STREAMING: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1" algn="just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Dados estruturados;</a:t>
            </a:r>
          </a:p>
          <a:p>
            <a:pPr lvl="1" algn="just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Novos Registros adicionados ao final da tabela;</a:t>
            </a:r>
          </a:p>
          <a:p>
            <a:pPr algn="just"/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GRAFOS ACÍCLICOS DIRIGIDOS: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Spark constrói grafos sem ciclo. Utilizado por exemplo em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PageRank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TUNGSTEN: </a:t>
            </a:r>
          </a:p>
          <a:p>
            <a:pPr lvl="1" algn="just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Motor de execução;</a:t>
            </a:r>
          </a:p>
          <a:p>
            <a:pPr lvl="1" algn="just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Consumo de CPU;</a:t>
            </a:r>
          </a:p>
          <a:p>
            <a:pPr lvl="1" algn="just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Otimização CPU;</a:t>
            </a:r>
          </a:p>
        </p:txBody>
      </p:sp>
    </p:spTree>
    <p:extLst>
      <p:ext uri="{BB962C8B-B14F-4D97-AF65-F5344CB8AC3E}">
        <p14:creationId xmlns:p14="http://schemas.microsoft.com/office/powerpoint/2010/main" val="3687500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39936B1-C2C3-71D8-9348-CA8DA5967F79}"/>
              </a:ext>
            </a:extLst>
          </p:cNvPr>
          <p:cNvSpPr/>
          <p:nvPr/>
        </p:nvSpPr>
        <p:spPr>
          <a:xfrm>
            <a:off x="7401321" y="137622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xmlns="" id="{D60B716E-C95A-F218-2B99-C769CCB250DE}"/>
              </a:ext>
            </a:extLst>
          </p:cNvPr>
          <p:cNvSpPr/>
          <p:nvPr/>
        </p:nvSpPr>
        <p:spPr>
          <a:xfrm rot="10800000">
            <a:off x="7410028" y="590471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95463A32-5037-8FF0-7673-BEF40B834E6E}"/>
              </a:ext>
            </a:extLst>
          </p:cNvPr>
          <p:cNvSpPr txBox="1"/>
          <p:nvPr/>
        </p:nvSpPr>
        <p:spPr>
          <a:xfrm>
            <a:off x="-1" y="125237"/>
            <a:ext cx="740132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b="1" i="0" dirty="0">
                <a:solidFill>
                  <a:srgbClr val="242424"/>
                </a:solidFill>
                <a:effectLst/>
                <a:latin typeface="sohne"/>
              </a:rPr>
              <a:t>SPARK</a:t>
            </a:r>
          </a:p>
          <a:p>
            <a:r>
              <a:rPr lang="pt-BR" sz="2000" b="1" dirty="0">
                <a:solidFill>
                  <a:srgbClr val="C00000"/>
                </a:solidFill>
                <a:latin typeface="sohne"/>
              </a:rPr>
              <a:t>ARQUITETURA E COMPONENTES</a:t>
            </a:r>
            <a:endParaRPr lang="pt-BR" sz="2000" b="1" dirty="0">
              <a:solidFill>
                <a:srgbClr val="C00000"/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xmlns="" id="{13E7920A-BDAA-70B4-1783-4B89D2029559}"/>
              </a:ext>
            </a:extLst>
          </p:cNvPr>
          <p:cNvSpPr/>
          <p:nvPr/>
        </p:nvSpPr>
        <p:spPr>
          <a:xfrm>
            <a:off x="314451" y="1842810"/>
            <a:ext cx="1289760" cy="797274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xmlns="" id="{A9945CC2-BE01-B914-D4A5-5820DEFF9BD6}"/>
              </a:ext>
            </a:extLst>
          </p:cNvPr>
          <p:cNvSpPr/>
          <p:nvPr/>
        </p:nvSpPr>
        <p:spPr>
          <a:xfrm>
            <a:off x="1811714" y="1842810"/>
            <a:ext cx="1289760" cy="797274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xmlns="" id="{4D0F662C-65C2-46D3-B1CC-CD388FC8BCDA}"/>
              </a:ext>
            </a:extLst>
          </p:cNvPr>
          <p:cNvSpPr/>
          <p:nvPr/>
        </p:nvSpPr>
        <p:spPr>
          <a:xfrm>
            <a:off x="3308977" y="1842810"/>
            <a:ext cx="1289760" cy="797274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xmlns="" id="{9EA70C81-DE33-1CD7-CB45-F87A78646581}"/>
              </a:ext>
            </a:extLst>
          </p:cNvPr>
          <p:cNvSpPr/>
          <p:nvPr/>
        </p:nvSpPr>
        <p:spPr>
          <a:xfrm>
            <a:off x="4806240" y="1842810"/>
            <a:ext cx="1289760" cy="797274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xmlns="" id="{7E5BA417-A6FA-D0A0-EADF-4C6EC631571B}"/>
              </a:ext>
            </a:extLst>
          </p:cNvPr>
          <p:cNvSpPr/>
          <p:nvPr/>
        </p:nvSpPr>
        <p:spPr>
          <a:xfrm>
            <a:off x="314450" y="2852497"/>
            <a:ext cx="5781549" cy="797274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xmlns="" id="{1E96E05E-FBED-65E0-97B1-E6A5E8B02577}"/>
              </a:ext>
            </a:extLst>
          </p:cNvPr>
          <p:cNvSpPr/>
          <p:nvPr/>
        </p:nvSpPr>
        <p:spPr>
          <a:xfrm>
            <a:off x="314450" y="3862183"/>
            <a:ext cx="5781549" cy="1235191"/>
          </a:xfrm>
          <a:prstGeom prst="roundRect">
            <a:avLst>
              <a:gd name="adj" fmla="val 1412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1168D082-9E04-3D4B-4757-A8CD612C4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79" y="2915639"/>
            <a:ext cx="1229774" cy="638906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43B378F4-3D3D-D2D4-A9AD-2012ECDD4B17}"/>
              </a:ext>
            </a:extLst>
          </p:cNvPr>
          <p:cNvSpPr txBox="1"/>
          <p:nvPr/>
        </p:nvSpPr>
        <p:spPr>
          <a:xfrm>
            <a:off x="314451" y="1914572"/>
            <a:ext cx="1289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SPARK</a:t>
            </a:r>
          </a:p>
          <a:p>
            <a:pPr algn="ctr"/>
            <a:r>
              <a:rPr lang="pt-BR" sz="1800" b="1" dirty="0"/>
              <a:t>SQL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A121CF54-266F-A18A-B4A1-73BA02324536}"/>
              </a:ext>
            </a:extLst>
          </p:cNvPr>
          <p:cNvSpPr txBox="1"/>
          <p:nvPr/>
        </p:nvSpPr>
        <p:spPr>
          <a:xfrm>
            <a:off x="1699419" y="1915302"/>
            <a:ext cx="14972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SPARK</a:t>
            </a:r>
          </a:p>
          <a:p>
            <a:pPr algn="ctr"/>
            <a:r>
              <a:rPr lang="pt-BR" sz="1800" b="1" dirty="0"/>
              <a:t>STREAMING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52095AD0-9E90-6D66-30F8-4D98E17C707B}"/>
              </a:ext>
            </a:extLst>
          </p:cNvPr>
          <p:cNvSpPr txBox="1"/>
          <p:nvPr/>
        </p:nvSpPr>
        <p:spPr>
          <a:xfrm>
            <a:off x="3196682" y="1802277"/>
            <a:ext cx="14972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 err="1"/>
              <a:t>Mllib</a:t>
            </a:r>
            <a:endParaRPr lang="pt-BR" b="1" dirty="0"/>
          </a:p>
          <a:p>
            <a:pPr algn="ctr"/>
            <a:r>
              <a:rPr lang="pt-BR" sz="1800" b="1" dirty="0"/>
              <a:t>MACHINE</a:t>
            </a:r>
          </a:p>
          <a:p>
            <a:pPr algn="ctr"/>
            <a:r>
              <a:rPr lang="pt-BR" b="1" dirty="0"/>
              <a:t>LEARNING</a:t>
            </a:r>
            <a:endParaRPr lang="pt-BR" sz="1800" b="1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DB640187-0A0F-EA1F-F381-CD2F134D68A8}"/>
              </a:ext>
            </a:extLst>
          </p:cNvPr>
          <p:cNvSpPr txBox="1"/>
          <p:nvPr/>
        </p:nvSpPr>
        <p:spPr>
          <a:xfrm>
            <a:off x="4711032" y="1779685"/>
            <a:ext cx="14972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GRAPHX</a:t>
            </a:r>
          </a:p>
          <a:p>
            <a:pPr algn="ctr"/>
            <a:r>
              <a:rPr lang="pt-BR" sz="1800" b="1" dirty="0"/>
              <a:t>GRAPH</a:t>
            </a:r>
          </a:p>
          <a:p>
            <a:pPr algn="ctr"/>
            <a:r>
              <a:rPr lang="pt-BR" b="1" dirty="0"/>
              <a:t>COMPUTING</a:t>
            </a:r>
            <a:endParaRPr lang="pt-BR" sz="1800" b="1" dirty="0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xmlns="" id="{D64C29D0-5A9D-526C-637F-19A12157D6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360" y="2915428"/>
            <a:ext cx="1536021" cy="703210"/>
          </a:xfrm>
          <a:prstGeom prst="rect">
            <a:avLst/>
          </a:prstGeom>
        </p:spPr>
      </p:pic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xmlns="" id="{783B49D0-E08B-86A6-A816-EAFF24FA8697}"/>
              </a:ext>
            </a:extLst>
          </p:cNvPr>
          <p:cNvSpPr/>
          <p:nvPr/>
        </p:nvSpPr>
        <p:spPr>
          <a:xfrm>
            <a:off x="1711439" y="2972813"/>
            <a:ext cx="2743201" cy="549648"/>
          </a:xfrm>
          <a:prstGeom prst="roundRect">
            <a:avLst>
              <a:gd name="adj" fmla="val 1412"/>
            </a:avLst>
          </a:prstGeom>
          <a:solidFill>
            <a:srgbClr val="C00000"/>
          </a:solidFill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xmlns="" id="{B0265061-4221-2DB8-54DE-080B7DE1D1C6}"/>
              </a:ext>
            </a:extLst>
          </p:cNvPr>
          <p:cNvSpPr txBox="1"/>
          <p:nvPr/>
        </p:nvSpPr>
        <p:spPr>
          <a:xfrm>
            <a:off x="1724748" y="3004259"/>
            <a:ext cx="2743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DRIVER PROGRAM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xmlns="" id="{F2E64CDC-B3B0-FA88-9169-9E490DAE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99" y="3920239"/>
            <a:ext cx="1148640" cy="114864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xmlns="" id="{A02EA218-3F77-9C05-DDDE-4917E0E00D5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947" y="3920240"/>
            <a:ext cx="1027369" cy="114864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xmlns="" id="{113717AB-41F4-5342-3BDC-041C428EE3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737" y="3920239"/>
            <a:ext cx="1416050" cy="1097243"/>
          </a:xfrm>
          <a:prstGeom prst="rect">
            <a:avLst/>
          </a:prstGeom>
        </p:spPr>
      </p:pic>
      <p:sp>
        <p:nvSpPr>
          <p:cNvPr id="42" name="Seta: para a Direita 41">
            <a:extLst>
              <a:ext uri="{FF2B5EF4-FFF2-40B4-BE49-F238E27FC236}">
                <a16:creationId xmlns:a16="http://schemas.microsoft.com/office/drawing/2014/main" xmlns="" id="{971F7F69-5915-D500-EA8D-E2A693C31E19}"/>
              </a:ext>
            </a:extLst>
          </p:cNvPr>
          <p:cNvSpPr/>
          <p:nvPr/>
        </p:nvSpPr>
        <p:spPr>
          <a:xfrm rot="16200000">
            <a:off x="2798376" y="3585736"/>
            <a:ext cx="347529" cy="22098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xmlns="" id="{F87FA9AA-8CD5-AA68-83DD-21CEA3762412}"/>
              </a:ext>
            </a:extLst>
          </p:cNvPr>
          <p:cNvSpPr txBox="1"/>
          <p:nvPr/>
        </p:nvSpPr>
        <p:spPr>
          <a:xfrm>
            <a:off x="6854888" y="1348249"/>
            <a:ext cx="529348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MLlib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é usado para trabalhos de aprendizado de máquina. </a:t>
            </a:r>
          </a:p>
          <a:p>
            <a:pPr algn="just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Especificamente, inclui as seguintes técnicas e modelos de aprendizado de máquina: </a:t>
            </a:r>
          </a:p>
          <a:p>
            <a:pPr lvl="1" algn="just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Estatísticas como correlações, amostragem estratificada, teste de hipóteses, geração de dados aleatórios. </a:t>
            </a:r>
          </a:p>
          <a:p>
            <a:pPr lvl="1" algn="just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Classificação e Regressão como SVM, regressão logística, regressão linear, árvore de decisão,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naive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Bayes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lvl="1" algn="just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Filtragem Colaborativa como mínimos quadrados alternados</a:t>
            </a:r>
          </a:p>
          <a:p>
            <a:pPr lvl="1" algn="just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Análise de Cluster como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kmeans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Alocação Latente de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Dirichlet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1" algn="just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Redução de Dimensão como SVD e PCA</a:t>
            </a:r>
          </a:p>
          <a:p>
            <a:pPr lvl="1" algn="just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Extração e Transformação de Características </a:t>
            </a:r>
          </a:p>
          <a:p>
            <a:pPr lvl="1" algn="just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Otimização como SGD, L-BFGS.</a:t>
            </a:r>
          </a:p>
        </p:txBody>
      </p:sp>
    </p:spTree>
    <p:extLst>
      <p:ext uri="{BB962C8B-B14F-4D97-AF65-F5344CB8AC3E}">
        <p14:creationId xmlns:p14="http://schemas.microsoft.com/office/powerpoint/2010/main" val="16768526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3386</TotalTime>
  <Words>1004</Words>
  <Application>Microsoft Office PowerPoint</Application>
  <PresentationFormat>Widescreen</PresentationFormat>
  <Paragraphs>224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sohne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Energisa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Laysa Fernanda Belici Siborde</dc:creator>
  <cp:lastModifiedBy>PESSOAL</cp:lastModifiedBy>
  <cp:revision>6</cp:revision>
  <dcterms:created xsi:type="dcterms:W3CDTF">2023-09-24T04:44:34Z</dcterms:created>
  <dcterms:modified xsi:type="dcterms:W3CDTF">2024-01-24T23:40:05Z</dcterms:modified>
</cp:coreProperties>
</file>