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72" autoAdjust="0"/>
    <p:restoredTop sz="93498" autoAdjust="0"/>
  </p:normalViewPr>
  <p:slideViewPr>
    <p:cSldViewPr snapToGrid="0" showGuides="1">
      <p:cViewPr varScale="1">
        <p:scale>
          <a:sx n="124" d="100"/>
          <a:sy n="124" d="100"/>
        </p:scale>
        <p:origin x="104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en Minten" userId="S::20003695@pxl.be::e15178c4-9d40-4b7e-9764-ce2ec1e0e2b3" providerId="AD" clId="Web-{99257EFE-13A5-A598-AF4F-61B3EC6B459D}"/>
    <pc:docChg chg="mod">
      <pc:chgData name="Ellen Minten" userId="S::20003695@pxl.be::e15178c4-9d40-4b7e-9764-ce2ec1e0e2b3" providerId="AD" clId="Web-{99257EFE-13A5-A598-AF4F-61B3EC6B459D}" dt="2022-10-06T13:48:21.325" v="0" actId="33475"/>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6-6-2023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141135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647" y="5097103"/>
            <a:ext cx="3242219"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515939" y="2528887"/>
            <a:ext cx="11160124" cy="2208985"/>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a:solidFill>
                  <a:schemeClr val="tx1"/>
                </a:solidFill>
              </a:defRPr>
            </a:lvl1pPr>
            <a:lvl2pPr marL="360000" indent="-171450" algn="l">
              <a:buFont typeface="Arial" panose="020B0604020202020204" pitchFamily="34" charset="0"/>
              <a:buChar char="•"/>
              <a:tabLst/>
              <a:defRPr sz="2000"/>
            </a:lvl2pPr>
            <a:lvl3pPr marL="648000" indent="-254000" algn="l">
              <a:buFont typeface="Wingdings" pitchFamily="2" charset="2"/>
              <a:buChar char="§"/>
              <a:tabLst/>
              <a:defRPr sz="2000"/>
            </a:lvl3pPr>
            <a:lvl4pPr marL="86400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endParaRPr lang="nl-BE" dirty="0"/>
          </a:p>
        </p:txBody>
      </p:sp>
      <p:sp>
        <p:nvSpPr>
          <p:cNvPr id="12" name="Titel 1"/>
          <p:cNvSpPr>
            <a:spLocks noGrp="1"/>
          </p:cNvSpPr>
          <p:nvPr>
            <p:ph type="ctrTitle" hasCustomPrompt="1"/>
          </p:nvPr>
        </p:nvSpPr>
        <p:spPr>
          <a:xfrm>
            <a:off x="515939" y="1268413"/>
            <a:ext cx="11160124" cy="1024843"/>
          </a:xfrm>
          <a:prstGeom prst="rect">
            <a:avLst/>
          </a:prstGeom>
        </p:spPr>
        <p:txBody>
          <a:bodyPr lIns="0" tIns="0" rIns="0" bIns="0" anchor="t">
            <a:norm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Afbeelding 8">
            <a:extLst>
              <a:ext uri="{FF2B5EF4-FFF2-40B4-BE49-F238E27FC236}">
                <a16:creationId xmlns:a16="http://schemas.microsoft.com/office/drawing/2014/main" id="{A7A44048-D32D-6A41-B26B-1055F6A458A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18121623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515937" y="1268413"/>
            <a:ext cx="11160125" cy="981301"/>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sp>
        <p:nvSpPr>
          <p:cNvPr id="8" name="Ondertitel 2"/>
          <p:cNvSpPr>
            <a:spLocks noGrp="1"/>
          </p:cNvSpPr>
          <p:nvPr>
            <p:ph type="subTitle" idx="1" hasCustomPrompt="1"/>
          </p:nvPr>
        </p:nvSpPr>
        <p:spPr>
          <a:xfrm>
            <a:off x="515937" y="2528888"/>
            <a:ext cx="11160125" cy="3112134"/>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4" name="Afbeelding 3">
            <a:extLst>
              <a:ext uri="{FF2B5EF4-FFF2-40B4-BE49-F238E27FC236}">
                <a16:creationId xmlns:a16="http://schemas.microsoft.com/office/drawing/2014/main" id="{D2099BEA-F1D0-0A49-A03A-6C267C656F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A7B07A4D-CC42-8843-BF1C-CE75692966FF}"/>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287FB161-F28D-374B-851D-782ECD484E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1629571361"/>
      </p:ext>
    </p:extLst>
  </p:cSld>
  <p:clrMapOvr>
    <a:masterClrMapping/>
  </p:clrMapOvr>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15937" y="1268413"/>
            <a:ext cx="11160125" cy="1260475"/>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pic>
        <p:nvPicPr>
          <p:cNvPr id="3" name="Afbeelding 2">
            <a:extLst>
              <a:ext uri="{FF2B5EF4-FFF2-40B4-BE49-F238E27FC236}">
                <a16:creationId xmlns:a16="http://schemas.microsoft.com/office/drawing/2014/main" id="{5306851A-8E66-F042-B95B-0375BD2E13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4" name="Rechte verbindingslijn 3">
            <a:extLst>
              <a:ext uri="{FF2B5EF4-FFF2-40B4-BE49-F238E27FC236}">
                <a16:creationId xmlns:a16="http://schemas.microsoft.com/office/drawing/2014/main" id="{027C164D-B36A-4F44-85AE-71F60184BBA6}"/>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5" name="Afbeelding 4">
            <a:extLst>
              <a:ext uri="{FF2B5EF4-FFF2-40B4-BE49-F238E27FC236}">
                <a16:creationId xmlns:a16="http://schemas.microsoft.com/office/drawing/2014/main" id="{787D0989-ACB1-D947-8280-0CB445260F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15937" y="1274083"/>
            <a:ext cx="11008405" cy="1254805"/>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515938" y="2528888"/>
            <a:ext cx="4860925" cy="3186793"/>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4" name="Afbeelding 3">
            <a:extLst>
              <a:ext uri="{FF2B5EF4-FFF2-40B4-BE49-F238E27FC236}">
                <a16:creationId xmlns:a16="http://schemas.microsoft.com/office/drawing/2014/main" id="{648E1664-3016-1D49-BB32-C2C06FCF72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DE4B7AB9-7ACC-6C42-979D-7F713ACE28EE}"/>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711B9F9A-E858-794E-ADD2-E455E7241DD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24041256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515937" y="2528889"/>
            <a:ext cx="11160125" cy="3168650"/>
          </a:xfrm>
          <a:prstGeom prst="rect">
            <a:avLst/>
          </a:prstGeom>
        </p:spPr>
        <p:txBody>
          <a:bodyPr lIns="0" tIns="0" rIns="0" bIns="0" numCol="2" spcCol="720000">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515938" y="1268414"/>
            <a:ext cx="11160125" cy="1325158"/>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C13B6EF7-C2E2-6845-85D6-DF799B75C5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3A6F091C-A233-7F47-B910-D8D478B9950C}"/>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273A70C9-17D4-0D49-902D-73BBE806F65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76059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pic>
        <p:nvPicPr>
          <p:cNvPr id="4" name="Afbeelding 3">
            <a:extLst>
              <a:ext uri="{FF2B5EF4-FFF2-40B4-BE49-F238E27FC236}">
                <a16:creationId xmlns:a16="http://schemas.microsoft.com/office/drawing/2014/main" id="{1E9421D3-C5B1-6F4F-B95B-79F38ED13E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EC40EBDF-43BC-6A42-BA3B-9DBE5CF469CB}"/>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7E536E62-3BDB-D343-BEF0-D3ED6E83D52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63" r:id="rId3"/>
    <p:sldLayoutId id="2147483667" r:id="rId4"/>
    <p:sldLayoutId id="2147483649" r:id="rId5"/>
    <p:sldLayoutId id="2147483650" r:id="rId6"/>
    <p:sldLayoutId id="2147483668"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1593"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6DE2C-F0C5-E444-B591-024EB8A8AFE7}"/>
              </a:ext>
            </a:extLst>
          </p:cNvPr>
          <p:cNvSpPr>
            <a:spLocks noGrp="1"/>
          </p:cNvSpPr>
          <p:nvPr>
            <p:ph type="ctrTitle"/>
          </p:nvPr>
        </p:nvSpPr>
        <p:spPr/>
        <p:txBody>
          <a:bodyPr/>
          <a:lstStyle/>
          <a:p>
            <a:r>
              <a:rPr lang="nl-BE" dirty="0">
                <a:latin typeface="Times New Roman" panose="02020603050405020304" pitchFamily="18" charset="0"/>
                <a:cs typeface="Times New Roman" panose="02020603050405020304" pitchFamily="18" charset="0"/>
              </a:rPr>
              <a:t>Project </a:t>
            </a:r>
            <a:r>
              <a:rPr lang="nl-BE" dirty="0" smtClean="0">
                <a:latin typeface="Times New Roman" panose="02020603050405020304" pitchFamily="18" charset="0"/>
                <a:cs typeface="Times New Roman" panose="02020603050405020304" pitchFamily="18" charset="0"/>
              </a:rPr>
              <a:t>designs</a:t>
            </a:r>
            <a:br>
              <a:rPr lang="nl-BE" dirty="0" smtClean="0">
                <a:latin typeface="Times New Roman" panose="02020603050405020304" pitchFamily="18" charset="0"/>
                <a:cs typeface="Times New Roman" panose="02020603050405020304" pitchFamily="18" charset="0"/>
              </a:rPr>
            </a:br>
            <a:r>
              <a:rPr lang="nl-BE" sz="2000" dirty="0">
                <a:latin typeface="Times New Roman" panose="02020603050405020304" pitchFamily="18" charset="0"/>
                <a:cs typeface="Times New Roman" panose="02020603050405020304" pitchFamily="18" charset="0"/>
              </a:rPr>
              <a:t>p</a:t>
            </a:r>
            <a:r>
              <a:rPr lang="nl-BE" sz="2000" dirty="0" smtClean="0">
                <a:latin typeface="Times New Roman" panose="02020603050405020304" pitchFamily="18" charset="0"/>
                <a:cs typeface="Times New Roman" panose="02020603050405020304" pitchFamily="18" charset="0"/>
              </a:rPr>
              <a:t>rinted circuit beard(PCB)</a:t>
            </a:r>
            <a:endParaRPr lang="nl-BE" sz="2000" dirty="0">
              <a:latin typeface="Times New Roman" panose="02020603050405020304" pitchFamily="18" charset="0"/>
              <a:cs typeface="Times New Roman" panose="02020603050405020304" pitchFamily="18" charset="0"/>
            </a:endParaRPr>
          </a:p>
        </p:txBody>
      </p:sp>
      <p:sp>
        <p:nvSpPr>
          <p:cNvPr id="3" name="Ondertitel 2">
            <a:extLst>
              <a:ext uri="{FF2B5EF4-FFF2-40B4-BE49-F238E27FC236}">
                <a16:creationId xmlns:a16="http://schemas.microsoft.com/office/drawing/2014/main" id="{F7CEA5A6-C523-BE48-B6B5-25271B2EF04F}"/>
              </a:ext>
            </a:extLst>
          </p:cNvPr>
          <p:cNvSpPr>
            <a:spLocks noGrp="1"/>
          </p:cNvSpPr>
          <p:nvPr>
            <p:ph type="subTitle" idx="1"/>
          </p:nvPr>
        </p:nvSpPr>
        <p:spPr>
          <a:xfrm>
            <a:off x="515938" y="3231293"/>
            <a:ext cx="4125636" cy="1167712"/>
          </a:xfrm>
        </p:spPr>
        <p:txBody>
          <a:bodyPr/>
          <a:lstStyle/>
          <a:p>
            <a:r>
              <a:rPr lang="nl-BE" sz="1800" b="0" dirty="0" smtClean="0">
                <a:latin typeface="Times New Roman" panose="02020603050405020304" pitchFamily="18" charset="0"/>
                <a:cs typeface="Times New Roman" panose="02020603050405020304" pitchFamily="18" charset="0"/>
              </a:rPr>
              <a:t>By Kone Laye Aziz</a:t>
            </a:r>
            <a:endParaRPr lang="nl-BE"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152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33135" y="3120081"/>
            <a:ext cx="6777681" cy="238506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Printed </a:t>
            </a:r>
            <a:r>
              <a:rPr lang="en-US" sz="1400" dirty="0">
                <a:latin typeface="Times New Roman" panose="02020603050405020304" pitchFamily="18" charset="0"/>
                <a:cs typeface="Times New Roman" panose="02020603050405020304" pitchFamily="18" charset="0"/>
              </a:rPr>
              <a:t>circuit boards are very important in all electronic devices used for domestic or industrial use. Effective PCB design helps reduce potential failures and the risk of short circuits. Learning how to design circuits on printed circuit boards is therefore a great way to learn about the world of electronics</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valuable experience and knowledge is gained not only through direct participation in tasks, but also through other aspects related to the laboratory such as work control interactions</a:t>
            </a:r>
            <a:r>
              <a:rPr lang="en-US" sz="1400" b="1" dirty="0"/>
              <a:t>.</a:t>
            </a:r>
            <a:endParaRPr lang="en-US" sz="1400" dirty="0">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3152947" y="1985106"/>
            <a:ext cx="4859338" cy="399748"/>
          </a:xfrm>
        </p:spPr>
        <p:txBody>
          <a:bodyPr>
            <a:noAutofit/>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33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2273643" y="1167714"/>
            <a:ext cx="5857103" cy="47573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Ondertitel 1">
            <a:extLst>
              <a:ext uri="{FF2B5EF4-FFF2-40B4-BE49-F238E27FC236}">
                <a16:creationId xmlns:a16="http://schemas.microsoft.com/office/drawing/2014/main" id="{A2124F63-E2BC-3243-A35A-B0E44B246A71}"/>
              </a:ext>
            </a:extLst>
          </p:cNvPr>
          <p:cNvSpPr>
            <a:spLocks noGrp="1"/>
          </p:cNvSpPr>
          <p:nvPr>
            <p:ph type="subTitle" idx="1"/>
          </p:nvPr>
        </p:nvSpPr>
        <p:spPr>
          <a:xfrm>
            <a:off x="3583459" y="1822622"/>
            <a:ext cx="4108622" cy="4170405"/>
          </a:xfrm>
        </p:spPr>
        <p:txBody>
          <a:bodyPr>
            <a:normAutofit/>
          </a:bodyPr>
          <a:lstStyle/>
          <a:p>
            <a:pPr algn="just"/>
            <a:r>
              <a:rPr lang="nl-BE" sz="2000" b="1" dirty="0" smtClean="0">
                <a:latin typeface="Times New Roman" panose="02020603050405020304" pitchFamily="18" charset="0"/>
                <a:cs typeface="Times New Roman" panose="02020603050405020304" pitchFamily="18" charset="0"/>
              </a:rPr>
              <a:t>SL.NO	DESCRIPTION</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Introduction</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PCB design tools</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Schematic</a:t>
            </a:r>
          </a:p>
          <a:p>
            <a:pPr marL="342900" indent="-342900" algn="just">
              <a:buFontTx/>
              <a:buAutoNum type="arabicPlain"/>
            </a:pPr>
            <a:r>
              <a:rPr lang="nl-BE" sz="2000" dirty="0" smtClean="0">
                <a:latin typeface="Times New Roman" panose="02020603050405020304" pitchFamily="18" charset="0"/>
                <a:cs typeface="Times New Roman" panose="02020603050405020304" pitchFamily="18" charset="0"/>
              </a:rPr>
              <a:t>Types </a:t>
            </a:r>
            <a:r>
              <a:rPr lang="nl-BE" sz="2000" dirty="0">
                <a:latin typeface="Times New Roman" panose="02020603050405020304" pitchFamily="18" charset="0"/>
                <a:cs typeface="Times New Roman" panose="02020603050405020304" pitchFamily="18" charset="0"/>
              </a:rPr>
              <a:t>of </a:t>
            </a:r>
            <a:r>
              <a:rPr lang="nl-BE" sz="2000" dirty="0" smtClean="0">
                <a:latin typeface="Times New Roman" panose="02020603050405020304" pitchFamily="18" charset="0"/>
                <a:cs typeface="Times New Roman" panose="02020603050405020304" pitchFamily="18" charset="0"/>
              </a:rPr>
              <a:t>PCB schemas  </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Getting fabrication file</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Conclusion</a:t>
            </a:r>
          </a:p>
          <a:p>
            <a:pPr marL="702900" lvl="1" indent="-342900" algn="ctr">
              <a:buAutoNum type="arabicPlain"/>
            </a:pPr>
            <a:endParaRPr lang="nl-BE" sz="1200" b="1" dirty="0" smtClean="0">
              <a:latin typeface="Times New Roman" panose="02020603050405020304" pitchFamily="18" charset="0"/>
              <a:cs typeface="Times New Roman" panose="02020603050405020304" pitchFamily="18" charset="0"/>
            </a:endParaRPr>
          </a:p>
          <a:p>
            <a:pPr algn="ctr"/>
            <a:endParaRPr lang="nl-BE" sz="1600" b="1" dirty="0">
              <a:latin typeface="Times New Roman" panose="02020603050405020304" pitchFamily="18" charset="0"/>
              <a:cs typeface="Times New Roman" panose="02020603050405020304" pitchFamily="18" charset="0"/>
            </a:endParaRPr>
          </a:p>
        </p:txBody>
      </p:sp>
      <p:sp>
        <p:nvSpPr>
          <p:cNvPr id="3" name="Titel 2">
            <a:extLst>
              <a:ext uri="{FF2B5EF4-FFF2-40B4-BE49-F238E27FC236}">
                <a16:creationId xmlns:a16="http://schemas.microsoft.com/office/drawing/2014/main" id="{D126EB3D-301E-194D-84D3-70F8E8CAE609}"/>
              </a:ext>
            </a:extLst>
          </p:cNvPr>
          <p:cNvSpPr>
            <a:spLocks noGrp="1"/>
          </p:cNvSpPr>
          <p:nvPr>
            <p:ph type="ctrTitle"/>
          </p:nvPr>
        </p:nvSpPr>
        <p:spPr>
          <a:xfrm>
            <a:off x="3391930" y="1075038"/>
            <a:ext cx="3373394" cy="679622"/>
          </a:xfrm>
        </p:spPr>
        <p:txBody>
          <a:bodyPr anchor="ctr"/>
          <a:lstStyle/>
          <a:p>
            <a:pPr algn="ctr"/>
            <a:r>
              <a:rPr lang="nl-BE" dirty="0" smtClean="0">
                <a:latin typeface="Times New Roman" panose="02020603050405020304" pitchFamily="18" charset="0"/>
                <a:cs typeface="Times New Roman" panose="02020603050405020304" pitchFamily="18" charset="0"/>
              </a:rPr>
              <a:t>Table of Contents</a:t>
            </a:r>
            <a:endParaRPr lang="nl-B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543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7C5F9-17CE-9C4C-8818-3B816F60D933}"/>
              </a:ext>
            </a:extLst>
          </p:cNvPr>
          <p:cNvSpPr>
            <a:spLocks noGrp="1"/>
          </p:cNvSpPr>
          <p:nvPr>
            <p:ph type="ctrTitle"/>
          </p:nvPr>
        </p:nvSpPr>
        <p:spPr>
          <a:xfrm>
            <a:off x="4695568" y="1268413"/>
            <a:ext cx="2329248" cy="981301"/>
          </a:xfrm>
        </p:spPr>
        <p:txBody>
          <a:bodyPr/>
          <a:lstStyle/>
          <a:p>
            <a:r>
              <a:rPr lang="nl-BE" b="0" dirty="0" smtClean="0">
                <a:latin typeface="Times New Roman" panose="02020603050405020304" pitchFamily="18" charset="0"/>
                <a:cs typeface="Times New Roman" panose="02020603050405020304" pitchFamily="18" charset="0"/>
              </a:rPr>
              <a:t>Introduction</a:t>
            </a:r>
            <a:endParaRPr lang="nl-BE" b="0" dirty="0">
              <a:latin typeface="Times New Roman" panose="02020603050405020304" pitchFamily="18" charset="0"/>
              <a:cs typeface="Times New Roman" panose="02020603050405020304" pitchFamily="18" charset="0"/>
            </a:endParaRPr>
          </a:p>
        </p:txBody>
      </p:sp>
      <p:sp>
        <p:nvSpPr>
          <p:cNvPr id="3" name="Ondertitel 2">
            <a:extLst>
              <a:ext uri="{FF2B5EF4-FFF2-40B4-BE49-F238E27FC236}">
                <a16:creationId xmlns:a16="http://schemas.microsoft.com/office/drawing/2014/main" id="{813CEC14-6FDA-7C41-9C72-850D864B2FCB}"/>
              </a:ext>
            </a:extLst>
          </p:cNvPr>
          <p:cNvSpPr>
            <a:spLocks noGrp="1"/>
          </p:cNvSpPr>
          <p:nvPr>
            <p:ph type="subTitle" idx="1"/>
          </p:nvPr>
        </p:nvSpPr>
        <p:spPr>
          <a:xfrm>
            <a:off x="1149178" y="1921475"/>
            <a:ext cx="9632092" cy="4102443"/>
          </a:xfrm>
        </p:spPr>
        <p:txBody>
          <a:bodyPr/>
          <a:lstStyle/>
          <a:p>
            <a:r>
              <a:rPr lang="en-US" sz="1200" dirty="0">
                <a:latin typeface="Times New Roman" panose="02020603050405020304" pitchFamily="18" charset="0"/>
                <a:cs typeface="Times New Roman" panose="02020603050405020304" pitchFamily="18" charset="0"/>
              </a:rPr>
              <a:t>A printed circuit board (PCB) serves as both a mechanically and electrically important support system that facilitates the interconnection of electrical or electronic components. This is accomplished by using conductive rails, pads, and other features etched from one or more layers of copper foil. These copper layers are laminated on top of and/or between the conductive substrate, resulting in a cohesive and functional PCB design</a:t>
            </a:r>
            <a:r>
              <a:rPr lang="en-US" sz="12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Why PCB?				Why not Breadboard?</a:t>
            </a:r>
          </a:p>
          <a:p>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Permanent </a:t>
            </a:r>
            <a:r>
              <a:rPr lang="en-US" sz="1800" dirty="0">
                <a:latin typeface="Times New Roman" panose="02020603050405020304" pitchFamily="18" charset="0"/>
                <a:cs typeface="Times New Roman" panose="02020603050405020304" pitchFamily="18" charset="0"/>
              </a:rPr>
              <a:t>project				Rapid </a:t>
            </a:r>
            <a:r>
              <a:rPr lang="en-US" sz="1800" dirty="0" smtClean="0">
                <a:latin typeface="Times New Roman" panose="02020603050405020304" pitchFamily="18" charset="0"/>
                <a:cs typeface="Times New Roman" panose="02020603050405020304" pitchFamily="18" charset="0"/>
              </a:rPr>
              <a:t>Prototyping project</a:t>
            </a:r>
            <a:endParaRPr lang="en-US" sz="1800" dirty="0">
              <a:latin typeface="Times New Roman" panose="02020603050405020304" pitchFamily="18" charset="0"/>
              <a:cs typeface="Times New Roman" panose="02020603050405020304" pitchFamily="18" charset="0"/>
            </a:endParaRPr>
          </a:p>
          <a:p>
            <a:endParaRPr lang="nl-BE"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135" y="2872826"/>
            <a:ext cx="2990335" cy="182891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757209" y="2167065"/>
            <a:ext cx="1743085" cy="3129348"/>
          </a:xfrm>
          <a:prstGeom prst="rect">
            <a:avLst/>
          </a:prstGeom>
        </p:spPr>
      </p:pic>
      <p:sp>
        <p:nvSpPr>
          <p:cNvPr id="6" name="Not Equal 5"/>
          <p:cNvSpPr/>
          <p:nvPr/>
        </p:nvSpPr>
        <p:spPr>
          <a:xfrm>
            <a:off x="4677032" y="3490782"/>
            <a:ext cx="994719" cy="481914"/>
          </a:xfrm>
          <a:prstGeom prst="mathNotEqual">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2625802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760043" y="3466070"/>
            <a:ext cx="3126260" cy="1107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4445962" y="3385751"/>
            <a:ext cx="2276114" cy="1107996"/>
          </a:xfrm>
          <a:prstGeom prst="rect">
            <a:avLst/>
          </a:prstGeom>
          <a:noFill/>
        </p:spPr>
        <p:txBody>
          <a:bodyPr wrap="square" rtlCol="0">
            <a:spAutoFit/>
          </a:bodyPr>
          <a:lstStyle/>
          <a:p>
            <a:r>
              <a:rPr lang="en-US" sz="1200" u="sng" dirty="0">
                <a:latin typeface="Times New Roman" panose="02020603050405020304" pitchFamily="18" charset="0"/>
                <a:cs typeface="Times New Roman" panose="02020603050405020304" pitchFamily="18" charset="0"/>
              </a:rPr>
              <a:t>Double-sided PCB</a:t>
            </a:r>
            <a:r>
              <a:rPr lang="en-US" sz="1200" dirty="0">
                <a:latin typeface="Times New Roman" panose="02020603050405020304" pitchFamily="18" charset="0"/>
                <a:cs typeface="Times New Roman" panose="02020603050405020304" pitchFamily="18" charset="0"/>
              </a:rPr>
              <a:t>: In this type, copper traces are present on both sides of the board, allowing for more complex circuit designs and increased component density</a:t>
            </a:r>
            <a:r>
              <a:rPr lang="en-US" dirty="0"/>
              <a:t>.</a:t>
            </a:r>
          </a:p>
        </p:txBody>
      </p:sp>
      <p:sp>
        <p:nvSpPr>
          <p:cNvPr id="23" name="Rectangle 22"/>
          <p:cNvSpPr/>
          <p:nvPr/>
        </p:nvSpPr>
        <p:spPr>
          <a:xfrm>
            <a:off x="1173891" y="3639065"/>
            <a:ext cx="2088293" cy="10626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2761735" y="562232"/>
            <a:ext cx="5690287" cy="455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el 1">
            <a:extLst>
              <a:ext uri="{FF2B5EF4-FFF2-40B4-BE49-F238E27FC236}">
                <a16:creationId xmlns:a16="http://schemas.microsoft.com/office/drawing/2014/main" id="{E3B92CDD-7608-0B49-9684-A35413B32353}"/>
              </a:ext>
            </a:extLst>
          </p:cNvPr>
          <p:cNvSpPr>
            <a:spLocks noGrp="1"/>
          </p:cNvSpPr>
          <p:nvPr>
            <p:ph type="ctrTitle"/>
          </p:nvPr>
        </p:nvSpPr>
        <p:spPr>
          <a:xfrm>
            <a:off x="902043" y="562232"/>
            <a:ext cx="10497065" cy="4843849"/>
          </a:xfrm>
        </p:spPr>
        <p:txBody>
          <a:bodyPr/>
          <a:lstStyle/>
          <a:p>
            <a:r>
              <a:rPr lang="nl-BE" sz="3200" dirty="0" smtClean="0">
                <a:latin typeface="Times New Roman" panose="02020603050405020304" pitchFamily="18" charset="0"/>
                <a:cs typeface="Times New Roman" panose="02020603050405020304" pitchFamily="18" charset="0"/>
              </a:rPr>
              <a:t>		The three basic variants of PCB</a:t>
            </a:r>
            <a:br>
              <a:rPr lang="nl-BE" sz="3200" dirty="0" smtClean="0">
                <a:latin typeface="Times New Roman" panose="02020603050405020304" pitchFamily="18" charset="0"/>
                <a:cs typeface="Times New Roman" panose="02020603050405020304" pitchFamily="18" charset="0"/>
              </a:rPr>
            </a:br>
            <a:r>
              <a:rPr lang="nl-BE" sz="3200" dirty="0">
                <a:latin typeface="Times New Roman" panose="02020603050405020304" pitchFamily="18" charset="0"/>
                <a:cs typeface="Times New Roman" panose="02020603050405020304" pitchFamily="18" charset="0"/>
              </a:rPr>
              <a:t/>
            </a:r>
            <a:br>
              <a:rPr lang="nl-BE" sz="3200" dirty="0">
                <a:latin typeface="Times New Roman" panose="02020603050405020304" pitchFamily="18" charset="0"/>
                <a:cs typeface="Times New Roman" panose="02020603050405020304" pitchFamily="18" charset="0"/>
              </a:rPr>
            </a:br>
            <a:r>
              <a:rPr lang="nl-BE" sz="3200" dirty="0" smtClean="0">
                <a:latin typeface="Times New Roman" panose="02020603050405020304" pitchFamily="18" charset="0"/>
                <a:cs typeface="Times New Roman" panose="02020603050405020304" pitchFamily="18" charset="0"/>
              </a:rPr>
              <a:t/>
            </a:r>
            <a:br>
              <a:rPr lang="nl-BE" sz="3200" dirty="0" smtClean="0">
                <a:latin typeface="Times New Roman" panose="02020603050405020304" pitchFamily="18" charset="0"/>
                <a:cs typeface="Times New Roman" panose="02020603050405020304" pitchFamily="18" charset="0"/>
              </a:rPr>
            </a:br>
            <a:r>
              <a:rPr lang="nl-BE" sz="3200" dirty="0">
                <a:latin typeface="Times New Roman" panose="02020603050405020304" pitchFamily="18" charset="0"/>
                <a:cs typeface="Times New Roman" panose="02020603050405020304" pitchFamily="18" charset="0"/>
              </a:rPr>
              <a:t/>
            </a:r>
            <a:br>
              <a:rPr lang="nl-BE" sz="3200" dirty="0">
                <a:latin typeface="Times New Roman" panose="02020603050405020304" pitchFamily="18" charset="0"/>
                <a:cs typeface="Times New Roman" panose="02020603050405020304" pitchFamily="18" charset="0"/>
              </a:rPr>
            </a:br>
            <a:r>
              <a:rPr lang="nl-BE" sz="3200" dirty="0" smtClean="0">
                <a:latin typeface="Times New Roman" panose="02020603050405020304" pitchFamily="18" charset="0"/>
                <a:cs typeface="Times New Roman" panose="02020603050405020304" pitchFamily="18" charset="0"/>
              </a:rPr>
              <a:t/>
            </a:r>
            <a:br>
              <a:rPr lang="nl-BE" sz="3200" dirty="0" smtClean="0">
                <a:latin typeface="Times New Roman" panose="02020603050405020304" pitchFamily="18" charset="0"/>
                <a:cs typeface="Times New Roman" panose="02020603050405020304" pitchFamily="18" charset="0"/>
              </a:rPr>
            </a:br>
            <a:endParaRPr lang="nl-BE" sz="1200" b="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31" y="1503413"/>
            <a:ext cx="2594919" cy="14766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962" y="1325948"/>
            <a:ext cx="2959442" cy="13554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731" y="1285103"/>
            <a:ext cx="2850127" cy="1427203"/>
          </a:xfrm>
          <a:prstGeom prst="rect">
            <a:avLst/>
          </a:prstGeom>
        </p:spPr>
      </p:pic>
      <p:sp>
        <p:nvSpPr>
          <p:cNvPr id="15" name="Down Arrow 14"/>
          <p:cNvSpPr/>
          <p:nvPr/>
        </p:nvSpPr>
        <p:spPr>
          <a:xfrm flipH="1">
            <a:off x="2075932" y="3083010"/>
            <a:ext cx="45719" cy="483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Down Arrow 15"/>
          <p:cNvSpPr/>
          <p:nvPr/>
        </p:nvSpPr>
        <p:spPr>
          <a:xfrm>
            <a:off x="5943600" y="2928549"/>
            <a:ext cx="45719" cy="407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Down Arrow 16"/>
          <p:cNvSpPr/>
          <p:nvPr/>
        </p:nvSpPr>
        <p:spPr>
          <a:xfrm flipH="1">
            <a:off x="9038965" y="2928550"/>
            <a:ext cx="45719" cy="457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1173891" y="3639065"/>
            <a:ext cx="2007973" cy="1107996"/>
          </a:xfrm>
          <a:prstGeom prst="rect">
            <a:avLst/>
          </a:prstGeom>
          <a:noFill/>
        </p:spPr>
        <p:txBody>
          <a:bodyPr wrap="square" rtlCol="0">
            <a:spAutoFit/>
          </a:bodyPr>
          <a:lstStyle/>
          <a:p>
            <a:r>
              <a:rPr lang="en-US" sz="1200" u="sng" dirty="0">
                <a:latin typeface="Times New Roman" panose="02020603050405020304" pitchFamily="18" charset="0"/>
                <a:cs typeface="Times New Roman" panose="02020603050405020304" pitchFamily="18" charset="0"/>
              </a:rPr>
              <a:t>Single-sided PCB</a:t>
            </a:r>
            <a:r>
              <a:rPr lang="en-US" sz="1200" dirty="0">
                <a:latin typeface="Times New Roman" panose="02020603050405020304" pitchFamily="18" charset="0"/>
                <a:cs typeface="Times New Roman" panose="02020603050405020304" pitchFamily="18" charset="0"/>
              </a:rPr>
              <a:t>: This is the simplest and most common type of PCB, with copper traces on only one side of the board</a:t>
            </a:r>
            <a:r>
              <a:rPr lang="en-US" dirty="0"/>
              <a:t>.</a:t>
            </a:r>
          </a:p>
        </p:txBody>
      </p:sp>
      <p:sp>
        <p:nvSpPr>
          <p:cNvPr id="22" name="TextBox 21"/>
          <p:cNvSpPr txBox="1"/>
          <p:nvPr/>
        </p:nvSpPr>
        <p:spPr>
          <a:xfrm>
            <a:off x="7760043" y="3466070"/>
            <a:ext cx="3181865" cy="1107996"/>
          </a:xfrm>
          <a:prstGeom prst="rect">
            <a:avLst/>
          </a:prstGeom>
          <a:noFill/>
        </p:spPr>
        <p:txBody>
          <a:bodyPr wrap="square" rtlCol="0">
            <a:spAutoFit/>
          </a:bodyPr>
          <a:lstStyle/>
          <a:p>
            <a:r>
              <a:rPr lang="en-US" sz="1200" u="sng" dirty="0" smtClean="0">
                <a:latin typeface="Times New Roman" panose="02020603050405020304" pitchFamily="18" charset="0"/>
                <a:cs typeface="Times New Roman" panose="02020603050405020304" pitchFamily="18" charset="0"/>
              </a:rPr>
              <a:t>Multilayer PCB</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These PCBs consist of multiple layers of </a:t>
            </a:r>
            <a:r>
              <a:rPr lang="en-US" sz="1200" dirty="0" smtClean="0">
                <a:latin typeface="Times New Roman" panose="02020603050405020304" pitchFamily="18" charset="0"/>
                <a:cs typeface="Times New Roman" panose="02020603050405020304" pitchFamily="18" charset="0"/>
              </a:rPr>
              <a:t>conductive </a:t>
            </a:r>
            <a:r>
              <a:rPr lang="en-US" sz="1200" dirty="0">
                <a:latin typeface="Times New Roman" panose="02020603050405020304" pitchFamily="18" charset="0"/>
                <a:cs typeface="Times New Roman" panose="02020603050405020304" pitchFamily="18" charset="0"/>
              </a:rPr>
              <a:t>material separated by insulating layers. They offer higher component density, better signal integrity, and are commonly used in advanced electronic devices</a:t>
            </a:r>
            <a:r>
              <a:rPr lang="en-US" dirty="0"/>
              <a:t>.</a:t>
            </a:r>
          </a:p>
        </p:txBody>
      </p:sp>
      <p:sp>
        <p:nvSpPr>
          <p:cNvPr id="24" name="Rectangle 23"/>
          <p:cNvSpPr/>
          <p:nvPr/>
        </p:nvSpPr>
        <p:spPr>
          <a:xfrm>
            <a:off x="4491681" y="3385752"/>
            <a:ext cx="2230395" cy="1107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5983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177D9-B7A9-AC4E-8407-264B49DECBB9}"/>
              </a:ext>
            </a:extLst>
          </p:cNvPr>
          <p:cNvSpPr>
            <a:spLocks noGrp="1"/>
          </p:cNvSpPr>
          <p:nvPr>
            <p:ph type="ctrTitle"/>
          </p:nvPr>
        </p:nvSpPr>
        <p:spPr/>
        <p:txBody>
          <a:bodyPr/>
          <a:lstStyle/>
          <a:p>
            <a:pPr algn="ctr"/>
            <a:r>
              <a:rPr lang="nl-BE" dirty="0" smtClean="0">
                <a:latin typeface="Times New Roman" panose="02020603050405020304" pitchFamily="18" charset="0"/>
                <a:cs typeface="Times New Roman" panose="02020603050405020304" pitchFamily="18" charset="0"/>
              </a:rPr>
              <a:t>PCB Design Tool</a:t>
            </a:r>
            <a:endParaRPr lang="nl-BE" dirty="0">
              <a:latin typeface="Times New Roman" panose="02020603050405020304" pitchFamily="18" charset="0"/>
              <a:cs typeface="Times New Roman" panose="02020603050405020304" pitchFamily="18" charset="0"/>
            </a:endParaRPr>
          </a:p>
        </p:txBody>
      </p:sp>
      <p:sp>
        <p:nvSpPr>
          <p:cNvPr id="3" name="Ondertitel 2">
            <a:extLst>
              <a:ext uri="{FF2B5EF4-FFF2-40B4-BE49-F238E27FC236}">
                <a16:creationId xmlns:a16="http://schemas.microsoft.com/office/drawing/2014/main" id="{B0EB6CB0-BCA9-CB4B-85E8-B0D368E9C194}"/>
              </a:ext>
            </a:extLst>
          </p:cNvPr>
          <p:cNvSpPr>
            <a:spLocks noGrp="1"/>
          </p:cNvSpPr>
          <p:nvPr>
            <p:ph type="subTitle" idx="1"/>
          </p:nvPr>
        </p:nvSpPr>
        <p:spPr>
          <a:xfrm>
            <a:off x="2996514" y="2075934"/>
            <a:ext cx="7055708" cy="3348682"/>
          </a:xfrm>
        </p:spPr>
        <p:txBody>
          <a:bodyPr/>
          <a:lstStyle/>
          <a:p>
            <a:r>
              <a:rPr lang="en-US" sz="1400" b="1" u="sng" dirty="0" err="1">
                <a:latin typeface="Times New Roman" panose="02020603050405020304" pitchFamily="18" charset="0"/>
                <a:cs typeface="Times New Roman" panose="02020603050405020304" pitchFamily="18" charset="0"/>
              </a:rPr>
              <a:t>Altium</a:t>
            </a:r>
            <a:r>
              <a:rPr lang="en-US" sz="1400" b="1" u="sng" dirty="0">
                <a:latin typeface="Times New Roman" panose="02020603050405020304" pitchFamily="18" charset="0"/>
                <a:cs typeface="Times New Roman" panose="02020603050405020304" pitchFamily="18" charset="0"/>
              </a:rPr>
              <a:t> Designer - PCB Design Software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Altium</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a:t>
            </a:r>
            <a:r>
              <a:rPr lang="en-US" sz="1200" dirty="0" smtClean="0">
                <a:latin typeface="Times New Roman" panose="02020603050405020304" pitchFamily="18" charset="0"/>
                <a:cs typeface="Times New Roman" panose="02020603050405020304" pitchFamily="18" charset="0"/>
              </a:rPr>
              <a:t>esigner </a:t>
            </a:r>
            <a:r>
              <a:rPr lang="en-US" sz="1200" dirty="0">
                <a:latin typeface="Times New Roman" panose="02020603050405020304" pitchFamily="18" charset="0"/>
                <a:cs typeface="Times New Roman" panose="02020603050405020304" pitchFamily="18" charset="0"/>
              </a:rPr>
              <a:t>is the world’s most trusted PCB design </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system </a:t>
            </a:r>
            <a:r>
              <a:rPr lang="en-US" sz="1200" dirty="0">
                <a:latin typeface="Times New Roman" panose="02020603050405020304" pitchFamily="18" charset="0"/>
                <a:cs typeface="Times New Roman" panose="02020603050405020304" pitchFamily="18" charset="0"/>
              </a:rPr>
              <a:t>for professionals and students</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Powerful, </a:t>
            </a:r>
            <a:r>
              <a:rPr lang="en-US" sz="1200" dirty="0" smtClean="0">
                <a:latin typeface="Times New Roman" panose="02020603050405020304" pitchFamily="18" charset="0"/>
                <a:cs typeface="Times New Roman" panose="02020603050405020304" pitchFamily="18" charset="0"/>
              </a:rPr>
              <a:t>modern </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And it is easy to use and helps designers </a:t>
            </a:r>
          </a:p>
          <a:p>
            <a:r>
              <a:rPr lang="en-US" sz="1200" dirty="0" smtClean="0">
                <a:latin typeface="Times New Roman" panose="02020603050405020304" pitchFamily="18" charset="0"/>
                <a:cs typeface="Times New Roman" panose="02020603050405020304" pitchFamily="18" charset="0"/>
              </a:rPr>
              <a:t>Create their own designs as prototypes.</a:t>
            </a:r>
            <a:endParaRPr lang="en-US" sz="1200" dirty="0">
              <a:latin typeface="Times New Roman" panose="02020603050405020304" pitchFamily="18" charset="0"/>
              <a:cs typeface="Times New Roman" panose="02020603050405020304" pitchFamily="18" charset="0"/>
            </a:endParaRPr>
          </a:p>
          <a:p>
            <a:r>
              <a:rPr lang="nl-BE" sz="1200" dirty="0" smtClean="0">
                <a:latin typeface="Times New Roman" panose="02020603050405020304" pitchFamily="18" charset="0"/>
                <a:cs typeface="Times New Roman" panose="02020603050405020304" pitchFamily="18" charset="0"/>
              </a:rPr>
              <a:t>Design PCB has to be the most crucial part of an electronics engineers job.</a:t>
            </a:r>
          </a:p>
          <a:p>
            <a:endParaRPr lang="nl-BE" sz="1200" dirty="0" smtClean="0">
              <a:latin typeface="Times New Roman" panose="02020603050405020304" pitchFamily="18" charset="0"/>
              <a:cs typeface="Times New Roman" panose="02020603050405020304" pitchFamily="18" charset="0"/>
            </a:endParaRPr>
          </a:p>
          <a:p>
            <a:r>
              <a:rPr lang="nl-BE" sz="1200" b="1" dirty="0" smtClean="0">
                <a:latin typeface="Times New Roman" panose="02020603050405020304" pitchFamily="18" charset="0"/>
                <a:cs typeface="Times New Roman" panose="02020603050405020304" pitchFamily="18" charset="0"/>
              </a:rPr>
              <a:t>Circuit design </a:t>
            </a:r>
          </a:p>
          <a:p>
            <a:r>
              <a:rPr lang="nl-BE"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Circuit design is the first step in actually designing an electronic circuit. generally Sketches are </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drawn </a:t>
            </a:r>
            <a:r>
              <a:rPr lang="en-US" sz="1200" dirty="0">
                <a:latin typeface="Times New Roman" panose="02020603050405020304" pitchFamily="18" charset="0"/>
                <a:cs typeface="Times New Roman" panose="02020603050405020304" pitchFamily="18" charset="0"/>
              </a:rPr>
              <a:t>on paper and entered into a computer using a schematic editor. process We usually start by translating the </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specifications </a:t>
            </a:r>
            <a:r>
              <a:rPr lang="en-US" sz="1200" dirty="0">
                <a:latin typeface="Times New Roman" panose="02020603050405020304" pitchFamily="18" charset="0"/>
                <a:cs typeface="Times New Roman" panose="02020603050405020304" pitchFamily="18" charset="0"/>
              </a:rPr>
              <a:t>into block diagrams of the various functions. It just means that the circuit needs to work.</a:t>
            </a:r>
          </a:p>
          <a:p>
            <a:endParaRPr lang="nl-BE" sz="1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37" y="1920635"/>
            <a:ext cx="1806097" cy="1821338"/>
          </a:xfrm>
          <a:prstGeom prst="rect">
            <a:avLst/>
          </a:prstGeom>
        </p:spPr>
      </p:pic>
    </p:spTree>
    <p:extLst>
      <p:ext uri="{BB962C8B-B14F-4D97-AF65-F5344CB8AC3E}">
        <p14:creationId xmlns:p14="http://schemas.microsoft.com/office/powerpoint/2010/main" val="1178464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8586F1F-AE88-A440-86C2-AEBB12436B9C}"/>
              </a:ext>
            </a:extLst>
          </p:cNvPr>
          <p:cNvSpPr>
            <a:spLocks noGrp="1"/>
          </p:cNvSpPr>
          <p:nvPr>
            <p:ph type="subTitle" idx="1"/>
          </p:nvPr>
        </p:nvSpPr>
        <p:spPr>
          <a:xfrm>
            <a:off x="1624914" y="2528889"/>
            <a:ext cx="8384059" cy="2840122"/>
          </a:xfrm>
        </p:spPr>
        <p:txBody>
          <a:bodyPr/>
          <a:lstStyle/>
          <a:p>
            <a:pPr marL="0" indent="0">
              <a:buNone/>
            </a:pPr>
            <a:r>
              <a:rPr lang="en-US" sz="1400" dirty="0">
                <a:latin typeface="Times New Roman" panose="02020603050405020304" pitchFamily="18" charset="0"/>
                <a:cs typeface="Times New Roman" panose="02020603050405020304" pitchFamily="18" charset="0"/>
              </a:rPr>
              <a:t>A schematic or schematic diagram  is a representation of the elements of a system using abstract graphic symbols rather than realistic images. In the electrical and electronic industry, device designs are often used as diagrams</a:t>
            </a:r>
            <a:r>
              <a:rPr lang="en-US" sz="1400" dirty="0" smtClean="0">
                <a:latin typeface="Times New Roman" panose="02020603050405020304" pitchFamily="18" charset="0"/>
                <a:cs typeface="Times New Roman" panose="02020603050405020304" pitchFamily="18" charset="0"/>
              </a:rPr>
              <a:t>. </a:t>
            </a:r>
          </a:p>
          <a:p>
            <a:pPr marL="0" indent="0">
              <a:buNone/>
            </a:pPr>
            <a:endParaRPr lang="nl-BE" dirty="0">
              <a:latin typeface="Times New Roman" panose="02020603050405020304" pitchFamily="18" charset="0"/>
              <a:cs typeface="Times New Roman" panose="02020603050405020304" pitchFamily="18" charset="0"/>
            </a:endParaRPr>
          </a:p>
        </p:txBody>
      </p:sp>
      <p:sp>
        <p:nvSpPr>
          <p:cNvPr id="3" name="Titel 2">
            <a:extLst>
              <a:ext uri="{FF2B5EF4-FFF2-40B4-BE49-F238E27FC236}">
                <a16:creationId xmlns:a16="http://schemas.microsoft.com/office/drawing/2014/main" id="{7B0E4897-B1BB-0A41-93BF-A71EA7A5030C}"/>
              </a:ext>
            </a:extLst>
          </p:cNvPr>
          <p:cNvSpPr>
            <a:spLocks noGrp="1"/>
          </p:cNvSpPr>
          <p:nvPr>
            <p:ph type="ctrTitle"/>
          </p:nvPr>
        </p:nvSpPr>
        <p:spPr>
          <a:xfrm>
            <a:off x="534474" y="1233276"/>
            <a:ext cx="11160125" cy="1325158"/>
          </a:xfrm>
        </p:spPr>
        <p:txBody>
          <a:bodyPr/>
          <a:lstStyle/>
          <a:p>
            <a:pPr algn="ctr"/>
            <a:r>
              <a:rPr lang="nl-BE" dirty="0" smtClean="0">
                <a:latin typeface="Times New Roman" panose="02020603050405020304" pitchFamily="18" charset="0"/>
                <a:cs typeface="Times New Roman" panose="02020603050405020304" pitchFamily="18" charset="0"/>
              </a:rPr>
              <a:t>Schematics</a:t>
            </a:r>
            <a:endParaRPr lang="nl-BE"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481119" y="2712599"/>
            <a:ext cx="5430795" cy="2000548"/>
          </a:xfrm>
          <a:prstGeom prst="rect">
            <a:avLst/>
          </a:prstGeom>
          <a:noFill/>
        </p:spPr>
        <p:txBody>
          <a:bodyPr wrap="square" rtlCol="0">
            <a:spAutoFit/>
          </a:bodyPr>
          <a:lstStyle/>
          <a:p>
            <a:r>
              <a:rPr lang="en-US" sz="1400" dirty="0" err="1" smtClean="0">
                <a:latin typeface="Times New Roman" panose="02020603050405020304" pitchFamily="18" charset="0"/>
                <a:cs typeface="Times New Roman" panose="02020603050405020304" pitchFamily="18" charset="0"/>
              </a:rPr>
              <a:t>Altium</a:t>
            </a:r>
            <a:r>
              <a:rPr lang="en-US" sz="1400" dirty="0" smtClean="0">
                <a:latin typeface="Times New Roman" panose="02020603050405020304" pitchFamily="18" charset="0"/>
                <a:cs typeface="Times New Roman" panose="02020603050405020304" pitchFamily="18" charset="0"/>
              </a:rPr>
              <a:t> design can create highly professional looking schematics…</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Using the drawing feature to full effect in symbols creation, schematic can be built by the different tools bare like : </a:t>
            </a:r>
          </a:p>
          <a:p>
            <a:endParaRPr lang="en-US" sz="1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5708" y="3929155"/>
            <a:ext cx="1652808" cy="2021290"/>
          </a:xfrm>
          <a:prstGeom prst="rect">
            <a:avLst/>
          </a:prstGeom>
        </p:spPr>
      </p:pic>
      <p:sp>
        <p:nvSpPr>
          <p:cNvPr id="10" name="TextBox 9"/>
          <p:cNvSpPr txBox="1"/>
          <p:nvPr/>
        </p:nvSpPr>
        <p:spPr>
          <a:xfrm>
            <a:off x="7034175" y="3652155"/>
            <a:ext cx="1674341" cy="276999"/>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Manufacture part search</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8184" y="3854048"/>
            <a:ext cx="1909994" cy="2132806"/>
          </a:xfrm>
          <a:prstGeom prst="rect">
            <a:avLst/>
          </a:prstGeom>
        </p:spPr>
      </p:pic>
      <p:sp>
        <p:nvSpPr>
          <p:cNvPr id="13" name="TextBox 12"/>
          <p:cNvSpPr txBox="1"/>
          <p:nvPr/>
        </p:nvSpPr>
        <p:spPr>
          <a:xfrm>
            <a:off x="2832883" y="3619036"/>
            <a:ext cx="1580595" cy="276999"/>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Grid and snap</a:t>
            </a:r>
          </a:p>
        </p:txBody>
      </p:sp>
      <p:sp>
        <p:nvSpPr>
          <p:cNvPr id="14" name="TextBox 13"/>
          <p:cNvSpPr txBox="1"/>
          <p:nvPr/>
        </p:nvSpPr>
        <p:spPr>
          <a:xfrm>
            <a:off x="4624424" y="3948950"/>
            <a:ext cx="1971779"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Grid is to dimension the size and Any valid color, And the Line or </a:t>
            </a:r>
            <a:r>
              <a:rPr lang="en-US" sz="1200" dirty="0" smtClean="0">
                <a:latin typeface="Times New Roman" panose="02020603050405020304" pitchFamily="18" charset="0"/>
                <a:cs typeface="Times New Roman" panose="02020603050405020304" pitchFamily="18" charset="0"/>
              </a:rPr>
              <a:t>Dot.</a:t>
            </a:r>
            <a:endParaRPr lang="en-US" sz="1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730049" y="4133616"/>
            <a:ext cx="2424229"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Manufacture is to find out the different components.</a:t>
            </a:r>
          </a:p>
        </p:txBody>
      </p:sp>
    </p:spTree>
    <p:extLst>
      <p:ext uri="{BB962C8B-B14F-4D97-AF65-F5344CB8AC3E}">
        <p14:creationId xmlns:p14="http://schemas.microsoft.com/office/powerpoint/2010/main" val="2584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6F750280-02ED-7645-91E0-68378E41D359}"/>
              </a:ext>
            </a:extLst>
          </p:cNvPr>
          <p:cNvSpPr>
            <a:spLocks noGrp="1"/>
          </p:cNvSpPr>
          <p:nvPr>
            <p:ph type="subTitle" idx="1"/>
          </p:nvPr>
        </p:nvSpPr>
        <p:spPr>
          <a:xfrm>
            <a:off x="574590" y="1124465"/>
            <a:ext cx="10941908" cy="4646140"/>
          </a:xfrm>
        </p:spPr>
        <p:txBody>
          <a:bodyPr>
            <a:normAutofit/>
          </a:bodyPr>
          <a:lstStyle/>
          <a:p>
            <a:pPr marL="0" indent="0">
              <a:buNone/>
            </a:pPr>
            <a:r>
              <a:rPr lang="en-US" sz="1400" dirty="0"/>
              <a:t>The different schemas in the PCB circuit board for the soldering station serve specific functions and are designed to address different aspects of the overall system. Here's why these schemas are necessary:</a:t>
            </a:r>
            <a:endParaRPr lang="nl-BE" sz="1400" dirty="0">
              <a:latin typeface="Times New Roman" panose="02020603050405020304" pitchFamily="18" charset="0"/>
              <a:cs typeface="Times New Roman" panose="02020603050405020304" pitchFamily="18" charset="0"/>
            </a:endParaRPr>
          </a:p>
        </p:txBody>
      </p:sp>
      <p:sp>
        <p:nvSpPr>
          <p:cNvPr id="3" name="Titel 2">
            <a:extLst>
              <a:ext uri="{FF2B5EF4-FFF2-40B4-BE49-F238E27FC236}">
                <a16:creationId xmlns:a16="http://schemas.microsoft.com/office/drawing/2014/main" id="{75A05700-7E27-4141-8C71-26BF47269997}"/>
              </a:ext>
            </a:extLst>
          </p:cNvPr>
          <p:cNvSpPr>
            <a:spLocks noGrp="1"/>
          </p:cNvSpPr>
          <p:nvPr>
            <p:ph type="ctrTitle"/>
          </p:nvPr>
        </p:nvSpPr>
        <p:spPr>
          <a:xfrm>
            <a:off x="1912661" y="486223"/>
            <a:ext cx="9674268" cy="472108"/>
          </a:xfrm>
        </p:spPr>
        <p:txBody>
          <a:bodyPr>
            <a:noAutofit/>
          </a:bodyPr>
          <a:lstStyle/>
          <a:p>
            <a:pPr algn="ctr"/>
            <a:r>
              <a:rPr lang="nl-BE" dirty="0" smtClean="0">
                <a:latin typeface="Times New Roman" panose="02020603050405020304" pitchFamily="18" charset="0"/>
                <a:cs typeface="Times New Roman" panose="02020603050405020304" pitchFamily="18" charset="0"/>
              </a:rPr>
              <a:t>Types of PCB scheams</a:t>
            </a:r>
            <a:endParaRPr lang="nl-BE"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056791" y="2013974"/>
            <a:ext cx="2100360" cy="461665"/>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PWU Schema (</a:t>
            </a:r>
            <a:r>
              <a:rPr lang="en-US" sz="1200" dirty="0" smtClean="0">
                <a:solidFill>
                  <a:schemeClr val="accent5"/>
                </a:solidFill>
                <a:latin typeface="Times New Roman" panose="02020603050405020304" pitchFamily="18" charset="0"/>
                <a:cs typeface="Times New Roman" panose="02020603050405020304" pitchFamily="18" charset="0"/>
              </a:rPr>
              <a:t>Power </a:t>
            </a:r>
            <a:r>
              <a:rPr lang="en-US" sz="1200" dirty="0">
                <a:solidFill>
                  <a:schemeClr val="accent5"/>
                </a:solidFill>
                <a:latin typeface="Times New Roman" panose="02020603050405020304" pitchFamily="18" charset="0"/>
                <a:cs typeface="Times New Roman" panose="02020603050405020304" pitchFamily="18" charset="0"/>
              </a:rPr>
              <a:t>Unit):</a:t>
            </a:r>
          </a:p>
          <a:p>
            <a:endParaRPr lang="en-US" sz="12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708966" y="1931596"/>
            <a:ext cx="1155357" cy="276999"/>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CPU Schema:</a:t>
            </a:r>
          </a:p>
        </p:txBody>
      </p:sp>
      <p:sp>
        <p:nvSpPr>
          <p:cNvPr id="18" name="TextBox 17"/>
          <p:cNvSpPr txBox="1"/>
          <p:nvPr/>
        </p:nvSpPr>
        <p:spPr>
          <a:xfrm>
            <a:off x="9309211" y="1977762"/>
            <a:ext cx="1511149" cy="461665"/>
          </a:xfrm>
          <a:prstGeom prst="rect">
            <a:avLst/>
          </a:prstGeom>
          <a:noFill/>
        </p:spPr>
        <p:txBody>
          <a:bodyPr wrap="square" rtlCol="0">
            <a:spAutoFit/>
          </a:bodyPr>
          <a:lstStyle/>
          <a:p>
            <a:r>
              <a:rPr lang="en-US" sz="1200" dirty="0" smtClean="0">
                <a:solidFill>
                  <a:schemeClr val="accent5"/>
                </a:solidFill>
                <a:latin typeface="Times New Roman" panose="02020603050405020304" pitchFamily="18" charset="0"/>
                <a:cs typeface="Times New Roman" panose="02020603050405020304" pitchFamily="18" charset="0"/>
              </a:rPr>
              <a:t>DISPLAY </a:t>
            </a:r>
            <a:r>
              <a:rPr lang="en-US" sz="1200" dirty="0">
                <a:solidFill>
                  <a:schemeClr val="accent5"/>
                </a:solidFill>
                <a:latin typeface="Times New Roman" panose="02020603050405020304" pitchFamily="18" charset="0"/>
                <a:cs typeface="Times New Roman" panose="02020603050405020304" pitchFamily="18" charset="0"/>
              </a:rPr>
              <a:t>Schema:</a:t>
            </a:r>
          </a:p>
          <a:p>
            <a:endParaRPr lang="en-US" sz="1200" dirty="0">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1004" y="2420895"/>
            <a:ext cx="2528689" cy="2009001"/>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4742" y="2374729"/>
            <a:ext cx="2804304" cy="2004882"/>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553" y="2476671"/>
            <a:ext cx="2519419" cy="2157971"/>
          </a:xfrm>
          <a:prstGeom prst="rect">
            <a:avLst/>
          </a:prstGeom>
        </p:spPr>
      </p:pic>
      <p:sp>
        <p:nvSpPr>
          <p:cNvPr id="28" name="TextBox 27"/>
          <p:cNvSpPr txBox="1"/>
          <p:nvPr/>
        </p:nvSpPr>
        <p:spPr>
          <a:xfrm>
            <a:off x="8883767" y="4461614"/>
            <a:ext cx="2703162" cy="1277273"/>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a:t>
            </a:r>
            <a:r>
              <a:rPr lang="en-US" sz="1100" b="1" dirty="0">
                <a:latin typeface="Times New Roman" panose="02020603050405020304" pitchFamily="18" charset="0"/>
                <a:cs typeface="Times New Roman" panose="02020603050405020304" pitchFamily="18" charset="0"/>
              </a:rPr>
              <a:t>display schema </a:t>
            </a:r>
            <a:r>
              <a:rPr lang="en-US" sz="1100" dirty="0">
                <a:latin typeface="Times New Roman" panose="02020603050405020304" pitchFamily="18" charset="0"/>
                <a:cs typeface="Times New Roman" panose="02020603050405020304" pitchFamily="18" charset="0"/>
              </a:rPr>
              <a:t>is essential for providing visual feedback and user-friendly features in the soldering station. It includes components like displays, LED drivers, and input devices. This schema enables the user to monitor and interact with the system effectively. </a:t>
            </a:r>
          </a:p>
        </p:txBody>
      </p:sp>
      <p:sp>
        <p:nvSpPr>
          <p:cNvPr id="29" name="TextBox 28"/>
          <p:cNvSpPr txBox="1"/>
          <p:nvPr/>
        </p:nvSpPr>
        <p:spPr>
          <a:xfrm>
            <a:off x="4831492" y="4690387"/>
            <a:ext cx="3095368" cy="769441"/>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a:t>
            </a:r>
            <a:r>
              <a:rPr lang="en-US" sz="1100" b="1" dirty="0">
                <a:latin typeface="Times New Roman" panose="02020603050405020304" pitchFamily="18" charset="0"/>
                <a:cs typeface="Times New Roman" panose="02020603050405020304" pitchFamily="18" charset="0"/>
              </a:rPr>
              <a:t>CPU</a:t>
            </a:r>
            <a:r>
              <a:rPr lang="en-US" sz="1100" dirty="0">
                <a:latin typeface="Times New Roman" panose="02020603050405020304" pitchFamily="18" charset="0"/>
                <a:cs typeface="Times New Roman" panose="02020603050405020304" pitchFamily="18" charset="0"/>
              </a:rPr>
              <a:t> schema serves as the central processing unit of the soldering station. It is responsible for tasks such as temperature control, user interaction, security, and overall system reliability.</a:t>
            </a:r>
          </a:p>
        </p:txBody>
      </p:sp>
      <p:sp>
        <p:nvSpPr>
          <p:cNvPr id="30" name="TextBox 29"/>
          <p:cNvSpPr txBox="1"/>
          <p:nvPr/>
        </p:nvSpPr>
        <p:spPr>
          <a:xfrm>
            <a:off x="577822" y="4724165"/>
            <a:ext cx="3058297" cy="104644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PWU schema, or power unit, is responsible for managing the power supply and distribution within the soldering station. It ensures that the system receives the required power in a controlled and regulated manner</a:t>
            </a:r>
            <a:r>
              <a:rPr lang="en-US" dirty="0"/>
              <a:t>.</a:t>
            </a:r>
          </a:p>
        </p:txBody>
      </p:sp>
    </p:spTree>
    <p:extLst>
      <p:ext uri="{BB962C8B-B14F-4D97-AF65-F5344CB8AC3E}">
        <p14:creationId xmlns:p14="http://schemas.microsoft.com/office/powerpoint/2010/main" val="418008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580767"/>
            <a:ext cx="11447463" cy="5233293"/>
          </a:xfrm>
        </p:spPr>
        <p:txBody>
          <a:bodyPr/>
          <a:lstStyle/>
          <a:p>
            <a:pPr marL="0" indent="0">
              <a:buNone/>
            </a:pPr>
            <a:r>
              <a:rPr lang="en-US" sz="1800" dirty="0" smtClean="0">
                <a:solidFill>
                  <a:schemeClr val="accent5"/>
                </a:solidFill>
                <a:latin typeface="Times New Roman" panose="02020603050405020304" pitchFamily="18" charset="0"/>
                <a:cs typeface="Times New Roman" panose="02020603050405020304" pitchFamily="18" charset="0"/>
              </a:rPr>
              <a:t>	</a:t>
            </a:r>
          </a:p>
          <a:p>
            <a:pPr marL="0" indent="0">
              <a:buNone/>
            </a:pPr>
            <a:r>
              <a:rPr lang="en-US" sz="1800" dirty="0">
                <a:solidFill>
                  <a:schemeClr val="accent5"/>
                </a:solidFill>
                <a:latin typeface="Times New Roman" panose="02020603050405020304" pitchFamily="18" charset="0"/>
                <a:cs typeface="Times New Roman" panose="02020603050405020304" pitchFamily="18" charset="0"/>
              </a:rPr>
              <a:t>	</a:t>
            </a:r>
            <a:r>
              <a:rPr lang="en-US" sz="1800" dirty="0" smtClean="0">
                <a:solidFill>
                  <a:schemeClr val="accent5"/>
                </a:solidFill>
                <a:latin typeface="Times New Roman" panose="02020603050405020304" pitchFamily="18" charset="0"/>
                <a:cs typeface="Times New Roman" panose="02020603050405020304" pitchFamily="18" charset="0"/>
              </a:rPr>
              <a:t>Thermocouple </a:t>
            </a:r>
            <a:r>
              <a:rPr lang="en-US" sz="1800" dirty="0">
                <a:solidFill>
                  <a:schemeClr val="accent5"/>
                </a:solidFill>
                <a:latin typeface="Times New Roman" panose="02020603050405020304" pitchFamily="18" charset="0"/>
                <a:cs typeface="Times New Roman" panose="02020603050405020304" pitchFamily="18" charset="0"/>
              </a:rPr>
              <a:t>Schema:</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492" y="1173892"/>
            <a:ext cx="3744097" cy="26961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82" y="1278581"/>
            <a:ext cx="3843643" cy="2830040"/>
          </a:xfrm>
          <a:prstGeom prst="rect">
            <a:avLst/>
          </a:prstGeom>
        </p:spPr>
      </p:pic>
      <p:sp>
        <p:nvSpPr>
          <p:cNvPr id="7" name="TextBox 6"/>
          <p:cNvSpPr txBox="1"/>
          <p:nvPr/>
        </p:nvSpPr>
        <p:spPr>
          <a:xfrm>
            <a:off x="7593226" y="773325"/>
            <a:ext cx="2409567" cy="369332"/>
          </a:xfrm>
          <a:prstGeom prst="rect">
            <a:avLst/>
          </a:prstGeom>
          <a:noFill/>
        </p:spPr>
        <p:txBody>
          <a:bodyPr wrap="square" rtlCol="0">
            <a:spAutoFit/>
          </a:bodyPr>
          <a:lstStyle/>
          <a:p>
            <a:r>
              <a:rPr lang="en-US" dirty="0">
                <a:solidFill>
                  <a:schemeClr val="accent5"/>
                </a:solidFill>
                <a:latin typeface="Times New Roman" panose="02020603050405020304" pitchFamily="18" charset="0"/>
                <a:cs typeface="Times New Roman" panose="02020603050405020304" pitchFamily="18" charset="0"/>
              </a:rPr>
              <a:t>Power Source Schema:</a:t>
            </a:r>
          </a:p>
        </p:txBody>
      </p:sp>
      <p:sp>
        <p:nvSpPr>
          <p:cNvPr id="8" name="TextBox 7"/>
          <p:cNvSpPr txBox="1"/>
          <p:nvPr/>
        </p:nvSpPr>
        <p:spPr>
          <a:xfrm>
            <a:off x="7271952" y="4009767"/>
            <a:ext cx="3737919" cy="1107996"/>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a:t>
            </a:r>
            <a:r>
              <a:rPr lang="en-US" sz="1100" b="1" dirty="0">
                <a:latin typeface="Times New Roman" panose="02020603050405020304" pitchFamily="18" charset="0"/>
                <a:cs typeface="Times New Roman" panose="02020603050405020304" pitchFamily="18" charset="0"/>
              </a:rPr>
              <a:t>power source </a:t>
            </a:r>
            <a:r>
              <a:rPr lang="en-US" sz="1100" dirty="0">
                <a:latin typeface="Times New Roman" panose="02020603050405020304" pitchFamily="18" charset="0"/>
                <a:cs typeface="Times New Roman" panose="02020603050405020304" pitchFamily="18" charset="0"/>
              </a:rPr>
              <a:t>schema focuses on providing a stable and reliable power source to the soldering station. It includes components for power regulation, voltage stability, and signal control. This schema ensures that the system receives clean and consistent power, which is critical for its performance and prevents damage to sensitive components.</a:t>
            </a:r>
          </a:p>
        </p:txBody>
      </p:sp>
      <p:sp>
        <p:nvSpPr>
          <p:cNvPr id="9" name="TextBox 8"/>
          <p:cNvSpPr txBox="1"/>
          <p:nvPr/>
        </p:nvSpPr>
        <p:spPr>
          <a:xfrm>
            <a:off x="314482" y="4182763"/>
            <a:ext cx="3725562" cy="877163"/>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thermocouple schema is crucial for accurate temperature sensing in the soldering station. It allows the system to measure the temperature precisely and provide appropriate feedback for temperature control</a:t>
            </a:r>
            <a:r>
              <a:rPr lang="en-US" dirty="0"/>
              <a:t>.</a:t>
            </a:r>
          </a:p>
        </p:txBody>
      </p:sp>
    </p:spTree>
    <p:extLst>
      <p:ext uri="{BB962C8B-B14F-4D97-AF65-F5344CB8AC3E}">
        <p14:creationId xmlns:p14="http://schemas.microsoft.com/office/powerpoint/2010/main" val="425740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01635" y="1433383"/>
            <a:ext cx="7895967" cy="4129145"/>
          </a:xfrm>
        </p:spPr>
        <p:txBody>
          <a:bodyPr/>
          <a:lstStyle/>
          <a:p>
            <a:pPr marL="0" indent="0">
              <a:buNone/>
            </a:pPr>
            <a:r>
              <a:rPr lang="en-US" sz="1400" dirty="0">
                <a:latin typeface="Times New Roman" panose="02020603050405020304" pitchFamily="18" charset="0"/>
                <a:cs typeface="Times New Roman" panose="02020603050405020304" pitchFamily="18" charset="0"/>
              </a:rPr>
              <a:t>When PCB is finished, Fabrication Files(Gerber file) can be  taken out via:</a:t>
            </a:r>
          </a:p>
          <a:p>
            <a:pPr marL="0" indent="0">
              <a:buNone/>
            </a:pPr>
            <a:endParaRPr lang="en-US" dirty="0"/>
          </a:p>
        </p:txBody>
      </p:sp>
      <p:sp>
        <p:nvSpPr>
          <p:cNvPr id="3" name="Title 2"/>
          <p:cNvSpPr>
            <a:spLocks noGrp="1"/>
          </p:cNvSpPr>
          <p:nvPr>
            <p:ph type="ctrTitle"/>
          </p:nvPr>
        </p:nvSpPr>
        <p:spPr>
          <a:xfrm>
            <a:off x="2738994" y="441160"/>
            <a:ext cx="6621248" cy="405928"/>
          </a:xfrm>
        </p:spPr>
        <p:txBody>
          <a:bodyPr>
            <a:noAutofit/>
          </a:bodyPr>
          <a:lstStyle/>
          <a:p>
            <a:pPr algn="ctr"/>
            <a:r>
              <a:rPr lang="en-US" dirty="0" smtClean="0">
                <a:latin typeface="Times New Roman" panose="02020603050405020304" pitchFamily="18" charset="0"/>
                <a:cs typeface="Times New Roman" panose="02020603050405020304" pitchFamily="18" charset="0"/>
              </a:rPr>
              <a:t>Getting Fabrication file</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68451" y="1433383"/>
            <a:ext cx="3168521" cy="1477328"/>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600" b="1" dirty="0" smtClean="0">
                <a:solidFill>
                  <a:schemeClr val="accent5"/>
                </a:solidFill>
                <a:latin typeface="Times New Roman" panose="02020603050405020304" pitchFamily="18" charset="0"/>
                <a:cs typeface="Times New Roman" panose="02020603050405020304" pitchFamily="18" charset="0"/>
              </a:rPr>
              <a:t>File </a:t>
            </a:r>
            <a:r>
              <a:rPr lang="en-US" sz="1600" b="1" dirty="0" smtClean="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 Fabricant output  Gerber file</a:t>
            </a:r>
            <a:r>
              <a:rPr lang="en-US" sz="1600"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sz="1600" b="1" dirty="0">
              <a:latin typeface="Times New Roman" panose="02020603050405020304" pitchFamily="18" charset="0"/>
              <a:cs typeface="Times New Roman" panose="02020603050405020304" pitchFamily="18" charset="0"/>
            </a:endParaRPr>
          </a:p>
          <a:p>
            <a:endParaRPr lang="en-US" sz="1600" dirty="0"/>
          </a:p>
          <a:p>
            <a:r>
              <a:rPr lang="en-US" sz="1600" b="1" dirty="0" smtClean="0">
                <a:latin typeface="Times New Roman" panose="02020603050405020304" pitchFamily="18" charset="0"/>
                <a:cs typeface="Times New Roman" panose="02020603050405020304" pitchFamily="18" charset="0"/>
                <a:sym typeface="Wingdings" panose="05000000000000000000" pitchFamily="2" charset="2"/>
              </a:rPr>
              <a:t> </a:t>
            </a:r>
            <a:endParaRPr lang="en-US" dirty="0"/>
          </a:p>
        </p:txBody>
      </p:sp>
      <p:pic>
        <p:nvPicPr>
          <p:cNvPr id="7" name="Picture 6"/>
          <p:cNvPicPr>
            <a:picLocks noChangeAspect="1"/>
          </p:cNvPicPr>
          <p:nvPr/>
        </p:nvPicPr>
        <p:blipFill>
          <a:blip r:embed="rId2"/>
          <a:stretch>
            <a:fillRect/>
          </a:stretch>
        </p:blipFill>
        <p:spPr>
          <a:xfrm>
            <a:off x="5678916" y="1723484"/>
            <a:ext cx="4318686" cy="2667410"/>
          </a:xfrm>
          <a:prstGeom prst="rect">
            <a:avLst/>
          </a:prstGeom>
        </p:spPr>
      </p:pic>
      <p:sp>
        <p:nvSpPr>
          <p:cNvPr id="8" name="TextBox 7"/>
          <p:cNvSpPr txBox="1"/>
          <p:nvPr/>
        </p:nvSpPr>
        <p:spPr>
          <a:xfrm>
            <a:off x="2656702" y="4497708"/>
            <a:ext cx="7142205"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It will open a webpage as shown in the image below, and the </a:t>
            </a:r>
            <a:r>
              <a:rPr lang="en-US" sz="1400" dirty="0">
                <a:latin typeface="Times New Roman" panose="02020603050405020304" pitchFamily="18" charset="0"/>
                <a:cs typeface="Times New Roman" panose="02020603050405020304" pitchFamily="18" charset="0"/>
              </a:rPr>
              <a:t>G</a:t>
            </a:r>
            <a:r>
              <a:rPr lang="en-US" sz="1400" dirty="0" smtClean="0">
                <a:latin typeface="Times New Roman" panose="02020603050405020304" pitchFamily="18" charset="0"/>
                <a:cs typeface="Times New Roman" panose="02020603050405020304" pitchFamily="18" charset="0"/>
              </a:rPr>
              <a:t>erber file can be download as a zip file.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483414"/>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d15afff-2d91-4ff2-b62c-8b69deba1cb9">
      <Terms xmlns="http://schemas.microsoft.com/office/infopath/2007/PartnerControls"/>
    </lcf76f155ced4ddcb4097134ff3c332f>
    <TaxCatchAll xmlns="2dc40555-4930-49f9-9de7-282035349440"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C274D0A28B4F439698391C4432C98C" ma:contentTypeVersion="" ma:contentTypeDescription="Een nieuw document maken." ma:contentTypeScope="" ma:versionID="b5934ca6325da2b01de091b6048b1d56">
  <xsd:schema xmlns:xsd="http://www.w3.org/2001/XMLSchema" xmlns:xs="http://www.w3.org/2001/XMLSchema" xmlns:p="http://schemas.microsoft.com/office/2006/metadata/properties" xmlns:ns1="http://schemas.microsoft.com/sharepoint/v3" xmlns:ns2="2dc40555-4930-49f9-9de7-282035349440" xmlns:ns3="6d15afff-2d91-4ff2-b62c-8b69deba1cb9" targetNamespace="http://schemas.microsoft.com/office/2006/metadata/properties" ma:root="true" ma:fieldsID="322719ae65a7700cf2ac0791ce13f1ae" ns1:_="" ns2:_="" ns3:_="">
    <xsd:import namespace="http://schemas.microsoft.com/sharepoint/v3"/>
    <xsd:import namespace="2dc40555-4930-49f9-9de7-282035349440"/>
    <xsd:import namespace="6d15afff-2d91-4ff2-b62c-8b69deba1cb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2:TaxCatchAll" minOccurs="0"/>
                <xsd:element ref="ns3:lcf76f155ced4ddcb4097134ff3c332f"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TaxCatchAll" ma:index="21" nillable="true" ma:displayName="Taxonomy Catch All Column" ma:hidden="true" ma:list="{aae49c30-7b93-4b19-b3b5-c74f3bb22dcc}" ma:internalName="TaxCatchAll" ma:showField="CatchAllData" ma:web="2dc40555-4930-49f9-9de7-28203534944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15afff-2d91-4ff2-b62c-8b69deba1cb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Afbeeldingtags" ma:readOnly="false" ma:fieldId="{5cf76f15-5ced-4ddc-b409-7134ff3c332f}" ma:taxonomyMulti="true" ma:sspId="68e7a3b4-719f-41bf-b6a2-2196479b4288"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C996E2-9776-46A5-9054-D7B3B4A12D39}">
  <ds:schemaRefs>
    <ds:schemaRef ds:uri="http://schemas.microsoft.com/sharepoint/v3/contenttype/forms"/>
  </ds:schemaRefs>
</ds:datastoreItem>
</file>

<file path=customXml/itemProps2.xml><?xml version="1.0" encoding="utf-8"?>
<ds:datastoreItem xmlns:ds="http://schemas.openxmlformats.org/officeDocument/2006/customXml" ds:itemID="{A04C0A39-8E74-4A2B-8369-BE5CFA976942}">
  <ds:schemaRefs>
    <ds:schemaRef ds:uri="http://purl.org/dc/elements/1.1/"/>
    <ds:schemaRef ds:uri="http://schemas.openxmlformats.org/package/2006/metadata/core-properties"/>
    <ds:schemaRef ds:uri="http://purl.org/dc/terms/"/>
    <ds:schemaRef ds:uri="2dc40555-4930-49f9-9de7-282035349440"/>
    <ds:schemaRef ds:uri="6d15afff-2d91-4ff2-b62c-8b69deba1cb9"/>
    <ds:schemaRef ds:uri="http://schemas.microsoft.com/office/2006/documentManagement/types"/>
    <ds:schemaRef ds:uri="http://purl.org/dc/dcmitype/"/>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E50D5ED-E817-4A0E-9309-24CD927306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dc40555-4930-49f9-9de7-282035349440"/>
    <ds:schemaRef ds:uri="6d15afff-2d91-4ff2-b62c-8b69deba1c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9247</TotalTime>
  <Words>856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Kantoorthema</vt:lpstr>
      <vt:lpstr>Project designs printed circuit beard(PCB)</vt:lpstr>
      <vt:lpstr>Table of Contents</vt:lpstr>
      <vt:lpstr>Introduction</vt:lpstr>
      <vt:lpstr>  The three basic variants of PCB     </vt:lpstr>
      <vt:lpstr>PCB Design Tool</vt:lpstr>
      <vt:lpstr>Schematics</vt:lpstr>
      <vt:lpstr>Types of PCB scheams</vt:lpstr>
      <vt:lpstr>PowerPoint Presentation</vt:lpstr>
      <vt:lpstr>Getting Fabrication file</vt:lpstr>
      <vt:lpstr>Conclusion</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Layson Kone</cp:lastModifiedBy>
  <cp:revision>366</cp:revision>
  <dcterms:created xsi:type="dcterms:W3CDTF">2017-10-12T15:08:04Z</dcterms:created>
  <dcterms:modified xsi:type="dcterms:W3CDTF">2023-06-06T21:50:44Z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0x0101004CC274D0A28B4F439698391C4432C98C</vt:lpwstr>
  </property>
  <property fmtid="{D5CDD505-2E9C-101B-9397-08002B2CF9AE}" pid="3" name="MSIP_Label_f95379a6-efcb-4855-97e0-03c6be785496_Enabled">
    <vt:lpwstr>true</vt:lpwstr>
  </property>
  <property fmtid="{D5CDD505-2E9C-101B-9397-08002B2CF9AE}" pid="4" name="MSIP_Label_f95379a6-efcb-4855-97e0-03c6be785496_SetDate">
    <vt:lpwstr>2022-10-06T13:48:21Z</vt:lpwstr>
  </property>
  <property fmtid="{D5CDD505-2E9C-101B-9397-08002B2CF9AE}" pid="5" name="MSIP_Label_f95379a6-efcb-4855-97e0-03c6be785496_Method">
    <vt:lpwstr>Standard</vt:lpwstr>
  </property>
  <property fmtid="{D5CDD505-2E9C-101B-9397-08002B2CF9AE}" pid="6" name="MSIP_Label_f95379a6-efcb-4855-97e0-03c6be785496_Name">
    <vt:lpwstr>f95379a6-efcb-4855-97e0-03c6be785496</vt:lpwstr>
  </property>
  <property fmtid="{D5CDD505-2E9C-101B-9397-08002B2CF9AE}" pid="7" name="MSIP_Label_f95379a6-efcb-4855-97e0-03c6be785496_SiteId">
    <vt:lpwstr>0bff66c5-45db-46ed-8b81-87959e069b90</vt:lpwstr>
  </property>
  <property fmtid="{D5CDD505-2E9C-101B-9397-08002B2CF9AE}" pid="8" name="MSIP_Label_f95379a6-efcb-4855-97e0-03c6be785496_ActionId">
    <vt:lpwstr>9ac58568-ef32-45c2-977f-0c1fe4ba1d28</vt:lpwstr>
  </property>
  <property fmtid="{D5CDD505-2E9C-101B-9397-08002B2CF9AE}" pid="9" name="MSIP_Label_f95379a6-efcb-4855-97e0-03c6be785496_ContentBits">
    <vt:lpwstr>0</vt:lpwstr>
  </property>
  <property fmtid="{D5CDD505-2E9C-101B-9397-08002B2CF9AE}" pid="10" name="MediaServiceImageTags">
    <vt:lpwstr/>
  </property>
</Properties>
</file>