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43200638" cy="32399288"/>
  <p:notesSz cx="6858000" cy="9144000"/>
  <p:defaultTextStyle>
    <a:defPPr>
      <a:defRPr lang="en-US"/>
    </a:defPPr>
    <a:lvl1pPr algn="l" defTabSz="1738122" rtl="0" eaLnBrk="0" fontAlgn="base" hangingPunct="0">
      <a:spcBef>
        <a:spcPct val="0"/>
      </a:spcBef>
      <a:spcAft>
        <a:spcPct val="0"/>
      </a:spcAft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1738122" indent="-1295623" algn="l" defTabSz="1738122" rtl="0" eaLnBrk="0" fontAlgn="base" hangingPunct="0">
      <a:spcBef>
        <a:spcPct val="0"/>
      </a:spcBef>
      <a:spcAft>
        <a:spcPct val="0"/>
      </a:spcAft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3478119" indent="-2594995" algn="l" defTabSz="1738122" rtl="0" eaLnBrk="0" fontAlgn="base" hangingPunct="0">
      <a:spcBef>
        <a:spcPct val="0"/>
      </a:spcBef>
      <a:spcAft>
        <a:spcPct val="0"/>
      </a:spcAft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5218115" indent="-3894368" algn="l" defTabSz="1738122" rtl="0" eaLnBrk="0" fontAlgn="base" hangingPunct="0">
      <a:spcBef>
        <a:spcPct val="0"/>
      </a:spcBef>
      <a:spcAft>
        <a:spcPct val="0"/>
      </a:spcAft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6963736" indent="-5193740" algn="l" defTabSz="1738122" rtl="0" eaLnBrk="0" fontAlgn="base" hangingPunct="0">
      <a:spcBef>
        <a:spcPct val="0"/>
      </a:spcBef>
      <a:spcAft>
        <a:spcPct val="0"/>
      </a:spcAft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699995" algn="l" defTabSz="1079998" rtl="0" eaLnBrk="1" latinLnBrk="0" hangingPunct="1"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3239994" algn="l" defTabSz="1079998" rtl="0" eaLnBrk="1" latinLnBrk="0" hangingPunct="1"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779992" algn="l" defTabSz="1079998" rtl="0" eaLnBrk="1" latinLnBrk="0" hangingPunct="1"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4319991" algn="l" defTabSz="1079998" rtl="0" eaLnBrk="1" latinLnBrk="0" hangingPunct="1">
      <a:defRPr sz="6732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136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94849" autoAdjust="0"/>
  </p:normalViewPr>
  <p:slideViewPr>
    <p:cSldViewPr snapToObjects="1">
      <p:cViewPr>
        <p:scale>
          <a:sx n="30" d="100"/>
          <a:sy n="30" d="100"/>
        </p:scale>
        <p:origin x="1200" y="-576"/>
      </p:cViewPr>
      <p:guideLst>
        <p:guide orient="horz" pos="10205"/>
        <p:guide pos="136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28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3FC1D7-A805-4C9E-BF4F-4F26B9B367DF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D30F4A-2118-4436-AC04-9BABE8367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4695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39999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+mn-lt"/>
        <a:ea typeface="ＭＳ Ｐゴシック" pitchFamily="-108" charset="-128"/>
        <a:cs typeface="+mn-cs"/>
      </a:defRPr>
    </a:lvl1pPr>
    <a:lvl2pPr marL="539999" algn="l" defTabSz="539999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1079998" algn="l" defTabSz="539999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619997" algn="l" defTabSz="539999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2159996" algn="l" defTabSz="539999" rtl="0" eaLnBrk="0" fontAlgn="base" hangingPunct="0">
      <a:spcBef>
        <a:spcPct val="30000"/>
      </a:spcBef>
      <a:spcAft>
        <a:spcPct val="0"/>
      </a:spcAft>
      <a:defRPr sz="1417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699995" algn="l" defTabSz="53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3239994" algn="l" defTabSz="53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3779992" algn="l" defTabSz="53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4319991" algn="l" defTabSz="539999" rtl="0" eaLnBrk="1" latinLnBrk="0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D30F4A-2118-4436-AC04-9BABE8367BA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44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10064787"/>
            <a:ext cx="36720542" cy="69448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96" y="18359597"/>
            <a:ext cx="30240447" cy="82798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1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6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4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2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09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91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7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55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2E821-6713-4E5E-9E97-E84F1AB40693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15394-180E-4FE1-BF9E-377915ADE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92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0D901-0495-4348-BB6B-F7D22B1D4A34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031C4-AE47-4F5C-B6C2-EC32E8BE4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4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339729" y="3629925"/>
            <a:ext cx="46658186" cy="77405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65162" y="3629925"/>
            <a:ext cx="139254560" cy="7740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37FD8-E601-4B8B-A8BA-2A31EED8EC98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4DE70-6914-4F50-867E-D39817A3B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9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47F69-636F-4FF6-8BC9-B85DA03C85BF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C604A-1EB4-42A4-A71E-D91D68440A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83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554" y="20819543"/>
            <a:ext cx="36720542" cy="6434859"/>
          </a:xfrm>
        </p:spPr>
        <p:txBody>
          <a:bodyPr anchor="t"/>
          <a:lstStyle>
            <a:lvl1pPr algn="l">
              <a:defRPr sz="128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554" y="13732208"/>
            <a:ext cx="36720542" cy="7087343"/>
          </a:xfrm>
        </p:spPr>
        <p:txBody>
          <a:bodyPr anchor="b"/>
          <a:lstStyle>
            <a:lvl1pPr marL="0" indent="0">
              <a:buNone/>
              <a:defRPr sz="6534">
                <a:solidFill>
                  <a:schemeClr val="tx1">
                    <a:tint val="75000"/>
                  </a:schemeClr>
                </a:solidFill>
              </a:defRPr>
            </a:lvl1pPr>
            <a:lvl2pPr marL="1481891" indent="0">
              <a:buNone/>
              <a:defRPr sz="5730">
                <a:solidFill>
                  <a:schemeClr val="tx1">
                    <a:tint val="75000"/>
                  </a:schemeClr>
                </a:solidFill>
              </a:defRPr>
            </a:lvl2pPr>
            <a:lvl3pPr marL="2963780" indent="0">
              <a:buNone/>
              <a:defRPr sz="5227">
                <a:solidFill>
                  <a:schemeClr val="tx1">
                    <a:tint val="75000"/>
                  </a:schemeClr>
                </a:solidFill>
              </a:defRPr>
            </a:lvl3pPr>
            <a:lvl4pPr marL="4445672" indent="0">
              <a:buNone/>
              <a:defRPr sz="4523">
                <a:solidFill>
                  <a:schemeClr val="tx1">
                    <a:tint val="75000"/>
                  </a:schemeClr>
                </a:solidFill>
              </a:defRPr>
            </a:lvl4pPr>
            <a:lvl5pPr marL="5927563" indent="0">
              <a:buNone/>
              <a:defRPr sz="4523">
                <a:solidFill>
                  <a:schemeClr val="tx1">
                    <a:tint val="75000"/>
                  </a:schemeClr>
                </a:solidFill>
              </a:defRPr>
            </a:lvl5pPr>
            <a:lvl6pPr marL="7409452" indent="0">
              <a:buNone/>
              <a:defRPr sz="4523">
                <a:solidFill>
                  <a:schemeClr val="tx1">
                    <a:tint val="75000"/>
                  </a:schemeClr>
                </a:solidFill>
              </a:defRPr>
            </a:lvl6pPr>
            <a:lvl7pPr marL="8891344" indent="0">
              <a:buNone/>
              <a:defRPr sz="4523">
                <a:solidFill>
                  <a:schemeClr val="tx1">
                    <a:tint val="75000"/>
                  </a:schemeClr>
                </a:solidFill>
              </a:defRPr>
            </a:lvl7pPr>
            <a:lvl8pPr marL="10373235" indent="0">
              <a:buNone/>
              <a:defRPr sz="4523">
                <a:solidFill>
                  <a:schemeClr val="tx1">
                    <a:tint val="75000"/>
                  </a:schemeClr>
                </a:solidFill>
              </a:defRPr>
            </a:lvl8pPr>
            <a:lvl9pPr marL="11855126" indent="0">
              <a:buNone/>
              <a:defRPr sz="45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8A556-D1A8-4F60-B74B-57F7C38CD0F0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EA739-E4C7-4B58-9225-5AE489D4C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09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5158" y="21164546"/>
            <a:ext cx="92956373" cy="59871186"/>
          </a:xfrm>
        </p:spPr>
        <p:txBody>
          <a:bodyPr/>
          <a:lstStyle>
            <a:lvl1pPr>
              <a:defRPr sz="9047"/>
            </a:lvl1pPr>
            <a:lvl2pPr>
              <a:defRPr sz="7841"/>
            </a:lvl2pPr>
            <a:lvl3pPr>
              <a:defRPr sz="6534"/>
            </a:lvl3pPr>
            <a:lvl4pPr>
              <a:defRPr sz="5730"/>
            </a:lvl4pPr>
            <a:lvl5pPr>
              <a:defRPr sz="5730"/>
            </a:lvl5pPr>
            <a:lvl6pPr>
              <a:defRPr sz="5730"/>
            </a:lvl6pPr>
            <a:lvl7pPr>
              <a:defRPr sz="5730"/>
            </a:lvl7pPr>
            <a:lvl8pPr>
              <a:defRPr sz="5730"/>
            </a:lvl8pPr>
            <a:lvl9pPr>
              <a:defRPr sz="57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41542" y="21164546"/>
            <a:ext cx="92956373" cy="59871186"/>
          </a:xfrm>
        </p:spPr>
        <p:txBody>
          <a:bodyPr/>
          <a:lstStyle>
            <a:lvl1pPr>
              <a:defRPr sz="9047"/>
            </a:lvl1pPr>
            <a:lvl2pPr>
              <a:defRPr sz="7841"/>
            </a:lvl2pPr>
            <a:lvl3pPr>
              <a:defRPr sz="6534"/>
            </a:lvl3pPr>
            <a:lvl4pPr>
              <a:defRPr sz="5730"/>
            </a:lvl4pPr>
            <a:lvl5pPr>
              <a:defRPr sz="5730"/>
            </a:lvl5pPr>
            <a:lvl6pPr>
              <a:defRPr sz="5730"/>
            </a:lvl6pPr>
            <a:lvl7pPr>
              <a:defRPr sz="5730"/>
            </a:lvl7pPr>
            <a:lvl8pPr>
              <a:defRPr sz="5730"/>
            </a:lvl8pPr>
            <a:lvl9pPr>
              <a:defRPr sz="573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50130-8ACE-49F1-AB17-0B290AF2352B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DEC1C-F02B-4DC7-85EB-7A0913790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1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0111" y="605149"/>
            <a:ext cx="27686123" cy="3202428"/>
          </a:xfrm>
        </p:spPr>
        <p:txBody>
          <a:bodyPr>
            <a:noAutofit/>
          </a:bodyPr>
          <a:lstStyle>
            <a:lvl1pPr>
              <a:defRPr sz="4423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5011" y="4628477"/>
            <a:ext cx="13485200" cy="26870838"/>
          </a:xfrm>
        </p:spPr>
        <p:txBody>
          <a:bodyPr>
            <a:normAutofit/>
          </a:bodyPr>
          <a:lstStyle>
            <a:lvl1pPr marL="412389" indent="-412389">
              <a:buNone/>
              <a:defRPr sz="2915">
                <a:latin typeface="Arial"/>
                <a:cs typeface="Arial"/>
              </a:defRPr>
            </a:lvl1pPr>
            <a:lvl2pPr marL="797372" indent="-659038">
              <a:buFont typeface="Wingdings" charset="2"/>
              <a:buChar char="Ø"/>
              <a:defRPr sz="2312">
                <a:latin typeface="Arial"/>
                <a:cs typeface="Arial"/>
              </a:defRPr>
            </a:lvl2pPr>
            <a:lvl3pPr marL="934399" indent="-549415">
              <a:defRPr sz="1910">
                <a:latin typeface="Arial"/>
                <a:cs typeface="Arial"/>
              </a:defRPr>
            </a:lvl3pPr>
            <a:lvl4pPr marL="1208452" indent="-659038">
              <a:defRPr sz="1608">
                <a:latin typeface="Arial"/>
                <a:cs typeface="Arial"/>
              </a:defRPr>
            </a:lvl4pPr>
            <a:lvl5pPr marL="1456409" indent="-1456409">
              <a:defRPr sz="2312"/>
            </a:lvl5pPr>
            <a:lvl6pPr>
              <a:defRPr sz="5227"/>
            </a:lvl6pPr>
            <a:lvl7pPr>
              <a:defRPr sz="5227"/>
            </a:lvl7pPr>
            <a:lvl8pPr>
              <a:defRPr sz="5227"/>
            </a:lvl8pPr>
            <a:lvl9pPr>
              <a:defRPr sz="522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745223" y="4628477"/>
            <a:ext cx="13485200" cy="26870838"/>
          </a:xfrm>
        </p:spPr>
        <p:txBody>
          <a:bodyPr>
            <a:normAutofit/>
          </a:bodyPr>
          <a:lstStyle>
            <a:lvl1pPr marL="412389" indent="-412389">
              <a:buNone/>
              <a:defRPr sz="2915">
                <a:latin typeface="Arial"/>
                <a:cs typeface="Arial"/>
              </a:defRPr>
            </a:lvl1pPr>
            <a:lvl2pPr marL="797372" indent="-659038">
              <a:buFont typeface="Wingdings" charset="2"/>
              <a:buChar char="Ø"/>
              <a:defRPr sz="2312">
                <a:latin typeface="Arial"/>
                <a:cs typeface="Arial"/>
              </a:defRPr>
            </a:lvl2pPr>
            <a:lvl3pPr marL="934399" indent="-549415">
              <a:defRPr sz="1910">
                <a:latin typeface="Arial"/>
                <a:cs typeface="Arial"/>
              </a:defRPr>
            </a:lvl3pPr>
            <a:lvl4pPr marL="1208452" indent="-659038">
              <a:defRPr sz="1608">
                <a:latin typeface="Arial"/>
                <a:cs typeface="Arial"/>
              </a:defRPr>
            </a:lvl4pPr>
            <a:lvl5pPr marL="1456409" indent="-1456409">
              <a:defRPr sz="2312"/>
            </a:lvl5pPr>
            <a:lvl6pPr>
              <a:defRPr sz="5227"/>
            </a:lvl6pPr>
            <a:lvl7pPr>
              <a:defRPr sz="5227"/>
            </a:lvl7pPr>
            <a:lvl8pPr>
              <a:defRPr sz="5227"/>
            </a:lvl8pPr>
            <a:lvl9pPr>
              <a:defRPr sz="522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115435" y="4628477"/>
            <a:ext cx="13485200" cy="26870838"/>
          </a:xfrm>
        </p:spPr>
        <p:txBody>
          <a:bodyPr>
            <a:normAutofit/>
          </a:bodyPr>
          <a:lstStyle>
            <a:lvl1pPr marL="412389" indent="-412389">
              <a:buNone/>
              <a:defRPr sz="2915">
                <a:latin typeface="Arial"/>
                <a:cs typeface="Arial"/>
              </a:defRPr>
            </a:lvl1pPr>
            <a:lvl2pPr marL="797372" indent="-659038">
              <a:buFont typeface="Wingdings" charset="2"/>
              <a:buChar char="Ø"/>
              <a:defRPr sz="2312">
                <a:latin typeface="Arial"/>
                <a:cs typeface="Arial"/>
              </a:defRPr>
            </a:lvl2pPr>
            <a:lvl3pPr marL="934399" indent="-549415">
              <a:defRPr sz="1910">
                <a:latin typeface="Arial"/>
                <a:cs typeface="Arial"/>
              </a:defRPr>
            </a:lvl3pPr>
            <a:lvl4pPr marL="1208452" indent="-659038">
              <a:defRPr sz="1608">
                <a:latin typeface="Arial"/>
                <a:cs typeface="Arial"/>
              </a:defRPr>
            </a:lvl4pPr>
            <a:lvl5pPr marL="1456409" indent="-1456409">
              <a:defRPr sz="2312"/>
            </a:lvl5pPr>
            <a:lvl6pPr>
              <a:defRPr sz="5227"/>
            </a:lvl6pPr>
            <a:lvl7pPr>
              <a:defRPr sz="5227"/>
            </a:lvl7pPr>
            <a:lvl8pPr>
              <a:defRPr sz="5227"/>
            </a:lvl8pPr>
            <a:lvl9pPr>
              <a:defRPr sz="5227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4215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4EB1E-864D-44CF-98C7-210FD00EE81B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2EE68-C3C5-468B-9180-DADD35F187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50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07A34-D720-4809-9C99-C741D8D054E6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02152-9D7C-453A-92CA-4E0C339934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0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041" y="1289971"/>
            <a:ext cx="14212713" cy="5489879"/>
          </a:xfrm>
        </p:spPr>
        <p:txBody>
          <a:bodyPr anchor="b"/>
          <a:lstStyle>
            <a:lvl1pPr algn="l">
              <a:defRPr sz="653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0253" y="1289980"/>
            <a:ext cx="24150357" cy="27651894"/>
          </a:xfrm>
        </p:spPr>
        <p:txBody>
          <a:bodyPr/>
          <a:lstStyle>
            <a:lvl1pPr>
              <a:defRPr sz="10253"/>
            </a:lvl1pPr>
            <a:lvl2pPr>
              <a:defRPr sz="9047"/>
            </a:lvl2pPr>
            <a:lvl3pPr>
              <a:defRPr sz="7841"/>
            </a:lvl3pPr>
            <a:lvl4pPr>
              <a:defRPr sz="6534"/>
            </a:lvl4pPr>
            <a:lvl5pPr>
              <a:defRPr sz="6534"/>
            </a:lvl5pPr>
            <a:lvl6pPr>
              <a:defRPr sz="6534"/>
            </a:lvl6pPr>
            <a:lvl7pPr>
              <a:defRPr sz="6534"/>
            </a:lvl7pPr>
            <a:lvl8pPr>
              <a:defRPr sz="6534"/>
            </a:lvl8pPr>
            <a:lvl9pPr>
              <a:defRPr sz="653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0041" y="6779859"/>
            <a:ext cx="14212713" cy="22162015"/>
          </a:xfrm>
        </p:spPr>
        <p:txBody>
          <a:bodyPr/>
          <a:lstStyle>
            <a:lvl1pPr marL="0" indent="0">
              <a:buNone/>
              <a:defRPr sz="4523"/>
            </a:lvl1pPr>
            <a:lvl2pPr marL="1481891" indent="0">
              <a:buNone/>
              <a:defRPr sz="3920"/>
            </a:lvl2pPr>
            <a:lvl3pPr marL="2963780" indent="0">
              <a:buNone/>
              <a:defRPr sz="3116"/>
            </a:lvl3pPr>
            <a:lvl4pPr marL="4445672" indent="0">
              <a:buNone/>
              <a:defRPr sz="2815"/>
            </a:lvl4pPr>
            <a:lvl5pPr marL="5927563" indent="0">
              <a:buNone/>
              <a:defRPr sz="2815"/>
            </a:lvl5pPr>
            <a:lvl6pPr marL="7409452" indent="0">
              <a:buNone/>
              <a:defRPr sz="2815"/>
            </a:lvl6pPr>
            <a:lvl7pPr marL="8891344" indent="0">
              <a:buNone/>
              <a:defRPr sz="2815"/>
            </a:lvl7pPr>
            <a:lvl8pPr marL="10373235" indent="0">
              <a:buNone/>
              <a:defRPr sz="2815"/>
            </a:lvl8pPr>
            <a:lvl9pPr marL="11855126" indent="0">
              <a:buNone/>
              <a:defRPr sz="28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88D17-DE2F-4818-9BF4-22CA7D063769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F8C79-9C64-4086-90D8-4032FB5DD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0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7628" y="22679512"/>
            <a:ext cx="25920383" cy="2677443"/>
          </a:xfrm>
        </p:spPr>
        <p:txBody>
          <a:bodyPr anchor="b"/>
          <a:lstStyle>
            <a:lvl1pPr algn="l">
              <a:defRPr sz="6534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7628" y="2894937"/>
            <a:ext cx="25920383" cy="19439573"/>
          </a:xfrm>
        </p:spPr>
        <p:txBody>
          <a:bodyPr rtlCol="0">
            <a:normAutofit/>
          </a:bodyPr>
          <a:lstStyle>
            <a:lvl1pPr marL="0" indent="0">
              <a:buNone/>
              <a:defRPr sz="10253"/>
            </a:lvl1pPr>
            <a:lvl2pPr marL="1481891" indent="0">
              <a:buNone/>
              <a:defRPr sz="9047"/>
            </a:lvl2pPr>
            <a:lvl3pPr marL="2963780" indent="0">
              <a:buNone/>
              <a:defRPr sz="7841"/>
            </a:lvl3pPr>
            <a:lvl4pPr marL="4445672" indent="0">
              <a:buNone/>
              <a:defRPr sz="6534"/>
            </a:lvl4pPr>
            <a:lvl5pPr marL="5927563" indent="0">
              <a:buNone/>
              <a:defRPr sz="6534"/>
            </a:lvl5pPr>
            <a:lvl6pPr marL="7409452" indent="0">
              <a:buNone/>
              <a:defRPr sz="6534"/>
            </a:lvl6pPr>
            <a:lvl7pPr marL="8891344" indent="0">
              <a:buNone/>
              <a:defRPr sz="6534"/>
            </a:lvl7pPr>
            <a:lvl8pPr marL="10373235" indent="0">
              <a:buNone/>
              <a:defRPr sz="6534"/>
            </a:lvl8pPr>
            <a:lvl9pPr marL="11855126" indent="0">
              <a:buNone/>
              <a:defRPr sz="6534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7628" y="25356955"/>
            <a:ext cx="25920383" cy="3802415"/>
          </a:xfrm>
        </p:spPr>
        <p:txBody>
          <a:bodyPr/>
          <a:lstStyle>
            <a:lvl1pPr marL="0" indent="0">
              <a:buNone/>
              <a:defRPr sz="4523"/>
            </a:lvl1pPr>
            <a:lvl2pPr marL="1481891" indent="0">
              <a:buNone/>
              <a:defRPr sz="3920"/>
            </a:lvl2pPr>
            <a:lvl3pPr marL="2963780" indent="0">
              <a:buNone/>
              <a:defRPr sz="3116"/>
            </a:lvl3pPr>
            <a:lvl4pPr marL="4445672" indent="0">
              <a:buNone/>
              <a:defRPr sz="2815"/>
            </a:lvl4pPr>
            <a:lvl5pPr marL="5927563" indent="0">
              <a:buNone/>
              <a:defRPr sz="2815"/>
            </a:lvl5pPr>
            <a:lvl6pPr marL="7409452" indent="0">
              <a:buNone/>
              <a:defRPr sz="2815"/>
            </a:lvl6pPr>
            <a:lvl7pPr marL="8891344" indent="0">
              <a:buNone/>
              <a:defRPr sz="2815"/>
            </a:lvl7pPr>
            <a:lvl8pPr marL="10373235" indent="0">
              <a:buNone/>
              <a:defRPr sz="2815"/>
            </a:lvl8pPr>
            <a:lvl9pPr marL="11855126" indent="0">
              <a:buNone/>
              <a:defRPr sz="28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8595BC-44C5-4708-9729-4493C4DE5308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A73F-81DD-40D7-B827-DBE852BAA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376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60670" y="1296167"/>
            <a:ext cx="38879298" cy="5399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60670" y="7559346"/>
            <a:ext cx="38879298" cy="2138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0670" y="30029505"/>
            <a:ext cx="10078872" cy="1724146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2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5ABAA0-6B4C-4C2E-9E89-C77E63BA7FF9}" type="datetime1">
              <a:rPr lang="en-US" altLang="en-US"/>
              <a:pPr>
                <a:defRPr/>
              </a:pPr>
              <a:t>10/16/17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60857" y="30029505"/>
            <a:ext cx="13678925" cy="1724146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2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61096" y="30029505"/>
            <a:ext cx="10078872" cy="1724146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2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C053CAE-7CEC-43EF-845F-54DAC1DFB9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9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ctr" defTabSz="1479265" rtl="0" eaLnBrk="0" fontAlgn="base" hangingPunct="0">
        <a:spcBef>
          <a:spcPct val="0"/>
        </a:spcBef>
        <a:spcAft>
          <a:spcPct val="0"/>
        </a:spcAft>
        <a:defRPr sz="14173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479265" rtl="0" eaLnBrk="0" fontAlgn="base" hangingPunct="0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1479265" rtl="0" eaLnBrk="0" fontAlgn="base" hangingPunct="0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1479265" rtl="0" eaLnBrk="0" fontAlgn="base" hangingPunct="0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1479265" rtl="0" eaLnBrk="0" fontAlgn="base" hangingPunct="0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375847" algn="ctr" defTabSz="1481204" rtl="0" fontAlgn="base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51694" algn="ctr" defTabSz="1481204" rtl="0" fontAlgn="base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7541" algn="ctr" defTabSz="1481204" rtl="0" fontAlgn="base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503388" algn="ctr" defTabSz="1481204" rtl="0" fontAlgn="base">
        <a:spcBef>
          <a:spcPct val="0"/>
        </a:spcBef>
        <a:spcAft>
          <a:spcPct val="0"/>
        </a:spcAft>
        <a:defRPr sz="14173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7454" indent="-1107454" algn="l" defTabSz="147926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53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404803" indent="-922346" algn="l" defTabSz="147926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47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3700556" indent="-737239" algn="l" defTabSz="147926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4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5184608" indent="-737239" algn="l" defTabSz="147926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34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6663873" indent="-737239" algn="l" defTabSz="147926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34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8150399" indent="-740945" algn="l" defTabSz="1481891" rtl="0" eaLnBrk="1" latinLnBrk="0" hangingPunct="1">
        <a:spcBef>
          <a:spcPct val="20000"/>
        </a:spcBef>
        <a:buFont typeface="Arial"/>
        <a:buChar char="•"/>
        <a:defRPr sz="6534" kern="1200">
          <a:solidFill>
            <a:schemeClr val="tx1"/>
          </a:solidFill>
          <a:latin typeface="+mn-lt"/>
          <a:ea typeface="+mn-ea"/>
          <a:cs typeface="+mn-cs"/>
        </a:defRPr>
      </a:lvl6pPr>
      <a:lvl7pPr marL="9632291" indent="-740945" algn="l" defTabSz="1481891" rtl="0" eaLnBrk="1" latinLnBrk="0" hangingPunct="1">
        <a:spcBef>
          <a:spcPct val="20000"/>
        </a:spcBef>
        <a:buFont typeface="Arial"/>
        <a:buChar char="•"/>
        <a:defRPr sz="6534" kern="1200">
          <a:solidFill>
            <a:schemeClr val="tx1"/>
          </a:solidFill>
          <a:latin typeface="+mn-lt"/>
          <a:ea typeface="+mn-ea"/>
          <a:cs typeface="+mn-cs"/>
        </a:defRPr>
      </a:lvl7pPr>
      <a:lvl8pPr marL="11114179" indent="-740945" algn="l" defTabSz="1481891" rtl="0" eaLnBrk="1" latinLnBrk="0" hangingPunct="1">
        <a:spcBef>
          <a:spcPct val="20000"/>
        </a:spcBef>
        <a:buFont typeface="Arial"/>
        <a:buChar char="•"/>
        <a:defRPr sz="6534" kern="1200">
          <a:solidFill>
            <a:schemeClr val="tx1"/>
          </a:solidFill>
          <a:latin typeface="+mn-lt"/>
          <a:ea typeface="+mn-ea"/>
          <a:cs typeface="+mn-cs"/>
        </a:defRPr>
      </a:lvl8pPr>
      <a:lvl9pPr marL="12596070" indent="-740945" algn="l" defTabSz="1481891" rtl="0" eaLnBrk="1" latinLnBrk="0" hangingPunct="1">
        <a:spcBef>
          <a:spcPct val="20000"/>
        </a:spcBef>
        <a:buFont typeface="Arial"/>
        <a:buChar char="•"/>
        <a:defRPr sz="6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1pPr>
      <a:lvl2pPr marL="1481891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2pPr>
      <a:lvl3pPr marL="2963780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3pPr>
      <a:lvl4pPr marL="4445672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4pPr>
      <a:lvl5pPr marL="5927563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5pPr>
      <a:lvl6pPr marL="7409452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6pPr>
      <a:lvl7pPr marL="8891344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7pPr>
      <a:lvl8pPr marL="10373235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8pPr>
      <a:lvl9pPr marL="11855126" algn="l" defTabSz="1481891" rtl="0" eaLnBrk="1" latinLnBrk="0" hangingPunct="1">
        <a:defRPr sz="57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jp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9" Type="http://schemas.openxmlformats.org/officeDocument/2006/relationships/image" Target="../media/image17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80858" y="481013"/>
            <a:ext cx="42303061" cy="41362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67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7612" y="634207"/>
            <a:ext cx="27686122" cy="2992256"/>
          </a:xfrm>
        </p:spPr>
        <p:txBody>
          <a:bodyPr/>
          <a:lstStyle/>
          <a:p>
            <a:r>
              <a:rPr lang="en-US" altLang="zh-CN" sz="6634" b="1" dirty="0">
                <a:solidFill>
                  <a:schemeClr val="bg1"/>
                </a:solidFill>
              </a:rPr>
              <a:t>Unlabeled Samples Generated by GAN </a:t>
            </a:r>
            <a:br>
              <a:rPr lang="en-US" altLang="zh-CN" sz="6634" b="1" dirty="0">
                <a:solidFill>
                  <a:schemeClr val="bg1"/>
                </a:solidFill>
              </a:rPr>
            </a:br>
            <a:r>
              <a:rPr lang="en-US" altLang="zh-CN" sz="6634" b="1" dirty="0">
                <a:solidFill>
                  <a:schemeClr val="bg1"/>
                </a:solidFill>
              </a:rPr>
              <a:t>Improve the Person Re-identification Baseline </a:t>
            </a:r>
            <a:r>
              <a:rPr lang="en-US" altLang="zh-CN" sz="6634" b="1" i="1" dirty="0">
                <a:solidFill>
                  <a:schemeClr val="bg1"/>
                </a:solidFill>
              </a:rPr>
              <a:t>in vitro</a:t>
            </a:r>
            <a:r>
              <a:rPr lang="en-US" altLang="x-none" sz="6634" dirty="0">
                <a:solidFill>
                  <a:schemeClr val="bg1"/>
                </a:solidFill>
                <a:latin typeface="Arial" charset="0"/>
              </a:rPr>
              <a:t/>
            </a:r>
            <a:br>
              <a:rPr lang="en-US" altLang="x-none" sz="6634" dirty="0">
                <a:solidFill>
                  <a:schemeClr val="bg1"/>
                </a:solidFill>
                <a:latin typeface="Arial" charset="0"/>
              </a:rPr>
            </a:br>
            <a:endParaRPr kumimoji="1" lang="zh-CN" altLang="en-US" sz="6634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6141" y="3626644"/>
            <a:ext cx="17173778" cy="842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Centre for Artificial </a:t>
            </a:r>
            <a:r>
              <a:rPr lang="en-US" sz="4800" dirty="0" smtClean="0">
                <a:solidFill>
                  <a:schemeClr val="bg1"/>
                </a:solidFill>
              </a:rPr>
              <a:t>Intelligence</a:t>
            </a:r>
            <a:r>
              <a:rPr lang="zh-CN" altLang="en-US" sz="4800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sz="4423" dirty="0" smtClean="0">
                <a:solidFill>
                  <a:schemeClr val="bg1"/>
                </a:solidFill>
              </a:rPr>
              <a:t>University</a:t>
            </a:r>
            <a:r>
              <a:rPr kumimoji="1" lang="zh-CN" altLang="en-US" sz="4423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4423" dirty="0">
                <a:solidFill>
                  <a:schemeClr val="bg1"/>
                </a:solidFill>
              </a:rPr>
              <a:t>of</a:t>
            </a:r>
            <a:r>
              <a:rPr kumimoji="1" lang="zh-CN" altLang="en-US" sz="4423" dirty="0">
                <a:solidFill>
                  <a:schemeClr val="bg1"/>
                </a:solidFill>
              </a:rPr>
              <a:t> </a:t>
            </a:r>
            <a:r>
              <a:rPr kumimoji="1" lang="en-US" altLang="zh-CN" sz="4423" dirty="0">
                <a:solidFill>
                  <a:schemeClr val="bg1"/>
                </a:solidFill>
              </a:rPr>
              <a:t>Technology</a:t>
            </a:r>
            <a:r>
              <a:rPr kumimoji="1" lang="zh-CN" altLang="en-US" sz="4423" dirty="0">
                <a:solidFill>
                  <a:schemeClr val="bg1"/>
                </a:solidFill>
              </a:rPr>
              <a:t> </a:t>
            </a:r>
            <a:r>
              <a:rPr kumimoji="1" lang="en-US" altLang="zh-CN" sz="4423" dirty="0">
                <a:solidFill>
                  <a:schemeClr val="bg1"/>
                </a:solidFill>
              </a:rPr>
              <a:t>Sydney</a:t>
            </a:r>
            <a:endParaRPr kumimoji="1" lang="zh-CN" altLang="en-US" sz="4423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00213" y="2813358"/>
            <a:ext cx="13481050" cy="928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Zhedong</a:t>
            </a:r>
            <a:r>
              <a:rPr lang="zh-CN" altLang="en-US" sz="5428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Zheng,</a:t>
            </a:r>
            <a:r>
              <a:rPr lang="zh-CN" altLang="en-US" sz="5428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Liang</a:t>
            </a:r>
            <a:r>
              <a:rPr lang="zh-CN" altLang="en-US" sz="5428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Zheng</a:t>
            </a:r>
            <a:r>
              <a:rPr lang="zh-CN" altLang="en-US" sz="5428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and</a:t>
            </a:r>
            <a:r>
              <a:rPr lang="zh-CN" altLang="en-US" sz="5428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Yi</a:t>
            </a:r>
            <a:r>
              <a:rPr lang="zh-CN" altLang="en-US" sz="5428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CN" sz="5428" dirty="0">
                <a:solidFill>
                  <a:schemeClr val="bg1"/>
                </a:solidFill>
                <a:latin typeface="Arial" charset="0"/>
              </a:rPr>
              <a:t>Yang</a:t>
            </a:r>
            <a:endParaRPr kumimoji="1" lang="zh-CN" altLang="en-US" sz="6634" dirty="0">
              <a:solidFill>
                <a:schemeClr val="bg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09" y="967716"/>
            <a:ext cx="4468151" cy="191492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5385" y="17273647"/>
            <a:ext cx="11961028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#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</a:rPr>
              <a:t>Contribution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6" y="18638044"/>
            <a:ext cx="12445283" cy="3962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316319" y="26036647"/>
            <a:ext cx="7472759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#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</a:rPr>
              <a:t>Conclusion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cxnSp>
        <p:nvCxnSpPr>
          <p:cNvPr id="17" name="直线连接符 16"/>
          <p:cNvCxnSpPr/>
          <p:nvPr/>
        </p:nvCxnSpPr>
        <p:spPr>
          <a:xfrm>
            <a:off x="12868276" y="4464844"/>
            <a:ext cx="202703" cy="276823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26711033" y="4464844"/>
            <a:ext cx="186036" cy="27625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3367264" y="5306431"/>
            <a:ext cx="12964117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#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</a:rPr>
              <a:t>Method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5689" y="6477889"/>
            <a:ext cx="12255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8944" indent="-1148944">
              <a:buFontTx/>
              <a:buAutoNum type="arabicPeriod"/>
            </a:pPr>
            <a:r>
              <a:rPr kumimoji="1" lang="en-US" altLang="zh-CN" sz="4400" dirty="0">
                <a:latin typeface="+mn-lt"/>
              </a:rPr>
              <a:t>Can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we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make use</a:t>
            </a:r>
            <a:r>
              <a:rPr kumimoji="1" lang="zh-CN" altLang="en-US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of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the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samples</a:t>
            </a:r>
            <a:r>
              <a:rPr kumimoji="1" lang="zh-CN" altLang="en-US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generated by</a:t>
            </a:r>
            <a:r>
              <a:rPr kumimoji="1" lang="zh-CN" altLang="en-US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kumimoji="1" lang="en-US" altLang="zh-CN" sz="4400" dirty="0" smtClean="0">
                <a:latin typeface="+mn-lt"/>
              </a:rPr>
              <a:t>?</a:t>
            </a:r>
            <a:r>
              <a:rPr kumimoji="1" lang="zh-CN" altLang="en-US" sz="4400" dirty="0" smtClean="0">
                <a:latin typeface="+mn-lt"/>
              </a:rPr>
              <a:t>  </a:t>
            </a:r>
            <a:r>
              <a:rPr kumimoji="1" lang="en-US" altLang="zh-CN" sz="4400" dirty="0">
                <a:latin typeface="+mn-lt"/>
              </a:rPr>
              <a:t>How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to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make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it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compatible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with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the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current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classification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model?</a:t>
            </a:r>
          </a:p>
          <a:p>
            <a:pPr marL="1148944" indent="-1148944">
              <a:buAutoNum type="arabicPeriod"/>
            </a:pPr>
            <a:r>
              <a:rPr kumimoji="1" lang="en-US" altLang="zh-CN" sz="4400" dirty="0">
                <a:latin typeface="+mn-lt"/>
              </a:rPr>
              <a:t>The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generated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samples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 smtClean="0">
                <a:latin typeface="+mn-lt"/>
              </a:rPr>
              <a:t>do not have</a:t>
            </a:r>
            <a:r>
              <a:rPr kumimoji="1" lang="zh-CN" altLang="en-US" sz="4400" dirty="0" smtClean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labels.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How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to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assign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labels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for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the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generated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data</a:t>
            </a:r>
            <a:r>
              <a:rPr kumimoji="1" lang="en-US" altLang="zh-CN" sz="4400" dirty="0" smtClean="0">
                <a:latin typeface="+mn-lt"/>
              </a:rPr>
              <a:t>?</a:t>
            </a:r>
            <a:endParaRPr kumimoji="1" lang="en-US" altLang="zh-CN" sz="4400" dirty="0">
              <a:latin typeface="+mn-lt"/>
            </a:endParaRPr>
          </a:p>
          <a:p>
            <a:pPr marL="1148944" indent="-1148944">
              <a:buAutoNum type="arabicPeriod"/>
            </a:pPr>
            <a:r>
              <a:rPr kumimoji="1" lang="en-US" altLang="zh-CN" sz="4400" dirty="0">
                <a:latin typeface="+mn-lt"/>
              </a:rPr>
              <a:t>In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many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 smtClean="0">
                <a:latin typeface="+mn-lt"/>
              </a:rPr>
              <a:t>practical</a:t>
            </a:r>
            <a:r>
              <a:rPr kumimoji="1" lang="zh-CN" altLang="en-US" sz="4400" dirty="0" smtClean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tasks,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such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as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person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re-ID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and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fine-grained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recognition,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we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may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have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only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 smtClean="0">
                <a:latin typeface="+mn-lt"/>
              </a:rPr>
              <a:t>10-20</a:t>
            </a:r>
            <a:r>
              <a:rPr kumimoji="1" lang="zh-CN" altLang="en-US" sz="4400" dirty="0" smtClean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images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pre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class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for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latin typeface="+mn-lt"/>
              </a:rPr>
              <a:t>training.</a:t>
            </a:r>
            <a:r>
              <a:rPr kumimoji="1" lang="zh-CN" altLang="en-US" sz="4400" dirty="0"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Can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we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use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to</a:t>
            </a:r>
            <a:r>
              <a:rPr kumimoji="1" lang="zh-CN" alt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kumimoji="1" lang="en-US" altLang="zh-CN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regularize the CNN model?</a:t>
            </a:r>
            <a:endParaRPr kumimoji="1" lang="en-US" altLang="zh-CN" sz="44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9118" y="5237908"/>
            <a:ext cx="11919505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#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>
                <a:solidFill>
                  <a:schemeClr val="bg1"/>
                </a:solidFill>
              </a:rPr>
              <a:t>Motivation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325361" y="20898271"/>
            <a:ext cx="11102292" cy="71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21" b="1" dirty="0">
                <a:solidFill>
                  <a:schemeClr val="accent1"/>
                </a:solidFill>
              </a:rPr>
              <a:t>Label</a:t>
            </a:r>
            <a:r>
              <a:rPr kumimoji="1" lang="zh-CN" altLang="en-US" sz="4021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>
                <a:solidFill>
                  <a:schemeClr val="accent1"/>
                </a:solidFill>
              </a:rPr>
              <a:t>Smoothing</a:t>
            </a:r>
            <a:r>
              <a:rPr kumimoji="1" lang="zh-CN" altLang="en-US" sz="4021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>
                <a:solidFill>
                  <a:schemeClr val="accent1"/>
                </a:solidFill>
              </a:rPr>
              <a:t>for</a:t>
            </a:r>
            <a:r>
              <a:rPr kumimoji="1" lang="zh-CN" altLang="en-US" sz="4021" b="1" dirty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>
                <a:solidFill>
                  <a:schemeClr val="accent1"/>
                </a:solidFill>
              </a:rPr>
              <a:t>Outliers</a:t>
            </a:r>
            <a:endParaRPr kumimoji="1" lang="zh-CN" altLang="en-US" sz="4021" b="1" dirty="0">
              <a:solidFill>
                <a:schemeClr val="accent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892" y="21621380"/>
            <a:ext cx="12009113" cy="579031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6990184" y="5303044"/>
            <a:ext cx="15793735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#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</a:rPr>
              <a:t>Experiments and Results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3828671" y="29001244"/>
            <a:ext cx="124386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✓ </a:t>
            </a:r>
            <a:r>
              <a:rPr lang="zh-CN" altLang="en-US" sz="4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kumimoji="1" lang="en-US" altLang="zh-CN" sz="4000" dirty="0" smtClean="0">
                <a:solidFill>
                  <a:schemeClr val="accent6">
                    <a:lumMod val="75000"/>
                  </a:schemeClr>
                </a:solidFill>
              </a:rPr>
              <a:t>Compatible with conventional CNN model </a:t>
            </a:r>
          </a:p>
          <a:p>
            <a:r>
              <a:rPr kumimoji="1" lang="en-US" altLang="zh-CN" sz="4000" dirty="0" smtClean="0"/>
              <a:t>We assume that generated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/>
              <a:t>s</a:t>
            </a:r>
            <a:r>
              <a:rPr kumimoji="1" lang="en-US" altLang="zh-CN" sz="4000" dirty="0" smtClean="0"/>
              <a:t>amples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do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/>
              <a:t>not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belong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to</a:t>
            </a:r>
            <a:r>
              <a:rPr kumimoji="1" lang="zh-CN" altLang="en-US" sz="4000" dirty="0"/>
              <a:t> </a:t>
            </a:r>
            <a:r>
              <a:rPr kumimoji="1" lang="en-US" altLang="zh-CN" sz="4000" dirty="0" smtClean="0"/>
              <a:t>any of the predefined classes,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/>
              <a:t>so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we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assign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a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uniform</a:t>
            </a:r>
            <a:r>
              <a:rPr kumimoji="1" lang="zh-CN" altLang="en-US" sz="4000" dirty="0"/>
              <a:t> </a:t>
            </a:r>
            <a:r>
              <a:rPr kumimoji="1" lang="en-US" altLang="zh-CN" sz="4000" dirty="0" smtClean="0"/>
              <a:t>distribution for generated images. We call the policy label smoothing for outliers (LSRO).</a:t>
            </a:r>
            <a:endParaRPr kumimoji="1"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13253146" y="9875044"/>
            <a:ext cx="11846982" cy="711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21" b="1" dirty="0" smtClean="0">
                <a:solidFill>
                  <a:schemeClr val="accent1"/>
                </a:solidFill>
              </a:rPr>
              <a:t>The</a:t>
            </a:r>
            <a:r>
              <a:rPr kumimoji="1" lang="zh-CN" altLang="en-US" sz="4021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 smtClean="0">
                <a:solidFill>
                  <a:schemeClr val="accent1"/>
                </a:solidFill>
              </a:rPr>
              <a:t>images</a:t>
            </a:r>
            <a:r>
              <a:rPr kumimoji="1" lang="zh-CN" altLang="en-US" sz="4021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 smtClean="0">
                <a:solidFill>
                  <a:schemeClr val="accent1"/>
                </a:solidFill>
              </a:rPr>
              <a:t>generated</a:t>
            </a:r>
            <a:r>
              <a:rPr kumimoji="1" lang="zh-CN" altLang="en-US" sz="4021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 smtClean="0">
                <a:solidFill>
                  <a:schemeClr val="accent1"/>
                </a:solidFill>
              </a:rPr>
              <a:t>from</a:t>
            </a:r>
            <a:r>
              <a:rPr kumimoji="1" lang="zh-CN" altLang="en-US" sz="4021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 smtClean="0">
                <a:solidFill>
                  <a:schemeClr val="accent1"/>
                </a:solidFill>
              </a:rPr>
              <a:t>original</a:t>
            </a:r>
            <a:r>
              <a:rPr kumimoji="1" lang="zh-CN" altLang="en-US" sz="4021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 smtClean="0">
                <a:solidFill>
                  <a:schemeClr val="accent1"/>
                </a:solidFill>
              </a:rPr>
              <a:t>training</a:t>
            </a:r>
            <a:r>
              <a:rPr kumimoji="1" lang="zh-CN" altLang="en-US" sz="4021" b="1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sz="4021" b="1" dirty="0" smtClean="0">
                <a:solidFill>
                  <a:schemeClr val="accent1"/>
                </a:solidFill>
              </a:rPr>
              <a:t>set</a:t>
            </a:r>
            <a:endParaRPr kumimoji="1" lang="zh-CN" altLang="en-US" sz="4021" b="1" dirty="0">
              <a:solidFill>
                <a:schemeClr val="accent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378" y="17128849"/>
            <a:ext cx="6357541" cy="295699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35295383" y="16703619"/>
            <a:ext cx="308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+mn-lt"/>
              </a:rPr>
              <a:t>Bird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Recognition</a:t>
            </a:r>
            <a:r>
              <a:rPr kumimoji="1" lang="zh-CN" altLang="en-US" sz="3200" dirty="0">
                <a:latin typeface="+mn-lt"/>
              </a:rPr>
              <a:t> 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6230" y="20555959"/>
            <a:ext cx="7551940" cy="51686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10166" y="10890334"/>
            <a:ext cx="6937404" cy="2780309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7278852" y="13837444"/>
            <a:ext cx="829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State-of-the-art comparison</a:t>
            </a:r>
            <a:endParaRPr kumimoji="1"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240119" y="19958269"/>
            <a:ext cx="3142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+mn-lt"/>
              </a:rPr>
              <a:t>Retrieval</a:t>
            </a:r>
            <a:r>
              <a:rPr kumimoji="1" lang="zh-CN" altLang="en-US" sz="3200" dirty="0">
                <a:latin typeface="+mn-lt"/>
              </a:rPr>
              <a:t> </a:t>
            </a:r>
            <a:r>
              <a:rPr kumimoji="1" lang="en-US" altLang="zh-CN" sz="3200" dirty="0">
                <a:latin typeface="+mn-lt"/>
              </a:rPr>
              <a:t>Sample</a:t>
            </a:r>
            <a:r>
              <a:rPr kumimoji="1" lang="zh-CN" altLang="en-US" sz="3200" dirty="0">
                <a:latin typeface="+mn-lt"/>
              </a:rPr>
              <a:t> 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82696" y="14904244"/>
            <a:ext cx="7083109" cy="5387894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669972" y="14370844"/>
            <a:ext cx="2373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latin typeface="+mn-lt"/>
              </a:rPr>
              <a:t>Market-1501</a:t>
            </a:r>
            <a:endParaRPr kumimoji="1" lang="zh-CN" altLang="en-US" sz="3200" dirty="0">
              <a:latin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226296" y="26943130"/>
            <a:ext cx="7851145" cy="4404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6813" indent="-746813">
              <a:buAutoNum type="arabicPeriod"/>
            </a:pPr>
            <a:r>
              <a:rPr kumimoji="1" lang="en-US" altLang="zh-CN" sz="4000" dirty="0">
                <a:latin typeface="+mn-lt"/>
              </a:rPr>
              <a:t>The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introduction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of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semi-supervised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pipeline;</a:t>
            </a:r>
          </a:p>
          <a:p>
            <a:pPr marL="746813" indent="-746813">
              <a:buAutoNum type="arabicPeriod"/>
            </a:pPr>
            <a:r>
              <a:rPr kumimoji="1" lang="en-US" altLang="zh-CN" sz="4000" dirty="0">
                <a:latin typeface="+mn-lt"/>
              </a:rPr>
              <a:t>LSRO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for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label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assignment;</a:t>
            </a:r>
          </a:p>
          <a:p>
            <a:pPr marL="746813" indent="-746813">
              <a:buAutoNum type="arabicPeriod"/>
            </a:pPr>
            <a:r>
              <a:rPr kumimoji="1" lang="en-US" altLang="zh-CN" sz="4000" dirty="0" smtClean="0">
                <a:latin typeface="+mn-lt"/>
              </a:rPr>
              <a:t>Competitive results on</a:t>
            </a:r>
            <a:r>
              <a:rPr kumimoji="1" lang="zh-CN" altLang="en-US" sz="4000" dirty="0" smtClean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three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Person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re-ID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 smtClean="0">
                <a:latin typeface="+mn-lt"/>
              </a:rPr>
              <a:t>datasets</a:t>
            </a:r>
            <a:r>
              <a:rPr kumimoji="1" lang="zh-CN" altLang="en-US" sz="4000" dirty="0" smtClean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and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one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bird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classification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dataset.</a:t>
            </a:r>
          </a:p>
          <a:p>
            <a:pPr marL="746813" indent="-746813">
              <a:buAutoNum type="arabicPeriod"/>
            </a:pPr>
            <a:endParaRPr kumimoji="1" lang="zh-CN" altLang="en-US" sz="4021" dirty="0"/>
          </a:p>
        </p:txBody>
      </p:sp>
      <p:sp>
        <p:nvSpPr>
          <p:cNvPr id="42" name="文本框 41"/>
          <p:cNvSpPr txBox="1"/>
          <p:nvPr/>
        </p:nvSpPr>
        <p:spPr>
          <a:xfrm>
            <a:off x="27164484" y="26036647"/>
            <a:ext cx="7802864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4800" b="1" dirty="0">
                <a:solidFill>
                  <a:schemeClr val="bg1"/>
                </a:solidFill>
              </a:rPr>
              <a:t>#</a:t>
            </a:r>
            <a:r>
              <a:rPr kumimoji="1" lang="zh-CN" altLang="en-US" sz="4800" b="1" dirty="0">
                <a:solidFill>
                  <a:schemeClr val="bg1"/>
                </a:solidFill>
              </a:rPr>
              <a:t> </a:t>
            </a:r>
            <a:r>
              <a:rPr kumimoji="1" lang="en-US" altLang="zh-CN" sz="4800" b="1" dirty="0" smtClean="0">
                <a:solidFill>
                  <a:schemeClr val="bg1"/>
                </a:solidFill>
              </a:rPr>
              <a:t>Dataset &amp; Code</a:t>
            </a:r>
            <a:endParaRPr kumimoji="1"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7340746" y="26980099"/>
            <a:ext cx="72250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latin typeface="+mn-lt"/>
              </a:rPr>
              <a:t>We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also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propose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a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large-scale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dataset,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DukeMTMC-reID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for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person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re-ID.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This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dataset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is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derived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from</a:t>
            </a:r>
            <a:r>
              <a:rPr kumimoji="1" lang="zh-CN" altLang="en-US" sz="4000" dirty="0">
                <a:latin typeface="+mn-lt"/>
              </a:rPr>
              <a:t> </a:t>
            </a:r>
            <a:r>
              <a:rPr kumimoji="1" lang="en-US" altLang="zh-CN" sz="4000" dirty="0">
                <a:latin typeface="+mn-lt"/>
              </a:rPr>
              <a:t>DukeMTMC.</a:t>
            </a:r>
            <a:endParaRPr kumimoji="1" lang="zh-CN" altLang="en-US" sz="4000" dirty="0">
              <a:latin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393084" y="29687044"/>
            <a:ext cx="3133333" cy="139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15" dirty="0" smtClean="0"/>
              <a:t>Code &amp; Data is available online:</a:t>
            </a:r>
          </a:p>
          <a:p>
            <a:r>
              <a:rPr kumimoji="1" lang="en-US" altLang="zh-CN" sz="2815" dirty="0" smtClean="0"/>
              <a:t>http://zdzheng.xyz </a:t>
            </a:r>
            <a:endParaRPr kumimoji="1" lang="zh-CN" altLang="en-US" sz="2815" dirty="0"/>
          </a:p>
        </p:txBody>
      </p:sp>
      <p:sp>
        <p:nvSpPr>
          <p:cNvPr id="44" name="文本框 22"/>
          <p:cNvSpPr txBox="1"/>
          <p:nvPr/>
        </p:nvSpPr>
        <p:spPr>
          <a:xfrm>
            <a:off x="683793" y="22600444"/>
            <a:ext cx="12059374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1.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We propose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 semi-supervised learning pipeline.</a:t>
            </a:r>
          </a:p>
          <a:p>
            <a:r>
              <a:rPr lang="en-US" sz="4400" dirty="0">
                <a:latin typeface="+mn-lt"/>
              </a:rPr>
              <a:t>There are two components: a generative adversarial </a:t>
            </a:r>
            <a:r>
              <a:rPr lang="en-US" sz="4400" dirty="0" smtClean="0">
                <a:latin typeface="+mn-lt"/>
              </a:rPr>
              <a:t>network (GAN) </a:t>
            </a:r>
            <a:r>
              <a:rPr lang="en-US" sz="4400" dirty="0">
                <a:latin typeface="+mn-lt"/>
              </a:rPr>
              <a:t>for unsupervised learning and a convolutional neural </a:t>
            </a:r>
            <a:r>
              <a:rPr lang="en-US" sz="4400" dirty="0" smtClean="0">
                <a:latin typeface="+mn-lt"/>
              </a:rPr>
              <a:t>network (CNN) </a:t>
            </a:r>
            <a:r>
              <a:rPr lang="en-US" sz="4400" dirty="0">
                <a:latin typeface="+mn-lt"/>
              </a:rPr>
              <a:t>for semi-supervised learning. </a:t>
            </a:r>
            <a:endParaRPr lang="en-US" sz="4400" dirty="0" smtClean="0">
              <a:latin typeface="+mn-lt"/>
            </a:endParaRPr>
          </a:p>
          <a:p>
            <a:endParaRPr lang="en-US" sz="4400" dirty="0" smtClean="0">
              <a:latin typeface="+mn-lt"/>
            </a:endParaRPr>
          </a:p>
          <a:p>
            <a:r>
              <a:rPr lang="en-US" sz="4400" dirty="0" smtClean="0">
                <a:latin typeface="+mn-lt"/>
              </a:rPr>
              <a:t>2.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An LSRO method for semi-supervised learning. </a:t>
            </a:r>
            <a:r>
              <a:rPr lang="en-US" sz="4400" dirty="0" smtClean="0">
                <a:latin typeface="+mn-lt"/>
              </a:rPr>
              <a:t>The integration of unlabeled data regularizes the CNN learning process. We show that the LSRO method is superior to the two available strategies.</a:t>
            </a:r>
          </a:p>
          <a:p>
            <a:endParaRPr lang="en-US" sz="4400" dirty="0" smtClean="0">
              <a:latin typeface="+mn-lt"/>
            </a:endParaRPr>
          </a:p>
          <a:p>
            <a:r>
              <a:rPr lang="en-US" sz="4400" dirty="0" smtClean="0">
                <a:latin typeface="+mn-lt"/>
              </a:rPr>
              <a:t>3. A demonstration that the proposed semi-supervised pipeline have a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consistent improvement </a:t>
            </a:r>
            <a:r>
              <a:rPr lang="en-US" sz="4400" dirty="0" smtClean="0">
                <a:latin typeface="+mn-lt"/>
              </a:rPr>
              <a:t>over the ResNet baseline on four datasets.</a:t>
            </a:r>
            <a:endParaRPr lang="en-US" sz="4400" dirty="0"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10"/>
          <a:srcRect t="4007"/>
          <a:stretch/>
        </p:blipFill>
        <p:spPr>
          <a:xfrm>
            <a:off x="30519137" y="29534644"/>
            <a:ext cx="3120782" cy="26940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13106" y="20823019"/>
            <a:ext cx="7264020" cy="4907171"/>
          </a:xfrm>
          <a:prstGeom prst="rect">
            <a:avLst/>
          </a:prstGeom>
        </p:spPr>
      </p:pic>
      <p:sp>
        <p:nvSpPr>
          <p:cNvPr id="47" name="文本框 39"/>
          <p:cNvSpPr txBox="1"/>
          <p:nvPr/>
        </p:nvSpPr>
        <p:spPr>
          <a:xfrm>
            <a:off x="27669972" y="20339269"/>
            <a:ext cx="257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+mn-lt"/>
              </a:rPr>
              <a:t>CUHK03</a:t>
            </a:r>
            <a:endParaRPr kumimoji="1" lang="zh-CN" altLang="en-US" sz="3600" dirty="0">
              <a:latin typeface="+mn-lt"/>
            </a:endParaRPr>
          </a:p>
        </p:txBody>
      </p:sp>
      <p:sp>
        <p:nvSpPr>
          <p:cNvPr id="48" name="文本框 39"/>
          <p:cNvSpPr txBox="1"/>
          <p:nvPr/>
        </p:nvSpPr>
        <p:spPr>
          <a:xfrm>
            <a:off x="35283378" y="14395669"/>
            <a:ext cx="303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smtClean="0">
                <a:latin typeface="+mn-lt"/>
              </a:rPr>
              <a:t>DukeMTMC-reID</a:t>
            </a:r>
            <a:endParaRPr kumimoji="1" lang="zh-CN" altLang="en-US" sz="3200" dirty="0">
              <a:latin typeface="+mn-lt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06889" y="14962899"/>
            <a:ext cx="5976829" cy="184634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26230" y="11081157"/>
            <a:ext cx="6955278" cy="1784578"/>
          </a:xfrm>
          <a:prstGeom prst="rect">
            <a:avLst/>
          </a:prstGeom>
        </p:spPr>
      </p:pic>
      <p:sp>
        <p:nvSpPr>
          <p:cNvPr id="50" name="文本框 37"/>
          <p:cNvSpPr txBox="1"/>
          <p:nvPr/>
        </p:nvSpPr>
        <p:spPr>
          <a:xfrm>
            <a:off x="27315319" y="10280869"/>
            <a:ext cx="636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Label Assignment Comparison</a:t>
            </a:r>
            <a:endParaRPr kumimoji="1"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文本框 37"/>
          <p:cNvSpPr txBox="1"/>
          <p:nvPr/>
        </p:nvSpPr>
        <p:spPr>
          <a:xfrm>
            <a:off x="35206889" y="10391781"/>
            <a:ext cx="8297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GAN image vs. real image in training</a:t>
            </a:r>
            <a:endParaRPr kumimoji="1"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文本框 37"/>
          <p:cNvSpPr txBox="1"/>
          <p:nvPr/>
        </p:nvSpPr>
        <p:spPr>
          <a:xfrm>
            <a:off x="27361070" y="6293644"/>
            <a:ext cx="63655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Brief Conclusions</a:t>
            </a:r>
            <a:endParaRPr kumimoji="1"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9" y="12770644"/>
            <a:ext cx="12113450" cy="3987154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9319551">
            <a:off x="3490360" y="14546274"/>
            <a:ext cx="1027842" cy="67588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6767"/>
          </a:p>
        </p:txBody>
      </p:sp>
      <p:sp>
        <p:nvSpPr>
          <p:cNvPr id="55" name="TextBox 54"/>
          <p:cNvSpPr txBox="1"/>
          <p:nvPr/>
        </p:nvSpPr>
        <p:spPr>
          <a:xfrm>
            <a:off x="4523915" y="14222924"/>
            <a:ext cx="5479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10-20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images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pre</a:t>
            </a:r>
            <a:r>
              <a:rPr kumimoji="1" lang="zh-CN" altLang="en-US" sz="2800" dirty="0"/>
              <a:t> </a:t>
            </a:r>
            <a:r>
              <a:rPr kumimoji="1" lang="en-US" altLang="zh-CN" sz="2800" dirty="0" smtClean="0"/>
              <a:t>class</a:t>
            </a:r>
          </a:p>
          <a:p>
            <a:r>
              <a:rPr lang="en-US" sz="2800" dirty="0"/>
              <a:t>o</a:t>
            </a:r>
            <a:r>
              <a:rPr lang="en-US" sz="2800" dirty="0" smtClean="0"/>
              <a:t>n three person re-ID datasets.</a:t>
            </a:r>
            <a:endParaRPr lang="en-US" sz="28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75646" y="27096244"/>
            <a:ext cx="3175000" cy="12827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475137" y="28133114"/>
            <a:ext cx="2641600" cy="7366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600096" y="27185144"/>
            <a:ext cx="2501900" cy="9525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976695" y="27942561"/>
            <a:ext cx="6152812" cy="106359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7393084" y="6827044"/>
            <a:ext cx="14688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Generated images improve the baseline performance on four datasets although they are imperfect (to cheat human).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Generated images possess similar regularization ability as the real images borrowed from other datasets.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600" dirty="0" smtClean="0"/>
              <a:t>Three label assignment methods all improve the performance by GAN images. The proposed method LSRO performs better.</a:t>
            </a:r>
            <a:endParaRPr lang="en-US" sz="3600" dirty="0"/>
          </a:p>
        </p:txBody>
      </p:sp>
      <p:sp>
        <p:nvSpPr>
          <p:cNvPr id="62" name="文本框 22"/>
          <p:cNvSpPr txBox="1"/>
          <p:nvPr/>
        </p:nvSpPr>
        <p:spPr>
          <a:xfrm>
            <a:off x="13496305" y="7131844"/>
            <a:ext cx="120593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+mn-lt"/>
              </a:rPr>
              <a:t>Our system does not make major changes to the network structure of the GAN or the CNN model.</a:t>
            </a:r>
          </a:p>
          <a:p>
            <a:r>
              <a:rPr lang="en-US" sz="4000" dirty="0" smtClean="0">
                <a:latin typeface="+mn-lt"/>
              </a:rPr>
              <a:t>In our implement, we utilize the DCGAN model and ResNet-50 as baseline model.</a:t>
            </a:r>
          </a:p>
        </p:txBody>
      </p:sp>
      <p:sp>
        <p:nvSpPr>
          <p:cNvPr id="64" name="文本框 2"/>
          <p:cNvSpPr txBox="1"/>
          <p:nvPr/>
        </p:nvSpPr>
        <p:spPr>
          <a:xfrm>
            <a:off x="13305190" y="6446044"/>
            <a:ext cx="4652236" cy="711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21" b="1" dirty="0" smtClean="0">
                <a:solidFill>
                  <a:schemeClr val="accent1"/>
                </a:solidFill>
              </a:rPr>
              <a:t>Network Overview</a:t>
            </a:r>
            <a:endParaRPr kumimoji="1" lang="zh-CN" altLang="en-US" sz="4021" b="1" dirty="0">
              <a:solidFill>
                <a:schemeClr val="accent1"/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319" y="10713244"/>
            <a:ext cx="12003640" cy="6554983"/>
          </a:xfrm>
          <a:prstGeom prst="rect">
            <a:avLst/>
          </a:prstGeom>
        </p:spPr>
      </p:pic>
      <p:sp>
        <p:nvSpPr>
          <p:cNvPr id="66" name="文本框 22"/>
          <p:cNvSpPr txBox="1"/>
          <p:nvPr/>
        </p:nvSpPr>
        <p:spPr>
          <a:xfrm>
            <a:off x="13446919" y="17418844"/>
            <a:ext cx="130630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Examples of GAN images and real images. (a) The top two rows show the pedestrian samples generated by </a:t>
            </a:r>
            <a:r>
              <a:rPr lang="en-US" sz="3600" dirty="0" smtClean="0"/>
              <a:t>DCGAN (b</a:t>
            </a:r>
            <a:r>
              <a:rPr lang="en-US" sz="3600" dirty="0"/>
              <a:t>) The bottom row shows the real samples in training set</a:t>
            </a:r>
            <a:r>
              <a:rPr lang="en-US" sz="3600" dirty="0" smtClean="0"/>
              <a:t>. Although the generated images in (a) can be easily recognized as fake images by a human, they </a:t>
            </a:r>
            <a:r>
              <a:rPr lang="en-US" sz="3600" dirty="0"/>
              <a:t>still serve as an effective regularizer in our experiment.</a:t>
            </a:r>
            <a:endParaRPr lang="en-US" sz="36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267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441</Words>
  <Application>Microsoft Macintosh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ＭＳ Ｐゴシック</vt:lpstr>
      <vt:lpstr>Wingdings</vt:lpstr>
      <vt:lpstr>宋体</vt:lpstr>
      <vt:lpstr>Arial</vt:lpstr>
      <vt:lpstr>Office Theme</vt:lpstr>
      <vt:lpstr>Unlabeled Samples Generated by GAN  Improve the Person Re-identification Baseline in vitro </vt:lpstr>
    </vt:vector>
  </TitlesOfParts>
  <Company>Univ. of Colorado at Colorado Springs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Zhedong Zheng</cp:lastModifiedBy>
  <cp:revision>338</cp:revision>
  <dcterms:created xsi:type="dcterms:W3CDTF">2014-05-29T01:41:03Z</dcterms:created>
  <dcterms:modified xsi:type="dcterms:W3CDTF">2017-10-16T03:19:43Z</dcterms:modified>
</cp:coreProperties>
</file>