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2" r:id="rId3"/>
    <p:sldId id="262" r:id="rId4"/>
    <p:sldId id="260" r:id="rId5"/>
    <p:sldId id="270" r:id="rId6"/>
    <p:sldId id="261" r:id="rId7"/>
    <p:sldId id="271" r:id="rId8"/>
    <p:sldId id="26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B2F"/>
    <a:srgbClr val="D4A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6A629-590C-4357-8F3C-EC9711D7168C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995EE-EF60-4BB7-B552-CB21FD8BE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7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C7BBCF-6A73-4EF9-B2CD-411EBC324BBE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63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1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5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5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0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2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7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3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1"/>
          <p:cNvSpPr txBox="1">
            <a:spLocks/>
          </p:cNvSpPr>
          <p:nvPr/>
        </p:nvSpPr>
        <p:spPr>
          <a:xfrm>
            <a:off x="342803" y="2165707"/>
            <a:ext cx="8458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  <a:r>
              <a:rPr lang="en-US" altLang="zh-CN" sz="4400" b="1" dirty="0" smtClean="0">
                <a:solidFill>
                  <a:schemeClr val="accent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Web</a:t>
            </a:r>
            <a:r>
              <a:rPr lang="zh-CN" altLang="en-US" sz="4400" b="1" dirty="0" smtClean="0">
                <a:solidFill>
                  <a:schemeClr val="accent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6513" y="3358733"/>
            <a:ext cx="295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系统介绍</a:t>
            </a:r>
            <a:endParaRPr lang="en-US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5000956"/>
            <a:ext cx="3257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信息技术部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/V2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项目组</a:t>
            </a:r>
            <a:endParaRPr 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298" y="5509187"/>
            <a:ext cx="187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2015.01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89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功能模块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pekah\Desktop\业务代码框架V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07058"/>
            <a:ext cx="5400600" cy="505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3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角色用例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83568" y="4025099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录入人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于号 6"/>
          <p:cNvSpPr/>
          <p:nvPr/>
        </p:nvSpPr>
        <p:spPr>
          <a:xfrm>
            <a:off x="2627784" y="2564904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912" y="2708920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于号 9"/>
          <p:cNvSpPr/>
          <p:nvPr/>
        </p:nvSpPr>
        <p:spPr>
          <a:xfrm>
            <a:off x="2627784" y="3927939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8132" y="2708920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79912" y="4025099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执行人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48264" y="2708920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回执方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48264" y="4025099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确认人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于号 23"/>
          <p:cNvSpPr/>
          <p:nvPr/>
        </p:nvSpPr>
        <p:spPr>
          <a:xfrm>
            <a:off x="5674753" y="2564904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等于号 24"/>
          <p:cNvSpPr/>
          <p:nvPr/>
        </p:nvSpPr>
        <p:spPr>
          <a:xfrm>
            <a:off x="5674753" y="395476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线形标注 1(无边框) 15"/>
          <p:cNvSpPr/>
          <p:nvPr/>
        </p:nvSpPr>
        <p:spPr>
          <a:xfrm>
            <a:off x="179511" y="1743154"/>
            <a:ext cx="1492699" cy="793829"/>
          </a:xfrm>
          <a:prstGeom prst="callout1">
            <a:avLst>
              <a:gd name="adj1" fmla="val 42148"/>
              <a:gd name="adj2" fmla="val 98869"/>
              <a:gd name="adj3" fmla="val 144825"/>
              <a:gd name="adj4" fmla="val 1222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需要外部配合的部门或个人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线形标注 1(无边框) 16"/>
          <p:cNvSpPr/>
          <p:nvPr/>
        </p:nvSpPr>
        <p:spPr>
          <a:xfrm>
            <a:off x="7525211" y="1498639"/>
            <a:ext cx="1492699" cy="793829"/>
          </a:xfrm>
          <a:prstGeom prst="callout1">
            <a:avLst>
              <a:gd name="adj1" fmla="val 51148"/>
              <a:gd name="adj2" fmla="val 281"/>
              <a:gd name="adj3" fmla="val 171822"/>
              <a:gd name="adj4" fmla="val -1274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需求方回执配合方完成情况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线形标注 1(无边框) 17"/>
          <p:cNvSpPr/>
          <p:nvPr/>
        </p:nvSpPr>
        <p:spPr>
          <a:xfrm>
            <a:off x="5503069" y="5229200"/>
            <a:ext cx="1492699" cy="793829"/>
          </a:xfrm>
          <a:prstGeom prst="callout1">
            <a:avLst>
              <a:gd name="adj1" fmla="val 38549"/>
              <a:gd name="adj2" fmla="val 93125"/>
              <a:gd name="adj3" fmla="val -67554"/>
              <a:gd name="adj4" fmla="val 1155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执行人录入并最终确认</a:t>
            </a:r>
          </a:p>
        </p:txBody>
      </p:sp>
    </p:spTree>
    <p:extLst>
      <p:ext uri="{BB962C8B-B14F-4D97-AF65-F5344CB8AC3E}">
        <p14:creationId xmlns:p14="http://schemas.microsoft.com/office/powerpoint/2010/main" val="34993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数据类型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12"/>
          <p:cNvSpPr>
            <a:spLocks noChangeArrowheads="1"/>
          </p:cNvSpPr>
          <p:nvPr/>
        </p:nvSpPr>
        <p:spPr bwMode="auto">
          <a:xfrm>
            <a:off x="1906290" y="1917005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7" name="矩形 13"/>
          <p:cNvSpPr>
            <a:spLocks noChangeArrowheads="1"/>
          </p:cNvSpPr>
          <p:nvPr/>
        </p:nvSpPr>
        <p:spPr bwMode="auto">
          <a:xfrm>
            <a:off x="2080482" y="2344043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基础型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椭圆 10"/>
          <p:cNvSpPr>
            <a:spLocks noChangeArrowheads="1"/>
          </p:cNvSpPr>
          <p:nvPr/>
        </p:nvSpPr>
        <p:spPr bwMode="auto">
          <a:xfrm>
            <a:off x="3923928" y="3069134"/>
            <a:ext cx="1223963" cy="1223962"/>
          </a:xfrm>
          <a:prstGeom prst="ellipse">
            <a:avLst/>
          </a:prstGeom>
          <a:solidFill>
            <a:srgbClr val="C898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4107646" y="3496171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申请型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椭圆 10"/>
          <p:cNvSpPr>
            <a:spLocks noChangeArrowheads="1"/>
          </p:cNvSpPr>
          <p:nvPr/>
        </p:nvSpPr>
        <p:spPr bwMode="auto">
          <a:xfrm>
            <a:off x="6012160" y="3861222"/>
            <a:ext cx="1223963" cy="1223962"/>
          </a:xfrm>
          <a:prstGeom prst="ellipse">
            <a:avLst/>
          </a:prstGeom>
          <a:solidFill>
            <a:srgbClr val="21652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6195878" y="4288259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6" name="Freeform 7"/>
          <p:cNvSpPr>
            <a:spLocks/>
          </p:cNvSpPr>
          <p:nvPr/>
        </p:nvSpPr>
        <p:spPr bwMode="gray">
          <a:xfrm rot="7688346" flipV="1">
            <a:off x="1045451" y="3058414"/>
            <a:ext cx="1294231" cy="1651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95536" y="3717032"/>
            <a:ext cx="1684946" cy="904537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1" dirty="0" smtClean="0">
                <a:solidFill>
                  <a:schemeClr val="bg1"/>
                </a:solidFill>
              </a:rPr>
              <a:t> 币种、汇率、品牌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银行、银行账户等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18" name="Freeform 7"/>
          <p:cNvSpPr>
            <a:spLocks/>
          </p:cNvSpPr>
          <p:nvPr/>
        </p:nvSpPr>
        <p:spPr bwMode="gray">
          <a:xfrm rot="8630523">
            <a:off x="3353699" y="4482161"/>
            <a:ext cx="1294231" cy="1651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00">
                <a:schemeClr val="accent6">
                  <a:lumMod val="50000"/>
                </a:schemeClr>
              </a:gs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455006" y="5044743"/>
            <a:ext cx="1828962" cy="904537"/>
          </a:xfrm>
          <a:prstGeom prst="rect">
            <a:avLst/>
          </a:prstGeom>
          <a:solidFill>
            <a:srgbClr val="D4AD40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1" dirty="0" smtClean="0">
                <a:solidFill>
                  <a:schemeClr val="bg1"/>
                </a:solidFill>
              </a:rPr>
              <a:t> 付款申请、出库申请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dirty="0" smtClean="0">
                <a:solidFill>
                  <a:schemeClr val="bg1"/>
                </a:solidFill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点价申请等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22" name="Freeform 7"/>
          <p:cNvSpPr>
            <a:spLocks/>
          </p:cNvSpPr>
          <p:nvPr/>
        </p:nvSpPr>
        <p:spPr bwMode="gray">
          <a:xfrm rot="7308489" flipH="1">
            <a:off x="6574009" y="3496453"/>
            <a:ext cx="1294231" cy="1651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6372200" y="2092415"/>
            <a:ext cx="1684946" cy="904537"/>
          </a:xfrm>
          <a:prstGeom prst="rect">
            <a:avLst/>
          </a:prstGeom>
          <a:solidFill>
            <a:srgbClr val="3E5B2F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b="1" dirty="0" smtClean="0">
                <a:solidFill>
                  <a:schemeClr val="bg1"/>
                </a:solidFill>
              </a:rPr>
              <a:t> 出库、付款、点价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质押、仓库回执等</a:t>
            </a:r>
            <a:endParaRPr lang="en-US" altLang="zh-CN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生命周期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13"/>
          <p:cNvSpPr>
            <a:spLocks noChangeArrowheads="1"/>
          </p:cNvSpPr>
          <p:nvPr/>
        </p:nvSpPr>
        <p:spPr bwMode="auto">
          <a:xfrm>
            <a:off x="2080482" y="2344043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基础型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4107646" y="3496171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申请型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6195878" y="4288259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执行型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1026" name="Picture 2" descr="C:\Users\Administrator\Desktop\数据状态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8117435" cy="507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13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生命周期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12"/>
          <p:cNvSpPr>
            <a:spLocks noChangeArrowheads="1"/>
          </p:cNvSpPr>
          <p:nvPr/>
        </p:nvSpPr>
        <p:spPr bwMode="auto">
          <a:xfrm>
            <a:off x="466130" y="1628973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424859" y="1916832"/>
            <a:ext cx="13388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业务员录入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付款申请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gray">
          <a:xfrm rot="776348">
            <a:off x="1583785" y="1884874"/>
            <a:ext cx="1050990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627784" y="1840301"/>
            <a:ext cx="1080120" cy="508579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</a:rPr>
              <a:t>提交审核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sp>
        <p:nvSpPr>
          <p:cNvPr id="18" name="椭圆 12"/>
          <p:cNvSpPr>
            <a:spLocks noChangeArrowheads="1"/>
          </p:cNvSpPr>
          <p:nvPr/>
        </p:nvSpPr>
        <p:spPr bwMode="auto">
          <a:xfrm>
            <a:off x="4714602" y="1628800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19" name="矩形 13"/>
          <p:cNvSpPr>
            <a:spLocks noChangeArrowheads="1"/>
          </p:cNvSpPr>
          <p:nvPr/>
        </p:nvSpPr>
        <p:spPr bwMode="auto">
          <a:xfrm>
            <a:off x="4788746" y="1916659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业务经理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审核通过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20" name="Freeform 7"/>
          <p:cNvSpPr>
            <a:spLocks/>
          </p:cNvSpPr>
          <p:nvPr/>
        </p:nvSpPr>
        <p:spPr bwMode="gray">
          <a:xfrm rot="776348">
            <a:off x="3628905" y="1812866"/>
            <a:ext cx="1050990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7"/>
          <p:cNvSpPr>
            <a:spLocks/>
          </p:cNvSpPr>
          <p:nvPr/>
        </p:nvSpPr>
        <p:spPr bwMode="gray">
          <a:xfrm rot="3791298">
            <a:off x="5340511" y="2696618"/>
            <a:ext cx="1050990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椭圆 12"/>
          <p:cNvSpPr>
            <a:spLocks noChangeArrowheads="1"/>
          </p:cNvSpPr>
          <p:nvPr/>
        </p:nvSpPr>
        <p:spPr bwMode="auto">
          <a:xfrm>
            <a:off x="5722714" y="3357165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23" name="矩形 13"/>
          <p:cNvSpPr>
            <a:spLocks noChangeArrowheads="1"/>
          </p:cNvSpPr>
          <p:nvPr/>
        </p:nvSpPr>
        <p:spPr bwMode="auto">
          <a:xfrm>
            <a:off x="5796859" y="3645024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已生效的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付款申请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24" name="Freeform 7"/>
          <p:cNvSpPr>
            <a:spLocks/>
          </p:cNvSpPr>
          <p:nvPr/>
        </p:nvSpPr>
        <p:spPr bwMode="gray">
          <a:xfrm rot="18911864" flipH="1" flipV="1">
            <a:off x="5871173" y="4669505"/>
            <a:ext cx="1050990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椭圆 12"/>
          <p:cNvSpPr>
            <a:spLocks noChangeArrowheads="1"/>
          </p:cNvSpPr>
          <p:nvPr/>
        </p:nvSpPr>
        <p:spPr bwMode="auto">
          <a:xfrm>
            <a:off x="4788024" y="4797325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27" name="矩形 13"/>
          <p:cNvSpPr>
            <a:spLocks noChangeArrowheads="1"/>
          </p:cNvSpPr>
          <p:nvPr/>
        </p:nvSpPr>
        <p:spPr bwMode="auto">
          <a:xfrm>
            <a:off x="4862170" y="5085184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财务人员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录入付款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5" name="线形标注 1(无边框) 4"/>
          <p:cNvSpPr/>
          <p:nvPr/>
        </p:nvSpPr>
        <p:spPr>
          <a:xfrm>
            <a:off x="7308304" y="5334599"/>
            <a:ext cx="1492699" cy="793829"/>
          </a:xfrm>
          <a:prstGeom prst="callout1">
            <a:avLst>
              <a:gd name="adj1" fmla="val 18750"/>
              <a:gd name="adj2" fmla="val 5067"/>
              <a:gd name="adj3" fmla="val 22438"/>
              <a:gd name="adj4" fmla="val -941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付款录入由已生效付款申请发起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7"/>
          <p:cNvSpPr>
            <a:spLocks/>
          </p:cNvSpPr>
          <p:nvPr/>
        </p:nvSpPr>
        <p:spPr bwMode="gray">
          <a:xfrm rot="3057221" flipH="1" flipV="1">
            <a:off x="3829022" y="4907501"/>
            <a:ext cx="1050990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椭圆 12"/>
          <p:cNvSpPr>
            <a:spLocks noChangeArrowheads="1"/>
          </p:cNvSpPr>
          <p:nvPr/>
        </p:nvSpPr>
        <p:spPr bwMode="auto">
          <a:xfrm>
            <a:off x="1619672" y="3284984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30" name="矩形 13"/>
          <p:cNvSpPr>
            <a:spLocks noChangeArrowheads="1"/>
          </p:cNvSpPr>
          <p:nvPr/>
        </p:nvSpPr>
        <p:spPr bwMode="auto">
          <a:xfrm>
            <a:off x="1693819" y="357284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审核通过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线下付款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419872" y="4216565"/>
            <a:ext cx="1080120" cy="508579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3366"/>
              </a:buClr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</a:rPr>
              <a:t>提交审核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gray">
          <a:xfrm rot="763327" flipH="1">
            <a:off x="2881950" y="3726339"/>
            <a:ext cx="1241137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7"/>
          <p:cNvSpPr>
            <a:spLocks/>
          </p:cNvSpPr>
          <p:nvPr/>
        </p:nvSpPr>
        <p:spPr bwMode="gray">
          <a:xfrm rot="18512304" flipH="1">
            <a:off x="583692" y="4097229"/>
            <a:ext cx="1241137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椭圆 12"/>
          <p:cNvSpPr>
            <a:spLocks noChangeArrowheads="1"/>
          </p:cNvSpPr>
          <p:nvPr/>
        </p:nvSpPr>
        <p:spPr bwMode="auto">
          <a:xfrm>
            <a:off x="323528" y="4797325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35" name="矩形 13"/>
          <p:cNvSpPr>
            <a:spLocks noChangeArrowheads="1"/>
          </p:cNvSpPr>
          <p:nvPr/>
        </p:nvSpPr>
        <p:spPr bwMode="auto">
          <a:xfrm>
            <a:off x="397675" y="5085184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财务人员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付款确认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36" name="Freeform 7"/>
          <p:cNvSpPr>
            <a:spLocks/>
          </p:cNvSpPr>
          <p:nvPr/>
        </p:nvSpPr>
        <p:spPr bwMode="gray">
          <a:xfrm rot="11725065" flipH="1">
            <a:off x="1350250" y="5638472"/>
            <a:ext cx="1241137" cy="44180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椭圆 12"/>
          <p:cNvSpPr>
            <a:spLocks noChangeArrowheads="1"/>
          </p:cNvSpPr>
          <p:nvPr/>
        </p:nvSpPr>
        <p:spPr bwMode="auto">
          <a:xfrm>
            <a:off x="2698378" y="5301381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38" name="矩形 13"/>
          <p:cNvSpPr>
            <a:spLocks noChangeArrowheads="1"/>
          </p:cNvSpPr>
          <p:nvPr/>
        </p:nvSpPr>
        <p:spPr bwMode="auto">
          <a:xfrm>
            <a:off x="2657109" y="5589240"/>
            <a:ext cx="13388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业务员回执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付款申请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/>
      <p:bldP spid="24" grpId="0" animBg="1"/>
      <p:bldP spid="26" grpId="0" animBg="1"/>
      <p:bldP spid="27" grpId="0"/>
      <p:bldP spid="5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生命周期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椭圆 12"/>
          <p:cNvSpPr>
            <a:spLocks noChangeArrowheads="1"/>
          </p:cNvSpPr>
          <p:nvPr/>
        </p:nvSpPr>
        <p:spPr bwMode="auto">
          <a:xfrm>
            <a:off x="1330226" y="1628973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45" name="矩形 13"/>
          <p:cNvSpPr>
            <a:spLocks noChangeArrowheads="1"/>
          </p:cNvSpPr>
          <p:nvPr/>
        </p:nvSpPr>
        <p:spPr bwMode="auto">
          <a:xfrm>
            <a:off x="1375772" y="2051556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合约生效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8" name="椭圆 12"/>
          <p:cNvSpPr>
            <a:spLocks noChangeArrowheads="1"/>
          </p:cNvSpPr>
          <p:nvPr/>
        </p:nvSpPr>
        <p:spPr bwMode="auto">
          <a:xfrm>
            <a:off x="5794724" y="2852936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49" name="矩形 13"/>
          <p:cNvSpPr>
            <a:spLocks noChangeArrowheads="1"/>
          </p:cNvSpPr>
          <p:nvPr/>
        </p:nvSpPr>
        <p:spPr bwMode="auto">
          <a:xfrm>
            <a:off x="5753452" y="3275692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收付款完成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52" name="椭圆 12"/>
          <p:cNvSpPr>
            <a:spLocks noChangeArrowheads="1"/>
          </p:cNvSpPr>
          <p:nvPr/>
        </p:nvSpPr>
        <p:spPr bwMode="auto">
          <a:xfrm>
            <a:off x="1907704" y="3789213"/>
            <a:ext cx="1225550" cy="122396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53" name="矩形 13"/>
          <p:cNvSpPr>
            <a:spLocks noChangeArrowheads="1"/>
          </p:cNvSpPr>
          <p:nvPr/>
        </p:nvSpPr>
        <p:spPr bwMode="auto">
          <a:xfrm>
            <a:off x="1981849" y="4211796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点价完成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55" name="椭圆 12"/>
          <p:cNvSpPr>
            <a:spLocks noChangeArrowheads="1"/>
          </p:cNvSpPr>
          <p:nvPr/>
        </p:nvSpPr>
        <p:spPr bwMode="auto">
          <a:xfrm>
            <a:off x="4354563" y="4725317"/>
            <a:ext cx="1225550" cy="122396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56" name="矩形 13"/>
          <p:cNvSpPr>
            <a:spLocks noChangeArrowheads="1"/>
          </p:cNvSpPr>
          <p:nvPr/>
        </p:nvSpPr>
        <p:spPr bwMode="auto">
          <a:xfrm>
            <a:off x="4313292" y="5147900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收开票完成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58" name="Freeform 7"/>
          <p:cNvSpPr>
            <a:spLocks/>
          </p:cNvSpPr>
          <p:nvPr/>
        </p:nvSpPr>
        <p:spPr bwMode="gray">
          <a:xfrm rot="14078029" flipH="1" flipV="1">
            <a:off x="5518155" y="1569068"/>
            <a:ext cx="3004238" cy="2056788"/>
          </a:xfrm>
          <a:custGeom>
            <a:avLst/>
            <a:gdLst>
              <a:gd name="T0" fmla="*/ 2147483647 w 2706"/>
              <a:gd name="T1" fmla="*/ 2147483647 h 1093"/>
              <a:gd name="T2" fmla="*/ 2147483647 w 2706"/>
              <a:gd name="T3" fmla="*/ 2147483647 h 1093"/>
              <a:gd name="T4" fmla="*/ 2147483647 w 2706"/>
              <a:gd name="T5" fmla="*/ 2147483647 h 1093"/>
              <a:gd name="T6" fmla="*/ 2147483647 w 2706"/>
              <a:gd name="T7" fmla="*/ 2147483647 h 1093"/>
              <a:gd name="T8" fmla="*/ 2147483647 w 2706"/>
              <a:gd name="T9" fmla="*/ 2147483647 h 1093"/>
              <a:gd name="T10" fmla="*/ 2147483647 w 2706"/>
              <a:gd name="T11" fmla="*/ 2147483647 h 1093"/>
              <a:gd name="T12" fmla="*/ 2147483647 w 2706"/>
              <a:gd name="T13" fmla="*/ 2147483647 h 1093"/>
              <a:gd name="T14" fmla="*/ 2147483647 w 2706"/>
              <a:gd name="T15" fmla="*/ 2147483647 h 1093"/>
              <a:gd name="T16" fmla="*/ 2147483647 w 2706"/>
              <a:gd name="T17" fmla="*/ 2147483647 h 1093"/>
              <a:gd name="T18" fmla="*/ 2147483647 w 2706"/>
              <a:gd name="T19" fmla="*/ 2147483647 h 1093"/>
              <a:gd name="T20" fmla="*/ 2147483647 w 2706"/>
              <a:gd name="T21" fmla="*/ 2147483647 h 1093"/>
              <a:gd name="T22" fmla="*/ 2147483647 w 2706"/>
              <a:gd name="T23" fmla="*/ 2147483647 h 1093"/>
              <a:gd name="T24" fmla="*/ 2147483647 w 2706"/>
              <a:gd name="T25" fmla="*/ 2147483647 h 1093"/>
              <a:gd name="T26" fmla="*/ 2147483647 w 2706"/>
              <a:gd name="T27" fmla="*/ 2147483647 h 1093"/>
              <a:gd name="T28" fmla="*/ 2147483647 w 2706"/>
              <a:gd name="T29" fmla="*/ 2147483647 h 1093"/>
              <a:gd name="T30" fmla="*/ 2147483647 w 2706"/>
              <a:gd name="T31" fmla="*/ 2147483647 h 1093"/>
              <a:gd name="T32" fmla="*/ 2147483647 w 2706"/>
              <a:gd name="T33" fmla="*/ 2147483647 h 1093"/>
              <a:gd name="T34" fmla="*/ 2147483647 w 2706"/>
              <a:gd name="T35" fmla="*/ 2147483647 h 1093"/>
              <a:gd name="T36" fmla="*/ 2147483647 w 2706"/>
              <a:gd name="T37" fmla="*/ 2147483647 h 1093"/>
              <a:gd name="T38" fmla="*/ 2147483647 w 2706"/>
              <a:gd name="T39" fmla="*/ 2147483647 h 1093"/>
              <a:gd name="T40" fmla="*/ 2147483647 w 2706"/>
              <a:gd name="T41" fmla="*/ 2147483647 h 1093"/>
              <a:gd name="T42" fmla="*/ 2147483647 w 2706"/>
              <a:gd name="T43" fmla="*/ 2147483647 h 1093"/>
              <a:gd name="T44" fmla="*/ 2147483647 w 2706"/>
              <a:gd name="T45" fmla="*/ 2147483647 h 1093"/>
              <a:gd name="T46" fmla="*/ 2147483647 w 2706"/>
              <a:gd name="T47" fmla="*/ 2147483647 h 1093"/>
              <a:gd name="T48" fmla="*/ 2147483647 w 2706"/>
              <a:gd name="T49" fmla="*/ 2147483647 h 1093"/>
              <a:gd name="T50" fmla="*/ 2147483647 w 2706"/>
              <a:gd name="T51" fmla="*/ 2147483647 h 1093"/>
              <a:gd name="T52" fmla="*/ 2147483647 w 2706"/>
              <a:gd name="T53" fmla="*/ 2147483647 h 1093"/>
              <a:gd name="T54" fmla="*/ 2147483647 w 2706"/>
              <a:gd name="T55" fmla="*/ 2147483647 h 1093"/>
              <a:gd name="T56" fmla="*/ 2147483647 w 2706"/>
              <a:gd name="T57" fmla="*/ 2147483647 h 1093"/>
              <a:gd name="T58" fmla="*/ 2147483647 w 2706"/>
              <a:gd name="T59" fmla="*/ 2147483647 h 1093"/>
              <a:gd name="T60" fmla="*/ 2147483647 w 2706"/>
              <a:gd name="T61" fmla="*/ 2147483647 h 1093"/>
              <a:gd name="T62" fmla="*/ 2147483647 w 2706"/>
              <a:gd name="T63" fmla="*/ 2147483647 h 10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706"/>
              <a:gd name="T97" fmla="*/ 0 h 1093"/>
              <a:gd name="T98" fmla="*/ 2706 w 2706"/>
              <a:gd name="T99" fmla="*/ 1093 h 109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706" h="1093">
                <a:moveTo>
                  <a:pt x="0" y="1093"/>
                </a:moveTo>
                <a:lnTo>
                  <a:pt x="247" y="884"/>
                </a:lnTo>
                <a:lnTo>
                  <a:pt x="350" y="793"/>
                </a:lnTo>
                <a:lnTo>
                  <a:pt x="451" y="708"/>
                </a:lnTo>
                <a:lnTo>
                  <a:pt x="553" y="631"/>
                </a:lnTo>
                <a:lnTo>
                  <a:pt x="655" y="562"/>
                </a:lnTo>
                <a:lnTo>
                  <a:pt x="756" y="497"/>
                </a:lnTo>
                <a:lnTo>
                  <a:pt x="856" y="439"/>
                </a:lnTo>
                <a:lnTo>
                  <a:pt x="955" y="388"/>
                </a:lnTo>
                <a:lnTo>
                  <a:pt x="1053" y="342"/>
                </a:lnTo>
                <a:lnTo>
                  <a:pt x="1148" y="300"/>
                </a:lnTo>
                <a:lnTo>
                  <a:pt x="1242" y="264"/>
                </a:lnTo>
                <a:lnTo>
                  <a:pt x="1331" y="232"/>
                </a:lnTo>
                <a:lnTo>
                  <a:pt x="1419" y="204"/>
                </a:lnTo>
                <a:lnTo>
                  <a:pt x="1504" y="182"/>
                </a:lnTo>
                <a:lnTo>
                  <a:pt x="1586" y="160"/>
                </a:lnTo>
                <a:lnTo>
                  <a:pt x="1664" y="144"/>
                </a:lnTo>
                <a:lnTo>
                  <a:pt x="1737" y="131"/>
                </a:lnTo>
                <a:lnTo>
                  <a:pt x="1807" y="121"/>
                </a:lnTo>
                <a:lnTo>
                  <a:pt x="1871" y="112"/>
                </a:lnTo>
                <a:lnTo>
                  <a:pt x="1932" y="107"/>
                </a:lnTo>
                <a:lnTo>
                  <a:pt x="1988" y="103"/>
                </a:lnTo>
                <a:lnTo>
                  <a:pt x="2038" y="100"/>
                </a:lnTo>
                <a:lnTo>
                  <a:pt x="2082" y="99"/>
                </a:lnTo>
                <a:lnTo>
                  <a:pt x="2121" y="100"/>
                </a:lnTo>
                <a:lnTo>
                  <a:pt x="2152" y="99"/>
                </a:lnTo>
                <a:lnTo>
                  <a:pt x="2178" y="101"/>
                </a:lnTo>
                <a:lnTo>
                  <a:pt x="2195" y="102"/>
                </a:lnTo>
                <a:lnTo>
                  <a:pt x="2206" y="102"/>
                </a:lnTo>
                <a:lnTo>
                  <a:pt x="2210" y="102"/>
                </a:lnTo>
                <a:lnTo>
                  <a:pt x="2146" y="0"/>
                </a:lnTo>
                <a:lnTo>
                  <a:pt x="2706" y="330"/>
                </a:lnTo>
                <a:lnTo>
                  <a:pt x="2270" y="473"/>
                </a:lnTo>
                <a:lnTo>
                  <a:pt x="2336" y="358"/>
                </a:lnTo>
                <a:lnTo>
                  <a:pt x="2335" y="357"/>
                </a:lnTo>
                <a:lnTo>
                  <a:pt x="2326" y="354"/>
                </a:lnTo>
                <a:lnTo>
                  <a:pt x="2313" y="350"/>
                </a:lnTo>
                <a:lnTo>
                  <a:pt x="2293" y="345"/>
                </a:lnTo>
                <a:lnTo>
                  <a:pt x="2270" y="337"/>
                </a:lnTo>
                <a:lnTo>
                  <a:pt x="2241" y="330"/>
                </a:lnTo>
                <a:lnTo>
                  <a:pt x="2207" y="323"/>
                </a:lnTo>
                <a:lnTo>
                  <a:pt x="2168" y="317"/>
                </a:lnTo>
                <a:lnTo>
                  <a:pt x="2124" y="311"/>
                </a:lnTo>
                <a:lnTo>
                  <a:pt x="2075" y="306"/>
                </a:lnTo>
                <a:lnTo>
                  <a:pt x="2024" y="301"/>
                </a:lnTo>
                <a:lnTo>
                  <a:pt x="1966" y="298"/>
                </a:lnTo>
                <a:lnTo>
                  <a:pt x="1905" y="295"/>
                </a:lnTo>
                <a:lnTo>
                  <a:pt x="1838" y="298"/>
                </a:lnTo>
                <a:lnTo>
                  <a:pt x="1767" y="301"/>
                </a:lnTo>
                <a:lnTo>
                  <a:pt x="1692" y="309"/>
                </a:lnTo>
                <a:lnTo>
                  <a:pt x="1613" y="317"/>
                </a:lnTo>
                <a:lnTo>
                  <a:pt x="1533" y="330"/>
                </a:lnTo>
                <a:lnTo>
                  <a:pt x="1445" y="349"/>
                </a:lnTo>
                <a:lnTo>
                  <a:pt x="1354" y="371"/>
                </a:lnTo>
                <a:lnTo>
                  <a:pt x="1262" y="397"/>
                </a:lnTo>
                <a:lnTo>
                  <a:pt x="1164" y="428"/>
                </a:lnTo>
                <a:lnTo>
                  <a:pt x="1065" y="464"/>
                </a:lnTo>
                <a:lnTo>
                  <a:pt x="960" y="505"/>
                </a:lnTo>
                <a:lnTo>
                  <a:pt x="853" y="553"/>
                </a:lnTo>
                <a:lnTo>
                  <a:pt x="742" y="608"/>
                </a:lnTo>
                <a:lnTo>
                  <a:pt x="629" y="669"/>
                </a:lnTo>
                <a:lnTo>
                  <a:pt x="512" y="736"/>
                </a:lnTo>
                <a:lnTo>
                  <a:pt x="393" y="809"/>
                </a:lnTo>
                <a:lnTo>
                  <a:pt x="271" y="892"/>
                </a:lnTo>
                <a:lnTo>
                  <a:pt x="0" y="1093"/>
                </a:lnTo>
                <a:close/>
              </a:path>
            </a:pathLst>
          </a:custGeom>
          <a:gradFill rotWithShape="1">
            <a:gsLst>
              <a:gs pos="1000">
                <a:srgbClr val="336699"/>
              </a:gs>
              <a:gs pos="100000">
                <a:schemeClr val="tx2"/>
              </a:gs>
            </a:gsLst>
            <a:lin ang="0" scaled="1"/>
          </a:gradFill>
          <a:ln w="158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椭圆 12"/>
          <p:cNvSpPr>
            <a:spLocks noChangeArrowheads="1"/>
          </p:cNvSpPr>
          <p:nvPr/>
        </p:nvSpPr>
        <p:spPr bwMode="auto">
          <a:xfrm>
            <a:off x="7018858" y="4869333"/>
            <a:ext cx="1225550" cy="122396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60" name="矩形 13"/>
          <p:cNvSpPr>
            <a:spLocks noChangeArrowheads="1"/>
          </p:cNvSpPr>
          <p:nvPr/>
        </p:nvSpPr>
        <p:spPr bwMode="auto">
          <a:xfrm>
            <a:off x="7093005" y="529208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合约完成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Tahoma" pitchFamily="34" charset="0"/>
            </a:endParaRPr>
          </a:p>
        </p:txBody>
      </p:sp>
      <p:sp>
        <p:nvSpPr>
          <p:cNvPr id="69" name="椭圆 12"/>
          <p:cNvSpPr>
            <a:spLocks noChangeArrowheads="1"/>
          </p:cNvSpPr>
          <p:nvPr/>
        </p:nvSpPr>
        <p:spPr bwMode="auto">
          <a:xfrm>
            <a:off x="3447058" y="2277045"/>
            <a:ext cx="1225550" cy="12239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70" name="矩形 13"/>
          <p:cNvSpPr>
            <a:spLocks noChangeArrowheads="1"/>
          </p:cNvSpPr>
          <p:nvPr/>
        </p:nvSpPr>
        <p:spPr bwMode="auto">
          <a:xfrm>
            <a:off x="3377188" y="2699628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ahoma" pitchFamily="34" charset="0"/>
              </a:rPr>
              <a:t>出入库完成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78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2" grpId="0" animBg="1"/>
      <p:bldP spid="53" grpId="0"/>
      <p:bldP spid="55" grpId="0" animBg="1"/>
      <p:bldP spid="56" grpId="0"/>
      <p:bldP spid="58" grpId="0" animBg="1"/>
      <p:bldP spid="59" grpId="0" animBg="1"/>
      <p:bldP spid="60" grpId="0"/>
      <p:bldP spid="69" grpId="0" animBg="1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角星 4"/>
          <p:cNvSpPr>
            <a:spLocks noChangeArrowheads="1"/>
          </p:cNvSpPr>
          <p:nvPr/>
        </p:nvSpPr>
        <p:spPr bwMode="auto">
          <a:xfrm rot="20877651">
            <a:off x="-935038" y="-4485218"/>
            <a:ext cx="10671176" cy="14228235"/>
          </a:xfrm>
          <a:prstGeom prst="star5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  <a:sym typeface="宋体" pitchFamily="2" charset="-122"/>
            </a:endParaRPr>
          </a:p>
        </p:txBody>
      </p:sp>
      <p:sp>
        <p:nvSpPr>
          <p:cNvPr id="8" name="TextBox 5"/>
          <p:cNvSpPr>
            <a:spLocks noChangeArrowheads="1"/>
          </p:cNvSpPr>
          <p:nvPr/>
        </p:nvSpPr>
        <p:spPr bwMode="auto">
          <a:xfrm>
            <a:off x="2987675" y="1123951"/>
            <a:ext cx="3168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Kozuka Mincho Pr6N H" pitchFamily="18" charset="-128"/>
                <a:ea typeface="Kozuka Mincho Pr6N H" pitchFamily="18" charset="-128"/>
                <a:sym typeface="Impact" pitchFamily="34" charset="0"/>
              </a:rPr>
              <a:t>2014</a:t>
            </a:r>
            <a:r>
              <a:rPr lang="zh-CN" altLang="en-US" dirty="0" smtClean="0">
                <a:solidFill>
                  <a:schemeClr val="bg1"/>
                </a:solidFill>
                <a:latin typeface="Kozuka Mincho Pr6N H" pitchFamily="18" charset="-128"/>
                <a:ea typeface="Kozuka Mincho Pr6N H" pitchFamily="18" charset="-128"/>
                <a:sym typeface="Impact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Kozuka Mincho Pr6N H" pitchFamily="18" charset="-128"/>
                <a:ea typeface="Kozuka Mincho Pr6N H" pitchFamily="18" charset="-128"/>
                <a:sym typeface="Impact" pitchFamily="34" charset="0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Kozuka Mincho Pr6N H" pitchFamily="18" charset="-128"/>
                <a:ea typeface="Kozuka Mincho Pr6N H" pitchFamily="18" charset="-128"/>
                <a:sym typeface="Impact" pitchFamily="34" charset="0"/>
              </a:rPr>
              <a:t>月</a:t>
            </a:r>
            <a:endParaRPr lang="zh-CN" altLang="en-US" dirty="0">
              <a:latin typeface="Kozuka Mincho Pr6N H" pitchFamily="18" charset="-128"/>
              <a:ea typeface="Kozuka Mincho Pr6N H" pitchFamily="18" charset="-128"/>
            </a:endParaRPr>
          </a:p>
        </p:txBody>
      </p:sp>
      <p:sp>
        <p:nvSpPr>
          <p:cNvPr id="9" name="TextBox 8"/>
          <p:cNvSpPr>
            <a:spLocks noChangeArrowheads="1"/>
          </p:cNvSpPr>
          <p:nvPr/>
        </p:nvSpPr>
        <p:spPr bwMode="auto">
          <a:xfrm>
            <a:off x="2997201" y="1943254"/>
            <a:ext cx="35290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itchFamily="34" charset="0"/>
                <a:sym typeface="Verdana" pitchFamily="34" charset="0"/>
              </a:rPr>
              <a:t>发现价值、分享价值、创造价值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>
            <a:spLocks noChangeArrowheads="1"/>
          </p:cNvSpPr>
          <p:nvPr/>
        </p:nvSpPr>
        <p:spPr bwMode="auto">
          <a:xfrm>
            <a:off x="2997200" y="3128434"/>
            <a:ext cx="29527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Raleway" pitchFamily="2" charset="0"/>
                <a:ea typeface="Raleway" pitchFamily="2" charset="0"/>
                <a:cs typeface="Raleway" pitchFamily="2" charset="0"/>
                <a:sym typeface="Raleway" pitchFamily="2" charset="0"/>
              </a:rPr>
              <a:t>感谢聆听！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TextBox 1"/>
          <p:cNvSpPr>
            <a:spLocks noChangeArrowheads="1"/>
          </p:cNvSpPr>
          <p:nvPr/>
        </p:nvSpPr>
        <p:spPr bwMode="auto">
          <a:xfrm>
            <a:off x="2997200" y="1617133"/>
            <a:ext cx="5967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大宗有色业务管理系统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590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397</TotalTime>
  <Words>181</Words>
  <Application>Microsoft Office PowerPoint</Application>
  <PresentationFormat>全屏显示(4:3)</PresentationFormat>
  <Paragraphs>59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pekah.chow</Manager>
  <Company>上海迪亮信息技术有限公司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有色金属业务管理系统Web版介绍</dc:title>
  <dc:subject>有色金属业务管理系统Web版介绍</dc:subject>
  <dc:creator>pekah.chow</dc:creator>
  <cp:lastModifiedBy>Administrator</cp:lastModifiedBy>
  <cp:revision>450</cp:revision>
  <dcterms:created xsi:type="dcterms:W3CDTF">2014-10-15T02:27:59Z</dcterms:created>
  <dcterms:modified xsi:type="dcterms:W3CDTF">2015-01-30T00:42:24Z</dcterms:modified>
</cp:coreProperties>
</file>