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72" r:id="rId5"/>
    <p:sldId id="262" r:id="rId6"/>
    <p:sldId id="260" r:id="rId7"/>
    <p:sldId id="270" r:id="rId8"/>
    <p:sldId id="261" r:id="rId9"/>
    <p:sldId id="271" r:id="rId10"/>
    <p:sldId id="263" r:id="rId11"/>
    <p:sldId id="268" r:id="rId12"/>
    <p:sldId id="265" r:id="rId13"/>
    <p:sldId id="266" r:id="rId14"/>
    <p:sldId id="267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B2F"/>
    <a:srgbClr val="D4A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6A629-590C-4357-8F3C-EC9711D7168C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995EE-EF60-4BB7-B552-CB21FD8BE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7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FC7BBCF-6A73-4EF9-B2CD-411EBC324BBE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15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63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1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5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5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0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2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7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3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1"/>
          <p:cNvSpPr txBox="1">
            <a:spLocks/>
          </p:cNvSpPr>
          <p:nvPr/>
        </p:nvSpPr>
        <p:spPr>
          <a:xfrm>
            <a:off x="342803" y="2165707"/>
            <a:ext cx="8458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迈科集团业务系统</a:t>
            </a:r>
            <a:r>
              <a:rPr lang="en-US" altLang="zh-CN" sz="4400" b="1" dirty="0" smtClean="0">
                <a:solidFill>
                  <a:schemeClr val="accent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V2</a:t>
            </a:r>
            <a:endParaRPr lang="zh-CN" altLang="en-US" sz="4400" b="1" dirty="0" smtClean="0">
              <a:solidFill>
                <a:schemeClr val="accent1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6513" y="3358733"/>
            <a:ext cx="295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开发总结</a:t>
            </a:r>
            <a:endParaRPr lang="en-US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5000956"/>
            <a:ext cx="3257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信息技术部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/V2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项目组</a:t>
            </a:r>
            <a:endParaRPr lang="en-US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298" y="5509187"/>
            <a:ext cx="187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2014.10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892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业务框架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3491880" y="2780928"/>
            <a:ext cx="2664296" cy="2448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79712" y="1772816"/>
            <a:ext cx="120279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用户中心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233302" y="980728"/>
            <a:ext cx="120279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452320" y="3429000"/>
            <a:ext cx="120279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547664" y="3933056"/>
            <a:ext cx="1202794" cy="115212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回滚系统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7" idx="5"/>
            <a:endCxn id="6" idx="1"/>
          </p:cNvCxnSpPr>
          <p:nvPr/>
        </p:nvCxnSpPr>
        <p:spPr>
          <a:xfrm>
            <a:off x="3006361" y="2756219"/>
            <a:ext cx="875696" cy="3832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7"/>
            <a:endCxn id="8" idx="2"/>
          </p:cNvCxnSpPr>
          <p:nvPr/>
        </p:nvCxnSpPr>
        <p:spPr>
          <a:xfrm flipV="1">
            <a:off x="3006361" y="1556792"/>
            <a:ext cx="1226941" cy="38474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5"/>
            <a:endCxn id="9" idx="1"/>
          </p:cNvCxnSpPr>
          <p:nvPr/>
        </p:nvCxnSpPr>
        <p:spPr>
          <a:xfrm>
            <a:off x="5259951" y="1964131"/>
            <a:ext cx="2368514" cy="16335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6"/>
            <a:endCxn id="9" idx="2"/>
          </p:cNvCxnSpPr>
          <p:nvPr/>
        </p:nvCxnSpPr>
        <p:spPr>
          <a:xfrm>
            <a:off x="6156176" y="4005064"/>
            <a:ext cx="1296144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6"/>
          </p:cNvCxnSpPr>
          <p:nvPr/>
        </p:nvCxnSpPr>
        <p:spPr>
          <a:xfrm>
            <a:off x="2750458" y="4509120"/>
            <a:ext cx="885438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4"/>
          </p:cNvCxnSpPr>
          <p:nvPr/>
        </p:nvCxnSpPr>
        <p:spPr>
          <a:xfrm>
            <a:off x="4824028" y="5229200"/>
            <a:ext cx="10671" cy="4125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</p:cNvCxnSpPr>
          <p:nvPr/>
        </p:nvCxnSpPr>
        <p:spPr>
          <a:xfrm flipH="1">
            <a:off x="5414754" y="4412403"/>
            <a:ext cx="2213711" cy="16088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233302" y="5641776"/>
            <a:ext cx="120279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7" idx="4"/>
          </p:cNvCxnSpPr>
          <p:nvPr/>
        </p:nvCxnSpPr>
        <p:spPr>
          <a:xfrm>
            <a:off x="2581109" y="2924944"/>
            <a:ext cx="1699492" cy="30216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7310" y="1988839"/>
            <a:ext cx="7095090" cy="2520281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开发模式：敏捷开发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任务管理工具：</a:t>
            </a:r>
            <a:r>
              <a:rPr lang="en-US" altLang="zh-CN" sz="2400" dirty="0" smtClean="0">
                <a:solidFill>
                  <a:schemeClr val="bg1"/>
                </a:solidFill>
              </a:rPr>
              <a:t>Team Foundation Server + Project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初期适应：</a:t>
            </a:r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</a:rPr>
              <a:t>天</a:t>
            </a: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zh-CN" altLang="en-US" sz="2400" dirty="0" smtClean="0">
                <a:solidFill>
                  <a:schemeClr val="bg1"/>
                </a:solidFill>
              </a:rPr>
              <a:t>迭代周期：一周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迭代次数：</a:t>
            </a:r>
            <a:r>
              <a:rPr lang="en-US" altLang="zh-CN" sz="2400" dirty="0" smtClean="0">
                <a:solidFill>
                  <a:schemeClr val="bg1"/>
                </a:solidFill>
              </a:rPr>
              <a:t>14</a:t>
            </a:r>
            <a:r>
              <a:rPr lang="zh-CN" altLang="en-US" sz="2400" dirty="0" smtClean="0">
                <a:solidFill>
                  <a:schemeClr val="bg1"/>
                </a:solidFill>
              </a:rPr>
              <a:t>次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代码架构更新次数：</a:t>
            </a:r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</a:rPr>
              <a:t>次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3285"/>
            <a:ext cx="7848872" cy="417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项目管理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77724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67221"/>
            <a:ext cx="74009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94" y="2526183"/>
            <a:ext cx="7620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40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4017" y="2132856"/>
            <a:ext cx="7968423" cy="324036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操作系统： </a:t>
            </a:r>
            <a:r>
              <a:rPr lang="en-US" altLang="zh-CN" sz="2400" dirty="0" smtClean="0">
                <a:solidFill>
                  <a:schemeClr val="bg1"/>
                </a:solidFill>
              </a:rPr>
              <a:t>Windows 2008 R2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站点服务： </a:t>
            </a:r>
            <a:r>
              <a:rPr lang="en-US" altLang="zh-CN" sz="2400" dirty="0" smtClean="0">
                <a:solidFill>
                  <a:schemeClr val="bg1"/>
                </a:solidFill>
              </a:rPr>
              <a:t>IIS7.0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数据库： </a:t>
            </a:r>
            <a:r>
              <a:rPr lang="en-US" altLang="zh-CN" sz="2400" dirty="0" smtClean="0">
                <a:solidFill>
                  <a:schemeClr val="bg1"/>
                </a:solidFill>
              </a:rPr>
              <a:t>SQL Server 2008 R2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开发平台：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.Net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FrameWork</a:t>
            </a:r>
            <a:r>
              <a:rPr lang="en-US" altLang="zh-CN" sz="2400" dirty="0" smtClean="0">
                <a:solidFill>
                  <a:schemeClr val="bg1"/>
                </a:solidFill>
              </a:rPr>
              <a:t> 4.0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UI</a:t>
            </a:r>
            <a:r>
              <a:rPr lang="zh-CN" altLang="en-US" sz="2400" dirty="0" smtClean="0">
                <a:solidFill>
                  <a:schemeClr val="bg1"/>
                </a:solidFill>
              </a:rPr>
              <a:t>框架：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jqwidgets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后台框架：三层架构 </a:t>
            </a:r>
            <a:r>
              <a:rPr lang="en-US" altLang="zh-CN" sz="2400" dirty="0" smtClean="0">
                <a:solidFill>
                  <a:schemeClr val="bg1"/>
                </a:solidFill>
              </a:rPr>
              <a:t>+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CodeSmith</a:t>
            </a:r>
            <a:r>
              <a:rPr lang="zh-CN" altLang="en-US" sz="2400" dirty="0" smtClean="0">
                <a:solidFill>
                  <a:schemeClr val="bg1"/>
                </a:solidFill>
              </a:rPr>
              <a:t>代码生成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插件管理：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Nuget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开发工具： </a:t>
            </a:r>
            <a:r>
              <a:rPr lang="en-US" altLang="zh-CN" sz="2400" dirty="0" smtClean="0">
                <a:solidFill>
                  <a:schemeClr val="bg1"/>
                </a:solidFill>
              </a:rPr>
              <a:t>Visual Studio 2012</a:t>
            </a:r>
          </a:p>
        </p:txBody>
      </p:sp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技术简介 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0292"/>
            <a:ext cx="6648822" cy="318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33541"/>
            <a:ext cx="7596336" cy="525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3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代码架构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 descr="C:\Users\Administrator\Desktop\技术架框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87" y="1484784"/>
            <a:ext cx="5934025" cy="525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3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测试计划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4017" y="2276872"/>
            <a:ext cx="7968423" cy="3024336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业务测试： 根据实际业务需求进行系统功能模块测试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性能测试： 根据响应速度要求，进行性能测试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负载测试： 根据访问并发要求，进行压力测试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兼容性测试：通过不同浏览器，进行</a:t>
            </a:r>
            <a:r>
              <a:rPr lang="en-US" altLang="zh-CN" sz="2400" dirty="0" smtClean="0">
                <a:solidFill>
                  <a:schemeClr val="bg1"/>
                </a:solidFill>
              </a:rPr>
              <a:t>UI</a:t>
            </a:r>
            <a:r>
              <a:rPr lang="zh-CN" altLang="en-US" sz="2400" dirty="0" smtClean="0">
                <a:solidFill>
                  <a:schemeClr val="bg1"/>
                </a:solidFill>
              </a:rPr>
              <a:t>渲染效果检测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稳定性测试：通过长时间运营与负载，检测系统稳定性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角星 4"/>
          <p:cNvSpPr>
            <a:spLocks noChangeArrowheads="1"/>
          </p:cNvSpPr>
          <p:nvPr/>
        </p:nvSpPr>
        <p:spPr bwMode="auto">
          <a:xfrm rot="20877651">
            <a:off x="-935038" y="-4485218"/>
            <a:ext cx="10671176" cy="14228235"/>
          </a:xfrm>
          <a:prstGeom prst="star5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  <a:sym typeface="宋体" pitchFamily="2" charset="-122"/>
            </a:endParaRPr>
          </a:p>
        </p:txBody>
      </p:sp>
      <p:sp>
        <p:nvSpPr>
          <p:cNvPr id="8" name="TextBox 5"/>
          <p:cNvSpPr>
            <a:spLocks noChangeArrowheads="1"/>
          </p:cNvSpPr>
          <p:nvPr/>
        </p:nvSpPr>
        <p:spPr bwMode="auto">
          <a:xfrm>
            <a:off x="2987675" y="1123951"/>
            <a:ext cx="3168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Kozuka Mincho Pr6N H" pitchFamily="18" charset="-128"/>
                <a:ea typeface="Kozuka Mincho Pr6N H" pitchFamily="18" charset="-128"/>
                <a:sym typeface="Impact" pitchFamily="34" charset="0"/>
              </a:rPr>
              <a:t>2014</a:t>
            </a:r>
            <a:r>
              <a:rPr lang="zh-CN" altLang="en-US" dirty="0" smtClean="0">
                <a:solidFill>
                  <a:schemeClr val="bg1"/>
                </a:solidFill>
                <a:latin typeface="Kozuka Mincho Pr6N H" pitchFamily="18" charset="-128"/>
                <a:ea typeface="Kozuka Mincho Pr6N H" pitchFamily="18" charset="-128"/>
                <a:sym typeface="Impact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Kozuka Mincho Pr6N H" pitchFamily="18" charset="-128"/>
                <a:ea typeface="Kozuka Mincho Pr6N H" pitchFamily="18" charset="-128"/>
                <a:sym typeface="Impact" pitchFamily="34" charset="0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Kozuka Mincho Pr6N H" pitchFamily="18" charset="-128"/>
                <a:ea typeface="Kozuka Mincho Pr6N H" pitchFamily="18" charset="-128"/>
                <a:sym typeface="Impact" pitchFamily="34" charset="0"/>
              </a:rPr>
              <a:t>月</a:t>
            </a:r>
            <a:endParaRPr lang="zh-CN" altLang="en-US" dirty="0">
              <a:latin typeface="Kozuka Mincho Pr6N H" pitchFamily="18" charset="-128"/>
              <a:ea typeface="Kozuka Mincho Pr6N H" pitchFamily="18" charset="-128"/>
            </a:endParaRPr>
          </a:p>
        </p:txBody>
      </p:sp>
      <p:sp>
        <p:nvSpPr>
          <p:cNvPr id="9" name="TextBox 8"/>
          <p:cNvSpPr>
            <a:spLocks noChangeArrowheads="1"/>
          </p:cNvSpPr>
          <p:nvPr/>
        </p:nvSpPr>
        <p:spPr bwMode="auto">
          <a:xfrm>
            <a:off x="2997201" y="1943254"/>
            <a:ext cx="35290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  <a:sym typeface="Verdana" pitchFamily="34" charset="0"/>
              </a:rPr>
              <a:t>发现价值、分享价值、创造价值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>
            <a:spLocks noChangeArrowheads="1"/>
          </p:cNvSpPr>
          <p:nvPr/>
        </p:nvSpPr>
        <p:spPr bwMode="auto">
          <a:xfrm>
            <a:off x="2997200" y="3128434"/>
            <a:ext cx="29527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Raleway" pitchFamily="2" charset="0"/>
                <a:ea typeface="Raleway" pitchFamily="2" charset="0"/>
                <a:cs typeface="Raleway" pitchFamily="2" charset="0"/>
                <a:sym typeface="Raleway" pitchFamily="2" charset="0"/>
              </a:rPr>
              <a:t>感谢聆听！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TextBox 1"/>
          <p:cNvSpPr>
            <a:spLocks noChangeArrowheads="1"/>
          </p:cNvSpPr>
          <p:nvPr/>
        </p:nvSpPr>
        <p:spPr bwMode="auto">
          <a:xfrm>
            <a:off x="2997200" y="1617133"/>
            <a:ext cx="5967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大宗有色业务管理系统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590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进度回顾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Administrator\Desktop\进度计划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636912"/>
            <a:ext cx="9056687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91880" y="378904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(3*5)+2=17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人月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gray">
          <a:xfrm rot="20082612" flipH="1">
            <a:off x="4475453" y="2629086"/>
            <a:ext cx="1433861" cy="54391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0">
                <a:srgbClr val="336699"/>
              </a:gs>
              <a:gs pos="100000">
                <a:srgbClr val="FF9933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59396" y="3060249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6*4=24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人月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gray">
          <a:xfrm rot="20412919" flipH="1" flipV="1">
            <a:off x="6328764" y="3511602"/>
            <a:ext cx="1433861" cy="54391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0">
                <a:srgbClr val="336699"/>
              </a:gs>
              <a:gs pos="100000">
                <a:srgbClr val="FF9933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业务流程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流程图: 可选过程 1"/>
          <p:cNvSpPr/>
          <p:nvPr/>
        </p:nvSpPr>
        <p:spPr>
          <a:xfrm>
            <a:off x="4211960" y="2132856"/>
            <a:ext cx="111636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出库</a:t>
            </a:r>
            <a:endParaRPr lang="zh-CN" altLang="en-US" b="1" dirty="0"/>
          </a:p>
        </p:txBody>
      </p:sp>
      <p:sp>
        <p:nvSpPr>
          <p:cNvPr id="3" name="流程图: 准备 2"/>
          <p:cNvSpPr/>
          <p:nvPr/>
        </p:nvSpPr>
        <p:spPr>
          <a:xfrm>
            <a:off x="719336" y="3212976"/>
            <a:ext cx="1152128" cy="64807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签约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2375520" y="2132856"/>
            <a:ext cx="111636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收款</a:t>
            </a:r>
            <a:endParaRPr lang="zh-CN" altLang="en-US" b="1" dirty="0"/>
          </a:p>
        </p:txBody>
      </p:sp>
      <p:sp>
        <p:nvSpPr>
          <p:cNvPr id="9" name="流程图: 可选过程 8"/>
          <p:cNvSpPr/>
          <p:nvPr/>
        </p:nvSpPr>
        <p:spPr>
          <a:xfrm>
            <a:off x="2375520" y="4365104"/>
            <a:ext cx="111636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入</a:t>
            </a:r>
            <a:r>
              <a:rPr lang="zh-CN" altLang="en-US" b="1" dirty="0" smtClean="0"/>
              <a:t>库</a:t>
            </a:r>
            <a:endParaRPr lang="zh-CN" altLang="en-US" b="1" dirty="0"/>
          </a:p>
        </p:txBody>
      </p:sp>
      <p:sp>
        <p:nvSpPr>
          <p:cNvPr id="10" name="流程图: 可选过程 9"/>
          <p:cNvSpPr/>
          <p:nvPr/>
        </p:nvSpPr>
        <p:spPr>
          <a:xfrm>
            <a:off x="4211042" y="4365104"/>
            <a:ext cx="111636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付款</a:t>
            </a:r>
            <a:endParaRPr lang="zh-CN" altLang="en-US" b="1" dirty="0"/>
          </a:p>
        </p:txBody>
      </p:sp>
      <p:sp>
        <p:nvSpPr>
          <p:cNvPr id="11" name="流程图: 可选过程 10"/>
          <p:cNvSpPr/>
          <p:nvPr/>
        </p:nvSpPr>
        <p:spPr>
          <a:xfrm>
            <a:off x="5724772" y="3212976"/>
            <a:ext cx="111636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点价</a:t>
            </a:r>
            <a:endParaRPr lang="zh-CN" altLang="en-US" b="1" dirty="0"/>
          </a:p>
        </p:txBody>
      </p:sp>
      <p:sp>
        <p:nvSpPr>
          <p:cNvPr id="16" name="流程图: 可选过程 15"/>
          <p:cNvSpPr/>
          <p:nvPr/>
        </p:nvSpPr>
        <p:spPr>
          <a:xfrm>
            <a:off x="6840016" y="2132856"/>
            <a:ext cx="111636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开</a:t>
            </a:r>
            <a:r>
              <a:rPr lang="zh-CN" altLang="en-US" b="1" dirty="0" smtClean="0"/>
              <a:t>票</a:t>
            </a:r>
            <a:endParaRPr lang="zh-CN" altLang="en-US" b="1" dirty="0"/>
          </a:p>
        </p:txBody>
      </p:sp>
      <p:sp>
        <p:nvSpPr>
          <p:cNvPr id="17" name="流程图: 可选过程 16"/>
          <p:cNvSpPr/>
          <p:nvPr/>
        </p:nvSpPr>
        <p:spPr>
          <a:xfrm>
            <a:off x="6840016" y="4365104"/>
            <a:ext cx="111636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收票</a:t>
            </a:r>
            <a:endParaRPr lang="zh-CN" altLang="en-US" b="1" dirty="0"/>
          </a:p>
        </p:txBody>
      </p:sp>
      <p:sp>
        <p:nvSpPr>
          <p:cNvPr id="4" name="圆角右箭头 3"/>
          <p:cNvSpPr/>
          <p:nvPr/>
        </p:nvSpPr>
        <p:spPr>
          <a:xfrm>
            <a:off x="1259632" y="2204864"/>
            <a:ext cx="1008112" cy="7920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707904" y="2204864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右箭头 17"/>
          <p:cNvSpPr/>
          <p:nvPr/>
        </p:nvSpPr>
        <p:spPr>
          <a:xfrm flipV="1">
            <a:off x="1259632" y="4077072"/>
            <a:ext cx="1008112" cy="7920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707904" y="447180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右箭头 23"/>
          <p:cNvSpPr/>
          <p:nvPr/>
        </p:nvSpPr>
        <p:spPr>
          <a:xfrm rot="16200000" flipV="1">
            <a:off x="6850101" y="2897858"/>
            <a:ext cx="720080" cy="4862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右箭头 24"/>
          <p:cNvSpPr/>
          <p:nvPr/>
        </p:nvSpPr>
        <p:spPr>
          <a:xfrm rot="16200000" flipH="1" flipV="1">
            <a:off x="6849170" y="3709280"/>
            <a:ext cx="720080" cy="4862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2051720" y="3356992"/>
            <a:ext cx="352839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1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18" grpId="0" animBg="1"/>
      <p:bldP spid="19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特色功能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64017" y="2132856"/>
            <a:ext cx="7968423" cy="3816424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单单对应： 发票及收付款</a:t>
            </a:r>
            <a:r>
              <a:rPr lang="zh-CN" altLang="en-US" sz="2400" dirty="0" smtClean="0">
                <a:solidFill>
                  <a:schemeClr val="bg1"/>
                </a:solidFill>
              </a:rPr>
              <a:t>明细可以与库存</a:t>
            </a:r>
            <a:r>
              <a:rPr lang="zh-CN" altLang="en-US" sz="2400" dirty="0" smtClean="0">
                <a:solidFill>
                  <a:schemeClr val="bg1"/>
                </a:solidFill>
              </a:rPr>
              <a:t>对应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发票分离： 财务票与业务</a:t>
            </a:r>
            <a:r>
              <a:rPr lang="zh-CN" altLang="en-US" sz="2400" dirty="0" smtClean="0">
                <a:solidFill>
                  <a:schemeClr val="bg1"/>
                </a:solidFill>
              </a:rPr>
              <a:t>票分为</a:t>
            </a:r>
            <a:r>
              <a:rPr lang="zh-CN" altLang="en-US" sz="2400" dirty="0" smtClean="0">
                <a:solidFill>
                  <a:schemeClr val="bg1"/>
                </a:solidFill>
              </a:rPr>
              <a:t>两大</a:t>
            </a:r>
            <a:r>
              <a:rPr lang="zh-CN" altLang="en-US" sz="2400" dirty="0" smtClean="0">
                <a:solidFill>
                  <a:schemeClr val="bg1"/>
                </a:solidFill>
              </a:rPr>
              <a:t>类，</a:t>
            </a:r>
            <a:r>
              <a:rPr lang="zh-CN" altLang="en-US" sz="2400" dirty="0" smtClean="0">
                <a:solidFill>
                  <a:schemeClr val="bg1"/>
                </a:solidFill>
              </a:rPr>
              <a:t>且多对多关联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任务系统： </a:t>
            </a:r>
            <a:r>
              <a:rPr lang="zh-CN" altLang="en-US" sz="2400" dirty="0" smtClean="0">
                <a:solidFill>
                  <a:schemeClr val="bg1"/>
                </a:solidFill>
              </a:rPr>
              <a:t>所有审核任务在同一列表中显示，操作更加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便利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用户系统： </a:t>
            </a:r>
            <a:r>
              <a:rPr lang="zh-CN" altLang="en-US" sz="2400" dirty="0" smtClean="0">
                <a:solidFill>
                  <a:schemeClr val="bg1"/>
                </a:solidFill>
              </a:rPr>
              <a:t>通过单点登录方案</a:t>
            </a:r>
            <a:r>
              <a:rPr lang="zh-CN" altLang="en-US" sz="2400" dirty="0" smtClean="0">
                <a:solidFill>
                  <a:schemeClr val="bg1"/>
                </a:solidFill>
              </a:rPr>
              <a:t>，实现一次登录，</a:t>
            </a:r>
            <a:r>
              <a:rPr lang="zh-CN" altLang="en-US" sz="2400" dirty="0" smtClean="0">
                <a:solidFill>
                  <a:schemeClr val="bg1"/>
                </a:solidFill>
              </a:rPr>
              <a:t>多方共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享，业务量增大时即时扩展系统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消息系统： 统一消息入口与出口，业务模块配置消息入口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即</a:t>
            </a:r>
            <a:r>
              <a:rPr lang="zh-CN" altLang="en-US" sz="2400" dirty="0" smtClean="0">
                <a:solidFill>
                  <a:schemeClr val="bg1"/>
                </a:solidFill>
              </a:rPr>
              <a:t>可达到消息提醒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角色用例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83568" y="4025099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于号 6"/>
          <p:cNvSpPr/>
          <p:nvPr/>
        </p:nvSpPr>
        <p:spPr>
          <a:xfrm>
            <a:off x="2627784" y="2564904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912" y="2708920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于号 9"/>
          <p:cNvSpPr/>
          <p:nvPr/>
        </p:nvSpPr>
        <p:spPr>
          <a:xfrm>
            <a:off x="2627784" y="3927939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8132" y="2708920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79912" y="4025099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执行人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48264" y="2708920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回执方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48264" y="4025099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确认人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于号 23"/>
          <p:cNvSpPr/>
          <p:nvPr/>
        </p:nvSpPr>
        <p:spPr>
          <a:xfrm>
            <a:off x="5674753" y="2564904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等于号 24"/>
          <p:cNvSpPr/>
          <p:nvPr/>
        </p:nvSpPr>
        <p:spPr>
          <a:xfrm>
            <a:off x="5674753" y="395476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线形标注 1(无边框) 15"/>
          <p:cNvSpPr/>
          <p:nvPr/>
        </p:nvSpPr>
        <p:spPr>
          <a:xfrm>
            <a:off x="179511" y="1743154"/>
            <a:ext cx="1492699" cy="793829"/>
          </a:xfrm>
          <a:prstGeom prst="callout1">
            <a:avLst>
              <a:gd name="adj1" fmla="val 42148"/>
              <a:gd name="adj2" fmla="val 98869"/>
              <a:gd name="adj3" fmla="val 144825"/>
              <a:gd name="adj4" fmla="val 1222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需要外部配合的部门或个人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线形标注 1(无边框) 16"/>
          <p:cNvSpPr/>
          <p:nvPr/>
        </p:nvSpPr>
        <p:spPr>
          <a:xfrm>
            <a:off x="7525211" y="1498639"/>
            <a:ext cx="1492699" cy="793829"/>
          </a:xfrm>
          <a:prstGeom prst="callout1">
            <a:avLst>
              <a:gd name="adj1" fmla="val 51148"/>
              <a:gd name="adj2" fmla="val 281"/>
              <a:gd name="adj3" fmla="val 171822"/>
              <a:gd name="adj4" fmla="val -1274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需求方回执配合方完成情况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线形标注 1(无边框) 17"/>
          <p:cNvSpPr/>
          <p:nvPr/>
        </p:nvSpPr>
        <p:spPr>
          <a:xfrm>
            <a:off x="5503069" y="5229200"/>
            <a:ext cx="1492699" cy="793829"/>
          </a:xfrm>
          <a:prstGeom prst="callout1">
            <a:avLst>
              <a:gd name="adj1" fmla="val 38549"/>
              <a:gd name="adj2" fmla="val 93125"/>
              <a:gd name="adj3" fmla="val -67554"/>
              <a:gd name="adj4" fmla="val 1155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执行人录入并最终确认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31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数据类型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12"/>
          <p:cNvSpPr>
            <a:spLocks noChangeArrowheads="1"/>
          </p:cNvSpPr>
          <p:nvPr/>
        </p:nvSpPr>
        <p:spPr bwMode="auto">
          <a:xfrm>
            <a:off x="1906290" y="1917005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7" name="矩形 13"/>
          <p:cNvSpPr>
            <a:spLocks noChangeArrowheads="1"/>
          </p:cNvSpPr>
          <p:nvPr/>
        </p:nvSpPr>
        <p:spPr bwMode="auto">
          <a:xfrm>
            <a:off x="2080482" y="2344043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基础型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椭圆 10"/>
          <p:cNvSpPr>
            <a:spLocks noChangeArrowheads="1"/>
          </p:cNvSpPr>
          <p:nvPr/>
        </p:nvSpPr>
        <p:spPr bwMode="auto">
          <a:xfrm>
            <a:off x="3923928" y="3069134"/>
            <a:ext cx="1223963" cy="1223962"/>
          </a:xfrm>
          <a:prstGeom prst="ellipse">
            <a:avLst/>
          </a:prstGeom>
          <a:solidFill>
            <a:srgbClr val="C898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4107646" y="3496171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申请型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椭圆 10"/>
          <p:cNvSpPr>
            <a:spLocks noChangeArrowheads="1"/>
          </p:cNvSpPr>
          <p:nvPr/>
        </p:nvSpPr>
        <p:spPr bwMode="auto">
          <a:xfrm>
            <a:off x="6012160" y="3861222"/>
            <a:ext cx="1223963" cy="1223962"/>
          </a:xfrm>
          <a:prstGeom prst="ellipse">
            <a:avLst/>
          </a:prstGeom>
          <a:solidFill>
            <a:srgbClr val="21652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6195878" y="4288259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6" name="Freeform 7"/>
          <p:cNvSpPr>
            <a:spLocks/>
          </p:cNvSpPr>
          <p:nvPr/>
        </p:nvSpPr>
        <p:spPr bwMode="gray">
          <a:xfrm rot="7688346" flipV="1">
            <a:off x="1045451" y="3058414"/>
            <a:ext cx="1294231" cy="1651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536" y="3717032"/>
            <a:ext cx="1684946" cy="904537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1" dirty="0" smtClean="0">
                <a:solidFill>
                  <a:schemeClr val="bg1"/>
                </a:solidFill>
              </a:rPr>
              <a:t> 币种、汇率、品牌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银行、银行账户等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  <p:sp>
        <p:nvSpPr>
          <p:cNvPr id="18" name="Freeform 7"/>
          <p:cNvSpPr>
            <a:spLocks/>
          </p:cNvSpPr>
          <p:nvPr/>
        </p:nvSpPr>
        <p:spPr bwMode="gray">
          <a:xfrm rot="8630523">
            <a:off x="3353699" y="4482161"/>
            <a:ext cx="1294231" cy="1651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00">
                <a:schemeClr val="accent6">
                  <a:lumMod val="50000"/>
                </a:schemeClr>
              </a:gs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455006" y="5044743"/>
            <a:ext cx="1828962" cy="904537"/>
          </a:xfrm>
          <a:prstGeom prst="rect">
            <a:avLst/>
          </a:prstGeom>
          <a:solidFill>
            <a:srgbClr val="D4AD40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1" dirty="0" smtClean="0">
                <a:solidFill>
                  <a:schemeClr val="bg1"/>
                </a:solidFill>
              </a:rPr>
              <a:t> 付款申请、出库申请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 dirty="0" smtClean="0">
                <a:solidFill>
                  <a:schemeClr val="bg1"/>
                </a:solidFill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点价申请等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  <p:sp>
        <p:nvSpPr>
          <p:cNvPr id="22" name="Freeform 7"/>
          <p:cNvSpPr>
            <a:spLocks/>
          </p:cNvSpPr>
          <p:nvPr/>
        </p:nvSpPr>
        <p:spPr bwMode="gray">
          <a:xfrm rot="7308489" flipH="1">
            <a:off x="6574009" y="3496453"/>
            <a:ext cx="1294231" cy="1651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6372200" y="2092415"/>
            <a:ext cx="1684946" cy="904537"/>
          </a:xfrm>
          <a:prstGeom prst="rect">
            <a:avLst/>
          </a:prstGeom>
          <a:solidFill>
            <a:srgbClr val="3E5B2F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1" dirty="0" smtClean="0">
                <a:solidFill>
                  <a:schemeClr val="bg1"/>
                </a:solidFill>
              </a:rPr>
              <a:t> 出库、付款、点价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质押、仓库回执等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生命周期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13"/>
          <p:cNvSpPr>
            <a:spLocks noChangeArrowheads="1"/>
          </p:cNvSpPr>
          <p:nvPr/>
        </p:nvSpPr>
        <p:spPr bwMode="auto">
          <a:xfrm>
            <a:off x="2080482" y="2344043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基础型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4107646" y="3496171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申请型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6195878" y="4288259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执行型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1026" name="Picture 2" descr="C:\Users\Administrator\Desktop\数据状态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8117435" cy="507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13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生命周期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椭圆 12"/>
          <p:cNvSpPr>
            <a:spLocks noChangeArrowheads="1"/>
          </p:cNvSpPr>
          <p:nvPr/>
        </p:nvSpPr>
        <p:spPr bwMode="auto">
          <a:xfrm>
            <a:off x="466130" y="1628973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424859" y="1916832"/>
            <a:ext cx="13388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业务员录入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付款申请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gray">
          <a:xfrm rot="776348">
            <a:off x="1583785" y="1884874"/>
            <a:ext cx="1050990" cy="4418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627784" y="1840301"/>
            <a:ext cx="1080120" cy="508579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</a:rPr>
              <a:t>提交审核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  <p:sp>
        <p:nvSpPr>
          <p:cNvPr id="18" name="椭圆 12"/>
          <p:cNvSpPr>
            <a:spLocks noChangeArrowheads="1"/>
          </p:cNvSpPr>
          <p:nvPr/>
        </p:nvSpPr>
        <p:spPr bwMode="auto">
          <a:xfrm>
            <a:off x="4714602" y="1628800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19" name="矩形 13"/>
          <p:cNvSpPr>
            <a:spLocks noChangeArrowheads="1"/>
          </p:cNvSpPr>
          <p:nvPr/>
        </p:nvSpPr>
        <p:spPr bwMode="auto">
          <a:xfrm>
            <a:off x="4788746" y="1916659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业务经理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审核通过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20" name="Freeform 7"/>
          <p:cNvSpPr>
            <a:spLocks/>
          </p:cNvSpPr>
          <p:nvPr/>
        </p:nvSpPr>
        <p:spPr bwMode="gray">
          <a:xfrm rot="776348">
            <a:off x="3628905" y="1812866"/>
            <a:ext cx="1050990" cy="4418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7"/>
          <p:cNvSpPr>
            <a:spLocks/>
          </p:cNvSpPr>
          <p:nvPr/>
        </p:nvSpPr>
        <p:spPr bwMode="gray">
          <a:xfrm rot="3791298">
            <a:off x="5340511" y="2696618"/>
            <a:ext cx="1050990" cy="4418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椭圆 12"/>
          <p:cNvSpPr>
            <a:spLocks noChangeArrowheads="1"/>
          </p:cNvSpPr>
          <p:nvPr/>
        </p:nvSpPr>
        <p:spPr bwMode="auto">
          <a:xfrm>
            <a:off x="5722714" y="3357165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23" name="矩形 13"/>
          <p:cNvSpPr>
            <a:spLocks noChangeArrowheads="1"/>
          </p:cNvSpPr>
          <p:nvPr/>
        </p:nvSpPr>
        <p:spPr bwMode="auto">
          <a:xfrm>
            <a:off x="5796859" y="3645024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已生效的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付款申请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24" name="Freeform 7"/>
          <p:cNvSpPr>
            <a:spLocks/>
          </p:cNvSpPr>
          <p:nvPr/>
        </p:nvSpPr>
        <p:spPr bwMode="gray">
          <a:xfrm rot="18911864" flipH="1" flipV="1">
            <a:off x="5871173" y="4669505"/>
            <a:ext cx="1050990" cy="4418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椭圆 12"/>
          <p:cNvSpPr>
            <a:spLocks noChangeArrowheads="1"/>
          </p:cNvSpPr>
          <p:nvPr/>
        </p:nvSpPr>
        <p:spPr bwMode="auto">
          <a:xfrm>
            <a:off x="4788024" y="4797325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27" name="矩形 13"/>
          <p:cNvSpPr>
            <a:spLocks noChangeArrowheads="1"/>
          </p:cNvSpPr>
          <p:nvPr/>
        </p:nvSpPr>
        <p:spPr bwMode="auto">
          <a:xfrm>
            <a:off x="4862170" y="5085184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财务人员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录入付款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5" name="线形标注 1(无边框) 4"/>
          <p:cNvSpPr/>
          <p:nvPr/>
        </p:nvSpPr>
        <p:spPr>
          <a:xfrm>
            <a:off x="7308304" y="5334599"/>
            <a:ext cx="1492699" cy="793829"/>
          </a:xfrm>
          <a:prstGeom prst="callout1">
            <a:avLst>
              <a:gd name="adj1" fmla="val 18750"/>
              <a:gd name="adj2" fmla="val 5067"/>
              <a:gd name="adj3" fmla="val 22438"/>
              <a:gd name="adj4" fmla="val -941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付款录入由已生效付款申请发起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7"/>
          <p:cNvSpPr>
            <a:spLocks/>
          </p:cNvSpPr>
          <p:nvPr/>
        </p:nvSpPr>
        <p:spPr bwMode="gray">
          <a:xfrm rot="3057221" flipH="1" flipV="1">
            <a:off x="3829022" y="4907501"/>
            <a:ext cx="1050990" cy="4418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椭圆 12"/>
          <p:cNvSpPr>
            <a:spLocks noChangeArrowheads="1"/>
          </p:cNvSpPr>
          <p:nvPr/>
        </p:nvSpPr>
        <p:spPr bwMode="auto">
          <a:xfrm>
            <a:off x="1619672" y="3284984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30" name="矩形 13"/>
          <p:cNvSpPr>
            <a:spLocks noChangeArrowheads="1"/>
          </p:cNvSpPr>
          <p:nvPr/>
        </p:nvSpPr>
        <p:spPr bwMode="auto">
          <a:xfrm>
            <a:off x="1693819" y="3572843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财务人员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线下付款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419872" y="4216565"/>
            <a:ext cx="1080120" cy="508579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</a:rPr>
              <a:t>提交审核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gray">
          <a:xfrm rot="763327" flipH="1">
            <a:off x="2881950" y="3726339"/>
            <a:ext cx="1241137" cy="4418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7"/>
          <p:cNvSpPr>
            <a:spLocks/>
          </p:cNvSpPr>
          <p:nvPr/>
        </p:nvSpPr>
        <p:spPr bwMode="gray">
          <a:xfrm rot="18512304" flipH="1">
            <a:off x="583692" y="4097229"/>
            <a:ext cx="1241137" cy="4418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椭圆 12"/>
          <p:cNvSpPr>
            <a:spLocks noChangeArrowheads="1"/>
          </p:cNvSpPr>
          <p:nvPr/>
        </p:nvSpPr>
        <p:spPr bwMode="auto">
          <a:xfrm>
            <a:off x="323528" y="4797325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35" name="矩形 13"/>
          <p:cNvSpPr>
            <a:spLocks noChangeArrowheads="1"/>
          </p:cNvSpPr>
          <p:nvPr/>
        </p:nvSpPr>
        <p:spPr bwMode="auto">
          <a:xfrm>
            <a:off x="397675" y="5085184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财务人员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付款确认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36" name="Freeform 7"/>
          <p:cNvSpPr>
            <a:spLocks/>
          </p:cNvSpPr>
          <p:nvPr/>
        </p:nvSpPr>
        <p:spPr bwMode="gray">
          <a:xfrm rot="11725065" flipH="1">
            <a:off x="1350250" y="5638472"/>
            <a:ext cx="1241137" cy="4418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椭圆 12"/>
          <p:cNvSpPr>
            <a:spLocks noChangeArrowheads="1"/>
          </p:cNvSpPr>
          <p:nvPr/>
        </p:nvSpPr>
        <p:spPr bwMode="auto">
          <a:xfrm>
            <a:off x="2698378" y="5301381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38" name="矩形 13"/>
          <p:cNvSpPr>
            <a:spLocks noChangeArrowheads="1"/>
          </p:cNvSpPr>
          <p:nvPr/>
        </p:nvSpPr>
        <p:spPr bwMode="auto">
          <a:xfrm>
            <a:off x="2657109" y="5589240"/>
            <a:ext cx="13388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业务人回执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付款申请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/>
      <p:bldP spid="24" grpId="0" animBg="1"/>
      <p:bldP spid="26" grpId="0" animBg="1"/>
      <p:bldP spid="27" grpId="0"/>
      <p:bldP spid="5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生命周期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椭圆 12"/>
          <p:cNvSpPr>
            <a:spLocks noChangeArrowheads="1"/>
          </p:cNvSpPr>
          <p:nvPr/>
        </p:nvSpPr>
        <p:spPr bwMode="auto">
          <a:xfrm>
            <a:off x="1330226" y="1628973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45" name="矩形 13"/>
          <p:cNvSpPr>
            <a:spLocks noChangeArrowheads="1"/>
          </p:cNvSpPr>
          <p:nvPr/>
        </p:nvSpPr>
        <p:spPr bwMode="auto">
          <a:xfrm>
            <a:off x="1375772" y="2051556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合约生效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8" name="椭圆 12"/>
          <p:cNvSpPr>
            <a:spLocks noChangeArrowheads="1"/>
          </p:cNvSpPr>
          <p:nvPr/>
        </p:nvSpPr>
        <p:spPr bwMode="auto">
          <a:xfrm>
            <a:off x="5794724" y="2852936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49" name="矩形 13"/>
          <p:cNvSpPr>
            <a:spLocks noChangeArrowheads="1"/>
          </p:cNvSpPr>
          <p:nvPr/>
        </p:nvSpPr>
        <p:spPr bwMode="auto">
          <a:xfrm>
            <a:off x="5753452" y="3275692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收付款完成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52" name="椭圆 12"/>
          <p:cNvSpPr>
            <a:spLocks noChangeArrowheads="1"/>
          </p:cNvSpPr>
          <p:nvPr/>
        </p:nvSpPr>
        <p:spPr bwMode="auto">
          <a:xfrm>
            <a:off x="1907704" y="3789213"/>
            <a:ext cx="1225550" cy="1223963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53" name="矩形 13"/>
          <p:cNvSpPr>
            <a:spLocks noChangeArrowheads="1"/>
          </p:cNvSpPr>
          <p:nvPr/>
        </p:nvSpPr>
        <p:spPr bwMode="auto">
          <a:xfrm>
            <a:off x="1981849" y="4211796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点价完成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55" name="椭圆 12"/>
          <p:cNvSpPr>
            <a:spLocks noChangeArrowheads="1"/>
          </p:cNvSpPr>
          <p:nvPr/>
        </p:nvSpPr>
        <p:spPr bwMode="auto">
          <a:xfrm>
            <a:off x="4354563" y="4725317"/>
            <a:ext cx="1225550" cy="1223963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56" name="矩形 13"/>
          <p:cNvSpPr>
            <a:spLocks noChangeArrowheads="1"/>
          </p:cNvSpPr>
          <p:nvPr/>
        </p:nvSpPr>
        <p:spPr bwMode="auto">
          <a:xfrm>
            <a:off x="4313292" y="5147900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收开票完成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58" name="Freeform 7"/>
          <p:cNvSpPr>
            <a:spLocks/>
          </p:cNvSpPr>
          <p:nvPr/>
        </p:nvSpPr>
        <p:spPr bwMode="gray">
          <a:xfrm rot="14078029" flipH="1" flipV="1">
            <a:off x="5518155" y="1569068"/>
            <a:ext cx="3004238" cy="205678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椭圆 12"/>
          <p:cNvSpPr>
            <a:spLocks noChangeArrowheads="1"/>
          </p:cNvSpPr>
          <p:nvPr/>
        </p:nvSpPr>
        <p:spPr bwMode="auto">
          <a:xfrm>
            <a:off x="7018858" y="4869333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60" name="矩形 13"/>
          <p:cNvSpPr>
            <a:spLocks noChangeArrowheads="1"/>
          </p:cNvSpPr>
          <p:nvPr/>
        </p:nvSpPr>
        <p:spPr bwMode="auto">
          <a:xfrm>
            <a:off x="7093005" y="529208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合约完成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69" name="椭圆 12"/>
          <p:cNvSpPr>
            <a:spLocks noChangeArrowheads="1"/>
          </p:cNvSpPr>
          <p:nvPr/>
        </p:nvSpPr>
        <p:spPr bwMode="auto">
          <a:xfrm>
            <a:off x="3447058" y="2277045"/>
            <a:ext cx="1225550" cy="12239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70" name="矩形 13"/>
          <p:cNvSpPr>
            <a:spLocks noChangeArrowheads="1"/>
          </p:cNvSpPr>
          <p:nvPr/>
        </p:nvSpPr>
        <p:spPr bwMode="auto">
          <a:xfrm>
            <a:off x="3377188" y="2699628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出入库完成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78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2" grpId="0" animBg="1"/>
      <p:bldP spid="53" grpId="0"/>
      <p:bldP spid="55" grpId="0" animBg="1"/>
      <p:bldP spid="56" grpId="0"/>
      <p:bldP spid="58" grpId="0" animBg="1"/>
      <p:bldP spid="59" grpId="0" animBg="1"/>
      <p:bldP spid="60" grpId="0"/>
      <p:bldP spid="69" grpId="0" animBg="1"/>
      <p:bldP spid="7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383</TotalTime>
  <Words>410</Words>
  <Application>Microsoft Office PowerPoint</Application>
  <PresentationFormat>全屏显示(4:3)</PresentationFormat>
  <Paragraphs>108</Paragraphs>
  <Slides>15</Slides>
  <Notes>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pekah.chow</Manager>
  <Company>上海迪亮信息技术有限公司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V2开发总结</dc:subject>
  <dc:creator>pekah.chow</dc:creator>
  <cp:lastModifiedBy>Administrator</cp:lastModifiedBy>
  <cp:revision>422</cp:revision>
  <dcterms:created xsi:type="dcterms:W3CDTF">2014-10-15T02:27:59Z</dcterms:created>
  <dcterms:modified xsi:type="dcterms:W3CDTF">2014-10-20T02:07:03Z</dcterms:modified>
</cp:coreProperties>
</file>