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1" r:id="rId15"/>
    <p:sldId id="273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96513" y="3358733"/>
            <a:ext cx="295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编程规范</a:t>
            </a:r>
            <a:endParaRPr lang="en-US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9207" y="5000956"/>
            <a:ext cx="172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信息技术部</a:t>
            </a:r>
            <a:endParaRPr lang="en-US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298" y="5509187"/>
            <a:ext cx="187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2014.06</a:t>
            </a:r>
          </a:p>
        </p:txBody>
      </p:sp>
      <p:sp>
        <p:nvSpPr>
          <p:cNvPr id="8" name="标题 11"/>
          <p:cNvSpPr txBox="1">
            <a:spLocks/>
          </p:cNvSpPr>
          <p:nvPr/>
        </p:nvSpPr>
        <p:spPr>
          <a:xfrm>
            <a:off x="342803" y="2165707"/>
            <a:ext cx="8458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迈科</a:t>
            </a:r>
            <a:r>
              <a:rPr lang="zh-CN" altLang="en-US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集团信息技术部</a:t>
            </a:r>
            <a:endParaRPr lang="zh-CN" altLang="en-US" sz="4400" b="1" dirty="0" smtClean="0">
              <a:solidFill>
                <a:schemeClr val="accent1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09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控件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规则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349131"/>
              </p:ext>
            </p:extLst>
          </p:nvPr>
        </p:nvGraphicFramePr>
        <p:xfrm>
          <a:off x="611560" y="2334488"/>
          <a:ext cx="806489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340"/>
                <a:gridCol w="936958"/>
                <a:gridCol w="1690052"/>
                <a:gridCol w="1010388"/>
                <a:gridCol w="1616622"/>
                <a:gridCol w="105953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控件类型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控件类型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控件类型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lbl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TextBox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btn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LinkButton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lbtn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ImageButton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ibtn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DropDownList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ddl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ListBox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lbox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DataGrid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CheckBoxList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cbl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FileUpLoad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ful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RadioButtonList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rbl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chk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RadioButton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cld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RangeValidator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pnl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0162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类型转换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9552" y="1988840"/>
            <a:ext cx="8136904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41520" y="2924944"/>
            <a:ext cx="7095090" cy="2376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 smtClean="0">
                <a:solidFill>
                  <a:srgbClr val="FFFF00"/>
                </a:solidFill>
                <a:latin typeface="Adobe Arabic" pitchFamily="18" charset="-78"/>
                <a:ea typeface="Ebrima" panose="02000000000000000000" pitchFamily="2" charset="0"/>
                <a:cs typeface="Adobe Arabic" pitchFamily="18" charset="-78"/>
              </a:rPr>
              <a:t>            object 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ea typeface="Ebrima" panose="02000000000000000000" pitchFamily="2" charset="0"/>
                <a:cs typeface="Adobe Arabic" pitchFamily="18" charset="-78"/>
              </a:rPr>
              <a:t>balaValue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ea typeface="Ebrima" panose="02000000000000000000" pitchFamily="2" charset="0"/>
                <a:cs typeface="Adobe Arabic" pitchFamily="18" charset="-78"/>
              </a:rPr>
              <a:t> = 0;</a:t>
            </a:r>
          </a:p>
          <a:p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ea typeface="Ebrima" panose="02000000000000000000" pitchFamily="2" charset="0"/>
                <a:cs typeface="Adobe Arabic" pitchFamily="18" charset="-78"/>
              </a:rPr>
              <a:t>            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ea typeface="Ebrima" panose="02000000000000000000" pitchFamily="2" charset="0"/>
                <a:cs typeface="Adobe Arabic" pitchFamily="18" charset="-78"/>
              </a:rPr>
              <a:t>int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ea typeface="Ebrima" panose="02000000000000000000" pitchFamily="2" charset="0"/>
                <a:cs typeface="Adobe Arabic" pitchFamily="18" charset="-78"/>
              </a:rPr>
              <a:t> 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ea typeface="Ebrima" panose="02000000000000000000" pitchFamily="2" charset="0"/>
                <a:cs typeface="Adobe Arabic" pitchFamily="18" charset="-78"/>
              </a:rPr>
              <a:t>bala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ea typeface="Ebrima" panose="02000000000000000000" pitchFamily="2" charset="0"/>
                <a:cs typeface="Adobe Arabic" pitchFamily="18" charset="-78"/>
              </a:rPr>
              <a:t> = (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ea typeface="Ebrima" panose="02000000000000000000" pitchFamily="2" charset="0"/>
                <a:cs typeface="Adobe Arabic" pitchFamily="18" charset="-78"/>
              </a:rPr>
              <a:t>int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ea typeface="Ebrima" panose="02000000000000000000" pitchFamily="2" charset="0"/>
                <a:cs typeface="Adobe Arabic" pitchFamily="18" charset="-78"/>
              </a:rPr>
              <a:t>)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ea typeface="Ebrima" panose="02000000000000000000" pitchFamily="2" charset="0"/>
                <a:cs typeface="Adobe Arabic" pitchFamily="18" charset="-78"/>
              </a:rPr>
              <a:t>balaValue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ea typeface="Ebrima" panose="02000000000000000000" pitchFamily="2" charset="0"/>
                <a:cs typeface="Adobe Arabic" pitchFamily="18" charset="-78"/>
              </a:rPr>
              <a:t>;</a:t>
            </a:r>
          </a:p>
          <a:p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ea typeface="Ebrima" panose="02000000000000000000" pitchFamily="2" charset="0"/>
                <a:cs typeface="Adobe Arabic" pitchFamily="18" charset="-78"/>
              </a:rPr>
              <a:t>            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ea typeface="Ebrima" panose="02000000000000000000" pitchFamily="2" charset="0"/>
                <a:cs typeface="Adobe Arabic" pitchFamily="18" charset="-78"/>
              </a:rPr>
              <a:t>bala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ea typeface="Ebrima" panose="02000000000000000000" pitchFamily="2" charset="0"/>
                <a:cs typeface="Adobe Arabic" pitchFamily="18" charset="-78"/>
              </a:rPr>
              <a:t> = Convert.ToInt32(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ea typeface="Ebrima" panose="02000000000000000000" pitchFamily="2" charset="0"/>
                <a:cs typeface="Adobe Arabic" pitchFamily="18" charset="-78"/>
              </a:rPr>
              <a:t>balaValue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ea typeface="Ebrima" panose="02000000000000000000" pitchFamily="2" charset="0"/>
                <a:cs typeface="Adobe Arabic" pitchFamily="18" charset="-78"/>
              </a:rPr>
              <a:t>);</a:t>
            </a:r>
            <a:endParaRPr lang="zh-CN" altLang="en-US" sz="3200" dirty="0">
              <a:solidFill>
                <a:srgbClr val="FFFF00"/>
              </a:solidFill>
              <a:latin typeface="Adobe Arabic" pitchFamily="18" charset="-78"/>
              <a:ea typeface="微软雅黑" panose="020B0503020204020204" pitchFamily="34" charset="-122"/>
              <a:cs typeface="Adobe Arabic" pitchFamily="18" charset="-7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1988840"/>
            <a:ext cx="2830150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值类型转换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253002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类型转换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9552" y="1988840"/>
            <a:ext cx="8136904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41520" y="2924944"/>
            <a:ext cx="7095090" cy="2376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 smtClean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           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object 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dtValue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= new 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System.Data.DataTable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();</a:t>
            </a:r>
          </a:p>
          <a:p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           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System.Data.DataTable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dt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= 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dtValue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as 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System.Data.DataTable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;</a:t>
            </a:r>
            <a:endParaRPr lang="zh-CN" altLang="en-US" sz="3200" dirty="0">
              <a:solidFill>
                <a:srgbClr val="FFFF00"/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1988840"/>
            <a:ext cx="3384376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引用类型转换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862874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默认赋值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9552" y="1988840"/>
            <a:ext cx="8136904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41520" y="2348880"/>
            <a:ext cx="7095090" cy="35283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 smtClean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           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string 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str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= 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string.Empty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;</a:t>
            </a:r>
          </a:p>
          <a:p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           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int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i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= 0;</a:t>
            </a:r>
          </a:p>
          <a:p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           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DateTime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dTime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= 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NFMT.Common.DefaultValue.DefaultTime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;</a:t>
            </a:r>
          </a:p>
          <a:p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           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System.Data.DataTable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dTable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= </a:t>
            </a:r>
            <a:r>
              <a:rPr lang="en-US" altLang="zh-CN" sz="3200" dirty="0" err="1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NFMT.Common.DefaultValue.DefaultTable</a:t>
            </a:r>
            <a:r>
              <a:rPr lang="en-US" altLang="zh-CN" sz="3200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;</a:t>
            </a:r>
            <a:endParaRPr lang="zh-CN" altLang="en-US" sz="3200" dirty="0">
              <a:solidFill>
                <a:srgbClr val="FFFF00"/>
              </a:solidFill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5784616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字符串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9552" y="1988840"/>
            <a:ext cx="8136904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41520" y="2924944"/>
            <a:ext cx="7095090" cy="3096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 smtClean="0">
                <a:solidFill>
                  <a:srgbClr val="FFFF00"/>
                </a:solidFill>
                <a:latin typeface="Adobe Arabic" pitchFamily="18" charset="-78"/>
                <a:ea typeface="Ebrima" panose="02000000000000000000" pitchFamily="2" charset="0"/>
                <a:cs typeface="Adobe Arabic" pitchFamily="18" charset="-78"/>
              </a:rPr>
              <a:t>             </a:t>
            </a:r>
            <a:r>
              <a:rPr lang="en-US" altLang="zh-CN" sz="3200" dirty="0" smtClean="0">
                <a:solidFill>
                  <a:srgbClr val="FFFF00"/>
                </a:solidFill>
              </a:rPr>
              <a:t>string </a:t>
            </a:r>
            <a:r>
              <a:rPr lang="en-US" altLang="zh-CN" sz="3200" dirty="0">
                <a:solidFill>
                  <a:srgbClr val="FFFF00"/>
                </a:solidFill>
              </a:rPr>
              <a:t>name = "world";</a:t>
            </a:r>
          </a:p>
          <a:p>
            <a:r>
              <a:rPr lang="en-US" altLang="zh-CN" sz="3200" dirty="0">
                <a:solidFill>
                  <a:srgbClr val="FFFF00"/>
                </a:solidFill>
              </a:rPr>
              <a:t>            </a:t>
            </a:r>
            <a:r>
              <a:rPr lang="en-US" altLang="zh-CN" sz="3200" dirty="0" err="1">
                <a:solidFill>
                  <a:srgbClr val="FFFF00"/>
                </a:solidFill>
              </a:rPr>
              <a:t>System.Text.StringBuilder</a:t>
            </a:r>
            <a:r>
              <a:rPr lang="en-US" altLang="zh-CN" sz="3200" dirty="0">
                <a:solidFill>
                  <a:srgbClr val="FFFF00"/>
                </a:solidFill>
              </a:rPr>
              <a:t> </a:t>
            </a:r>
            <a:r>
              <a:rPr lang="en-US" altLang="zh-CN" sz="3200" dirty="0" err="1">
                <a:solidFill>
                  <a:srgbClr val="FFFF00"/>
                </a:solidFill>
              </a:rPr>
              <a:t>sBuilder</a:t>
            </a:r>
            <a:r>
              <a:rPr lang="en-US" altLang="zh-CN" sz="3200" dirty="0">
                <a:solidFill>
                  <a:srgbClr val="FFFF00"/>
                </a:solidFill>
              </a:rPr>
              <a:t> = new </a:t>
            </a:r>
            <a:r>
              <a:rPr lang="en-US" altLang="zh-CN" sz="3200" dirty="0" err="1">
                <a:solidFill>
                  <a:srgbClr val="FFFF00"/>
                </a:solidFill>
              </a:rPr>
              <a:t>System.Text.StringBuilder</a:t>
            </a:r>
            <a:r>
              <a:rPr lang="en-US" altLang="zh-CN" sz="3200" dirty="0">
                <a:solidFill>
                  <a:srgbClr val="FFFF00"/>
                </a:solidFill>
              </a:rPr>
              <a:t>();</a:t>
            </a:r>
          </a:p>
          <a:p>
            <a:r>
              <a:rPr lang="en-US" altLang="zh-CN" sz="3200" dirty="0">
                <a:solidFill>
                  <a:srgbClr val="FFFF00"/>
                </a:solidFill>
              </a:rPr>
              <a:t>            </a:t>
            </a:r>
            <a:r>
              <a:rPr lang="en-US" altLang="zh-CN" sz="3200" dirty="0" err="1">
                <a:solidFill>
                  <a:srgbClr val="FFFF00"/>
                </a:solidFill>
              </a:rPr>
              <a:t>sBuilder.Append</a:t>
            </a:r>
            <a:r>
              <a:rPr lang="en-US" altLang="zh-CN" sz="3200" dirty="0">
                <a:solidFill>
                  <a:srgbClr val="FFFF00"/>
                </a:solidFill>
              </a:rPr>
              <a:t>("hello");</a:t>
            </a:r>
          </a:p>
          <a:p>
            <a:r>
              <a:rPr lang="en-US" altLang="zh-CN" sz="3200" dirty="0">
                <a:solidFill>
                  <a:srgbClr val="FFFF00"/>
                </a:solidFill>
              </a:rPr>
              <a:t>            </a:t>
            </a:r>
            <a:r>
              <a:rPr lang="en-US" altLang="zh-CN" sz="3200" dirty="0" err="1">
                <a:solidFill>
                  <a:srgbClr val="FFFF00"/>
                </a:solidFill>
              </a:rPr>
              <a:t>sBuilder.AppendFormat</a:t>
            </a:r>
            <a:r>
              <a:rPr lang="en-US" altLang="zh-CN" sz="3200" dirty="0">
                <a:solidFill>
                  <a:srgbClr val="FFFF00"/>
                </a:solidFill>
              </a:rPr>
              <a:t>(" {0}",name);</a:t>
            </a:r>
            <a:endParaRPr lang="zh-CN" altLang="en-US" sz="3200" dirty="0">
              <a:solidFill>
                <a:srgbClr val="FFFF00"/>
              </a:solidFill>
              <a:latin typeface="Adobe Arabic" pitchFamily="18" charset="-78"/>
              <a:ea typeface="微软雅黑" panose="020B0503020204020204" pitchFamily="34" charset="-122"/>
              <a:cs typeface="Adobe Arabic" pitchFamily="18" charset="-7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2" y="1988840"/>
            <a:ext cx="2830150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字符串拼接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295612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前后缀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9552" y="1988840"/>
            <a:ext cx="8136904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41520" y="2924944"/>
            <a:ext cx="7095090" cy="223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Adobe Arabic" pitchFamily="18" charset="-78"/>
                <a:ea typeface="微软雅黑" panose="020B0503020204020204" pitchFamily="34" charset="-122"/>
                <a:cs typeface="Adobe Arabic" pitchFamily="18" charset="-78"/>
              </a:rPr>
              <a:t>        前缀：业务标识</a:t>
            </a:r>
            <a:endParaRPr lang="en-US" altLang="zh-CN" sz="3200" dirty="0" smtClean="0">
              <a:solidFill>
                <a:schemeClr val="bg1"/>
              </a:solidFill>
              <a:latin typeface="Adobe Arabic" pitchFamily="18" charset="-78"/>
              <a:ea typeface="微软雅黑" panose="020B0503020204020204" pitchFamily="34" charset="-122"/>
              <a:cs typeface="Adobe Arabic" pitchFamily="18" charset="-78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Adobe Arabic" pitchFamily="18" charset="-78"/>
                <a:ea typeface="微软雅黑" panose="020B0503020204020204" pitchFamily="34" charset="-122"/>
                <a:cs typeface="Adobe Arabic" pitchFamily="18" charset="-78"/>
              </a:rPr>
              <a:t>        后缀：操作标识</a:t>
            </a:r>
            <a:endParaRPr lang="zh-CN" altLang="en-US" sz="3200" dirty="0">
              <a:solidFill>
                <a:schemeClr val="bg1"/>
              </a:solidFill>
              <a:latin typeface="Adobe Arabic" pitchFamily="18" charset="-78"/>
              <a:ea typeface="微软雅黑" panose="020B0503020204020204" pitchFamily="34" charset="-122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3468092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899592" y="270892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6600" dirty="0" smtClean="0">
                <a:solidFill>
                  <a:schemeClr val="accent1"/>
                </a:solidFill>
                <a:latin typeface="Broadway" panose="04040905080B02020502" pitchFamily="82" charset="0"/>
              </a:rPr>
              <a:t>Thanks!</a:t>
            </a:r>
            <a:endParaRPr lang="zh-CN" altLang="en-US" sz="6600" dirty="0">
              <a:solidFill>
                <a:schemeClr val="accent1"/>
              </a:solidFill>
              <a:latin typeface="Broadway" panose="04040905080B02020502" pitchFamily="82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9509765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命名规则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8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988840"/>
            <a:ext cx="8136904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1988840"/>
            <a:ext cx="2830150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Broadway" panose="04040905080B02020502" pitchFamily="82" charset="0"/>
              </a:rPr>
              <a:t>Pascal</a:t>
            </a:r>
            <a:endParaRPr lang="zh-CN" altLang="en-US" sz="3600" dirty="0">
              <a:latin typeface="Broadway" panose="04040905080B02020502" pitchFamily="8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2780928"/>
            <a:ext cx="7776864" cy="223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标识符的首字母和后面连接的每个单词的首字母都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大写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例：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BackColor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2558904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命名规则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988840"/>
            <a:ext cx="8136904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9552" y="1988840"/>
            <a:ext cx="2830150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Broadway" panose="04040905080B02020502" pitchFamily="82" charset="0"/>
              </a:rPr>
              <a:t>Camel</a:t>
            </a:r>
            <a:endParaRPr lang="zh-CN" altLang="en-US" sz="3600" dirty="0">
              <a:latin typeface="Broadway" panose="04040905080B02020502" pitchFamily="8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2780928"/>
            <a:ext cx="7776864" cy="223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标识符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的首字母小写，而每个后面连接的单词的首字母都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大写。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例：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backColor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8707777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使用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规则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9552" y="1988840"/>
            <a:ext cx="8136904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5576" y="2780928"/>
            <a:ext cx="7776864" cy="223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解决方案、项目、命名空间、接口、类、枚举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事件、委托、方法、属性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公共静态变量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表、视图、存储过程、触发器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1988840"/>
            <a:ext cx="2830150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oadway" panose="04040905080B02020502" pitchFamily="82" charset="0"/>
              </a:rPr>
              <a:t>Pascal</a:t>
            </a:r>
            <a:endParaRPr lang="zh-CN" altLang="en-US" sz="36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35290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使用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规则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9552" y="1988840"/>
            <a:ext cx="8136904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5576" y="2780928"/>
            <a:ext cx="7776864" cy="223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变量、参数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1988840"/>
            <a:ext cx="2830150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Broadway" panose="04040905080B02020502" pitchFamily="82" charset="0"/>
              </a:rPr>
              <a:t>Camel</a:t>
            </a:r>
            <a:endParaRPr lang="zh-CN" altLang="en-US" sz="36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3331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注释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规则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9552" y="1988840"/>
            <a:ext cx="8136904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9552" y="1988840"/>
            <a:ext cx="2830150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文件注释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7584" y="2996952"/>
            <a:ext cx="7704856" cy="2304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FF00"/>
                </a:solidFill>
              </a:rPr>
              <a:t>/*----------------------------------------------------------------</a:t>
            </a:r>
            <a:endParaRPr lang="zh-CN" altLang="en-US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// Copyright (C) 2014-2015 </a:t>
            </a:r>
            <a:r>
              <a:rPr lang="zh-CN" altLang="en-US" dirty="0">
                <a:solidFill>
                  <a:srgbClr val="FFFF00"/>
                </a:solidFill>
              </a:rPr>
              <a:t>上海迪亮信息科技有限公司 版权所有。 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// </a:t>
            </a:r>
            <a:r>
              <a:rPr lang="zh-CN" altLang="en-US" dirty="0">
                <a:solidFill>
                  <a:srgbClr val="FFFF00"/>
                </a:solidFill>
              </a:rPr>
              <a:t>文件名：</a:t>
            </a:r>
            <a:r>
              <a:rPr lang="en-US" altLang="zh-CN" dirty="0" err="1">
                <a:solidFill>
                  <a:srgbClr val="FFFF00"/>
                </a:solidFill>
              </a:rPr>
              <a:t>CorpEmpDAL.cs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// </a:t>
            </a:r>
            <a:r>
              <a:rPr lang="zh-CN" altLang="en-US" dirty="0">
                <a:solidFill>
                  <a:srgbClr val="FFFF00"/>
                </a:solidFill>
              </a:rPr>
              <a:t>文件功能描述：公司员工关联表</a:t>
            </a:r>
            <a:r>
              <a:rPr lang="en-US" altLang="zh-CN" dirty="0" err="1">
                <a:solidFill>
                  <a:srgbClr val="FFFF00"/>
                </a:solidFill>
              </a:rPr>
              <a:t>dbo.CorpEmp</a:t>
            </a:r>
            <a:r>
              <a:rPr lang="zh-CN" altLang="en-US" dirty="0">
                <a:solidFill>
                  <a:srgbClr val="FFFF00"/>
                </a:solidFill>
              </a:rPr>
              <a:t>数据交互类。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// </a:t>
            </a:r>
            <a:r>
              <a:rPr lang="zh-CN" altLang="en-US" dirty="0">
                <a:solidFill>
                  <a:srgbClr val="FFFF00"/>
                </a:solidFill>
              </a:rPr>
              <a:t>创建人：</a:t>
            </a:r>
            <a:r>
              <a:rPr lang="en-US" altLang="zh-CN" dirty="0" err="1">
                <a:solidFill>
                  <a:srgbClr val="FFFF00"/>
                </a:solidFill>
              </a:rPr>
              <a:t>CodeSmith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// </a:t>
            </a:r>
            <a:r>
              <a:rPr lang="zh-CN" altLang="en-US" dirty="0">
                <a:solidFill>
                  <a:srgbClr val="FFFF00"/>
                </a:solidFill>
              </a:rPr>
              <a:t>创建时间： </a:t>
            </a:r>
            <a:r>
              <a:rPr lang="en-US" altLang="zh-CN" dirty="0">
                <a:solidFill>
                  <a:srgbClr val="FFFF00"/>
                </a:solidFill>
              </a:rPr>
              <a:t>2014</a:t>
            </a:r>
            <a:r>
              <a:rPr lang="zh-CN" altLang="en-US" dirty="0">
                <a:solidFill>
                  <a:srgbClr val="FFFF00"/>
                </a:solidFill>
              </a:rPr>
              <a:t>年</a:t>
            </a:r>
            <a:r>
              <a:rPr lang="en-US" altLang="zh-CN" dirty="0">
                <a:solidFill>
                  <a:srgbClr val="FFFF00"/>
                </a:solidFill>
              </a:rPr>
              <a:t>5</a:t>
            </a:r>
            <a:r>
              <a:rPr lang="zh-CN" altLang="en-US" dirty="0">
                <a:solidFill>
                  <a:srgbClr val="FFFF00"/>
                </a:solidFill>
              </a:rPr>
              <a:t>月</a:t>
            </a:r>
            <a:r>
              <a:rPr lang="en-US" altLang="zh-CN" dirty="0">
                <a:solidFill>
                  <a:srgbClr val="FFFF00"/>
                </a:solidFill>
              </a:rPr>
              <a:t>21</a:t>
            </a:r>
            <a:r>
              <a:rPr lang="zh-CN" altLang="en-US" dirty="0">
                <a:solidFill>
                  <a:srgbClr val="FFFF00"/>
                </a:solidFill>
              </a:rPr>
              <a:t>日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----------------------------------------------------------------*/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73432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注释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规则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9552" y="1988840"/>
            <a:ext cx="8136904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9552" y="1988840"/>
            <a:ext cx="2830150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7584" y="2852936"/>
            <a:ext cx="7704856" cy="2304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   </a:t>
            </a:r>
            <a:r>
              <a:rPr lang="en-US" altLang="zh-CN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/// &lt;summary&gt;</a:t>
            </a:r>
          </a:p>
          <a:p>
            <a:r>
              <a:rPr lang="zh-CN" altLang="en-US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   </a:t>
            </a:r>
            <a:r>
              <a:rPr lang="en-US" altLang="zh-CN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///</a:t>
            </a:r>
            <a:r>
              <a:rPr lang="zh-CN" altLang="en-US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公司员工关联表</a:t>
            </a:r>
            <a:r>
              <a:rPr lang="en-US" altLang="zh-CN" dirty="0" err="1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dbo.CorpEmp</a:t>
            </a:r>
            <a:r>
              <a:rPr lang="zh-CN" altLang="en-US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数据交互类。</a:t>
            </a:r>
          </a:p>
          <a:p>
            <a:r>
              <a:rPr lang="en-US" altLang="zh-CN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   /// &lt;/summary&gt;</a:t>
            </a:r>
          </a:p>
          <a:p>
            <a:r>
              <a:rPr lang="en-US" altLang="zh-CN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   public class </a:t>
            </a:r>
            <a:r>
              <a:rPr lang="en-US" altLang="zh-CN" dirty="0" err="1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CorpEmpDAL</a:t>
            </a:r>
            <a:r>
              <a:rPr lang="en-US" altLang="zh-CN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: </a:t>
            </a:r>
            <a:r>
              <a:rPr lang="en-US" altLang="zh-CN" dirty="0" err="1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DataOperate</a:t>
            </a:r>
            <a:r>
              <a:rPr lang="en-US" altLang="zh-CN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, </a:t>
            </a:r>
            <a:r>
              <a:rPr lang="en-US" altLang="zh-CN" dirty="0" err="1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ICorpEmpDAL</a:t>
            </a:r>
            <a:endParaRPr lang="en-US" altLang="zh-CN" dirty="0">
              <a:solidFill>
                <a:srgbClr val="FFFF00"/>
              </a:solidFill>
              <a:latin typeface="Adobe Arabic" pitchFamily="18" charset="-78"/>
              <a:cs typeface="Adobe Arabic" pitchFamily="18" charset="-78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   </a:t>
            </a:r>
            <a:r>
              <a:rPr lang="en-US" altLang="zh-CN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{</a:t>
            </a:r>
          </a:p>
          <a:p>
            <a:r>
              <a:rPr lang="zh-CN" altLang="en-US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    </a:t>
            </a:r>
            <a:r>
              <a:rPr lang="en-US" altLang="zh-CN" dirty="0">
                <a:solidFill>
                  <a:srgbClr val="FFFF00"/>
                </a:solidFill>
                <a:latin typeface="Adobe Arabic" pitchFamily="18" charset="-78"/>
                <a:cs typeface="Adobe Arabic" pitchFamily="18" charset="-78"/>
              </a:rPr>
              <a:t>}</a:t>
            </a:r>
            <a:endParaRPr lang="zh-CN" altLang="en-US" dirty="0">
              <a:solidFill>
                <a:srgbClr val="FFFF00"/>
              </a:solidFill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1417708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注释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规则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9552" y="1988840"/>
            <a:ext cx="8136904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9552" y="1988840"/>
            <a:ext cx="2830150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方法注释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7584" y="2924944"/>
            <a:ext cx="7704856" cy="3024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FF00"/>
                </a:solidFill>
              </a:rPr>
              <a:t>/// &lt;summary&gt;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///</a:t>
            </a:r>
            <a:r>
              <a:rPr lang="zh-CN" altLang="en-US" dirty="0">
                <a:solidFill>
                  <a:srgbClr val="FFFF00"/>
                </a:solidFill>
              </a:rPr>
              <a:t> 新增</a:t>
            </a:r>
            <a:r>
              <a:rPr lang="en-US" altLang="zh-CN" dirty="0" err="1">
                <a:solidFill>
                  <a:srgbClr val="FFFF00"/>
                </a:solidFill>
              </a:rPr>
              <a:t>corpemp</a:t>
            </a:r>
            <a:r>
              <a:rPr lang="zh-CN" altLang="en-US" dirty="0">
                <a:solidFill>
                  <a:srgbClr val="FFFF00"/>
                </a:solidFill>
              </a:rPr>
              <a:t>信息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/// &lt;/summary&gt;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/// </a:t>
            </a:r>
            <a:r>
              <a:rPr lang="en-US" altLang="zh-CN" dirty="0">
                <a:solidFill>
                  <a:srgbClr val="FFFF00"/>
                </a:solidFill>
              </a:rPr>
              <a:t>&lt;</a:t>
            </a:r>
            <a:r>
              <a:rPr lang="en-US" altLang="zh-CN" dirty="0" err="1">
                <a:solidFill>
                  <a:srgbClr val="FFFF00"/>
                </a:solidFill>
              </a:rPr>
              <a:t>param</a:t>
            </a:r>
            <a:r>
              <a:rPr lang="en-US" altLang="zh-CN" dirty="0">
                <a:solidFill>
                  <a:srgbClr val="FFFF00"/>
                </a:solidFill>
              </a:rPr>
              <a:t> name="user"&gt;</a:t>
            </a:r>
            <a:r>
              <a:rPr lang="zh-CN" altLang="en-US" dirty="0">
                <a:solidFill>
                  <a:srgbClr val="FFFF00"/>
                </a:solidFill>
              </a:rPr>
              <a:t>当前操作用户</a:t>
            </a:r>
            <a:r>
              <a:rPr lang="en-US" altLang="zh-CN" dirty="0">
                <a:solidFill>
                  <a:srgbClr val="FFFF00"/>
                </a:solidFill>
              </a:rPr>
              <a:t>&lt;/</a:t>
            </a:r>
            <a:r>
              <a:rPr lang="en-US" altLang="zh-CN" dirty="0" err="1">
                <a:solidFill>
                  <a:srgbClr val="FFFF00"/>
                </a:solidFill>
              </a:rPr>
              <a:t>param</a:t>
            </a:r>
            <a:r>
              <a:rPr lang="en-US" altLang="zh-CN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/// &lt;</a:t>
            </a:r>
            <a:r>
              <a:rPr lang="en-US" altLang="zh-CN" dirty="0" err="1">
                <a:solidFill>
                  <a:srgbClr val="FFFF00"/>
                </a:solidFill>
              </a:rPr>
              <a:t>param</a:t>
            </a:r>
            <a:r>
              <a:rPr lang="en-US" altLang="zh-CN" dirty="0">
                <a:solidFill>
                  <a:srgbClr val="FFFF00"/>
                </a:solidFill>
              </a:rPr>
              <a:t> name="</a:t>
            </a:r>
            <a:r>
              <a:rPr lang="en-US" altLang="zh-CN" dirty="0" err="1">
                <a:solidFill>
                  <a:srgbClr val="FFFF00"/>
                </a:solidFill>
              </a:rPr>
              <a:t>obj</a:t>
            </a:r>
            <a:r>
              <a:rPr lang="en-US" altLang="zh-CN" dirty="0">
                <a:solidFill>
                  <a:srgbClr val="FFFF00"/>
                </a:solidFill>
              </a:rPr>
              <a:t>"&gt;</a:t>
            </a:r>
            <a:r>
              <a:rPr lang="en-US" altLang="zh-CN" dirty="0" err="1">
                <a:solidFill>
                  <a:srgbClr val="FFFF00"/>
                </a:solidFill>
              </a:rPr>
              <a:t>CorpEmp</a:t>
            </a:r>
            <a:r>
              <a:rPr lang="zh-CN" altLang="en-US" dirty="0">
                <a:solidFill>
                  <a:srgbClr val="FFFF00"/>
                </a:solidFill>
              </a:rPr>
              <a:t>对象</a:t>
            </a:r>
            <a:r>
              <a:rPr lang="en-US" altLang="zh-CN" dirty="0">
                <a:solidFill>
                  <a:srgbClr val="FFFF00"/>
                </a:solidFill>
              </a:rPr>
              <a:t>&lt;/</a:t>
            </a:r>
            <a:r>
              <a:rPr lang="en-US" altLang="zh-CN" dirty="0" err="1">
                <a:solidFill>
                  <a:srgbClr val="FFFF00"/>
                </a:solidFill>
              </a:rPr>
              <a:t>param</a:t>
            </a:r>
            <a:r>
              <a:rPr lang="en-US" altLang="zh-CN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/// &lt;returns&gt;&lt;/returns&gt;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public override </a:t>
            </a:r>
            <a:r>
              <a:rPr lang="en-US" altLang="zh-CN" dirty="0" err="1">
                <a:solidFill>
                  <a:srgbClr val="FFFF00"/>
                </a:solidFill>
              </a:rPr>
              <a:t>ResultModel</a:t>
            </a:r>
            <a:r>
              <a:rPr lang="en-US" altLang="zh-CN" dirty="0">
                <a:solidFill>
                  <a:srgbClr val="FFFF00"/>
                </a:solidFill>
              </a:rPr>
              <a:t> Insert(</a:t>
            </a:r>
            <a:r>
              <a:rPr lang="en-US" altLang="zh-CN" dirty="0" err="1">
                <a:solidFill>
                  <a:srgbClr val="FFFF00"/>
                </a:solidFill>
              </a:rPr>
              <a:t>UserModel</a:t>
            </a:r>
            <a:r>
              <a:rPr lang="en-US" altLang="zh-CN" dirty="0">
                <a:solidFill>
                  <a:srgbClr val="FFFF00"/>
                </a:solidFill>
              </a:rPr>
              <a:t> user, </a:t>
            </a:r>
            <a:r>
              <a:rPr lang="en-US" altLang="zh-CN" dirty="0" err="1">
                <a:solidFill>
                  <a:srgbClr val="FFFF00"/>
                </a:solidFill>
              </a:rPr>
              <a:t>IModel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obj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{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           return new </a:t>
            </a:r>
            <a:r>
              <a:rPr lang="en-US" altLang="zh-CN" dirty="0" err="1">
                <a:solidFill>
                  <a:srgbClr val="FFFF00"/>
                </a:solidFill>
              </a:rPr>
              <a:t>ResultModel</a:t>
            </a:r>
            <a:r>
              <a:rPr lang="en-US" altLang="zh-CN" dirty="0" smtClean="0">
                <a:solidFill>
                  <a:srgbClr val="FFFF00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}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0731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注释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规则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9552" y="1988840"/>
            <a:ext cx="8136904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9552" y="1988840"/>
            <a:ext cx="2830150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代码段注释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7584" y="2996952"/>
            <a:ext cx="7704856" cy="180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FF00"/>
                </a:solidFill>
              </a:rPr>
              <a:t> //</a:t>
            </a:r>
            <a:r>
              <a:rPr lang="zh-CN" altLang="en-US" dirty="0">
                <a:solidFill>
                  <a:srgbClr val="FFFF00"/>
                </a:solidFill>
              </a:rPr>
              <a:t>调用内部函数准备各种参数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</a:t>
            </a:r>
            <a:r>
              <a:rPr lang="en-US" altLang="zh-CN" dirty="0" err="1" smtClean="0">
                <a:solidFill>
                  <a:srgbClr val="FFFF00"/>
                </a:solidFill>
              </a:rPr>
              <a:t>this.PrepareCommand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en-US" altLang="zh-CN" dirty="0" err="1" smtClean="0">
                <a:solidFill>
                  <a:srgbClr val="FFFF00"/>
                </a:solidFill>
              </a:rPr>
              <a:t>cmd</a:t>
            </a:r>
            <a:r>
              <a:rPr lang="en-US" altLang="zh-CN" dirty="0">
                <a:solidFill>
                  <a:srgbClr val="FFFF00"/>
                </a:solidFill>
              </a:rPr>
              <a:t>, connection, null, </a:t>
            </a:r>
            <a:r>
              <a:rPr lang="en-US" altLang="zh-CN" dirty="0" err="1">
                <a:solidFill>
                  <a:srgbClr val="FFFF00"/>
                </a:solidFill>
              </a:rPr>
              <a:t>cmdType</a:t>
            </a:r>
            <a:r>
              <a:rPr lang="en-US" altLang="zh-CN" dirty="0">
                <a:solidFill>
                  <a:srgbClr val="FFFF00"/>
                </a:solidFill>
              </a:rPr>
              <a:t>, </a:t>
            </a:r>
            <a:r>
              <a:rPr lang="en-US" altLang="zh-CN" dirty="0" err="1">
                <a:solidFill>
                  <a:srgbClr val="FFFF00"/>
                </a:solidFill>
              </a:rPr>
              <a:t>cmdText</a:t>
            </a:r>
            <a:r>
              <a:rPr lang="en-US" altLang="zh-CN" dirty="0">
                <a:solidFill>
                  <a:srgbClr val="FFFF00"/>
                </a:solidFill>
              </a:rPr>
              <a:t>, </a:t>
            </a:r>
            <a:r>
              <a:rPr lang="en-US" altLang="zh-CN" dirty="0" err="1">
                <a:solidFill>
                  <a:srgbClr val="FFFF00"/>
                </a:solidFill>
              </a:rPr>
              <a:t>commandParameters</a:t>
            </a:r>
            <a:r>
              <a:rPr lang="en-US" altLang="zh-CN" dirty="0">
                <a:solidFill>
                  <a:srgbClr val="FFFF00"/>
                </a:solidFill>
              </a:rPr>
              <a:t>);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0114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446</Words>
  <Application>Microsoft Office PowerPoint</Application>
  <PresentationFormat>全屏显示(4:3)</PresentationFormat>
  <Paragraphs>124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Pekah.Chow</cp:lastModifiedBy>
  <cp:revision>147</cp:revision>
  <dcterms:created xsi:type="dcterms:W3CDTF">2014-05-30T03:14:05Z</dcterms:created>
  <dcterms:modified xsi:type="dcterms:W3CDTF">2014-06-03T08:18:56Z</dcterms:modified>
</cp:coreProperties>
</file>