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12" autoAdjust="0"/>
  </p:normalViewPr>
  <p:slideViewPr>
    <p:cSldViewPr snapToGrid="0">
      <p:cViewPr varScale="1">
        <p:scale>
          <a:sx n="55" d="100"/>
          <a:sy n="55" d="100"/>
        </p:scale>
        <p:origin x="72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774BA-19C0-4601-8F6F-6D8AE387C8A8}" type="datetimeFigureOut">
              <a:rPr lang="en-US" smtClean="0"/>
              <a:t>09-Jun-20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2605C-6956-404A-A030-B5B5DC019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11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9A9F82C-0498-495F-B8BA-AA21C91D2892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D3E1179-344B-496D-AAB7-8E6216EA4A68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14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F82C-0498-495F-B8BA-AA21C91D2892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1179-344B-496D-AAB7-8E6216EA4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54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F82C-0498-495F-B8BA-AA21C91D2892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1179-344B-496D-AAB7-8E6216EA4A68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002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F82C-0498-495F-B8BA-AA21C91D2892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1179-344B-496D-AAB7-8E6216EA4A68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352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F82C-0498-495F-B8BA-AA21C91D2892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1179-344B-496D-AAB7-8E6216EA4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785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F82C-0498-495F-B8BA-AA21C91D2892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1179-344B-496D-AAB7-8E6216EA4A68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570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F82C-0498-495F-B8BA-AA21C91D2892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1179-344B-496D-AAB7-8E6216EA4A68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148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F82C-0498-495F-B8BA-AA21C91D2892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1179-344B-496D-AAB7-8E6216EA4A68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623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F82C-0498-495F-B8BA-AA21C91D2892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1179-344B-496D-AAB7-8E6216EA4A68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83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F82C-0498-495F-B8BA-AA21C91D2892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1179-344B-496D-AAB7-8E6216EA4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738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F82C-0498-495F-B8BA-AA21C91D2892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1179-344B-496D-AAB7-8E6216EA4A68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53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F82C-0498-495F-B8BA-AA21C91D2892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1179-344B-496D-AAB7-8E6216EA4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21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F82C-0498-495F-B8BA-AA21C91D2892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1179-344B-496D-AAB7-8E6216EA4A68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39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F82C-0498-495F-B8BA-AA21C91D2892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1179-344B-496D-AAB7-8E6216EA4A68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2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F82C-0498-495F-B8BA-AA21C91D2892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1179-344B-496D-AAB7-8E6216EA4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4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F82C-0498-495F-B8BA-AA21C91D2892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1179-344B-496D-AAB7-8E6216EA4A68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15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F82C-0498-495F-B8BA-AA21C91D2892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1179-344B-496D-AAB7-8E6216EA4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77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A9F82C-0498-495F-B8BA-AA21C91D2892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3E1179-344B-496D-AAB7-8E6216EA4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95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2126" y="2048413"/>
            <a:ext cx="8416212" cy="1515533"/>
          </a:xfrm>
        </p:spPr>
        <p:txBody>
          <a:bodyPr/>
          <a:lstStyle/>
          <a:p>
            <a:r>
              <a:rPr lang="en-US" sz="4400" dirty="0" err="1" smtClean="0"/>
              <a:t>Sistemi</a:t>
            </a:r>
            <a:r>
              <a:rPr lang="en-US" sz="4400" dirty="0" smtClean="0"/>
              <a:t> </a:t>
            </a:r>
            <a:r>
              <a:rPr lang="en-US" sz="4400" dirty="0" err="1" smtClean="0"/>
              <a:t>za</a:t>
            </a:r>
            <a:r>
              <a:rPr lang="en-US" sz="4400" dirty="0" smtClean="0"/>
              <a:t> </a:t>
            </a:r>
            <a:r>
              <a:rPr lang="en-US" sz="4400" dirty="0" err="1" smtClean="0"/>
              <a:t>obradu</a:t>
            </a:r>
            <a:r>
              <a:rPr lang="en-US" sz="4400" dirty="0" smtClean="0"/>
              <a:t> </a:t>
            </a:r>
            <a:r>
              <a:rPr lang="en-US" sz="4400" dirty="0" err="1" smtClean="0"/>
              <a:t>i</a:t>
            </a:r>
            <a:r>
              <a:rPr lang="en-US" sz="4400" dirty="0" smtClean="0"/>
              <a:t> </a:t>
            </a:r>
            <a:r>
              <a:rPr lang="en-US" sz="4400" dirty="0" err="1" smtClean="0"/>
              <a:t>analizu</a:t>
            </a:r>
            <a:r>
              <a:rPr lang="en-US" sz="4400" dirty="0" smtClean="0"/>
              <a:t> </a:t>
            </a:r>
            <a:r>
              <a:rPr lang="en-US" sz="4400" dirty="0" err="1" smtClean="0"/>
              <a:t>velike</a:t>
            </a:r>
            <a:r>
              <a:rPr lang="en-US" sz="4400" dirty="0" smtClean="0"/>
              <a:t> </a:t>
            </a:r>
            <a:r>
              <a:rPr lang="en-US" sz="4400" dirty="0" err="1" smtClean="0"/>
              <a:t>količine</a:t>
            </a:r>
            <a:r>
              <a:rPr lang="en-US" sz="4400" dirty="0" smtClean="0"/>
              <a:t> </a:t>
            </a:r>
            <a:r>
              <a:rPr lang="en-US" sz="4400" dirty="0" err="1" smtClean="0"/>
              <a:t>podataka</a:t>
            </a:r>
            <a:r>
              <a:rPr lang="sr-Cyrl-RS" sz="4400" dirty="0" smtClean="0"/>
              <a:t/>
            </a:r>
            <a:br>
              <a:rPr lang="sr-Cyrl-RS" sz="4400" dirty="0" smtClean="0"/>
            </a:br>
            <a:r>
              <a:rPr lang="sr-Cyrl-RS" sz="4400" dirty="0" smtClean="0"/>
              <a:t>-</a:t>
            </a:r>
            <a:r>
              <a:rPr lang="sr-Latn-RS" sz="4400" dirty="0" smtClean="0"/>
              <a:t>seminarski rad</a:t>
            </a:r>
            <a:r>
              <a:rPr lang="sr-Cyrl-RS" sz="4400" dirty="0" smtClean="0"/>
              <a:t>-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819472"/>
          </a:xfrm>
        </p:spPr>
        <p:txBody>
          <a:bodyPr>
            <a:normAutofit lnSpcReduction="10000"/>
          </a:bodyPr>
          <a:lstStyle/>
          <a:p>
            <a:endParaRPr lang="en-GB" b="1" dirty="0" smtClean="0"/>
          </a:p>
          <a:p>
            <a:r>
              <a:rPr lang="sr-Latn-RS" b="1" dirty="0" smtClean="0"/>
              <a:t>Detekcija mrežnih </a:t>
            </a:r>
            <a:r>
              <a:rPr lang="sr-Latn-RS" b="1" dirty="0"/>
              <a:t>napada upotrebom </a:t>
            </a:r>
            <a:r>
              <a:rPr lang="sr-Latn-RS" b="1" i="1" dirty="0"/>
              <a:t>r</a:t>
            </a:r>
            <a:r>
              <a:rPr lang="sr-Latn-RS" b="1" i="1" dirty="0" smtClean="0"/>
              <a:t>andom forest  </a:t>
            </a:r>
            <a:r>
              <a:rPr lang="sr-Latn-RS" b="1" dirty="0" smtClean="0"/>
              <a:t>algoritma nadgledanog mašinskog učenja</a:t>
            </a:r>
            <a:endParaRPr lang="en-GB" b="1" dirty="0" smtClean="0"/>
          </a:p>
          <a:p>
            <a:pPr algn="r">
              <a:spcAft>
                <a:spcPts val="0"/>
              </a:spcAft>
            </a:pPr>
            <a:r>
              <a:rPr lang="sr-Latn-RS" sz="1700" dirty="0"/>
              <a:t>Student</a:t>
            </a:r>
            <a:r>
              <a:rPr lang="sr-Cyrl-RS" sz="1700" dirty="0"/>
              <a:t>: </a:t>
            </a:r>
            <a:r>
              <a:rPr lang="sr-Latn-RS" sz="1700" dirty="0"/>
              <a:t>Lazar Đorđević</a:t>
            </a:r>
            <a:endParaRPr lang="sr-Cyrl-RS" sz="1700" dirty="0"/>
          </a:p>
          <a:p>
            <a:pPr algn="r">
              <a:spcBef>
                <a:spcPts val="0"/>
              </a:spcBef>
            </a:pPr>
            <a:r>
              <a:rPr lang="sr-Cyrl-RS" sz="1700" dirty="0"/>
              <a:t>	      </a:t>
            </a:r>
            <a:r>
              <a:rPr lang="sr-Latn-RS" sz="1700" dirty="0"/>
              <a:t>br. indeksa</a:t>
            </a:r>
            <a:r>
              <a:rPr lang="sr-Cyrl-RS" sz="1700" dirty="0"/>
              <a:t> 819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199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Predictions and 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Testiranje modela sa </a:t>
            </a:r>
            <a:r>
              <a:rPr lang="sr-Latn-RS" dirty="0"/>
              <a:t>KDDTrain dataset</a:t>
            </a:r>
            <a:r>
              <a:rPr lang="sr-Latn-R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750" y="2518911"/>
            <a:ext cx="4000847" cy="6629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3184842"/>
            <a:ext cx="8458933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92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Predictions and 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BinaryClassificationEvaluator – prikazuje metriku koliko je uspešno izvršena klasifikacija za dati model </a:t>
            </a:r>
          </a:p>
          <a:p>
            <a:r>
              <a:rPr lang="sr-Latn-RS" smtClean="0"/>
              <a:t>Što je vrednost bliža 1 to klasifikacije tačnije</a:t>
            </a:r>
            <a:endParaRPr lang="sr-Latn-R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947" y="3930627"/>
            <a:ext cx="5548184" cy="57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72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pache </a:t>
            </a:r>
            <a:r>
              <a:rPr lang="en-US" dirty="0" err="1"/>
              <a:t>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kafka</a:t>
            </a:r>
            <a:r>
              <a:rPr lang="en-US" dirty="0" smtClean="0"/>
              <a:t> topic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networkConnection</a:t>
            </a:r>
            <a:endParaRPr lang="en-US" dirty="0" smtClean="0"/>
          </a:p>
          <a:p>
            <a:r>
              <a:rPr lang="en-US" dirty="0" err="1" smtClean="0"/>
              <a:t>Kreiranje</a:t>
            </a:r>
            <a:r>
              <a:rPr lang="en-US" dirty="0" smtClean="0"/>
              <a:t> Producer </a:t>
            </a:r>
            <a:r>
              <a:rPr lang="en-US" dirty="0" err="1" smtClean="0"/>
              <a:t>i</a:t>
            </a:r>
            <a:r>
              <a:rPr lang="en-US" dirty="0" smtClean="0"/>
              <a:t> Consumer</a:t>
            </a:r>
          </a:p>
          <a:p>
            <a:r>
              <a:rPr lang="en-US" dirty="0" smtClean="0"/>
              <a:t>Producer </a:t>
            </a:r>
            <a:r>
              <a:rPr lang="en-US" dirty="0" err="1" smtClean="0"/>
              <a:t>upisuje</a:t>
            </a:r>
            <a:r>
              <a:rPr lang="en-US" dirty="0" smtClean="0"/>
              <a:t> </a:t>
            </a:r>
            <a:r>
              <a:rPr lang="en-US" dirty="0" err="1" smtClean="0"/>
              <a:t>podatke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kafka</a:t>
            </a:r>
            <a:r>
              <a:rPr lang="en-US" dirty="0" smtClean="0"/>
              <a:t> topics </a:t>
            </a:r>
          </a:p>
          <a:p>
            <a:r>
              <a:rPr lang="en-US" dirty="0" smtClean="0"/>
              <a:t>Consumer </a:t>
            </a:r>
            <a:r>
              <a:rPr lang="sr-Latn-RS" dirty="0" smtClean="0"/>
              <a:t>čita podatke sa </a:t>
            </a:r>
            <a:br>
              <a:rPr lang="sr-Latn-RS" dirty="0" smtClean="0"/>
            </a:br>
            <a:r>
              <a:rPr lang="sr-Latn-RS" dirty="0" smtClean="0"/>
              <a:t>kafka topics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716" y="2377052"/>
            <a:ext cx="6744284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68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r>
              <a:rPr lang="sr-Latn-RS" dirty="0" smtClean="0"/>
              <a:t> Structured</a:t>
            </a:r>
            <a:r>
              <a:rPr lang="en-US" dirty="0" smtClean="0"/>
              <a:t> </a:t>
            </a:r>
            <a:r>
              <a:rPr lang="sr-Latn-RS" dirty="0" smtClean="0"/>
              <a:t>S</a:t>
            </a:r>
            <a:r>
              <a:rPr lang="en-US" dirty="0" err="1" smtClean="0"/>
              <a:t>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Čitanje sa </a:t>
            </a:r>
            <a:r>
              <a:rPr lang="sr-Latn-RS" i="1" dirty="0" smtClean="0"/>
              <a:t>Apache Kafaka</a:t>
            </a:r>
            <a:r>
              <a:rPr lang="sr-Latn-RS" dirty="0" smtClean="0"/>
              <a:t> definisanje formata , </a:t>
            </a:r>
            <a:r>
              <a:rPr lang="sr-Latn-RS" i="1" dirty="0" smtClean="0"/>
              <a:t>topic</a:t>
            </a:r>
            <a:r>
              <a:rPr lang="sr-Latn-RS" dirty="0" smtClean="0"/>
              <a:t>, </a:t>
            </a:r>
            <a:r>
              <a:rPr lang="sr-Latn-RS" i="1" dirty="0" smtClean="0"/>
              <a:t>server</a:t>
            </a:r>
            <a:r>
              <a:rPr lang="sr-Latn-RS" dirty="0" smtClean="0"/>
              <a:t>, </a:t>
            </a:r>
            <a:r>
              <a:rPr lang="sr-Latn-RS" i="1" dirty="0" smtClean="0"/>
              <a:t>offseta</a:t>
            </a:r>
          </a:p>
          <a:p>
            <a:endParaRPr lang="sr-Latn-RS" i="1" dirty="0" smtClean="0"/>
          </a:p>
          <a:p>
            <a:endParaRPr lang="sr-Latn-RS" i="1" dirty="0"/>
          </a:p>
          <a:p>
            <a:endParaRPr lang="sr-Latn-RS" i="1" dirty="0" smtClean="0"/>
          </a:p>
          <a:p>
            <a:r>
              <a:rPr lang="sr-Latn-RS" dirty="0"/>
              <a:t>Parsiranje vrednosti  učitanih poruka sa Kafka topics</a:t>
            </a:r>
          </a:p>
          <a:p>
            <a:endParaRPr lang="sr-Latn-RS" i="1" dirty="0"/>
          </a:p>
          <a:p>
            <a:pPr marL="0" indent="0">
              <a:buNone/>
            </a:pPr>
            <a:endParaRPr lang="sr-Latn-RS" i="1" dirty="0"/>
          </a:p>
          <a:p>
            <a:pPr marL="0" indent="0">
              <a:buNone/>
            </a:pPr>
            <a:endParaRPr lang="sr-Latn-R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2974232"/>
            <a:ext cx="4371108" cy="141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61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</a:t>
            </a:r>
            <a:r>
              <a:rPr lang="sr-Latn-RS" dirty="0"/>
              <a:t> Structured</a:t>
            </a:r>
            <a:r>
              <a:rPr lang="en-US" dirty="0"/>
              <a:t> </a:t>
            </a:r>
            <a:r>
              <a:rPr lang="sr-Latn-RS" dirty="0"/>
              <a:t>S</a:t>
            </a:r>
            <a:r>
              <a:rPr lang="en-US" dirty="0" err="1"/>
              <a:t>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Definisanje Connection case class</a:t>
            </a:r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r>
              <a:rPr lang="sr-Latn-RS" dirty="0" smtClean="0"/>
              <a:t>Defnisanje  UDF(user-defined function) funkcije za deserijalizaciju </a:t>
            </a:r>
            <a:r>
              <a:rPr lang="sr-Latn-RS" i="1" dirty="0" smtClean="0"/>
              <a:t>String </a:t>
            </a:r>
            <a:r>
              <a:rPr lang="sr-Latn-RS" dirty="0" smtClean="0"/>
              <a:t>vrednosti poruke koja dolazi sa Kafka Topic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038" y="2933139"/>
            <a:ext cx="10181202" cy="1577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038" y="5372904"/>
            <a:ext cx="7651143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78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</a:t>
            </a:r>
            <a:r>
              <a:rPr lang="sr-Latn-RS" dirty="0"/>
              <a:t> Structured</a:t>
            </a:r>
            <a:r>
              <a:rPr lang="en-US" dirty="0"/>
              <a:t> </a:t>
            </a:r>
            <a:r>
              <a:rPr lang="sr-Latn-RS" dirty="0"/>
              <a:t>S</a:t>
            </a:r>
            <a:r>
              <a:rPr lang="en-US" dirty="0" err="1"/>
              <a:t>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Nad ulznim podacima vrše se sve transformacije definisane u pipelineModel</a:t>
            </a:r>
          </a:p>
          <a:p>
            <a:r>
              <a:rPr lang="sr-Latn-RS" i="1" dirty="0" smtClean="0"/>
              <a:t>Start stream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3509220"/>
            <a:ext cx="6241321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47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</a:t>
            </a:r>
            <a:r>
              <a:rPr lang="sr-Latn-RS" dirty="0"/>
              <a:t> Structured</a:t>
            </a:r>
            <a:r>
              <a:rPr lang="en-US" dirty="0"/>
              <a:t> </a:t>
            </a:r>
            <a:r>
              <a:rPr lang="sr-Latn-RS" dirty="0"/>
              <a:t>S</a:t>
            </a:r>
            <a:r>
              <a:rPr lang="en-US" dirty="0" err="1"/>
              <a:t>treaming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45" y="2369754"/>
            <a:ext cx="6142129" cy="331787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43" y="2528596"/>
            <a:ext cx="6972904" cy="315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63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Kreiranje</a:t>
            </a:r>
            <a:r>
              <a:rPr lang="en-US" dirty="0" smtClean="0"/>
              <a:t> .jar </a:t>
            </a:r>
            <a:r>
              <a:rPr lang="en-US" dirty="0" err="1" smtClean="0"/>
              <a:t>fajla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Testiranje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FSOC</a:t>
            </a:r>
            <a:r>
              <a:rPr lang="en-US" dirty="0" smtClean="0"/>
              <a:t> </a:t>
            </a:r>
            <a:r>
              <a:rPr lang="en-US" dirty="0" err="1" smtClean="0"/>
              <a:t>klasteru</a:t>
            </a:r>
            <a:r>
              <a:rPr lang="en-US" dirty="0" smtClean="0"/>
              <a:t>, </a:t>
            </a:r>
            <a:r>
              <a:rPr lang="en-US" dirty="0" err="1" smtClean="0"/>
              <a:t>koji</a:t>
            </a:r>
            <a:r>
              <a:rPr lang="en-US" dirty="0" smtClean="0"/>
              <a:t> se </a:t>
            </a:r>
            <a:r>
              <a:rPr lang="en-US" dirty="0" err="1" smtClean="0"/>
              <a:t>sastoji</a:t>
            </a:r>
            <a:r>
              <a:rPr lang="en-US" dirty="0" smtClean="0"/>
              <a:t> od </a:t>
            </a:r>
            <a:r>
              <a:rPr lang="en-US" dirty="0" err="1" smtClean="0"/>
              <a:t>jednog</a:t>
            </a:r>
            <a:r>
              <a:rPr lang="en-US" dirty="0" smtClean="0"/>
              <a:t> master </a:t>
            </a:r>
            <a:r>
              <a:rPr lang="sr-Latn-RS" dirty="0" err="1"/>
              <a:t>č</a:t>
            </a:r>
            <a:r>
              <a:rPr lang="en-US" dirty="0" err="1" smtClean="0"/>
              <a:t>vora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osam</a:t>
            </a:r>
            <a:r>
              <a:rPr lang="en-US" dirty="0" smtClean="0"/>
              <a:t> </a:t>
            </a:r>
            <a:r>
              <a:rPr lang="en-US" dirty="0" err="1" smtClean="0"/>
              <a:t>radnih</a:t>
            </a:r>
            <a:r>
              <a:rPr lang="en-US" dirty="0" smtClean="0"/>
              <a:t> </a:t>
            </a:r>
            <a:r>
              <a:rPr lang="sr-Latn-RS" dirty="0" err="1"/>
              <a:t>č</a:t>
            </a:r>
            <a:r>
              <a:rPr lang="en-US" dirty="0" err="1" smtClean="0"/>
              <a:t>vorova</a:t>
            </a:r>
            <a:endParaRPr lang="en-US" dirty="0" smtClean="0"/>
          </a:p>
          <a:p>
            <a:r>
              <a:rPr lang="en-US" dirty="0" err="1" smtClean="0"/>
              <a:t>Neophodnost</a:t>
            </a:r>
            <a:r>
              <a:rPr lang="en-US" dirty="0" smtClean="0"/>
              <a:t> </a:t>
            </a:r>
            <a:r>
              <a:rPr lang="en-US" dirty="0" err="1" smtClean="0"/>
              <a:t>kreiranja</a:t>
            </a:r>
            <a:r>
              <a:rPr lang="en-US" dirty="0" smtClean="0"/>
              <a:t> .jar </a:t>
            </a:r>
            <a:r>
              <a:rPr lang="en-US" dirty="0" err="1" smtClean="0"/>
              <a:t>fajla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pokretanje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klasteru</a:t>
            </a:r>
            <a:endParaRPr lang="en-US" dirty="0" smtClean="0"/>
          </a:p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kreiranje</a:t>
            </a:r>
            <a:r>
              <a:rPr lang="en-US" dirty="0" smtClean="0"/>
              <a:t> .jar </a:t>
            </a:r>
            <a:r>
              <a:rPr lang="en-US" dirty="0" err="1" smtClean="0"/>
              <a:t>fajla</a:t>
            </a:r>
            <a:r>
              <a:rPr lang="en-US" dirty="0" smtClean="0"/>
              <a:t> </a:t>
            </a:r>
            <a:r>
              <a:rPr lang="en-US" dirty="0" err="1" smtClean="0"/>
              <a:t>koriscen</a:t>
            </a:r>
            <a:r>
              <a:rPr lang="en-US" dirty="0" smtClean="0"/>
              <a:t> je simple build tool (</a:t>
            </a:r>
            <a:r>
              <a:rPr lang="en-US" dirty="0" err="1" smtClean="0"/>
              <a:t>sbt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477" y="4759528"/>
            <a:ext cx="9069043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98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Kreiranje</a:t>
            </a:r>
            <a:r>
              <a:rPr lang="en-US" dirty="0"/>
              <a:t> .jar </a:t>
            </a:r>
            <a:r>
              <a:rPr lang="en-US" dirty="0" err="1"/>
              <a:t>fajla</a:t>
            </a:r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168" y="2460482"/>
            <a:ext cx="6197663" cy="3677082"/>
          </a:xfrm>
        </p:spPr>
      </p:pic>
    </p:spTree>
    <p:extLst>
      <p:ext uri="{BB962C8B-B14F-4D97-AF65-F5344CB8AC3E}">
        <p14:creationId xmlns:p14="http://schemas.microsoft.com/office/powerpoint/2010/main" val="838911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Kreiranje</a:t>
            </a:r>
            <a:r>
              <a:rPr lang="en-US" dirty="0"/>
              <a:t> .jar </a:t>
            </a:r>
            <a:r>
              <a:rPr lang="en-US" dirty="0" err="1"/>
              <a:t>fajla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Instalacija</a:t>
            </a:r>
            <a:r>
              <a:rPr lang="en-US" dirty="0" smtClean="0"/>
              <a:t>  </a:t>
            </a:r>
            <a:r>
              <a:rPr lang="en-US" dirty="0" err="1" smtClean="0"/>
              <a:t>sbt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racunaru</a:t>
            </a:r>
            <a:endParaRPr lang="en-US" dirty="0" smtClean="0"/>
          </a:p>
          <a:p>
            <a:r>
              <a:rPr lang="en-US" dirty="0" err="1" smtClean="0"/>
              <a:t>Pokretanje</a:t>
            </a:r>
            <a:r>
              <a:rPr lang="en-US" dirty="0" smtClean="0"/>
              <a:t> </a:t>
            </a:r>
            <a:r>
              <a:rPr lang="en-US" i="1" dirty="0" err="1" smtClean="0"/>
              <a:t>sbt</a:t>
            </a:r>
            <a:r>
              <a:rPr lang="en-US" i="1" dirty="0" smtClean="0"/>
              <a:t> assembly</a:t>
            </a:r>
            <a:r>
              <a:rPr lang="sr-Latn-RS" i="1" dirty="0" smtClean="0"/>
              <a:t> </a:t>
            </a:r>
            <a:r>
              <a:rPr lang="sr-Latn-RS" dirty="0" smtClean="0"/>
              <a:t>komande kako bi se kreirao .jar fajl</a:t>
            </a:r>
          </a:p>
          <a:p>
            <a:r>
              <a:rPr lang="sr-Latn-RS" dirty="0" smtClean="0"/>
              <a:t>Putanje do ulaznih fajlova definisani su kao ulazni argumenti prilikom pokretanja fajla</a:t>
            </a:r>
          </a:p>
          <a:p>
            <a:r>
              <a:rPr lang="en-GB" dirty="0"/>
              <a:t>~/bin/spark-2.4.4-bin-</a:t>
            </a:r>
            <a:r>
              <a:rPr lang="en-GB" dirty="0" err="1"/>
              <a:t>hadoop2.7</a:t>
            </a:r>
            <a:r>
              <a:rPr lang="en-GB" dirty="0"/>
              <a:t>/bin/spark-submit --master spark://</a:t>
            </a:r>
            <a:r>
              <a:rPr lang="en-GB" dirty="0" err="1"/>
              <a:t>localhost:7077</a:t>
            </a:r>
            <a:r>
              <a:rPr lang="en-GB" dirty="0"/>
              <a:t> --total-executor-cores </a:t>
            </a:r>
            <a:r>
              <a:rPr lang="en-GB" dirty="0" smtClean="0"/>
              <a:t>80</a:t>
            </a:r>
            <a:r>
              <a:rPr lang="sr-Latn-RS" dirty="0" smtClean="0"/>
              <a:t> </a:t>
            </a:r>
            <a:r>
              <a:rPr lang="en-GB" dirty="0"/>
              <a:t>--total-executor-cores 80 --executor-memory </a:t>
            </a:r>
            <a:r>
              <a:rPr lang="en-GB" dirty="0" err="1"/>
              <a:t>16g</a:t>
            </a:r>
            <a:r>
              <a:rPr lang="en-GB" dirty="0"/>
              <a:t> --executor-cores 8 --class </a:t>
            </a:r>
            <a:r>
              <a:rPr lang="en-GB" dirty="0" err="1"/>
              <a:t>kafka.mainNetwork</a:t>
            </a:r>
            <a:r>
              <a:rPr lang="en-GB" dirty="0"/>
              <a:t> </a:t>
            </a:r>
            <a:r>
              <a:rPr lang="en-GB" dirty="0" smtClean="0"/>
              <a:t>test-assembly-</a:t>
            </a:r>
            <a:r>
              <a:rPr lang="en-GB" dirty="0" err="1" smtClean="0"/>
              <a:t>1.0.jar</a:t>
            </a:r>
            <a:endParaRPr lang="sr-Latn-RS" dirty="0" smtClean="0"/>
          </a:p>
          <a:p>
            <a:r>
              <a:rPr lang="sr-Latn-RS" dirty="0"/>
              <a:t>Ulazni argumenti hdfs://192.168.42.160:9000/apps/lazar.djordjevic/resources/KDDTrain.csv hdfs://192.168.42.160:9000/apps/lazar.djordjevic/resources/KDDTest.csv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19" y="847166"/>
            <a:ext cx="3247954" cy="143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</a:t>
            </a:r>
            <a:r>
              <a:rPr lang="sr-Latn-RS" dirty="0" smtClean="0"/>
              <a:t>č</a:t>
            </a:r>
            <a:r>
              <a:rPr lang="en-US" dirty="0" err="1" smtClean="0"/>
              <a:t>itavanje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sr-Latn-RS" dirty="0" smtClean="0"/>
              <a:t>i kreiranje DataFrame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NSL-KDD data set sastoji se od KDDTrain dataset i KDDTest dataset.</a:t>
            </a:r>
          </a:p>
          <a:p>
            <a:r>
              <a:rPr lang="sr-Latn-RS" dirty="0" smtClean="0"/>
              <a:t>KDDTrain dataset koristiće se za kreiranje modela mašinskog učenja</a:t>
            </a:r>
          </a:p>
          <a:p>
            <a:r>
              <a:rPr lang="sr-Latn-RS" dirty="0" smtClean="0"/>
              <a:t>KDDTest za testiranje samog modela</a:t>
            </a:r>
          </a:p>
          <a:p>
            <a:r>
              <a:rPr lang="sr-Latn-RS" dirty="0" smtClean="0"/>
              <a:t>Učitavanje data seta sa file systema</a:t>
            </a:r>
            <a:br>
              <a:rPr lang="sr-Latn-RS" dirty="0" smtClean="0"/>
            </a:br>
            <a:r>
              <a:rPr lang="sr-Latn-RS" dirty="0" smtClean="0"/>
              <a:t>i kreiranje DataFrame</a:t>
            </a:r>
            <a:endParaRPr lang="en-US" dirty="0"/>
          </a:p>
        </p:txBody>
      </p:sp>
      <p:pic>
        <p:nvPicPr>
          <p:cNvPr id="1026" name="Picture 2" descr="Screenshot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496108"/>
            <a:ext cx="59436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473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</a:t>
            </a:r>
            <a:r>
              <a:rPr lang="sr-Latn-RS" dirty="0"/>
              <a:t>č</a:t>
            </a:r>
            <a:r>
              <a:rPr lang="en-US" dirty="0" err="1"/>
              <a:t>itavanje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sr-Latn-RS" dirty="0"/>
              <a:t>i kreiranje DataFrame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16629"/>
            <a:ext cx="9601196" cy="3459239"/>
          </a:xfrm>
        </p:spPr>
        <p:txBody>
          <a:bodyPr/>
          <a:lstStyle/>
          <a:p>
            <a:r>
              <a:rPr lang="sr-Latn-RS" dirty="0" smtClean="0"/>
              <a:t>Kriranje varijabli </a:t>
            </a:r>
            <a:r>
              <a:rPr lang="sr-Latn-RS" i="1" dirty="0" smtClean="0"/>
              <a:t>data</a:t>
            </a:r>
            <a:r>
              <a:rPr lang="sr-Latn-RS" dirty="0" smtClean="0"/>
              <a:t> i </a:t>
            </a:r>
            <a:r>
              <a:rPr lang="sr-Latn-RS" i="1" dirty="0" smtClean="0"/>
              <a:t>testData </a:t>
            </a:r>
            <a:r>
              <a:rPr lang="sr-Latn-RS" dirty="0" smtClean="0"/>
              <a:t>u kojima su uskladišteni učitani DataFrame</a:t>
            </a:r>
          </a:p>
          <a:p>
            <a:r>
              <a:rPr lang="sr-Latn-RS" dirty="0" smtClean="0"/>
              <a:t>data.show()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1044"/>
            <a:ext cx="5673693" cy="34769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204" y="3381044"/>
            <a:ext cx="8319794" cy="347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4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Feature Extraction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Kolone protocol_type,service, flag i label sadrže </a:t>
            </a:r>
            <a:r>
              <a:rPr lang="sr-Latn-RS" i="1" dirty="0" smtClean="0"/>
              <a:t>String</a:t>
            </a:r>
            <a:r>
              <a:rPr lang="sr-Latn-RS" dirty="0" smtClean="0"/>
              <a:t> vrednosti</a:t>
            </a:r>
          </a:p>
          <a:p>
            <a:endParaRPr lang="sr-Latn-RS" dirty="0" smtClean="0"/>
          </a:p>
          <a:p>
            <a:r>
              <a:rPr lang="sr-Latn-RS" dirty="0" smtClean="0"/>
              <a:t>Pomoću funkcije transformacije kolona na DataFrame </a:t>
            </a:r>
            <a:br>
              <a:rPr lang="sr-Latn-RS" dirty="0" smtClean="0"/>
            </a:br>
            <a:r>
              <a:rPr lang="sr-Latn-RS" dirty="0" smtClean="0"/>
              <a:t>dodajemo kolonu „label“ u kojoj su mrežni </a:t>
            </a:r>
            <a:r>
              <a:rPr lang="sr-Latn-RS" dirty="0" smtClean="0"/>
              <a:t>napadi </a:t>
            </a:r>
            <a:r>
              <a:rPr lang="sr-Latn-RS" dirty="0" smtClean="0"/>
              <a:t>iz </a:t>
            </a:r>
            <a:br>
              <a:rPr lang="sr-Latn-RS" dirty="0" smtClean="0"/>
            </a:br>
            <a:r>
              <a:rPr lang="sr-Latn-RS" dirty="0" smtClean="0"/>
              <a:t>kolone label_string označeni 1 a normalne konekcije 0.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7" y="3113375"/>
            <a:ext cx="8679932" cy="3886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981" y="3502029"/>
            <a:ext cx="2766300" cy="335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2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00015"/>
          </a:xfrm>
        </p:spPr>
        <p:txBody>
          <a:bodyPr/>
          <a:lstStyle/>
          <a:p>
            <a:r>
              <a:rPr lang="sr-Latn-RS" dirty="0"/>
              <a:t>Feature Extraction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360645"/>
            <a:ext cx="9601196" cy="3515223"/>
          </a:xfrm>
        </p:spPr>
        <p:txBody>
          <a:bodyPr/>
          <a:lstStyle/>
          <a:p>
            <a:r>
              <a:rPr lang="sr-Latn-RS" dirty="0" smtClean="0"/>
              <a:t>Korišćenje </a:t>
            </a:r>
            <a:r>
              <a:rPr lang="sr-Latn-RS" i="1" dirty="0" smtClean="0"/>
              <a:t>Spark StringIndexers </a:t>
            </a:r>
            <a:r>
              <a:rPr lang="sr-Latn-RS" dirty="0" smtClean="0"/>
              <a:t>za enkodovanje vrednosti tri kolone iz </a:t>
            </a:r>
            <a:r>
              <a:rPr lang="sr-Latn-RS" i="1" dirty="0" smtClean="0"/>
              <a:t>String</a:t>
            </a:r>
            <a:r>
              <a:rPr lang="sr-Latn-RS" dirty="0" smtClean="0"/>
              <a:t> u odgovarajuće </a:t>
            </a:r>
            <a:r>
              <a:rPr lang="sr-Latn-RS" i="1" dirty="0" smtClean="0"/>
              <a:t>Number</a:t>
            </a:r>
            <a:r>
              <a:rPr lang="sr-Latn-RS" dirty="0" smtClean="0"/>
              <a:t> vrednosti </a:t>
            </a:r>
            <a:endParaRPr lang="sr-Latn-RS" dirty="0"/>
          </a:p>
          <a:p>
            <a:r>
              <a:rPr lang="sr-Latn-RS" dirty="0" smtClean="0"/>
              <a:t>Kako bi se podaci koristili u </a:t>
            </a:r>
            <a:br>
              <a:rPr lang="sr-Latn-RS" dirty="0" smtClean="0"/>
            </a:br>
            <a:r>
              <a:rPr lang="sr-Latn-RS" dirty="0" smtClean="0"/>
              <a:t>obradi algoritma za mašinsko</a:t>
            </a:r>
            <a:br>
              <a:rPr lang="sr-Latn-RS" dirty="0" smtClean="0"/>
            </a:br>
            <a:r>
              <a:rPr lang="sr-Latn-RS" dirty="0" smtClean="0"/>
              <a:t> učenje, neophodno ih je </a:t>
            </a:r>
            <a:br>
              <a:rPr lang="sr-Latn-RS" dirty="0" smtClean="0"/>
            </a:br>
            <a:r>
              <a:rPr lang="sr-Latn-RS" dirty="0" smtClean="0"/>
              <a:t>transformisati u vektore ( </a:t>
            </a:r>
            <a:r>
              <a:rPr lang="sr-Latn-RS" i="1" dirty="0" smtClean="0"/>
              <a:t>feature vectors</a:t>
            </a:r>
            <a:r>
              <a:rPr lang="sr-Latn-R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914" y="2786913"/>
            <a:ext cx="4747671" cy="1470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94" y="4953809"/>
            <a:ext cx="6043184" cy="10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9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Pipelining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Kreiranje </a:t>
            </a:r>
            <a:r>
              <a:rPr lang="sr-Latn-RS" i="1" dirty="0" smtClean="0"/>
              <a:t>random Forest classifier </a:t>
            </a:r>
            <a:r>
              <a:rPr lang="sr-Latn-RS" dirty="0" smtClean="0"/>
              <a:t>koji će imati ulogu </a:t>
            </a:r>
            <a:r>
              <a:rPr lang="sr-Latn-RS" i="1" dirty="0" smtClean="0"/>
              <a:t>estimatora</a:t>
            </a:r>
          </a:p>
          <a:p>
            <a:endParaRPr lang="sr-Latn-RS" i="1" dirty="0"/>
          </a:p>
          <a:p>
            <a:r>
              <a:rPr lang="sr-Latn-RS" dirty="0" smtClean="0"/>
              <a:t>Kreiranje pipeline koji će objedinit sve transformacije koje se izvršavaju nad DataFrame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935" y="3060786"/>
            <a:ext cx="3749365" cy="571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927" y="4354017"/>
            <a:ext cx="5540220" cy="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4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the model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Utvr</a:t>
            </a:r>
            <a:r>
              <a:rPr lang="sr-Latn-RS" dirty="0"/>
              <a:t>đ</a:t>
            </a:r>
            <a:r>
              <a:rPr lang="en-US" dirty="0" err="1" smtClean="0"/>
              <a:t>ivanje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r>
              <a:rPr lang="en-US" dirty="0" smtClean="0"/>
              <a:t> </a:t>
            </a:r>
            <a:r>
              <a:rPr lang="en-US" dirty="0" err="1" smtClean="0"/>
              <a:t>parametra</a:t>
            </a:r>
            <a:r>
              <a:rPr lang="en-US" dirty="0" smtClean="0"/>
              <a:t> </a:t>
            </a:r>
            <a:r>
              <a:rPr lang="en-US" i="1" dirty="0" smtClean="0"/>
              <a:t>Random Forest Classifier </a:t>
            </a:r>
            <a:r>
              <a:rPr lang="en-US" dirty="0" err="1" smtClean="0"/>
              <a:t>kreira</a:t>
            </a:r>
            <a:r>
              <a:rPr lang="en-US" dirty="0" smtClean="0"/>
              <a:t> </a:t>
            </a:r>
            <a:r>
              <a:rPr lang="en-US" dirty="0" err="1" smtClean="0"/>
              <a:t>najbolji</a:t>
            </a:r>
            <a:r>
              <a:rPr lang="en-US" dirty="0" smtClean="0"/>
              <a:t> model</a:t>
            </a:r>
          </a:p>
          <a:p>
            <a:r>
              <a:rPr lang="en-US" dirty="0" smtClean="0"/>
              <a:t>K-fold-</a:t>
            </a:r>
            <a:r>
              <a:rPr lang="en-US" dirty="0" err="1" smtClean="0"/>
              <a:t>cr</a:t>
            </a:r>
            <a:r>
              <a:rPr lang="sr-Latn-RS" dirty="0" smtClean="0"/>
              <a:t>o</a:t>
            </a:r>
            <a:r>
              <a:rPr lang="en-US" dirty="0" err="1" smtClean="0"/>
              <a:t>ss</a:t>
            </a:r>
            <a:r>
              <a:rPr lang="en-US" dirty="0" smtClean="0"/>
              <a:t>-validation</a:t>
            </a:r>
          </a:p>
          <a:p>
            <a:r>
              <a:rPr lang="en-US" dirty="0" err="1" smtClean="0"/>
              <a:t>Podaci</a:t>
            </a:r>
            <a:r>
              <a:rPr lang="en-US" dirty="0" smtClean="0"/>
              <a:t> se </a:t>
            </a:r>
            <a:r>
              <a:rPr lang="en-US" i="1" dirty="0" smtClean="0"/>
              <a:t>random</a:t>
            </a:r>
            <a:r>
              <a:rPr lang="en-US" dirty="0" smtClean="0"/>
              <a:t> dele u </a:t>
            </a:r>
            <a:r>
              <a:rPr lang="sr-Latn-RS" dirty="0" smtClean="0"/>
              <a:t>K </a:t>
            </a:r>
            <a:r>
              <a:rPr lang="en-US" dirty="0" smtClean="0"/>
              <a:t>del</a:t>
            </a:r>
            <a:r>
              <a:rPr lang="sr-Latn-RS" dirty="0" smtClean="0"/>
              <a:t>ova</a:t>
            </a:r>
            <a:r>
              <a:rPr lang="en-US" dirty="0" smtClean="0"/>
              <a:t>, </a:t>
            </a:r>
            <a:r>
              <a:rPr lang="en-US" dirty="0" err="1" smtClean="0"/>
              <a:t>svaki</a:t>
            </a:r>
            <a:r>
              <a:rPr lang="en-US" dirty="0" smtClean="0"/>
              <a:t> </a:t>
            </a:r>
            <a:r>
              <a:rPr lang="en-US" dirty="0" err="1" smtClean="0"/>
              <a:t>deo</a:t>
            </a:r>
            <a:r>
              <a:rPr lang="en-US" dirty="0" smtClean="0"/>
              <a:t> se </a:t>
            </a:r>
            <a:r>
              <a:rPr lang="en-US" dirty="0" err="1" smtClean="0"/>
              <a:t>jednom</a:t>
            </a:r>
            <a:r>
              <a:rPr lang="en-US" dirty="0" smtClean="0"/>
              <a:t> </a:t>
            </a:r>
            <a:r>
              <a:rPr lang="en-US" dirty="0" err="1" smtClean="0"/>
              <a:t>koristi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testiranje</a:t>
            </a:r>
            <a:r>
              <a:rPr lang="en-US" dirty="0" smtClean="0"/>
              <a:t> data seta, </a:t>
            </a:r>
            <a:r>
              <a:rPr lang="en-US" dirty="0" err="1" smtClean="0"/>
              <a:t>dok</a:t>
            </a:r>
            <a:r>
              <a:rPr lang="en-US" dirty="0" smtClean="0"/>
              <a:t> se </a:t>
            </a:r>
            <a:r>
              <a:rPr lang="en-US" dirty="0" err="1" smtClean="0"/>
              <a:t>ostatak</a:t>
            </a:r>
            <a:r>
              <a:rPr lang="en-US" dirty="0" smtClean="0"/>
              <a:t> </a:t>
            </a:r>
            <a:r>
              <a:rPr lang="en-US" dirty="0" err="1" smtClean="0"/>
              <a:t>korisit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tr</a:t>
            </a:r>
            <a:r>
              <a:rPr lang="sr-Latn-RS" dirty="0" smtClean="0"/>
              <a:t>e</a:t>
            </a:r>
            <a:r>
              <a:rPr lang="en-US" dirty="0" err="1" smtClean="0"/>
              <a:t>niranje</a:t>
            </a:r>
            <a:r>
              <a:rPr lang="en-US" dirty="0" smtClean="0"/>
              <a:t> </a:t>
            </a:r>
            <a:r>
              <a:rPr lang="en-US" dirty="0" err="1" smtClean="0"/>
              <a:t>modela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ParamGridBuilder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CrossValidator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358" y="4373665"/>
            <a:ext cx="4279641" cy="24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102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the model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Parametri koji imaju najveći uticaj na model</a:t>
            </a:r>
          </a:p>
          <a:p>
            <a:r>
              <a:rPr lang="en-US" dirty="0" err="1" smtClean="0"/>
              <a:t>src_bytes</a:t>
            </a:r>
            <a:r>
              <a:rPr lang="en-US" dirty="0"/>
              <a:t> </a:t>
            </a:r>
            <a:r>
              <a:rPr lang="sr-Latn-RS" dirty="0" smtClean="0"/>
              <a:t>-</a:t>
            </a:r>
            <a:r>
              <a:rPr lang="en-US" dirty="0" smtClean="0"/>
              <a:t> </a:t>
            </a:r>
            <a:r>
              <a:rPr lang="sr-Latn-RS" dirty="0" smtClean="0"/>
              <a:t>broj bitova poslatih sa izvora ka destinaciji</a:t>
            </a:r>
          </a:p>
          <a:p>
            <a:r>
              <a:rPr lang="en-US" dirty="0" err="1"/>
              <a:t>dst_bytes</a:t>
            </a:r>
            <a:r>
              <a:rPr lang="en-US" dirty="0"/>
              <a:t> </a:t>
            </a:r>
            <a:r>
              <a:rPr lang="sr-Latn-RS" dirty="0" smtClean="0"/>
              <a:t>-</a:t>
            </a:r>
            <a:r>
              <a:rPr lang="en-US" dirty="0" smtClean="0"/>
              <a:t> </a:t>
            </a:r>
            <a:r>
              <a:rPr lang="sr-Latn-RS" dirty="0" smtClean="0"/>
              <a:t>broj bitova poslatih sa desitnacione adrese ka izvorišnoj</a:t>
            </a:r>
          </a:p>
          <a:p>
            <a:r>
              <a:rPr lang="en-US" dirty="0" err="1" smtClean="0"/>
              <a:t>same_srv_rate</a:t>
            </a:r>
            <a:r>
              <a:rPr lang="en-US" dirty="0" smtClean="0"/>
              <a:t> -</a:t>
            </a:r>
            <a:r>
              <a:rPr lang="en-US" dirty="0"/>
              <a:t> </a:t>
            </a:r>
            <a:r>
              <a:rPr lang="sr-Latn-RS" dirty="0" smtClean="0"/>
              <a:t> % konekcija ka istom servisu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4533699"/>
            <a:ext cx="3779848" cy="23243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397" y="4533699"/>
            <a:ext cx="5631668" cy="18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01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the model	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865" y="2595692"/>
            <a:ext cx="3010161" cy="108975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565209"/>
            <a:ext cx="3772227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20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3377</TotalTime>
  <Words>422</Words>
  <Application>Microsoft Office PowerPoint</Application>
  <PresentationFormat>Widescreen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Garamond</vt:lpstr>
      <vt:lpstr>Organic</vt:lpstr>
      <vt:lpstr>Sistemi za obradu i analizu velike količine podataka -seminarski rad-</vt:lpstr>
      <vt:lpstr>Učitavanje podataka i kreiranje DataFrame </vt:lpstr>
      <vt:lpstr>Učitavanje podataka i kreiranje DataFrame </vt:lpstr>
      <vt:lpstr>Feature Extraction </vt:lpstr>
      <vt:lpstr>Feature Extraction </vt:lpstr>
      <vt:lpstr>Pipelining </vt:lpstr>
      <vt:lpstr>Train the model </vt:lpstr>
      <vt:lpstr>Train the model </vt:lpstr>
      <vt:lpstr>Train the model </vt:lpstr>
      <vt:lpstr>Predictions and model Evaluation</vt:lpstr>
      <vt:lpstr>Predictions and model Evaluation</vt:lpstr>
      <vt:lpstr>Apache kafka</vt:lpstr>
      <vt:lpstr>Spark Structured Streaming</vt:lpstr>
      <vt:lpstr>Spark Structured Streaming</vt:lpstr>
      <vt:lpstr>Spark Structured Streaming</vt:lpstr>
      <vt:lpstr>Spark Structured Streaming</vt:lpstr>
      <vt:lpstr>Kreiranje .jar fajla </vt:lpstr>
      <vt:lpstr>Kreiranje .jar fajla </vt:lpstr>
      <vt:lpstr>Kreiranje .jar fajla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seminarski</dc:title>
  <dc:creator>korisnik</dc:creator>
  <cp:lastModifiedBy>Windows User</cp:lastModifiedBy>
  <cp:revision>94</cp:revision>
  <dcterms:created xsi:type="dcterms:W3CDTF">2019-01-18T07:36:24Z</dcterms:created>
  <dcterms:modified xsi:type="dcterms:W3CDTF">2020-06-09T12:12:30Z</dcterms:modified>
</cp:coreProperties>
</file>