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sldIdLst>
    <p:sldId id="266" r:id="rId3"/>
    <p:sldId id="256" r:id="rId4"/>
    <p:sldId id="270" r:id="rId5"/>
    <p:sldId id="271" r:id="rId6"/>
    <p:sldId id="272" r:id="rId7"/>
    <p:sldId id="273" r:id="rId8"/>
    <p:sldId id="275" r:id="rId9"/>
    <p:sldId id="276" r:id="rId10"/>
    <p:sldId id="274"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092"/>
    <p:restoredTop sz="86425"/>
  </p:normalViewPr>
  <p:slideViewPr>
    <p:cSldViewPr snapToGrid="0" snapToObjects="1">
      <p:cViewPr varScale="1">
        <p:scale>
          <a:sx n="66" d="100"/>
          <a:sy n="66" d="100"/>
        </p:scale>
        <p:origin x="576" y="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i bullet-uri">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786314"/>
            <a:ext cx="78867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4" name="Date Placeholder 3">
            <a:extLst>
              <a:ext uri="{FF2B5EF4-FFF2-40B4-BE49-F238E27FC236}">
                <a16:creationId xmlns:a16="http://schemas.microsoft.com/office/drawing/2014/main" id="{5B82A017-5B30-4BD8-B1FD-5A895C74CD38}"/>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320A4F06-6D21-421D-8AEE-4D2E4AA28D65}" type="datetimeFigureOut">
              <a:rPr lang="en-US"/>
              <a:pPr>
                <a:defRPr/>
              </a:pPr>
              <a:t>12/19/2023</a:t>
            </a:fld>
            <a:endParaRPr lang="en-US" dirty="0"/>
          </a:p>
        </p:txBody>
      </p:sp>
      <p:sp>
        <p:nvSpPr>
          <p:cNvPr id="5" name="Slide Number Placeholder 5">
            <a:extLst>
              <a:ext uri="{FF2B5EF4-FFF2-40B4-BE49-F238E27FC236}">
                <a16:creationId xmlns:a16="http://schemas.microsoft.com/office/drawing/2014/main" id="{D3F92500-C61F-42C9-8E42-CB6B1AE2638B}"/>
              </a:ext>
            </a:extLst>
          </p:cNvPr>
          <p:cNvSpPr>
            <a:spLocks noGrp="1"/>
          </p:cNvSpPr>
          <p:nvPr>
            <p:ph type="sldNum" sz="quarter" idx="11"/>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1C3A884B-5235-4787-98F9-B618315D521D}" type="slidenum">
              <a:rPr lang="en-US" altLang="en-US"/>
              <a:pPr>
                <a:defRPr/>
              </a:pPr>
              <a:t>‹#›</a:t>
            </a:fld>
            <a:endParaRPr lang="en-US" altLang="en-US" dirty="0"/>
          </a:p>
        </p:txBody>
      </p:sp>
    </p:spTree>
    <p:extLst>
      <p:ext uri="{BB962C8B-B14F-4D97-AF65-F5344CB8AC3E}">
        <p14:creationId xmlns:p14="http://schemas.microsoft.com/office/powerpoint/2010/main" val="408106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cu bullet-uri">
    <p:spTree>
      <p:nvGrpSpPr>
        <p:cNvPr id="1" name=""/>
        <p:cNvGrpSpPr/>
        <p:nvPr/>
      </p:nvGrpSpPr>
      <p:grpSpPr>
        <a:xfrm>
          <a:off x="0" y="0"/>
          <a:ext cx="0" cy="0"/>
          <a:chOff x="0" y="0"/>
          <a:chExt cx="0" cy="0"/>
        </a:xfrm>
      </p:grpSpPr>
      <p:sp>
        <p:nvSpPr>
          <p:cNvPr id="9" name="Content Placeholder 2"/>
          <p:cNvSpPr>
            <a:spLocks noGrp="1"/>
          </p:cNvSpPr>
          <p:nvPr>
            <p:ph idx="13"/>
          </p:nvPr>
        </p:nvSpPr>
        <p:spPr>
          <a:xfrm>
            <a:off x="623888" y="1900106"/>
            <a:ext cx="7886700" cy="4327073"/>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3" name="Date Placeholder 3">
            <a:extLst>
              <a:ext uri="{FF2B5EF4-FFF2-40B4-BE49-F238E27FC236}">
                <a16:creationId xmlns:a16="http://schemas.microsoft.com/office/drawing/2014/main" id="{ADF098D9-A987-425B-BD27-81CCC283F8E2}"/>
              </a:ext>
            </a:extLst>
          </p:cNvPr>
          <p:cNvSpPr>
            <a:spLocks noGrp="1"/>
          </p:cNvSpPr>
          <p:nvPr>
            <p:ph type="dt" sz="half" idx="14"/>
          </p:nvPr>
        </p:nvSpPr>
        <p:spPr/>
        <p:txBody>
          <a:bodyPr/>
          <a:lstStyle>
            <a:lvl1pPr>
              <a:defRPr>
                <a:latin typeface="PT Sans" charset="-52"/>
                <a:ea typeface="PT Sans" charset="-52"/>
                <a:cs typeface="PT Sans" charset="-52"/>
              </a:defRPr>
            </a:lvl1pPr>
          </a:lstStyle>
          <a:p>
            <a:pPr>
              <a:defRPr/>
            </a:pPr>
            <a:fld id="{7785BDCB-CCB9-49DE-9234-4D0A591B66A9}" type="datetimeFigureOut">
              <a:rPr lang="en-US"/>
              <a:pPr>
                <a:defRPr/>
              </a:pPr>
              <a:t>12/19/2023</a:t>
            </a:fld>
            <a:endParaRPr lang="en-US" dirty="0"/>
          </a:p>
        </p:txBody>
      </p:sp>
      <p:sp>
        <p:nvSpPr>
          <p:cNvPr id="4" name="Slide Number Placeholder 5">
            <a:extLst>
              <a:ext uri="{FF2B5EF4-FFF2-40B4-BE49-F238E27FC236}">
                <a16:creationId xmlns:a16="http://schemas.microsoft.com/office/drawing/2014/main" id="{CBBB00CF-8E72-4205-B8DF-83D0D6F9B0B2}"/>
              </a:ext>
            </a:extLst>
          </p:cNvPr>
          <p:cNvSpPr>
            <a:spLocks noGrp="1"/>
          </p:cNvSpPr>
          <p:nvPr>
            <p:ph type="sldNum" sz="quarter" idx="15"/>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8B16413F-8FF8-41B1-ACD7-50CD36A007FD}" type="slidenum">
              <a:rPr lang="en-US" altLang="en-US"/>
              <a:pPr>
                <a:defRPr/>
              </a:pPr>
              <a:t>‹#›</a:t>
            </a:fld>
            <a:endParaRPr lang="en-US" altLang="en-US" dirty="0"/>
          </a:p>
        </p:txBody>
      </p:sp>
    </p:spTree>
    <p:extLst>
      <p:ext uri="{BB962C8B-B14F-4D97-AF65-F5344CB8AC3E}">
        <p14:creationId xmlns:p14="http://schemas.microsoft.com/office/powerpoint/2010/main" val="268112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i 2 boxuri cu bullet-uri">
    <p:spTree>
      <p:nvGrpSpPr>
        <p:cNvPr id="1" name=""/>
        <p:cNvGrpSpPr/>
        <p:nvPr/>
      </p:nvGrpSpPr>
      <p:grpSpPr>
        <a:xfrm>
          <a:off x="0" y="0"/>
          <a:ext cx="0" cy="0"/>
          <a:chOff x="0" y="0"/>
          <a:chExt cx="0" cy="0"/>
        </a:xfrm>
      </p:grpSpPr>
      <p:sp>
        <p:nvSpPr>
          <p:cNvPr id="8" name="Content Placeholder 2"/>
          <p:cNvSpPr>
            <a:spLocks noGrp="1"/>
          </p:cNvSpPr>
          <p:nvPr>
            <p:ph idx="13"/>
          </p:nvPr>
        </p:nvSpPr>
        <p:spPr>
          <a:xfrm>
            <a:off x="628650" y="2786314"/>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Content Placeholder 2"/>
          <p:cNvSpPr>
            <a:spLocks noGrp="1"/>
          </p:cNvSpPr>
          <p:nvPr>
            <p:ph idx="14"/>
          </p:nvPr>
        </p:nvSpPr>
        <p:spPr>
          <a:xfrm>
            <a:off x="4646995" y="2776665"/>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5" name="Date Placeholder 4">
            <a:extLst>
              <a:ext uri="{FF2B5EF4-FFF2-40B4-BE49-F238E27FC236}">
                <a16:creationId xmlns:a16="http://schemas.microsoft.com/office/drawing/2014/main" id="{3AB890D9-7E5B-422E-B06F-A3418BF6EFBF}"/>
              </a:ext>
            </a:extLst>
          </p:cNvPr>
          <p:cNvSpPr>
            <a:spLocks noGrp="1"/>
          </p:cNvSpPr>
          <p:nvPr>
            <p:ph type="dt" sz="half" idx="15"/>
          </p:nvPr>
        </p:nvSpPr>
        <p:spPr/>
        <p:txBody>
          <a:bodyPr/>
          <a:lstStyle>
            <a:lvl1pPr>
              <a:defRPr>
                <a:latin typeface="PT Sans" charset="-52"/>
                <a:ea typeface="PT Sans" charset="-52"/>
                <a:cs typeface="PT Sans" charset="-52"/>
              </a:defRPr>
            </a:lvl1pPr>
          </a:lstStyle>
          <a:p>
            <a:pPr>
              <a:defRPr/>
            </a:pPr>
            <a:fld id="{1B5E97A3-000E-445D-94D4-AA6311082E44}" type="datetimeFigureOut">
              <a:rPr lang="en-US"/>
              <a:pPr>
                <a:defRPr/>
              </a:pPr>
              <a:t>12/19/2023</a:t>
            </a:fld>
            <a:endParaRPr lang="en-US" dirty="0"/>
          </a:p>
        </p:txBody>
      </p:sp>
      <p:sp>
        <p:nvSpPr>
          <p:cNvPr id="6" name="Slide Number Placeholder 6">
            <a:extLst>
              <a:ext uri="{FF2B5EF4-FFF2-40B4-BE49-F238E27FC236}">
                <a16:creationId xmlns:a16="http://schemas.microsoft.com/office/drawing/2014/main" id="{B2B3139F-4787-49F2-B5F5-EBF1CEB58CD7}"/>
              </a:ext>
            </a:extLst>
          </p:cNvPr>
          <p:cNvSpPr>
            <a:spLocks noGrp="1"/>
          </p:cNvSpPr>
          <p:nvPr>
            <p:ph type="sldNum" sz="quarter" idx="16"/>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5C679202-F75B-41EF-AE36-1666D96D1CEF}" type="slidenum">
              <a:rPr lang="en-US" altLang="en-US"/>
              <a:pPr>
                <a:defRPr/>
              </a:pPr>
              <a:t>‹#›</a:t>
            </a:fld>
            <a:endParaRPr lang="en-US" altLang="en-US" dirty="0"/>
          </a:p>
        </p:txBody>
      </p:sp>
    </p:spTree>
    <p:extLst>
      <p:ext uri="{BB962C8B-B14F-4D97-AF65-F5344CB8AC3E}">
        <p14:creationId xmlns:p14="http://schemas.microsoft.com/office/powerpoint/2010/main" val="3721348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i douta boxe cu text simplu">
    <p:spTree>
      <p:nvGrpSpPr>
        <p:cNvPr id="1" name=""/>
        <p:cNvGrpSpPr/>
        <p:nvPr/>
      </p:nvGrpSpPr>
      <p:grpSpPr>
        <a:xfrm>
          <a:off x="0" y="0"/>
          <a:ext cx="0" cy="0"/>
          <a:chOff x="0" y="0"/>
          <a:chExt cx="0" cy="0"/>
        </a:xfrm>
      </p:grpSpPr>
      <p:sp>
        <p:nvSpPr>
          <p:cNvPr id="12" name="Content Placeholder 2"/>
          <p:cNvSpPr>
            <a:spLocks noGrp="1"/>
          </p:cNvSpPr>
          <p:nvPr>
            <p:ph idx="13"/>
          </p:nvPr>
        </p:nvSpPr>
        <p:spPr>
          <a:xfrm>
            <a:off x="628650" y="2786314"/>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p:txBody>
      </p:sp>
      <p:sp>
        <p:nvSpPr>
          <p:cNvPr id="14" name="Content Placeholder 2"/>
          <p:cNvSpPr>
            <a:spLocks noGrp="1"/>
          </p:cNvSpPr>
          <p:nvPr>
            <p:ph idx="14"/>
          </p:nvPr>
        </p:nvSpPr>
        <p:spPr>
          <a:xfrm>
            <a:off x="4646995" y="2776665"/>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5" name="Date Placeholder 4">
            <a:extLst>
              <a:ext uri="{FF2B5EF4-FFF2-40B4-BE49-F238E27FC236}">
                <a16:creationId xmlns:a16="http://schemas.microsoft.com/office/drawing/2014/main" id="{79024F19-4D06-4AF0-B317-AE23C680A7BD}"/>
              </a:ext>
            </a:extLst>
          </p:cNvPr>
          <p:cNvSpPr>
            <a:spLocks noGrp="1"/>
          </p:cNvSpPr>
          <p:nvPr>
            <p:ph type="dt" sz="half" idx="15"/>
          </p:nvPr>
        </p:nvSpPr>
        <p:spPr/>
        <p:txBody>
          <a:bodyPr/>
          <a:lstStyle>
            <a:lvl1pPr>
              <a:defRPr>
                <a:latin typeface="PT Sans" charset="-52"/>
                <a:ea typeface="PT Sans" charset="-52"/>
                <a:cs typeface="PT Sans" charset="-52"/>
              </a:defRPr>
            </a:lvl1pPr>
          </a:lstStyle>
          <a:p>
            <a:pPr>
              <a:defRPr/>
            </a:pPr>
            <a:fld id="{F05FCC5C-8FBA-41F4-9607-C58F72EA9CA9}" type="datetimeFigureOut">
              <a:rPr lang="en-US"/>
              <a:pPr>
                <a:defRPr/>
              </a:pPr>
              <a:t>12/19/2023</a:t>
            </a:fld>
            <a:endParaRPr lang="en-US" dirty="0"/>
          </a:p>
        </p:txBody>
      </p:sp>
      <p:sp>
        <p:nvSpPr>
          <p:cNvPr id="6" name="Slide Number Placeholder 6">
            <a:extLst>
              <a:ext uri="{FF2B5EF4-FFF2-40B4-BE49-F238E27FC236}">
                <a16:creationId xmlns:a16="http://schemas.microsoft.com/office/drawing/2014/main" id="{618F60B5-1023-4FC0-BF08-6197394B09B2}"/>
              </a:ext>
            </a:extLst>
          </p:cNvPr>
          <p:cNvSpPr>
            <a:spLocks noGrp="1"/>
          </p:cNvSpPr>
          <p:nvPr>
            <p:ph type="sldNum" sz="quarter" idx="16"/>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B73251C9-6196-419F-A511-687313F1B7A7}" type="slidenum">
              <a:rPr lang="en-US" altLang="en-US"/>
              <a:pPr>
                <a:defRPr/>
              </a:pPr>
              <a:t>‹#›</a:t>
            </a:fld>
            <a:endParaRPr lang="en-US" altLang="en-US" dirty="0"/>
          </a:p>
        </p:txBody>
      </p:sp>
    </p:spTree>
    <p:extLst>
      <p:ext uri="{BB962C8B-B14F-4D97-AF65-F5344CB8AC3E}">
        <p14:creationId xmlns:p14="http://schemas.microsoft.com/office/powerpoint/2010/main" val="360849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i text simp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2783806"/>
            <a:ext cx="7886700" cy="3084549"/>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4" name="Date Placeholder 3">
            <a:extLst>
              <a:ext uri="{FF2B5EF4-FFF2-40B4-BE49-F238E27FC236}">
                <a16:creationId xmlns:a16="http://schemas.microsoft.com/office/drawing/2014/main" id="{2BC4E062-69DF-449F-8781-5CE2DFA1D6FD}"/>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DCCAA067-F120-4F7C-8B96-3DD4CC1D3F92}" type="datetimeFigureOut">
              <a:rPr lang="en-US"/>
              <a:pPr>
                <a:defRPr/>
              </a:pPr>
              <a:t>12/19/2023</a:t>
            </a:fld>
            <a:endParaRPr lang="en-US" dirty="0"/>
          </a:p>
        </p:txBody>
      </p:sp>
      <p:sp>
        <p:nvSpPr>
          <p:cNvPr id="5" name="Slide Number Placeholder 5">
            <a:extLst>
              <a:ext uri="{FF2B5EF4-FFF2-40B4-BE49-F238E27FC236}">
                <a16:creationId xmlns:a16="http://schemas.microsoft.com/office/drawing/2014/main" id="{1ED1CDCF-008A-4A9D-BD11-8B5707368587}"/>
              </a:ext>
            </a:extLst>
          </p:cNvPr>
          <p:cNvSpPr>
            <a:spLocks noGrp="1"/>
          </p:cNvSpPr>
          <p:nvPr>
            <p:ph type="sldNum" sz="quarter" idx="11"/>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6ED549DA-3331-43AD-B930-19DA5B4FD827}" type="slidenum">
              <a:rPr lang="en-US" altLang="en-US"/>
              <a:pPr>
                <a:defRPr/>
              </a:pPr>
              <a:t>‹#›</a:t>
            </a:fld>
            <a:endParaRPr lang="en-US" altLang="en-US" dirty="0"/>
          </a:p>
        </p:txBody>
      </p:sp>
    </p:spTree>
    <p:extLst>
      <p:ext uri="{BB962C8B-B14F-4D97-AF65-F5344CB8AC3E}">
        <p14:creationId xmlns:p14="http://schemas.microsoft.com/office/powerpoint/2010/main" val="153649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implu">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23888" y="1900107"/>
            <a:ext cx="7886700" cy="4327073"/>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3" name="Date Placeholder 3">
            <a:extLst>
              <a:ext uri="{FF2B5EF4-FFF2-40B4-BE49-F238E27FC236}">
                <a16:creationId xmlns:a16="http://schemas.microsoft.com/office/drawing/2014/main" id="{2E2771C2-AC67-4B58-B9D2-C7CD31D91BDA}"/>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4EACC347-8DD5-4A0B-B427-60AA79B38DE3}" type="datetimeFigureOut">
              <a:rPr lang="en-US"/>
              <a:pPr>
                <a:defRPr/>
              </a:pPr>
              <a:t>12/19/2023</a:t>
            </a:fld>
            <a:endParaRPr lang="en-US" dirty="0"/>
          </a:p>
        </p:txBody>
      </p:sp>
      <p:sp>
        <p:nvSpPr>
          <p:cNvPr id="4" name="Slide Number Placeholder 5">
            <a:extLst>
              <a:ext uri="{FF2B5EF4-FFF2-40B4-BE49-F238E27FC236}">
                <a16:creationId xmlns:a16="http://schemas.microsoft.com/office/drawing/2014/main" id="{96706976-1B21-4A9D-8E85-0CC94EB9D5E0}"/>
              </a:ext>
            </a:extLst>
          </p:cNvPr>
          <p:cNvSpPr>
            <a:spLocks noGrp="1"/>
          </p:cNvSpPr>
          <p:nvPr>
            <p:ph type="sldNum" sz="quarter" idx="11"/>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68F17648-1014-4F27-9984-6F07E788DD95}" type="slidenum">
              <a:rPr lang="en-US" altLang="en-US"/>
              <a:pPr>
                <a:defRPr/>
              </a:pPr>
              <a:t>‹#›</a:t>
            </a:fld>
            <a:endParaRPr lang="en-US" altLang="en-US" dirty="0"/>
          </a:p>
        </p:txBody>
      </p:sp>
    </p:spTree>
    <p:extLst>
      <p:ext uri="{BB962C8B-B14F-4D97-AF65-F5344CB8AC3E}">
        <p14:creationId xmlns:p14="http://schemas.microsoft.com/office/powerpoint/2010/main" val="1669652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cu bullet-uri">
    <p:spTree>
      <p:nvGrpSpPr>
        <p:cNvPr id="1" name=""/>
        <p:cNvGrpSpPr/>
        <p:nvPr/>
      </p:nvGrpSpPr>
      <p:grpSpPr>
        <a:xfrm>
          <a:off x="0" y="0"/>
          <a:ext cx="0" cy="0"/>
          <a:chOff x="0" y="0"/>
          <a:chExt cx="0" cy="0"/>
        </a:xfrm>
      </p:grpSpPr>
      <p:sp>
        <p:nvSpPr>
          <p:cNvPr id="9" name="Content Placeholder 2"/>
          <p:cNvSpPr>
            <a:spLocks noGrp="1"/>
          </p:cNvSpPr>
          <p:nvPr>
            <p:ph idx="13"/>
          </p:nvPr>
        </p:nvSpPr>
        <p:spPr>
          <a:xfrm>
            <a:off x="623888" y="1900106"/>
            <a:ext cx="7886700" cy="4327073"/>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3" name="Date Placeholder 3">
            <a:extLst>
              <a:ext uri="{FF2B5EF4-FFF2-40B4-BE49-F238E27FC236}">
                <a16:creationId xmlns:a16="http://schemas.microsoft.com/office/drawing/2014/main" id="{533A3999-D118-4387-8A72-F14DC81F9FA5}"/>
              </a:ext>
            </a:extLst>
          </p:cNvPr>
          <p:cNvSpPr>
            <a:spLocks noGrp="1"/>
          </p:cNvSpPr>
          <p:nvPr>
            <p:ph type="dt" sz="half" idx="14"/>
          </p:nvPr>
        </p:nvSpPr>
        <p:spPr/>
        <p:txBody>
          <a:bodyPr/>
          <a:lstStyle>
            <a:lvl1pPr>
              <a:defRPr>
                <a:latin typeface="PT Sans" charset="-52"/>
                <a:ea typeface="PT Sans" charset="-52"/>
                <a:cs typeface="PT Sans" charset="-52"/>
              </a:defRPr>
            </a:lvl1pPr>
          </a:lstStyle>
          <a:p>
            <a:pPr>
              <a:defRPr/>
            </a:pPr>
            <a:fld id="{CC87AEC2-B59F-4965-9092-A970A4DE7644}" type="datetimeFigureOut">
              <a:rPr lang="en-US"/>
              <a:pPr>
                <a:defRPr/>
              </a:pPr>
              <a:t>12/19/2023</a:t>
            </a:fld>
            <a:endParaRPr lang="en-US" dirty="0"/>
          </a:p>
        </p:txBody>
      </p:sp>
      <p:sp>
        <p:nvSpPr>
          <p:cNvPr id="4" name="Slide Number Placeholder 5">
            <a:extLst>
              <a:ext uri="{FF2B5EF4-FFF2-40B4-BE49-F238E27FC236}">
                <a16:creationId xmlns:a16="http://schemas.microsoft.com/office/drawing/2014/main" id="{4734C783-5EC7-43C5-8CCF-A69821900BB8}"/>
              </a:ext>
            </a:extLst>
          </p:cNvPr>
          <p:cNvSpPr>
            <a:spLocks noGrp="1"/>
          </p:cNvSpPr>
          <p:nvPr>
            <p:ph type="sldNum" sz="quarter" idx="15"/>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D55BB0A8-0596-49D2-B6EF-4C8B80298FFA}" type="slidenum">
              <a:rPr lang="en-US" altLang="en-US"/>
              <a:pPr>
                <a:defRPr/>
              </a:pPr>
              <a:t>‹#›</a:t>
            </a:fld>
            <a:endParaRPr lang="en-US" altLang="en-US" dirty="0"/>
          </a:p>
        </p:txBody>
      </p:sp>
    </p:spTree>
    <p:extLst>
      <p:ext uri="{BB962C8B-B14F-4D97-AF65-F5344CB8AC3E}">
        <p14:creationId xmlns:p14="http://schemas.microsoft.com/office/powerpoint/2010/main" val="136045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i 2 boxuri cu bullet-uri">
    <p:spTree>
      <p:nvGrpSpPr>
        <p:cNvPr id="1" name=""/>
        <p:cNvGrpSpPr/>
        <p:nvPr/>
      </p:nvGrpSpPr>
      <p:grpSpPr>
        <a:xfrm>
          <a:off x="0" y="0"/>
          <a:ext cx="0" cy="0"/>
          <a:chOff x="0" y="0"/>
          <a:chExt cx="0" cy="0"/>
        </a:xfrm>
      </p:grpSpPr>
      <p:sp>
        <p:nvSpPr>
          <p:cNvPr id="8" name="Content Placeholder 2"/>
          <p:cNvSpPr>
            <a:spLocks noGrp="1"/>
          </p:cNvSpPr>
          <p:nvPr>
            <p:ph idx="13"/>
          </p:nvPr>
        </p:nvSpPr>
        <p:spPr>
          <a:xfrm>
            <a:off x="628650" y="2786314"/>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Content Placeholder 2"/>
          <p:cNvSpPr>
            <a:spLocks noGrp="1"/>
          </p:cNvSpPr>
          <p:nvPr>
            <p:ph idx="14"/>
          </p:nvPr>
        </p:nvSpPr>
        <p:spPr>
          <a:xfrm>
            <a:off x="4646995" y="2776665"/>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5" name="Date Placeholder 4">
            <a:extLst>
              <a:ext uri="{FF2B5EF4-FFF2-40B4-BE49-F238E27FC236}">
                <a16:creationId xmlns:a16="http://schemas.microsoft.com/office/drawing/2014/main" id="{39AD8000-31D8-4BA2-9910-7D51BDCC370D}"/>
              </a:ext>
            </a:extLst>
          </p:cNvPr>
          <p:cNvSpPr>
            <a:spLocks noGrp="1"/>
          </p:cNvSpPr>
          <p:nvPr>
            <p:ph type="dt" sz="half" idx="15"/>
          </p:nvPr>
        </p:nvSpPr>
        <p:spPr/>
        <p:txBody>
          <a:bodyPr/>
          <a:lstStyle>
            <a:lvl1pPr>
              <a:defRPr>
                <a:latin typeface="PT Sans" charset="-52"/>
                <a:ea typeface="PT Sans" charset="-52"/>
                <a:cs typeface="PT Sans" charset="-52"/>
              </a:defRPr>
            </a:lvl1pPr>
          </a:lstStyle>
          <a:p>
            <a:pPr>
              <a:defRPr/>
            </a:pPr>
            <a:fld id="{DBAC80A1-B860-4D34-8560-436D12CF8092}" type="datetimeFigureOut">
              <a:rPr lang="en-US"/>
              <a:pPr>
                <a:defRPr/>
              </a:pPr>
              <a:t>12/19/2023</a:t>
            </a:fld>
            <a:endParaRPr lang="en-US" dirty="0"/>
          </a:p>
        </p:txBody>
      </p:sp>
      <p:sp>
        <p:nvSpPr>
          <p:cNvPr id="6" name="Slide Number Placeholder 6">
            <a:extLst>
              <a:ext uri="{FF2B5EF4-FFF2-40B4-BE49-F238E27FC236}">
                <a16:creationId xmlns:a16="http://schemas.microsoft.com/office/drawing/2014/main" id="{38F5E0D2-4733-412B-AC42-A27502FC1C0F}"/>
              </a:ext>
            </a:extLst>
          </p:cNvPr>
          <p:cNvSpPr>
            <a:spLocks noGrp="1"/>
          </p:cNvSpPr>
          <p:nvPr>
            <p:ph type="sldNum" sz="quarter" idx="16"/>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643B9C3A-ADED-48DF-B2EE-DFC7E7527B60}" type="slidenum">
              <a:rPr lang="en-US" altLang="en-US"/>
              <a:pPr>
                <a:defRPr/>
              </a:pPr>
              <a:t>‹#›</a:t>
            </a:fld>
            <a:endParaRPr lang="en-US" altLang="en-US" dirty="0"/>
          </a:p>
        </p:txBody>
      </p:sp>
    </p:spTree>
    <p:extLst>
      <p:ext uri="{BB962C8B-B14F-4D97-AF65-F5344CB8AC3E}">
        <p14:creationId xmlns:p14="http://schemas.microsoft.com/office/powerpoint/2010/main" val="106244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i douta boxe cu text simplu">
    <p:spTree>
      <p:nvGrpSpPr>
        <p:cNvPr id="1" name=""/>
        <p:cNvGrpSpPr/>
        <p:nvPr/>
      </p:nvGrpSpPr>
      <p:grpSpPr>
        <a:xfrm>
          <a:off x="0" y="0"/>
          <a:ext cx="0" cy="0"/>
          <a:chOff x="0" y="0"/>
          <a:chExt cx="0" cy="0"/>
        </a:xfrm>
      </p:grpSpPr>
      <p:sp>
        <p:nvSpPr>
          <p:cNvPr id="12" name="Content Placeholder 2"/>
          <p:cNvSpPr>
            <a:spLocks noGrp="1"/>
          </p:cNvSpPr>
          <p:nvPr>
            <p:ph idx="13"/>
          </p:nvPr>
        </p:nvSpPr>
        <p:spPr>
          <a:xfrm>
            <a:off x="628650" y="2786314"/>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p:txBody>
      </p:sp>
      <p:sp>
        <p:nvSpPr>
          <p:cNvPr id="14" name="Content Placeholder 2"/>
          <p:cNvSpPr>
            <a:spLocks noGrp="1"/>
          </p:cNvSpPr>
          <p:nvPr>
            <p:ph idx="14"/>
          </p:nvPr>
        </p:nvSpPr>
        <p:spPr>
          <a:xfrm>
            <a:off x="4646995" y="2776665"/>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5" name="Date Placeholder 4">
            <a:extLst>
              <a:ext uri="{FF2B5EF4-FFF2-40B4-BE49-F238E27FC236}">
                <a16:creationId xmlns:a16="http://schemas.microsoft.com/office/drawing/2014/main" id="{5B57F08E-C19B-4315-A2DA-A01D6753DDF2}"/>
              </a:ext>
            </a:extLst>
          </p:cNvPr>
          <p:cNvSpPr>
            <a:spLocks noGrp="1"/>
          </p:cNvSpPr>
          <p:nvPr>
            <p:ph type="dt" sz="half" idx="15"/>
          </p:nvPr>
        </p:nvSpPr>
        <p:spPr/>
        <p:txBody>
          <a:bodyPr/>
          <a:lstStyle>
            <a:lvl1pPr>
              <a:defRPr>
                <a:latin typeface="PT Sans" charset="-52"/>
                <a:ea typeface="PT Sans" charset="-52"/>
                <a:cs typeface="PT Sans" charset="-52"/>
              </a:defRPr>
            </a:lvl1pPr>
          </a:lstStyle>
          <a:p>
            <a:pPr>
              <a:defRPr/>
            </a:pPr>
            <a:fld id="{1775BD0F-C45E-438E-8766-16CD65F63B26}" type="datetimeFigureOut">
              <a:rPr lang="en-US"/>
              <a:pPr>
                <a:defRPr/>
              </a:pPr>
              <a:t>12/19/2023</a:t>
            </a:fld>
            <a:endParaRPr lang="en-US" dirty="0"/>
          </a:p>
        </p:txBody>
      </p:sp>
      <p:sp>
        <p:nvSpPr>
          <p:cNvPr id="6" name="Slide Number Placeholder 6">
            <a:extLst>
              <a:ext uri="{FF2B5EF4-FFF2-40B4-BE49-F238E27FC236}">
                <a16:creationId xmlns:a16="http://schemas.microsoft.com/office/drawing/2014/main" id="{A5B72A43-63A3-4938-A839-D0325B109E8C}"/>
              </a:ext>
            </a:extLst>
          </p:cNvPr>
          <p:cNvSpPr>
            <a:spLocks noGrp="1"/>
          </p:cNvSpPr>
          <p:nvPr>
            <p:ph type="sldNum" sz="quarter" idx="16"/>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114B8CF1-09F6-4DAF-B44E-F32D54443504}" type="slidenum">
              <a:rPr lang="en-US" altLang="en-US"/>
              <a:pPr>
                <a:defRPr/>
              </a:pPr>
              <a:t>‹#›</a:t>
            </a:fld>
            <a:endParaRPr lang="en-US" altLang="en-US" dirty="0"/>
          </a:p>
        </p:txBody>
      </p:sp>
    </p:spTree>
    <p:extLst>
      <p:ext uri="{BB962C8B-B14F-4D97-AF65-F5344CB8AC3E}">
        <p14:creationId xmlns:p14="http://schemas.microsoft.com/office/powerpoint/2010/main" val="190305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i bullet-uri">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786314"/>
            <a:ext cx="78867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4" name="Date Placeholder 3">
            <a:extLst>
              <a:ext uri="{FF2B5EF4-FFF2-40B4-BE49-F238E27FC236}">
                <a16:creationId xmlns:a16="http://schemas.microsoft.com/office/drawing/2014/main" id="{20585482-5BD2-459F-8EA3-5EAEF0A99E44}"/>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0A19850F-C25D-4876-A027-62BDBCCB5A2B}" type="datetimeFigureOut">
              <a:rPr lang="en-US"/>
              <a:pPr>
                <a:defRPr/>
              </a:pPr>
              <a:t>12/19/2023</a:t>
            </a:fld>
            <a:endParaRPr lang="en-US" dirty="0"/>
          </a:p>
        </p:txBody>
      </p:sp>
      <p:sp>
        <p:nvSpPr>
          <p:cNvPr id="5" name="Slide Number Placeholder 5">
            <a:extLst>
              <a:ext uri="{FF2B5EF4-FFF2-40B4-BE49-F238E27FC236}">
                <a16:creationId xmlns:a16="http://schemas.microsoft.com/office/drawing/2014/main" id="{BA567BE2-E884-43EB-B658-0B024E425BA5}"/>
              </a:ext>
            </a:extLst>
          </p:cNvPr>
          <p:cNvSpPr>
            <a:spLocks noGrp="1"/>
          </p:cNvSpPr>
          <p:nvPr>
            <p:ph type="sldNum" sz="quarter" idx="11"/>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EE316D89-2E2E-4D92-A23D-5AF367AED592}" type="slidenum">
              <a:rPr lang="en-US" altLang="en-US"/>
              <a:pPr>
                <a:defRPr/>
              </a:pPr>
              <a:t>‹#›</a:t>
            </a:fld>
            <a:endParaRPr lang="en-US" altLang="en-US" dirty="0"/>
          </a:p>
        </p:txBody>
      </p:sp>
    </p:spTree>
    <p:extLst>
      <p:ext uri="{BB962C8B-B14F-4D97-AF65-F5344CB8AC3E}">
        <p14:creationId xmlns:p14="http://schemas.microsoft.com/office/powerpoint/2010/main" val="149682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i text simp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2783806"/>
            <a:ext cx="7886700" cy="3084549"/>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4" name="Date Placeholder 3">
            <a:extLst>
              <a:ext uri="{FF2B5EF4-FFF2-40B4-BE49-F238E27FC236}">
                <a16:creationId xmlns:a16="http://schemas.microsoft.com/office/drawing/2014/main" id="{5816E912-3E3A-492F-9375-B85983728CA9}"/>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2E47E3C3-C84D-41B2-8756-D7596CBA204C}" type="datetimeFigureOut">
              <a:rPr lang="en-US"/>
              <a:pPr>
                <a:defRPr/>
              </a:pPr>
              <a:t>12/19/2023</a:t>
            </a:fld>
            <a:endParaRPr lang="en-US" dirty="0"/>
          </a:p>
        </p:txBody>
      </p:sp>
      <p:sp>
        <p:nvSpPr>
          <p:cNvPr id="5" name="Slide Number Placeholder 5">
            <a:extLst>
              <a:ext uri="{FF2B5EF4-FFF2-40B4-BE49-F238E27FC236}">
                <a16:creationId xmlns:a16="http://schemas.microsoft.com/office/drawing/2014/main" id="{90EDC98F-9464-4F90-8C80-567ECC695B59}"/>
              </a:ext>
            </a:extLst>
          </p:cNvPr>
          <p:cNvSpPr>
            <a:spLocks noGrp="1"/>
          </p:cNvSpPr>
          <p:nvPr>
            <p:ph type="sldNum" sz="quarter" idx="11"/>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B38DB1E7-F0FD-4F8A-88AA-7DBB6596510F}" type="slidenum">
              <a:rPr lang="en-US" altLang="en-US"/>
              <a:pPr>
                <a:defRPr/>
              </a:pPr>
              <a:t>‹#›</a:t>
            </a:fld>
            <a:endParaRPr lang="en-US" altLang="en-US" dirty="0"/>
          </a:p>
        </p:txBody>
      </p:sp>
    </p:spTree>
    <p:extLst>
      <p:ext uri="{BB962C8B-B14F-4D97-AF65-F5344CB8AC3E}">
        <p14:creationId xmlns:p14="http://schemas.microsoft.com/office/powerpoint/2010/main" val="204728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simplu">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23888" y="1900107"/>
            <a:ext cx="7886700" cy="4327073"/>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3" name="Date Placeholder 3">
            <a:extLst>
              <a:ext uri="{FF2B5EF4-FFF2-40B4-BE49-F238E27FC236}">
                <a16:creationId xmlns:a16="http://schemas.microsoft.com/office/drawing/2014/main" id="{1BDF9037-37E0-4C2C-BC1D-F3EA9EA564D7}"/>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1BAD7008-5DD1-4B99-9F6A-4B360CEEAB5C}" type="datetimeFigureOut">
              <a:rPr lang="en-US"/>
              <a:pPr>
                <a:defRPr/>
              </a:pPr>
              <a:t>12/19/2023</a:t>
            </a:fld>
            <a:endParaRPr lang="en-US" dirty="0"/>
          </a:p>
        </p:txBody>
      </p:sp>
      <p:sp>
        <p:nvSpPr>
          <p:cNvPr id="4" name="Slide Number Placeholder 5">
            <a:extLst>
              <a:ext uri="{FF2B5EF4-FFF2-40B4-BE49-F238E27FC236}">
                <a16:creationId xmlns:a16="http://schemas.microsoft.com/office/drawing/2014/main" id="{1E40FB9C-EF59-402E-B7A3-3EE6C7834916}"/>
              </a:ext>
            </a:extLst>
          </p:cNvPr>
          <p:cNvSpPr>
            <a:spLocks noGrp="1"/>
          </p:cNvSpPr>
          <p:nvPr>
            <p:ph type="sldNum" sz="quarter" idx="11"/>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0988065A-75D7-4ACA-A22D-4CF08DF0F6DE}" type="slidenum">
              <a:rPr lang="en-US" altLang="en-US"/>
              <a:pPr>
                <a:defRPr/>
              </a:pPr>
              <a:t>‹#›</a:t>
            </a:fld>
            <a:endParaRPr lang="en-US" altLang="en-US" dirty="0"/>
          </a:p>
        </p:txBody>
      </p:sp>
    </p:spTree>
    <p:extLst>
      <p:ext uri="{BB962C8B-B14F-4D97-AF65-F5344CB8AC3E}">
        <p14:creationId xmlns:p14="http://schemas.microsoft.com/office/powerpoint/2010/main" val="928926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007FA3E-D18B-42C3-B3B6-9C2283684CE7}"/>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p>
        </p:txBody>
      </p:sp>
      <p:sp>
        <p:nvSpPr>
          <p:cNvPr id="1027" name="Text Placeholder 2">
            <a:extLst>
              <a:ext uri="{FF2B5EF4-FFF2-40B4-BE49-F238E27FC236}">
                <a16:creationId xmlns:a16="http://schemas.microsoft.com/office/drawing/2014/main" id="{0A47AC3B-5272-4A60-8CF8-734E3C027D34}"/>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p>
        </p:txBody>
      </p:sp>
      <p:sp>
        <p:nvSpPr>
          <p:cNvPr id="4" name="Date Placeholder 3">
            <a:extLst>
              <a:ext uri="{FF2B5EF4-FFF2-40B4-BE49-F238E27FC236}">
                <a16:creationId xmlns:a16="http://schemas.microsoft.com/office/drawing/2014/main" id="{8F3F10BF-BC69-4594-BB69-B44E27BABD6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27C989D-851E-4A06-A062-6E0A4F882A85}" type="datetimeFigureOut">
              <a:rPr lang="en-US"/>
              <a:pPr>
                <a:defRPr/>
              </a:pPr>
              <a:t>12/19/2023</a:t>
            </a:fld>
            <a:endParaRPr lang="en-US" dirty="0"/>
          </a:p>
        </p:txBody>
      </p:sp>
      <p:sp>
        <p:nvSpPr>
          <p:cNvPr id="5" name="Footer Placeholder 4">
            <a:extLst>
              <a:ext uri="{FF2B5EF4-FFF2-40B4-BE49-F238E27FC236}">
                <a16:creationId xmlns:a16="http://schemas.microsoft.com/office/drawing/2014/main" id="{E32DF4B6-44B9-49C7-8686-ECB16EF06C8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dirty="0">
                <a:solidFill>
                  <a:schemeClr val="tx1">
                    <a:tint val="75000"/>
                  </a:schemeClr>
                </a:solidFill>
                <a:latin typeface="+mn-lt"/>
                <a:cs typeface="+mn-cs"/>
              </a:defRPr>
            </a:lvl1pPr>
          </a:lstStyle>
          <a:p>
            <a:pPr>
              <a:defRPr/>
            </a:pPr>
            <a:endParaRPr lang="en-US" dirty="0"/>
          </a:p>
        </p:txBody>
      </p:sp>
      <p:sp>
        <p:nvSpPr>
          <p:cNvPr id="6" name="Slide Number Placeholder 5">
            <a:extLst>
              <a:ext uri="{FF2B5EF4-FFF2-40B4-BE49-F238E27FC236}">
                <a16:creationId xmlns:a16="http://schemas.microsoft.com/office/drawing/2014/main" id="{015BC859-C9AA-4D9D-9D60-111B3D102431}"/>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31B58966-7677-477E-88E2-82E3DC6CCEF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6F12AAEC-5360-43AA-AED4-5D952B633BB2}"/>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p>
        </p:txBody>
      </p:sp>
      <p:sp>
        <p:nvSpPr>
          <p:cNvPr id="3075" name="Text Placeholder 2">
            <a:extLst>
              <a:ext uri="{FF2B5EF4-FFF2-40B4-BE49-F238E27FC236}">
                <a16:creationId xmlns:a16="http://schemas.microsoft.com/office/drawing/2014/main" id="{B634B30C-45B3-4966-A31A-9237785FA442}"/>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p>
        </p:txBody>
      </p:sp>
      <p:sp>
        <p:nvSpPr>
          <p:cNvPr id="4" name="Date Placeholder 3">
            <a:extLst>
              <a:ext uri="{FF2B5EF4-FFF2-40B4-BE49-F238E27FC236}">
                <a16:creationId xmlns:a16="http://schemas.microsoft.com/office/drawing/2014/main" id="{F9DFBDE3-3364-4AAE-8B03-7E2475273CC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cs typeface="+mn-cs"/>
              </a:defRPr>
            </a:lvl1pPr>
          </a:lstStyle>
          <a:p>
            <a:pPr>
              <a:defRPr/>
            </a:pPr>
            <a:fld id="{30F06044-3041-4D7C-8FA6-E088E0F6EF3C}" type="datetimeFigureOut">
              <a:rPr lang="en-US"/>
              <a:pPr>
                <a:defRPr/>
              </a:pPr>
              <a:t>12/19/2023</a:t>
            </a:fld>
            <a:endParaRPr lang="en-US" dirty="0"/>
          </a:p>
        </p:txBody>
      </p:sp>
      <p:sp>
        <p:nvSpPr>
          <p:cNvPr id="5" name="Footer Placeholder 4">
            <a:extLst>
              <a:ext uri="{FF2B5EF4-FFF2-40B4-BE49-F238E27FC236}">
                <a16:creationId xmlns:a16="http://schemas.microsoft.com/office/drawing/2014/main" id="{C17C55A9-E8B4-4D01-AB48-E5D6C94B585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dirty="0">
                <a:solidFill>
                  <a:prstClr val="black">
                    <a:tint val="75000"/>
                  </a:prstClr>
                </a:solidFill>
                <a:latin typeface="+mn-lt"/>
                <a:cs typeface="+mn-cs"/>
              </a:defRPr>
            </a:lvl1pPr>
          </a:lstStyle>
          <a:p>
            <a:pPr>
              <a:defRPr/>
            </a:pPr>
            <a:endParaRPr lang="en-US" dirty="0"/>
          </a:p>
        </p:txBody>
      </p:sp>
      <p:sp>
        <p:nvSpPr>
          <p:cNvPr id="6" name="Slide Number Placeholder 5">
            <a:extLst>
              <a:ext uri="{FF2B5EF4-FFF2-40B4-BE49-F238E27FC236}">
                <a16:creationId xmlns:a16="http://schemas.microsoft.com/office/drawing/2014/main" id="{4B181DD8-9135-47BB-BC45-5DAF61614DF5}"/>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D1F307E-D59A-4393-95FB-D56A7AA2BB63}"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FF963BE-9151-4681-8124-3686216ED46E}"/>
              </a:ext>
            </a:extLst>
          </p:cNvPr>
          <p:cNvSpPr txBox="1">
            <a:spLocks/>
          </p:cNvSpPr>
          <p:nvPr/>
        </p:nvSpPr>
        <p:spPr bwMode="auto">
          <a:xfrm>
            <a:off x="227013" y="1568450"/>
            <a:ext cx="867635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ru-RU" sz="3600" b="1" dirty="0">
                <a:solidFill>
                  <a:srgbClr val="006B9B"/>
                </a:solidFill>
                <a:latin typeface="PT Sans" panose="020B0503020203020204" pitchFamily="34" charset="-52"/>
                <a:ea typeface="PT Sans" panose="020B0503020203020204" pitchFamily="34" charset="-52"/>
                <a:cs typeface="PT Sans" panose="020B0503020203020204" pitchFamily="34" charset="-52"/>
              </a:rPr>
              <a:t>Proiect de an – Analiza Datelor</a:t>
            </a:r>
            <a:endParaRPr lang="en-GB" altLang="ru-RU" sz="3600" b="1" dirty="0">
              <a:solidFill>
                <a:srgbClr val="006B9B"/>
              </a:solidFill>
              <a:latin typeface="PT Sans" panose="020B0503020203020204" pitchFamily="34" charset="-52"/>
              <a:ea typeface="PT Sans" panose="020B0503020203020204" pitchFamily="34" charset="-52"/>
              <a:cs typeface="PT Sans" panose="020B0503020203020204" pitchFamily="34" charset="-52"/>
            </a:endParaRPr>
          </a:p>
          <a:p>
            <a:pPr algn="ctr" eaLnBrk="1" hangingPunct="1">
              <a:spcBef>
                <a:spcPct val="0"/>
              </a:spcBef>
              <a:buFontTx/>
              <a:buNone/>
            </a:pPr>
            <a:endParaRPr lang="en-GB" altLang="ru-RU" sz="3600" b="1" dirty="0">
              <a:solidFill>
                <a:srgbClr val="006B9B"/>
              </a:solidFill>
              <a:latin typeface="PT Sans" panose="020B0503020203020204" pitchFamily="34" charset="-52"/>
              <a:ea typeface="PT Sans" panose="020B0503020203020204" pitchFamily="34" charset="-52"/>
              <a:cs typeface="PT Sans" panose="020B0503020203020204" pitchFamily="34" charset="-52"/>
            </a:endParaRPr>
          </a:p>
          <a:p>
            <a:pPr algn="ctr" eaLnBrk="1" hangingPunct="1">
              <a:spcBef>
                <a:spcPct val="0"/>
              </a:spcBef>
              <a:buFontTx/>
              <a:buNone/>
            </a:pPr>
            <a:r>
              <a:rPr lang="en-GB" altLang="ru-RU" sz="3600" b="1" dirty="0">
                <a:solidFill>
                  <a:srgbClr val="006B9B"/>
                </a:solidFill>
                <a:latin typeface="PT Sans" panose="020B0503020203020204" pitchFamily="34" charset="-52"/>
                <a:ea typeface="PT Sans" panose="020B0503020203020204" pitchFamily="34" charset="-52"/>
                <a:cs typeface="PT Sans" panose="020B0503020203020204" pitchFamily="34" charset="-52"/>
              </a:rPr>
              <a:t>Tema: </a:t>
            </a:r>
            <a:r>
              <a:rPr lang="en-US" altLang="ru-RU" sz="3600" b="1" dirty="0">
                <a:solidFill>
                  <a:srgbClr val="006B9B"/>
                </a:solidFill>
                <a:latin typeface="PT Sans" panose="020B0503020203020204" pitchFamily="34" charset="-52"/>
                <a:ea typeface="PT Sans" panose="020B0503020203020204" pitchFamily="34" charset="-52"/>
                <a:cs typeface="PT Sans" panose="020B0503020203020204" pitchFamily="34" charset="-52"/>
              </a:rPr>
              <a:t>Construirea unui model predictiv  pentru analiza vinzarii  </a:t>
            </a:r>
          </a:p>
          <a:p>
            <a:pPr algn="ctr" eaLnBrk="1" hangingPunct="1">
              <a:spcBef>
                <a:spcPct val="0"/>
              </a:spcBef>
              <a:buFontTx/>
              <a:buNone/>
            </a:pPr>
            <a:r>
              <a:rPr lang="en-US" altLang="ru-RU" sz="3600" b="1" dirty="0">
                <a:solidFill>
                  <a:srgbClr val="006B9B"/>
                </a:solidFill>
                <a:latin typeface="PT Sans" panose="020B0503020203020204" pitchFamily="34" charset="-52"/>
                <a:ea typeface="PT Sans" panose="020B0503020203020204" pitchFamily="34" charset="-52"/>
                <a:cs typeface="PT Sans" panose="020B0503020203020204" pitchFamily="34" charset="-52"/>
              </a:rPr>
              <a:t>Imobiliarelor </a:t>
            </a:r>
          </a:p>
        </p:txBody>
      </p:sp>
      <p:sp>
        <p:nvSpPr>
          <p:cNvPr id="5" name="TextBox 4">
            <a:extLst>
              <a:ext uri="{FF2B5EF4-FFF2-40B4-BE49-F238E27FC236}">
                <a16:creationId xmlns:a16="http://schemas.microsoft.com/office/drawing/2014/main" id="{9C0C63AB-DF67-467B-9F59-BCD40F92E713}"/>
              </a:ext>
            </a:extLst>
          </p:cNvPr>
          <p:cNvSpPr txBox="1"/>
          <p:nvPr/>
        </p:nvSpPr>
        <p:spPr>
          <a:xfrm>
            <a:off x="3013075" y="4667250"/>
            <a:ext cx="5707063" cy="830997"/>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rPr>
              <a:t>Student: </a:t>
            </a:r>
            <a:r>
              <a:rPr lang="ro-MD"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rPr>
              <a:t>Lazar</a:t>
            </a:r>
            <a:r>
              <a:rPr lang="ro-RO"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rPr>
              <a:t>, Sergiu </a:t>
            </a:r>
          </a:p>
          <a:p>
            <a:pPr algn="r" eaLnBrk="1" hangingPunct="1"/>
            <a:r>
              <a:rPr lang="ro-RO"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rPr>
              <a:t>Grupa</a:t>
            </a:r>
            <a:r>
              <a:rPr lang="en-US"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rPr>
              <a:t>: </a:t>
            </a:r>
            <a:r>
              <a:rPr lang="ro-MD"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rPr>
              <a:t>MI-211</a:t>
            </a:r>
            <a:endParaRPr lang="en-US"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endParaRPr>
          </a:p>
          <a:p>
            <a:pPr algn="r" eaLnBrk="1" hangingPunct="1"/>
            <a:endParaRPr lang="en-US"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890" name="Text Placeholder 6">
            <a:extLst>
              <a:ext uri="{FF2B5EF4-FFF2-40B4-BE49-F238E27FC236}">
                <a16:creationId xmlns:a16="http://schemas.microsoft.com/office/drawing/2014/main" id="{96AEF113-4128-46C5-A55B-E60984912633}"/>
              </a:ext>
            </a:extLst>
          </p:cNvPr>
          <p:cNvSpPr>
            <a:spLocks noGrp="1"/>
          </p:cNvSpPr>
          <p:nvPr>
            <p:ph type="body" idx="1"/>
          </p:nvPr>
        </p:nvSpPr>
        <p:spPr>
          <a:xfrm>
            <a:off x="700088" y="2271713"/>
            <a:ext cx="7886700" cy="3597275"/>
          </a:xfrm>
        </p:spPr>
        <p:txBody>
          <a:bodyPr/>
          <a:lstStyle/>
          <a:p>
            <a:pPr marL="342900" indent="-342900" eaLnBrk="1" hangingPunct="1">
              <a:buFont typeface="Arial" panose="020B0604020202020204" pitchFamily="34" charset="0"/>
              <a:buChar char="•"/>
              <a:defRPr/>
            </a:pPr>
            <a:r>
              <a:rPr lang="ro-MD" altLang="ru-RU" dirty="0">
                <a:solidFill>
                  <a:schemeClr val="accent1">
                    <a:lumMod val="75000"/>
                  </a:schemeClr>
                </a:solidFill>
                <a:latin typeface="PT Sans"/>
                <a:ea typeface="PT Sans"/>
                <a:cs typeface="PT Sans"/>
              </a:rPr>
              <a:t>Introducere</a:t>
            </a:r>
          </a:p>
          <a:p>
            <a:pPr marL="342900" indent="-342900" eaLnBrk="1" hangingPunct="1">
              <a:buFont typeface="Arial" panose="020B0604020202020204" pitchFamily="34" charset="0"/>
              <a:buChar char="•"/>
              <a:defRPr/>
            </a:pPr>
            <a:r>
              <a:rPr lang="en-US" altLang="ru-RU" dirty="0">
                <a:solidFill>
                  <a:schemeClr val="accent1">
                    <a:lumMod val="75000"/>
                  </a:schemeClr>
                </a:solidFill>
                <a:latin typeface="PT Sans"/>
                <a:ea typeface="PT Sans"/>
                <a:cs typeface="PT Sans"/>
              </a:rPr>
              <a:t>Explorarea si Examinarea setului de date</a:t>
            </a:r>
            <a:endParaRPr lang="ro-MD" altLang="ru-RU" dirty="0">
              <a:solidFill>
                <a:schemeClr val="accent1">
                  <a:lumMod val="75000"/>
                </a:schemeClr>
              </a:solidFill>
              <a:latin typeface="PT Sans"/>
              <a:ea typeface="PT Sans"/>
              <a:cs typeface="PT Sans"/>
            </a:endParaRPr>
          </a:p>
          <a:p>
            <a:pPr marL="342900" indent="-342900" eaLnBrk="1" hangingPunct="1">
              <a:buFont typeface="Arial" panose="020B0604020202020204" pitchFamily="34" charset="0"/>
              <a:buChar char="•"/>
              <a:defRPr/>
            </a:pPr>
            <a:r>
              <a:rPr lang="en-US" altLang="ru-RU" dirty="0">
                <a:solidFill>
                  <a:schemeClr val="accent1">
                    <a:lumMod val="75000"/>
                  </a:schemeClr>
                </a:solidFill>
                <a:latin typeface="PT Sans"/>
                <a:ea typeface="PT Sans"/>
                <a:cs typeface="PT Sans"/>
              </a:rPr>
              <a:t>Analiza Descriptiva</a:t>
            </a:r>
            <a:endParaRPr lang="ro-MD" altLang="ru-RU" dirty="0">
              <a:solidFill>
                <a:schemeClr val="accent1">
                  <a:lumMod val="75000"/>
                </a:schemeClr>
              </a:solidFill>
              <a:latin typeface="PT Sans"/>
              <a:ea typeface="PT Sans"/>
              <a:cs typeface="PT Sans"/>
            </a:endParaRPr>
          </a:p>
          <a:p>
            <a:pPr marL="342900" indent="-342900" eaLnBrk="1" hangingPunct="1">
              <a:buFont typeface="Arial" panose="020B0604020202020204" pitchFamily="34" charset="0"/>
              <a:buChar char="•"/>
              <a:defRPr/>
            </a:pPr>
            <a:r>
              <a:rPr lang="en-US" altLang="ru-RU" dirty="0">
                <a:solidFill>
                  <a:schemeClr val="accent1">
                    <a:lumMod val="75000"/>
                  </a:schemeClr>
                </a:solidFill>
                <a:latin typeface="PT Sans"/>
                <a:ea typeface="PT Sans"/>
                <a:cs typeface="PT Sans"/>
              </a:rPr>
              <a:t>Analiza Corelatiilor si Relatiilor intre variabile</a:t>
            </a:r>
            <a:endParaRPr lang="ro-MD" altLang="ru-RU" dirty="0">
              <a:solidFill>
                <a:schemeClr val="accent1">
                  <a:lumMod val="75000"/>
                </a:schemeClr>
              </a:solidFill>
              <a:latin typeface="PT Sans"/>
              <a:ea typeface="PT Sans"/>
              <a:cs typeface="PT Sans"/>
            </a:endParaRPr>
          </a:p>
          <a:p>
            <a:pPr marL="342900" indent="-342900" eaLnBrk="1" hangingPunct="1">
              <a:buFont typeface="Arial" panose="020B0604020202020204" pitchFamily="34" charset="0"/>
              <a:buChar char="•"/>
              <a:defRPr/>
            </a:pPr>
            <a:r>
              <a:rPr lang="en-US" altLang="ru-RU" dirty="0">
                <a:solidFill>
                  <a:schemeClr val="accent1">
                    <a:lumMod val="75000"/>
                  </a:schemeClr>
                </a:solidFill>
                <a:latin typeface="PT Sans"/>
                <a:ea typeface="PT Sans"/>
                <a:cs typeface="PT Sans"/>
              </a:rPr>
              <a:t>Modelarea Predictiva</a:t>
            </a:r>
            <a:endParaRPr lang="ro-MD" altLang="ru-RU" dirty="0">
              <a:solidFill>
                <a:schemeClr val="accent1">
                  <a:lumMod val="75000"/>
                </a:schemeClr>
              </a:solidFill>
              <a:latin typeface="PT Sans"/>
              <a:ea typeface="PT Sans"/>
              <a:cs typeface="PT Sans"/>
            </a:endParaRPr>
          </a:p>
          <a:p>
            <a:pPr marL="342900" indent="-342900" eaLnBrk="1" hangingPunct="1">
              <a:buFont typeface="Arial" panose="020B0604020202020204" pitchFamily="34" charset="0"/>
              <a:buChar char="•"/>
              <a:defRPr/>
            </a:pPr>
            <a:r>
              <a:rPr lang="en-US" altLang="ru-RU" dirty="0">
                <a:solidFill>
                  <a:schemeClr val="accent1">
                    <a:lumMod val="75000"/>
                  </a:schemeClr>
                </a:solidFill>
                <a:latin typeface="PT Sans"/>
                <a:ea typeface="PT Sans"/>
                <a:cs typeface="PT Sans"/>
              </a:rPr>
              <a:t>Interpretarea Rezultatelor</a:t>
            </a:r>
          </a:p>
          <a:p>
            <a:pPr marL="342900" indent="-342900" eaLnBrk="1" hangingPunct="1">
              <a:buFont typeface="Arial" panose="020B0604020202020204" pitchFamily="34" charset="0"/>
              <a:buChar char="•"/>
              <a:defRPr/>
            </a:pPr>
            <a:r>
              <a:rPr lang="en-US" altLang="ru-RU" dirty="0">
                <a:solidFill>
                  <a:schemeClr val="accent1">
                    <a:lumMod val="75000"/>
                  </a:schemeClr>
                </a:solidFill>
                <a:latin typeface="PT Sans"/>
                <a:ea typeface="PT Sans"/>
                <a:cs typeface="PT Sans"/>
              </a:rPr>
              <a:t>Concluzii</a:t>
            </a:r>
            <a:endParaRPr lang="ro-MD" altLang="ru-RU" dirty="0">
              <a:solidFill>
                <a:schemeClr val="accent1">
                  <a:lumMod val="75000"/>
                </a:schemeClr>
              </a:solidFill>
              <a:latin typeface="PT Sans"/>
              <a:ea typeface="PT Sans"/>
              <a:cs typeface="PT Sans"/>
            </a:endParaRPr>
          </a:p>
        </p:txBody>
      </p:sp>
      <p:sp>
        <p:nvSpPr>
          <p:cNvPr id="6" name="Title 5">
            <a:extLst>
              <a:ext uri="{FF2B5EF4-FFF2-40B4-BE49-F238E27FC236}">
                <a16:creationId xmlns:a16="http://schemas.microsoft.com/office/drawing/2014/main" id="{EFC59F19-E672-42E7-9A1E-0B80248D74B5}"/>
              </a:ext>
            </a:extLst>
          </p:cNvPr>
          <p:cNvSpPr>
            <a:spLocks noGrp="1"/>
          </p:cNvSpPr>
          <p:nvPr>
            <p:ph type="title"/>
          </p:nvPr>
        </p:nvSpPr>
        <p:spPr>
          <a:xfrm>
            <a:off x="623888" y="1590675"/>
            <a:ext cx="7886700" cy="558800"/>
          </a:xfrm>
        </p:spPr>
        <p:txBody>
          <a:bodyPr rtlCol="0"/>
          <a:lstStyle/>
          <a:p>
            <a:pPr eaLnBrk="1" fontAlgn="auto" hangingPunct="1">
              <a:spcAft>
                <a:spcPts val="0"/>
              </a:spcAft>
              <a:defRPr/>
            </a:pPr>
            <a:r>
              <a:rPr lang="ro-MD" dirty="0">
                <a:solidFill>
                  <a:schemeClr val="accent1">
                    <a:lumMod val="75000"/>
                  </a:schemeClr>
                </a:solidFill>
              </a:rPr>
              <a:t>Cuprins</a:t>
            </a:r>
            <a:r>
              <a:rPr lang="en-US" dirty="0">
                <a:solidFill>
                  <a:schemeClr val="accent1">
                    <a:lumMod val="75000"/>
                  </a:schemeClr>
                </a:solidFill>
              </a:rPr>
              <a:t>:</a:t>
            </a:r>
            <a:endParaRPr lang="en-US" b="0"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6" name="Content Placeholder 3">
            <a:extLst>
              <a:ext uri="{FF2B5EF4-FFF2-40B4-BE49-F238E27FC236}">
                <a16:creationId xmlns:a16="http://schemas.microsoft.com/office/drawing/2014/main" id="{214A84A7-F5DD-4A99-80FA-DD1D6A7989BD}"/>
              </a:ext>
            </a:extLst>
          </p:cNvPr>
          <p:cNvSpPr>
            <a:spLocks noGrp="1"/>
          </p:cNvSpPr>
          <p:nvPr>
            <p:ph idx="13"/>
          </p:nvPr>
        </p:nvSpPr>
        <p:spPr>
          <a:xfrm>
            <a:off x="211806" y="2335271"/>
            <a:ext cx="8710863" cy="4152155"/>
          </a:xfrm>
        </p:spPr>
        <p:txBody>
          <a:bodyPr>
            <a:normAutofit/>
          </a:bodyPr>
          <a:lstStyle/>
          <a:p>
            <a:pPr indent="0" algn="just">
              <a:lnSpc>
                <a:spcPct val="150000"/>
              </a:lnSpc>
              <a:buNone/>
            </a:pPr>
            <a:r>
              <a:rPr lang="ro-RO" altLang="ro-MD" sz="1800" dirty="0">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Piața imobiliară este un domeniu dinamic și complex, unde numeroși factori influențează prețurile proprietăților. Acest articol urmărește să exploreze și să analizeze diverse caracteristici ale proprietăților imobiliare, cum ar fi numărul de camere, suprafața locuibilă, anul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construc</a:t>
            </a:r>
            <a:r>
              <a:rPr lang="ro-MD" sz="1800" dirty="0">
                <a:latin typeface="Times New Roman" panose="02020603050405020304" pitchFamily="18" charset="0"/>
                <a:ea typeface="Calibri" panose="020F0502020204030204" pitchFamily="34" charset="0"/>
                <a:cs typeface="Times New Roman" panose="02020603050405020304" pitchFamily="18" charset="0"/>
              </a:rPr>
              <a:t>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iei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și altele, pentru a înțelege cum acești factori contribuie la stabilirea valorilor de piață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Prin utilizarea unui set de date care cuprinde o varietate de proprietăți imobiliare, se propune a se efectua o analiză detaliată folosind limbajul de programare R. Aceasta va include atât analize descriptive, pentru a capta o imagine clară a stării actuale a pieței, cât și modele predictive, pentru a încercarea de a anticipa tendințele de preț bazate pe caracteristicile proprietăților.</a:t>
            </a:r>
            <a:endParaRPr lang="ro-MD"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buFont typeface="Arial" panose="020B0604020202020204" pitchFamily="34" charset="0"/>
              <a:buNone/>
            </a:pPr>
            <a:endParaRPr lang="ro-MD" altLang="ru-MD" sz="1800" dirty="0">
              <a:latin typeface="Times New Roman" panose="02020603050405020304" pitchFamily="18" charset="0"/>
              <a:ea typeface="Calibri" panose="020F0502020204030204" pitchFamily="34" charset="0"/>
              <a:cs typeface="Times New Roman" panose="02020603050405020304" pitchFamily="18" charset="0"/>
            </a:endParaRPr>
          </a:p>
          <a:p>
            <a:pPr indent="0" eaLnBrk="1" hangingPunct="1">
              <a:lnSpc>
                <a:spcPct val="100000"/>
              </a:lnSpc>
              <a:buFont typeface="Arial" panose="020B0604020202020204" pitchFamily="34" charset="0"/>
              <a:buNone/>
            </a:pPr>
            <a:endParaRPr lang="ro-MD" altLang="ru-MD" dirty="0">
              <a:latin typeface="PT Sans" panose="020B0503020203020204" pitchFamily="34" charset="-52"/>
              <a:ea typeface="Calibri" panose="020F0502020204030204" pitchFamily="34" charset="0"/>
              <a:cs typeface="Times New Roman" panose="02020603050405020304" pitchFamily="18" charset="0"/>
            </a:endParaRPr>
          </a:p>
        </p:txBody>
      </p:sp>
      <p:sp>
        <p:nvSpPr>
          <p:cNvPr id="24579" name="TextBox 1">
            <a:extLst>
              <a:ext uri="{FF2B5EF4-FFF2-40B4-BE49-F238E27FC236}">
                <a16:creationId xmlns:a16="http://schemas.microsoft.com/office/drawing/2014/main" id="{E34678AE-93E9-4E39-8FDB-987E36DD4270}"/>
              </a:ext>
            </a:extLst>
          </p:cNvPr>
          <p:cNvSpPr txBox="1">
            <a:spLocks noChangeArrowheads="1"/>
          </p:cNvSpPr>
          <p:nvPr/>
        </p:nvSpPr>
        <p:spPr bwMode="auto">
          <a:xfrm>
            <a:off x="-4762" y="1627739"/>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o-MD" altLang="ro-MD" sz="3200" b="1" dirty="0"/>
              <a:t>Introducere</a:t>
            </a:r>
            <a:r>
              <a:rPr lang="en-US" altLang="ro-MD" sz="3200" b="1" dirty="0"/>
              <a:t>:</a:t>
            </a:r>
            <a:endParaRPr lang="ru-MD" altLang="ro-MD"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6" name="Content Placeholder 3">
            <a:extLst>
              <a:ext uri="{FF2B5EF4-FFF2-40B4-BE49-F238E27FC236}">
                <a16:creationId xmlns:a16="http://schemas.microsoft.com/office/drawing/2014/main" id="{214A84A7-F5DD-4A99-80FA-DD1D6A7989BD}"/>
              </a:ext>
            </a:extLst>
          </p:cNvPr>
          <p:cNvSpPr>
            <a:spLocks noGrp="1"/>
          </p:cNvSpPr>
          <p:nvPr>
            <p:ph idx="13"/>
          </p:nvPr>
        </p:nvSpPr>
        <p:spPr>
          <a:xfrm>
            <a:off x="211806" y="2208848"/>
            <a:ext cx="8855191" cy="584776"/>
          </a:xfrm>
        </p:spPr>
        <p:txBody>
          <a:bodyPr>
            <a:normAutofit/>
          </a:bodyPr>
          <a:lstStyle/>
          <a:p>
            <a:pPr indent="0" algn="just">
              <a:lnSpc>
                <a:spcPct val="150000"/>
              </a:lnSpc>
              <a:buNone/>
            </a:pPr>
            <a:r>
              <a:rPr lang="ro-MD" altLang="ro-MD" sz="1800" dirty="0">
                <a:latin typeface="Times New Roman" panose="02020603050405020304" pitchFamily="18" charset="0"/>
                <a:ea typeface="Calibri" panose="020F0502020204030204" pitchFamily="34" charset="0"/>
                <a:cs typeface="Times New Roman" panose="02020603050405020304" pitchFamily="18" charset="0"/>
              </a:rPr>
              <a:t>Setul de date asuprea carui a avut loc analiza contine 4550 de observatii si 15 variabile</a:t>
            </a:r>
            <a:endParaRPr lang="ro-MD" altLang="ro-MD" sz="1800" dirty="0">
              <a:latin typeface="PT Sans" panose="020B0503020203020204" pitchFamily="34" charset="-52"/>
              <a:ea typeface="Calibri" panose="020F0502020204030204" pitchFamily="34" charset="0"/>
              <a:cs typeface="Times New Roman" panose="02020603050405020304" pitchFamily="18" charset="0"/>
            </a:endParaRPr>
          </a:p>
        </p:txBody>
      </p:sp>
      <p:sp>
        <p:nvSpPr>
          <p:cNvPr id="24579" name="TextBox 1">
            <a:extLst>
              <a:ext uri="{FF2B5EF4-FFF2-40B4-BE49-F238E27FC236}">
                <a16:creationId xmlns:a16="http://schemas.microsoft.com/office/drawing/2014/main"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o-MD" altLang="ro-MD" sz="3200" b="1" dirty="0"/>
              <a:t>Explorarea si Examinarea setului de date</a:t>
            </a:r>
          </a:p>
        </p:txBody>
      </p:sp>
      <p:sp>
        <p:nvSpPr>
          <p:cNvPr id="7" name="TextBox 6">
            <a:extLst>
              <a:ext uri="{FF2B5EF4-FFF2-40B4-BE49-F238E27FC236}">
                <a16:creationId xmlns:a16="http://schemas.microsoft.com/office/drawing/2014/main" id="{4CC1E414-FD80-467C-9763-38318BEF80F5}"/>
              </a:ext>
            </a:extLst>
          </p:cNvPr>
          <p:cNvSpPr txBox="1"/>
          <p:nvPr/>
        </p:nvSpPr>
        <p:spPr>
          <a:xfrm>
            <a:off x="77003" y="2608447"/>
            <a:ext cx="4822256" cy="3639779"/>
          </a:xfrm>
          <a:prstGeom prst="rect">
            <a:avLst/>
          </a:prstGeom>
          <a:noFill/>
        </p:spPr>
        <p:txBody>
          <a:bodyPr wrap="square">
            <a:spAutoFit/>
          </a:bodyPr>
          <a:lstStyle/>
          <a:p>
            <a:pPr marL="628650" indent="-171450" algn="just">
              <a:lnSpc>
                <a:spcPct val="107000"/>
              </a:lnSpc>
              <a:buFont typeface="Arial" panose="020B0604020202020204" pitchFamily="34" charset="0"/>
              <a:buChar char="•"/>
            </a:pPr>
            <a:endParaRPr lang="ro-MD"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171450" algn="just">
              <a:lnSpc>
                <a:spcPct val="107000"/>
              </a:lnSpc>
              <a:buFont typeface="Arial" panose="020B0604020202020204" pitchFamily="34" charset="0"/>
              <a:buChar char="•"/>
            </a:pP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Preț</a:t>
            </a: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Interval de la 7,800 la 1,150,000, cu o medie de 482,786.</a:t>
            </a:r>
            <a:endParaRPr lang="ro-MD"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171450" algn="just">
              <a:lnSpc>
                <a:spcPct val="107000"/>
              </a:lnSpc>
              <a:buFont typeface="Arial" panose="020B0604020202020204" pitchFamily="34" charset="0"/>
              <a:buChar char="•"/>
            </a:pP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Dormitoare</a:t>
            </a: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Interval de la 0 la 9 dormitoare, cu o medie de 3.34.</a:t>
            </a:r>
            <a:endParaRPr lang="ro-MD"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171450" algn="just">
              <a:lnSpc>
                <a:spcPct val="107000"/>
              </a:lnSpc>
              <a:buFont typeface="Arial" panose="020B0604020202020204" pitchFamily="34" charset="0"/>
              <a:buChar char="•"/>
            </a:pP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Băi</a:t>
            </a: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Interval de la 0 la 5.75 băi, cu o medie de 2.077.</a:t>
            </a:r>
            <a:endParaRPr lang="ro-MD"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171450" algn="just">
              <a:lnSpc>
                <a:spcPct val="107000"/>
              </a:lnSpc>
              <a:buFont typeface="Arial" panose="020B0604020202020204" pitchFamily="34" charset="0"/>
              <a:buChar char="•"/>
            </a:pP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Suprafața Locuibilă</a:t>
            </a: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(m²): Interval de la 34.37 m² la 398.55 m², cu o medie de 185.51 m².</a:t>
            </a:r>
            <a:endParaRPr lang="ro-MD"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171450" algn="just">
              <a:lnSpc>
                <a:spcPct val="107000"/>
              </a:lnSpc>
              <a:buFont typeface="Arial" panose="020B0604020202020204" pitchFamily="34" charset="0"/>
              <a:buChar char="•"/>
            </a:pP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Suprafața Terenului</a:t>
            </a: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(m²): Interval de la 59.27 m² la 99,798.07 m², cu o medie de 1,312.26 m².</a:t>
            </a:r>
            <a:endParaRPr lang="ro-MD"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171450" algn="just">
              <a:lnSpc>
                <a:spcPct val="107000"/>
              </a:lnSpc>
              <a:buFont typeface="Arial" panose="020B0604020202020204" pitchFamily="34" charset="0"/>
              <a:buChar char="•"/>
            </a:pP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Etaje</a:t>
            </a: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Interval de la 1 la 3.5 etaje, cu o medie de 1.49 etaje.</a:t>
            </a:r>
            <a:endParaRPr lang="ro-MD"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171450" algn="just">
              <a:lnSpc>
                <a:spcPct val="107000"/>
              </a:lnSpc>
              <a:buFont typeface="Arial" panose="020B0604020202020204" pitchFamily="34" charset="0"/>
              <a:buChar char="•"/>
            </a:pP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Waterfront</a:t>
            </a: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(vedere la apă): Interval de la 0 (nu) la 1 (da)</a:t>
            </a:r>
            <a:endParaRPr lang="ro-MD"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171450" algn="just">
              <a:lnSpc>
                <a:spcPct val="107000"/>
              </a:lnSpc>
              <a:buFont typeface="Arial" panose="020B0604020202020204" pitchFamily="34" charset="0"/>
              <a:buChar char="•"/>
            </a:pP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Condiție</a:t>
            </a: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Interval de la 1 la 5,.</a:t>
            </a:r>
            <a:endParaRPr lang="ro-MD"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171450" algn="just">
              <a:lnSpc>
                <a:spcPct val="107000"/>
              </a:lnSpc>
              <a:buFont typeface="Arial" panose="020B0604020202020204" pitchFamily="34" charset="0"/>
              <a:buChar char="•"/>
            </a:pP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Suprafața Subsol</a:t>
            </a: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(m²): Interval de la 0 m² la 195.1 m², cu o medie de 25.7 m².</a:t>
            </a:r>
            <a:endParaRPr lang="ro-MD"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171450" algn="just">
              <a:lnSpc>
                <a:spcPct val="107000"/>
              </a:lnSpc>
              <a:buFont typeface="Arial" panose="020B0604020202020204" pitchFamily="34" charset="0"/>
              <a:buChar char="•"/>
            </a:pP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Anul Construirii</a:t>
            </a: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Interval de la 1900 la 2014, cu o medie de 1971.</a:t>
            </a:r>
            <a:endParaRPr lang="ro-MD" sz="1200" dirty="0">
              <a:effectLst/>
              <a:latin typeface="Calibri" panose="020F0502020204030204" pitchFamily="34" charset="0"/>
              <a:ea typeface="Calibri" panose="020F0502020204030204" pitchFamily="34" charset="0"/>
              <a:cs typeface="Times New Roman" panose="02020603050405020304" pitchFamily="18" charset="0"/>
            </a:endParaRPr>
          </a:p>
          <a:p>
            <a:pPr marL="628650" indent="-171450" algn="just">
              <a:lnSpc>
                <a:spcPct val="107000"/>
              </a:lnSpc>
              <a:spcAft>
                <a:spcPts val="800"/>
              </a:spcAft>
              <a:buFont typeface="Arial" panose="020B0604020202020204" pitchFamily="34" charset="0"/>
              <a:buChar char="•"/>
            </a:pP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Anul Renovării:</a:t>
            </a: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Interval de la 1900 la 2014, cu o medie de 1985.</a:t>
            </a:r>
            <a:endParaRPr lang="ro-MD"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49A39A01-9AF2-405E-9FA8-221B9797A100}"/>
              </a:ext>
            </a:extLst>
          </p:cNvPr>
          <p:cNvPicPr/>
          <p:nvPr/>
        </p:nvPicPr>
        <p:blipFill>
          <a:blip r:embed="rId3"/>
          <a:stretch>
            <a:fillRect/>
          </a:stretch>
        </p:blipFill>
        <p:spPr>
          <a:xfrm>
            <a:off x="5034063" y="2608448"/>
            <a:ext cx="3744178" cy="1790298"/>
          </a:xfrm>
          <a:prstGeom prst="rect">
            <a:avLst/>
          </a:prstGeom>
        </p:spPr>
      </p:pic>
      <p:pic>
        <p:nvPicPr>
          <p:cNvPr id="11" name="Рисунок 10">
            <a:extLst>
              <a:ext uri="{FF2B5EF4-FFF2-40B4-BE49-F238E27FC236}">
                <a16:creationId xmlns:a16="http://schemas.microsoft.com/office/drawing/2014/main" id="{43277092-AE7E-42E7-8BAA-8E5CBB9069E1}"/>
              </a:ext>
            </a:extLst>
          </p:cNvPr>
          <p:cNvPicPr/>
          <p:nvPr/>
        </p:nvPicPr>
        <p:blipFill>
          <a:blip r:embed="rId4"/>
          <a:stretch>
            <a:fillRect/>
          </a:stretch>
        </p:blipFill>
        <p:spPr>
          <a:xfrm>
            <a:off x="5080851" y="4398746"/>
            <a:ext cx="3784016" cy="2459254"/>
          </a:xfrm>
          <a:prstGeom prst="rect">
            <a:avLst/>
          </a:prstGeom>
        </p:spPr>
      </p:pic>
    </p:spTree>
    <p:extLst>
      <p:ext uri="{BB962C8B-B14F-4D97-AF65-F5344CB8AC3E}">
        <p14:creationId xmlns:p14="http://schemas.microsoft.com/office/powerpoint/2010/main" val="66479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6" name="Content Placeholder 3">
            <a:extLst>
              <a:ext uri="{FF2B5EF4-FFF2-40B4-BE49-F238E27FC236}">
                <a16:creationId xmlns:a16="http://schemas.microsoft.com/office/drawing/2014/main" id="{214A84A7-F5DD-4A99-80FA-DD1D6A7989BD}"/>
              </a:ext>
            </a:extLst>
          </p:cNvPr>
          <p:cNvSpPr>
            <a:spLocks noGrp="1"/>
          </p:cNvSpPr>
          <p:nvPr>
            <p:ph idx="13"/>
          </p:nvPr>
        </p:nvSpPr>
        <p:spPr>
          <a:xfrm>
            <a:off x="211806" y="2159992"/>
            <a:ext cx="8710863" cy="409954"/>
          </a:xfrm>
        </p:spPr>
        <p:txBody>
          <a:bodyPr>
            <a:normAutofit fontScale="85000" lnSpcReduction="20000"/>
          </a:bodyPr>
          <a:lstStyle/>
          <a:p>
            <a:pPr indent="0" algn="just">
              <a:lnSpc>
                <a:spcPct val="150000"/>
              </a:lnSpc>
              <a:buNone/>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Pentru analiza descriptiva am prezentat citeva grafice pentru a vizualiza repartitia datelor</a:t>
            </a:r>
            <a:endParaRPr lang="ro-MD" altLang="ru-MD" sz="1800" dirty="0">
              <a:latin typeface="Times New Roman" panose="02020603050405020304" pitchFamily="18" charset="0"/>
              <a:ea typeface="Calibri" panose="020F0502020204030204" pitchFamily="34" charset="0"/>
              <a:cs typeface="Times New Roman" panose="02020603050405020304" pitchFamily="18" charset="0"/>
            </a:endParaRPr>
          </a:p>
          <a:p>
            <a:pPr indent="0" eaLnBrk="1" hangingPunct="1">
              <a:lnSpc>
                <a:spcPct val="100000"/>
              </a:lnSpc>
              <a:buFont typeface="Arial" panose="020B0604020202020204" pitchFamily="34" charset="0"/>
              <a:buNone/>
            </a:pPr>
            <a:endParaRPr lang="ro-MD" altLang="ru-MD" dirty="0">
              <a:latin typeface="PT Sans" panose="020B0503020203020204" pitchFamily="34" charset="-52"/>
              <a:ea typeface="Calibri" panose="020F0502020204030204" pitchFamily="34" charset="0"/>
              <a:cs typeface="Times New Roman" panose="02020603050405020304" pitchFamily="18" charset="0"/>
            </a:endParaRPr>
          </a:p>
        </p:txBody>
      </p:sp>
      <p:sp>
        <p:nvSpPr>
          <p:cNvPr id="24579" name="TextBox 1">
            <a:extLst>
              <a:ext uri="{FF2B5EF4-FFF2-40B4-BE49-F238E27FC236}">
                <a16:creationId xmlns:a16="http://schemas.microsoft.com/office/drawing/2014/main"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o-MD" altLang="ro-MD" sz="3200" b="1" dirty="0"/>
              <a:t>Analiza Descriptiva</a:t>
            </a:r>
          </a:p>
        </p:txBody>
      </p:sp>
      <p:pic>
        <p:nvPicPr>
          <p:cNvPr id="4" name="Рисунок 3">
            <a:extLst>
              <a:ext uri="{FF2B5EF4-FFF2-40B4-BE49-F238E27FC236}">
                <a16:creationId xmlns:a16="http://schemas.microsoft.com/office/drawing/2014/main" id="{8FF0F73F-C5BC-4B86-9BD1-FC2722BB6FBC}"/>
              </a:ext>
            </a:extLst>
          </p:cNvPr>
          <p:cNvPicPr/>
          <p:nvPr/>
        </p:nvPicPr>
        <p:blipFill>
          <a:blip r:embed="rId3"/>
          <a:stretch>
            <a:fillRect/>
          </a:stretch>
        </p:blipFill>
        <p:spPr>
          <a:xfrm>
            <a:off x="445416" y="2782263"/>
            <a:ext cx="3731948" cy="1982241"/>
          </a:xfrm>
          <a:prstGeom prst="rect">
            <a:avLst/>
          </a:prstGeom>
        </p:spPr>
      </p:pic>
      <p:pic>
        <p:nvPicPr>
          <p:cNvPr id="5" name="Рисунок 4">
            <a:extLst>
              <a:ext uri="{FF2B5EF4-FFF2-40B4-BE49-F238E27FC236}">
                <a16:creationId xmlns:a16="http://schemas.microsoft.com/office/drawing/2014/main" id="{89383E54-1CEA-4546-812B-AC0F6CB42E53}"/>
              </a:ext>
            </a:extLst>
          </p:cNvPr>
          <p:cNvPicPr/>
          <p:nvPr/>
        </p:nvPicPr>
        <p:blipFill>
          <a:blip r:embed="rId4"/>
          <a:stretch>
            <a:fillRect/>
          </a:stretch>
        </p:blipFill>
        <p:spPr>
          <a:xfrm>
            <a:off x="5101389" y="2737253"/>
            <a:ext cx="3498769" cy="1951367"/>
          </a:xfrm>
          <a:prstGeom prst="rect">
            <a:avLst/>
          </a:prstGeom>
        </p:spPr>
      </p:pic>
      <p:pic>
        <p:nvPicPr>
          <p:cNvPr id="6" name="Рисунок 5">
            <a:extLst>
              <a:ext uri="{FF2B5EF4-FFF2-40B4-BE49-F238E27FC236}">
                <a16:creationId xmlns:a16="http://schemas.microsoft.com/office/drawing/2014/main" id="{CF259E57-C88C-4D0E-B71B-BBE26F31593E}"/>
              </a:ext>
            </a:extLst>
          </p:cNvPr>
          <p:cNvPicPr/>
          <p:nvPr/>
        </p:nvPicPr>
        <p:blipFill>
          <a:blip r:embed="rId5"/>
          <a:stretch>
            <a:fillRect/>
          </a:stretch>
        </p:blipFill>
        <p:spPr>
          <a:xfrm>
            <a:off x="4966638" y="4688621"/>
            <a:ext cx="3717975" cy="2016344"/>
          </a:xfrm>
          <a:prstGeom prst="rect">
            <a:avLst/>
          </a:prstGeom>
        </p:spPr>
      </p:pic>
      <p:pic>
        <p:nvPicPr>
          <p:cNvPr id="7" name="Рисунок 6">
            <a:extLst>
              <a:ext uri="{FF2B5EF4-FFF2-40B4-BE49-F238E27FC236}">
                <a16:creationId xmlns:a16="http://schemas.microsoft.com/office/drawing/2014/main" id="{90A94B9D-0AA2-42EF-8720-DE31E88A64DD}"/>
              </a:ext>
            </a:extLst>
          </p:cNvPr>
          <p:cNvPicPr/>
          <p:nvPr/>
        </p:nvPicPr>
        <p:blipFill>
          <a:blip r:embed="rId6"/>
          <a:stretch>
            <a:fillRect/>
          </a:stretch>
        </p:blipFill>
        <p:spPr>
          <a:xfrm>
            <a:off x="459387" y="4764504"/>
            <a:ext cx="3823855" cy="1940461"/>
          </a:xfrm>
          <a:prstGeom prst="rect">
            <a:avLst/>
          </a:prstGeom>
        </p:spPr>
      </p:pic>
    </p:spTree>
    <p:extLst>
      <p:ext uri="{BB962C8B-B14F-4D97-AF65-F5344CB8AC3E}">
        <p14:creationId xmlns:p14="http://schemas.microsoft.com/office/powerpoint/2010/main" val="9204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6" name="Content Placeholder 3">
            <a:extLst>
              <a:ext uri="{FF2B5EF4-FFF2-40B4-BE49-F238E27FC236}">
                <a16:creationId xmlns:a16="http://schemas.microsoft.com/office/drawing/2014/main" id="{214A84A7-F5DD-4A99-80FA-DD1D6A7989BD}"/>
              </a:ext>
            </a:extLst>
          </p:cNvPr>
          <p:cNvSpPr>
            <a:spLocks noGrp="1"/>
          </p:cNvSpPr>
          <p:nvPr>
            <p:ph idx="13"/>
          </p:nvPr>
        </p:nvSpPr>
        <p:spPr>
          <a:xfrm>
            <a:off x="211806" y="2212514"/>
            <a:ext cx="8710863" cy="436805"/>
          </a:xfrm>
        </p:spPr>
        <p:txBody>
          <a:bodyPr>
            <a:normAutofit fontScale="92500" lnSpcReduction="20000"/>
          </a:bodyPr>
          <a:lstStyle/>
          <a:p>
            <a:pPr indent="0" algn="just">
              <a:lnSpc>
                <a:spcPct val="150000"/>
              </a:lnSpc>
              <a:buNone/>
            </a:pPr>
            <a:r>
              <a:rPr lang="ro-RO" altLang="ro-MD" sz="1800" dirty="0">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Piața imobiliară este un domeniu dinamic și complex, unde numeroși factori</a:t>
            </a:r>
            <a:endParaRPr lang="ro-MD" altLang="ru-MD" sz="1800" dirty="0">
              <a:latin typeface="Times New Roman" panose="02020603050405020304" pitchFamily="18" charset="0"/>
              <a:ea typeface="Calibri" panose="020F0502020204030204" pitchFamily="34" charset="0"/>
              <a:cs typeface="Times New Roman" panose="02020603050405020304" pitchFamily="18" charset="0"/>
            </a:endParaRPr>
          </a:p>
          <a:p>
            <a:pPr indent="0" eaLnBrk="1" hangingPunct="1">
              <a:lnSpc>
                <a:spcPct val="100000"/>
              </a:lnSpc>
              <a:buFont typeface="Arial" panose="020B0604020202020204" pitchFamily="34" charset="0"/>
              <a:buNone/>
            </a:pPr>
            <a:endParaRPr lang="ro-MD" altLang="ru-MD" dirty="0">
              <a:latin typeface="PT Sans" panose="020B0503020203020204" pitchFamily="34" charset="-52"/>
              <a:ea typeface="Calibri" panose="020F0502020204030204" pitchFamily="34" charset="0"/>
              <a:cs typeface="Times New Roman" panose="02020603050405020304" pitchFamily="18" charset="0"/>
            </a:endParaRPr>
          </a:p>
        </p:txBody>
      </p:sp>
      <p:sp>
        <p:nvSpPr>
          <p:cNvPr id="24579" name="TextBox 1">
            <a:extLst>
              <a:ext uri="{FF2B5EF4-FFF2-40B4-BE49-F238E27FC236}">
                <a16:creationId xmlns:a16="http://schemas.microsoft.com/office/drawing/2014/main"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o-MD" altLang="ro-MD" sz="3200" b="1" dirty="0"/>
              <a:t>Analiza Corelatiilor si Relatiilor intre variabile</a:t>
            </a:r>
          </a:p>
        </p:txBody>
      </p:sp>
      <p:pic>
        <p:nvPicPr>
          <p:cNvPr id="4" name="Рисунок 3">
            <a:extLst>
              <a:ext uri="{FF2B5EF4-FFF2-40B4-BE49-F238E27FC236}">
                <a16:creationId xmlns:a16="http://schemas.microsoft.com/office/drawing/2014/main" id="{33C4ABB3-0937-4FF2-8C9A-47B6B839767A}"/>
              </a:ext>
            </a:extLst>
          </p:cNvPr>
          <p:cNvPicPr/>
          <p:nvPr/>
        </p:nvPicPr>
        <p:blipFill>
          <a:blip r:embed="rId3"/>
          <a:stretch>
            <a:fillRect/>
          </a:stretch>
        </p:blipFill>
        <p:spPr>
          <a:xfrm>
            <a:off x="211806" y="2649319"/>
            <a:ext cx="5318810" cy="2954020"/>
          </a:xfrm>
          <a:prstGeom prst="rect">
            <a:avLst/>
          </a:prstGeom>
        </p:spPr>
      </p:pic>
      <p:sp>
        <p:nvSpPr>
          <p:cNvPr id="6" name="Content Placeholder 3">
            <a:extLst>
              <a:ext uri="{FF2B5EF4-FFF2-40B4-BE49-F238E27FC236}">
                <a16:creationId xmlns:a16="http://schemas.microsoft.com/office/drawing/2014/main" id="{F59A3B4E-CCCC-4531-8A6C-B6E1F028B510}"/>
              </a:ext>
            </a:extLst>
          </p:cNvPr>
          <p:cNvSpPr txBox="1">
            <a:spLocks/>
          </p:cNvSpPr>
          <p:nvPr/>
        </p:nvSpPr>
        <p:spPr bwMode="auto">
          <a:xfrm>
            <a:off x="5672939" y="2784760"/>
            <a:ext cx="3107406" cy="152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1"/>
                </a:solidFill>
                <a:latin typeface="PT Sans" charset="-52"/>
                <a:ea typeface="PT Sans" charset="-52"/>
                <a:cs typeface="PT Sans" charset="-5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1800" kern="1200">
                <a:solidFill>
                  <a:schemeClr val="tx1"/>
                </a:solidFill>
                <a:latin typeface="PT Sans" charset="-52"/>
                <a:ea typeface="PT Sans" charset="-52"/>
                <a:cs typeface="PT Sans" charset="-5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PT Sans" charset="-52"/>
                <a:ea typeface="PT Sans" charset="-52"/>
                <a:cs typeface="PT Sans" charset="-5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PT Sans" charset="-52"/>
                <a:ea typeface="PT Sans" charset="-52"/>
                <a:cs typeface="PT Sans" charset="-5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PT Sans" charset="-52"/>
                <a:ea typeface="PT Sans" charset="-52"/>
                <a:cs typeface="PT Sans" charset="-5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50000"/>
              </a:lnSpc>
              <a:buFont typeface="Arial" panose="020B0604020202020204" pitchFamily="34" charset="0"/>
              <a:buNone/>
            </a:pPr>
            <a:r>
              <a:rPr lang="ro-MD" sz="1100" b="1" dirty="0">
                <a:effectLst/>
                <a:latin typeface="Calibri" panose="020F0502020204030204" pitchFamily="34" charset="0"/>
                <a:ea typeface="Calibri" panose="020F0502020204030204" pitchFamily="34" charset="0"/>
                <a:cs typeface="Times New Roman" panose="02020603050405020304" pitchFamily="18" charset="0"/>
              </a:rPr>
              <a:t>Preț și Suprafața Locuibilă</a:t>
            </a:r>
            <a:r>
              <a:rPr lang="ro-MD" sz="1100" dirty="0">
                <a:effectLst/>
                <a:latin typeface="Calibri" panose="020F0502020204030204" pitchFamily="34" charset="0"/>
                <a:ea typeface="Calibri" panose="020F0502020204030204" pitchFamily="34" charset="0"/>
                <a:cs typeface="Times New Roman" panose="02020603050405020304" pitchFamily="18" charset="0"/>
              </a:rPr>
              <a:t>: Există o corelație moderat puternică (aproximativ 0.62) între preț și suprafața locuibilă a proprietăților, sugerând că pe măsură ce suprafața locuibilă crește, crește și prețul, ceea ce este de așteptat în piața imobiliară</a:t>
            </a:r>
            <a:endParaRPr lang="ro-MD" altLang="ru-MD" sz="1100" dirty="0">
              <a:latin typeface="PT Sans" panose="020B0503020203020204" pitchFamily="34" charset="-52"/>
              <a:ea typeface="Calibri" panose="020F0502020204030204" pitchFamily="34" charset="0"/>
              <a:cs typeface="Times New Roman" panose="02020603050405020304" pitchFamily="18" charset="0"/>
            </a:endParaRPr>
          </a:p>
        </p:txBody>
      </p:sp>
      <p:sp>
        <p:nvSpPr>
          <p:cNvPr id="7" name="Content Placeholder 3">
            <a:extLst>
              <a:ext uri="{FF2B5EF4-FFF2-40B4-BE49-F238E27FC236}">
                <a16:creationId xmlns:a16="http://schemas.microsoft.com/office/drawing/2014/main" id="{A5304939-3653-4DFC-909C-E04303104397}"/>
              </a:ext>
            </a:extLst>
          </p:cNvPr>
          <p:cNvSpPr txBox="1">
            <a:spLocks/>
          </p:cNvSpPr>
          <p:nvPr/>
        </p:nvSpPr>
        <p:spPr bwMode="auto">
          <a:xfrm>
            <a:off x="5672939" y="4313573"/>
            <a:ext cx="3107406" cy="181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1"/>
                </a:solidFill>
                <a:latin typeface="PT Sans" charset="-52"/>
                <a:ea typeface="PT Sans" charset="-52"/>
                <a:cs typeface="PT Sans" charset="-5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1800" kern="1200">
                <a:solidFill>
                  <a:schemeClr val="tx1"/>
                </a:solidFill>
                <a:latin typeface="PT Sans" charset="-52"/>
                <a:ea typeface="PT Sans" charset="-52"/>
                <a:cs typeface="PT Sans" charset="-5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PT Sans" charset="-52"/>
                <a:ea typeface="PT Sans" charset="-52"/>
                <a:cs typeface="PT Sans" charset="-5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PT Sans" charset="-52"/>
                <a:ea typeface="PT Sans" charset="-52"/>
                <a:cs typeface="PT Sans" charset="-5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PT Sans" charset="-52"/>
                <a:ea typeface="PT Sans" charset="-52"/>
                <a:cs typeface="PT Sans" charset="-5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50000"/>
              </a:lnSpc>
              <a:buFont typeface="Arial" panose="020B0604020202020204" pitchFamily="34" charset="0"/>
              <a:buNone/>
            </a:pPr>
            <a:r>
              <a:rPr lang="ro-MD" sz="1100" b="1" dirty="0">
                <a:effectLst/>
                <a:latin typeface="Calibri" panose="020F0502020204030204" pitchFamily="34" charset="0"/>
                <a:ea typeface="Calibri" panose="020F0502020204030204" pitchFamily="34" charset="0"/>
                <a:cs typeface="Times New Roman" panose="02020603050405020304" pitchFamily="18" charset="0"/>
              </a:rPr>
              <a:t>Preț și Numărul de Dormitoare/Băi</a:t>
            </a:r>
            <a:r>
              <a:rPr lang="ro-MD" sz="1100" dirty="0">
                <a:effectLst/>
                <a:latin typeface="Calibri" panose="020F0502020204030204" pitchFamily="34" charset="0"/>
                <a:ea typeface="Calibri" panose="020F0502020204030204" pitchFamily="34" charset="0"/>
                <a:cs typeface="Times New Roman" panose="02020603050405020304" pitchFamily="18" charset="0"/>
              </a:rPr>
              <a:t>: Există corelații pozitive, dar mai slabe, cu prețul: 0.30 pentru dormitoare și 0.46 pentru băi. Aceasta indică faptul că numărul mai mare de dormitoare și băi poate contribui la creșterea prețului, dar nu în aceeași măsură ca suprafața locuibilă</a:t>
            </a:r>
            <a:endParaRPr lang="ro-MD" altLang="ru-MD" sz="1100" dirty="0">
              <a:latin typeface="PT Sans" panose="020B0503020203020204" pitchFamily="34" charset="-52"/>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BA3C9DE-0CB8-4047-8AA5-EEC43A4D146A}"/>
              </a:ext>
            </a:extLst>
          </p:cNvPr>
          <p:cNvSpPr txBox="1"/>
          <p:nvPr/>
        </p:nvSpPr>
        <p:spPr>
          <a:xfrm>
            <a:off x="120795" y="5726855"/>
            <a:ext cx="5481108" cy="808876"/>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ro-MD" sz="1100" b="1" dirty="0">
                <a:effectLst/>
                <a:latin typeface="Calibri" panose="020F0502020204030204" pitchFamily="34" charset="0"/>
                <a:ea typeface="Calibri" panose="020F0502020204030204" pitchFamily="34" charset="0"/>
                <a:cs typeface="Times New Roman" panose="02020603050405020304" pitchFamily="18" charset="0"/>
              </a:rPr>
              <a:t>Alte Corelații</a:t>
            </a:r>
            <a:r>
              <a:rPr lang="ro-MD" sz="1100" dirty="0">
                <a:effectLst/>
                <a:latin typeface="Calibri" panose="020F0502020204030204" pitchFamily="34" charset="0"/>
                <a:ea typeface="Calibri" panose="020F0502020204030204" pitchFamily="34" charset="0"/>
                <a:cs typeface="Times New Roman" panose="02020603050405020304" pitchFamily="18" charset="0"/>
              </a:rPr>
              <a:t>: Corelațiile mai slabe ale prețului cu factori precum numarul de Etaje (0,27), vederea la apă (0.07), condiția proprietății (0.05) și anul construirii (0.05) sugerează că acești factori pot avea un impact mai puțin direct sau mai subtil asupra valorii de piață.</a:t>
            </a:r>
          </a:p>
        </p:txBody>
      </p:sp>
    </p:spTree>
    <p:extLst>
      <p:ext uri="{BB962C8B-B14F-4D97-AF65-F5344CB8AC3E}">
        <p14:creationId xmlns:p14="http://schemas.microsoft.com/office/powerpoint/2010/main" val="149521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9" name="TextBox 1">
            <a:extLst>
              <a:ext uri="{FF2B5EF4-FFF2-40B4-BE49-F238E27FC236}">
                <a16:creationId xmlns:a16="http://schemas.microsoft.com/office/drawing/2014/main"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o-MD" altLang="ro-MD" sz="3200" b="1" dirty="0"/>
              <a:t>Modelarea Predictiva</a:t>
            </a:r>
          </a:p>
        </p:txBody>
      </p:sp>
      <p:sp>
        <p:nvSpPr>
          <p:cNvPr id="6" name="TextBox 5">
            <a:extLst>
              <a:ext uri="{FF2B5EF4-FFF2-40B4-BE49-F238E27FC236}">
                <a16:creationId xmlns:a16="http://schemas.microsoft.com/office/drawing/2014/main" id="{7C524F45-236B-401B-9F6D-D17E6E84C3A1}"/>
              </a:ext>
            </a:extLst>
          </p:cNvPr>
          <p:cNvSpPr txBox="1"/>
          <p:nvPr/>
        </p:nvSpPr>
        <p:spPr>
          <a:xfrm>
            <a:off x="360947" y="2062101"/>
            <a:ext cx="8869680" cy="1077218"/>
          </a:xfrm>
          <a:prstGeom prst="rect">
            <a:avLst/>
          </a:prstGeom>
          <a:noFill/>
        </p:spPr>
        <p:txBody>
          <a:bodyPr wrap="square">
            <a:spAutoFit/>
          </a:bodyPr>
          <a:lstStyle/>
          <a:p>
            <a:r>
              <a:rPr lang="ro-MD" sz="1600" dirty="0">
                <a:effectLst/>
                <a:latin typeface="Calibri" panose="020F0502020204030204" pitchFamily="34" charset="0"/>
                <a:ea typeface="Calibri" panose="020F0502020204030204" pitchFamily="34" charset="0"/>
                <a:cs typeface="Times New Roman" panose="02020603050405020304" pitchFamily="18" charset="0"/>
              </a:rPr>
              <a:t>La aceasta </a:t>
            </a:r>
            <a:r>
              <a:rPr lang="ro-MD" sz="1600" dirty="0">
                <a:latin typeface="Calibri" panose="020F0502020204030204" pitchFamily="34" charset="0"/>
                <a:ea typeface="Calibri" panose="020F0502020204030204" pitchFamily="34" charset="0"/>
                <a:cs typeface="Times New Roman" panose="02020603050405020304" pitchFamily="18" charset="0"/>
              </a:rPr>
              <a:t>a fost pus accentul </a:t>
            </a:r>
            <a:r>
              <a:rPr lang="ro-MD" sz="1600" dirty="0">
                <a:effectLst/>
                <a:latin typeface="Calibri" panose="020F0502020204030204" pitchFamily="34" charset="0"/>
                <a:ea typeface="Calibri" panose="020F0502020204030204" pitchFamily="34" charset="0"/>
                <a:cs typeface="Times New Roman" panose="02020603050405020304" pitchFamily="18" charset="0"/>
              </a:rPr>
              <a:t>asupra modelării predictive, un proces esențial pentru înțelegerea și anticiparea dinamicii prețurilor în piața imobiliară. Scopul principal al modelării predictive este de a construi un model statistico-matematic care să  permită să prezicem prețurile proprietăților imobiliare bazându-ne pe o serie de caracteristici relevante</a:t>
            </a:r>
            <a:endParaRPr lang="ro-MD" sz="1600" dirty="0"/>
          </a:p>
        </p:txBody>
      </p:sp>
      <p:sp>
        <p:nvSpPr>
          <p:cNvPr id="8" name="TextBox 7">
            <a:extLst>
              <a:ext uri="{FF2B5EF4-FFF2-40B4-BE49-F238E27FC236}">
                <a16:creationId xmlns:a16="http://schemas.microsoft.com/office/drawing/2014/main" id="{73EBBDD9-590A-4D67-BB1C-0A882FC16931}"/>
              </a:ext>
            </a:extLst>
          </p:cNvPr>
          <p:cNvSpPr txBox="1"/>
          <p:nvPr/>
        </p:nvSpPr>
        <p:spPr>
          <a:xfrm>
            <a:off x="360947" y="3207671"/>
            <a:ext cx="3980047" cy="2174378"/>
          </a:xfrm>
          <a:prstGeom prst="rect">
            <a:avLst/>
          </a:prstGeom>
          <a:noFill/>
        </p:spPr>
        <p:txBody>
          <a:bodyPr wrap="square">
            <a:spAutoFit/>
          </a:bodyPr>
          <a:lstStyle/>
          <a:p>
            <a:pPr>
              <a:lnSpc>
                <a:spcPct val="107000"/>
              </a:lnSpc>
              <a:spcAft>
                <a:spcPts val="800"/>
              </a:spcAft>
            </a:pPr>
            <a:r>
              <a:rPr lang="ro-MD" sz="1600" b="1" dirty="0">
                <a:latin typeface="Calibri" panose="020F0502020204030204" pitchFamily="34" charset="0"/>
                <a:ea typeface="Calibri" panose="020F0502020204030204" pitchFamily="34" charset="0"/>
                <a:cs typeface="Times New Roman" panose="02020603050405020304" pitchFamily="18" charset="0"/>
              </a:rPr>
              <a:t>Pasii principali in modelarea predictiva</a:t>
            </a:r>
          </a:p>
          <a:p>
            <a:pPr marL="342900" indent="-342900">
              <a:lnSpc>
                <a:spcPct val="107000"/>
              </a:lnSpc>
              <a:spcAft>
                <a:spcPts val="800"/>
              </a:spcAft>
              <a:buFont typeface="+mj-lt"/>
              <a:buAutoNum type="arabicPeriod"/>
            </a:pPr>
            <a:r>
              <a:rPr lang="ro-MD" sz="1600" i="1" dirty="0">
                <a:effectLst/>
                <a:latin typeface="Calibri" panose="020F0502020204030204" pitchFamily="34" charset="0"/>
                <a:ea typeface="Calibri" panose="020F0502020204030204" pitchFamily="34" charset="0"/>
                <a:cs typeface="Times New Roman" panose="02020603050405020304" pitchFamily="18" charset="0"/>
              </a:rPr>
              <a:t>Selectarea Variabilelor</a:t>
            </a:r>
          </a:p>
          <a:p>
            <a:pPr marL="342900" indent="-342900">
              <a:lnSpc>
                <a:spcPct val="107000"/>
              </a:lnSpc>
              <a:spcAft>
                <a:spcPts val="800"/>
              </a:spcAft>
              <a:buFont typeface="+mj-lt"/>
              <a:buAutoNum type="arabicPeriod"/>
            </a:pPr>
            <a:r>
              <a:rPr lang="ro-MD" sz="1600" i="1" dirty="0">
                <a:effectLst/>
                <a:latin typeface="Calibri" panose="020F0502020204030204" pitchFamily="34" charset="0"/>
                <a:ea typeface="Calibri" panose="020F0502020204030204" pitchFamily="34" charset="0"/>
                <a:cs typeface="Times New Roman" panose="02020603050405020304" pitchFamily="18" charset="0"/>
              </a:rPr>
              <a:t>Prelucrarea Datelor</a:t>
            </a:r>
          </a:p>
          <a:p>
            <a:pPr marL="342900" indent="-342900">
              <a:lnSpc>
                <a:spcPct val="107000"/>
              </a:lnSpc>
              <a:spcAft>
                <a:spcPts val="800"/>
              </a:spcAft>
              <a:buFont typeface="+mj-lt"/>
              <a:buAutoNum type="arabicPeriod"/>
            </a:pPr>
            <a:r>
              <a:rPr lang="ro-MD" sz="1600" i="1" dirty="0">
                <a:effectLst/>
                <a:latin typeface="Calibri" panose="020F0502020204030204" pitchFamily="34" charset="0"/>
                <a:ea typeface="Calibri" panose="020F0502020204030204" pitchFamily="34" charset="0"/>
                <a:cs typeface="Times New Roman" panose="02020603050405020304" pitchFamily="18" charset="0"/>
              </a:rPr>
              <a:t>Împărțirea Setului de Date:</a:t>
            </a:r>
            <a:endParaRPr lang="ro-MD" sz="1600" i="1"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ro-MD" sz="1600" i="1" dirty="0">
                <a:effectLst/>
                <a:latin typeface="Calibri" panose="020F0502020204030204" pitchFamily="34" charset="0"/>
                <a:ea typeface="Calibri" panose="020F0502020204030204" pitchFamily="34" charset="0"/>
                <a:cs typeface="Times New Roman" panose="02020603050405020304" pitchFamily="18" charset="0"/>
              </a:rPr>
              <a:t>Construirea Modelului de Regresie Liniară</a:t>
            </a:r>
          </a:p>
          <a:p>
            <a:pPr marL="342900" indent="-342900">
              <a:lnSpc>
                <a:spcPct val="107000"/>
              </a:lnSpc>
              <a:spcAft>
                <a:spcPts val="800"/>
              </a:spcAft>
              <a:buFont typeface="+mj-lt"/>
              <a:buAutoNum type="arabicPeriod"/>
            </a:pPr>
            <a:r>
              <a:rPr lang="ro-MD" sz="1600" i="1" dirty="0">
                <a:effectLst/>
                <a:latin typeface="Calibri" panose="020F0502020204030204" pitchFamily="34" charset="0"/>
                <a:ea typeface="Calibri" panose="020F0502020204030204" pitchFamily="34" charset="0"/>
                <a:cs typeface="Times New Roman" panose="02020603050405020304" pitchFamily="18" charset="0"/>
              </a:rPr>
              <a:t>Evaluarea Modelului</a:t>
            </a:r>
            <a:endParaRPr lang="ro-MD" sz="1600" i="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Рисунок 8">
            <a:extLst>
              <a:ext uri="{FF2B5EF4-FFF2-40B4-BE49-F238E27FC236}">
                <a16:creationId xmlns:a16="http://schemas.microsoft.com/office/drawing/2014/main" id="{2CE3F2F1-5FD7-403C-AEE7-158FDF39AFF5}"/>
              </a:ext>
            </a:extLst>
          </p:cNvPr>
          <p:cNvPicPr/>
          <p:nvPr/>
        </p:nvPicPr>
        <p:blipFill>
          <a:blip r:embed="rId3"/>
          <a:stretch>
            <a:fillRect/>
          </a:stretch>
        </p:blipFill>
        <p:spPr>
          <a:xfrm>
            <a:off x="6253530" y="2945031"/>
            <a:ext cx="2799080" cy="1257300"/>
          </a:xfrm>
          <a:prstGeom prst="rect">
            <a:avLst/>
          </a:prstGeom>
        </p:spPr>
      </p:pic>
      <p:pic>
        <p:nvPicPr>
          <p:cNvPr id="10" name="Рисунок 9">
            <a:extLst>
              <a:ext uri="{FF2B5EF4-FFF2-40B4-BE49-F238E27FC236}">
                <a16:creationId xmlns:a16="http://schemas.microsoft.com/office/drawing/2014/main" id="{08BF9CE5-E61A-4F35-AFBD-8D8E55C24DBC}"/>
              </a:ext>
            </a:extLst>
          </p:cNvPr>
          <p:cNvPicPr/>
          <p:nvPr/>
        </p:nvPicPr>
        <p:blipFill>
          <a:blip r:embed="rId4"/>
          <a:stretch>
            <a:fillRect/>
          </a:stretch>
        </p:blipFill>
        <p:spPr>
          <a:xfrm>
            <a:off x="4706754" y="4302493"/>
            <a:ext cx="4345856" cy="2435191"/>
          </a:xfrm>
          <a:prstGeom prst="rect">
            <a:avLst/>
          </a:prstGeom>
        </p:spPr>
      </p:pic>
      <p:pic>
        <p:nvPicPr>
          <p:cNvPr id="7" name="Рисунок 6">
            <a:extLst>
              <a:ext uri="{FF2B5EF4-FFF2-40B4-BE49-F238E27FC236}">
                <a16:creationId xmlns:a16="http://schemas.microsoft.com/office/drawing/2014/main" id="{2D512F12-99E7-410A-9AE1-B1F8C6490800}"/>
              </a:ext>
            </a:extLst>
          </p:cNvPr>
          <p:cNvPicPr>
            <a:picLocks noChangeAspect="1"/>
          </p:cNvPicPr>
          <p:nvPr/>
        </p:nvPicPr>
        <p:blipFill>
          <a:blip r:embed="rId5"/>
          <a:stretch>
            <a:fillRect/>
          </a:stretch>
        </p:blipFill>
        <p:spPr>
          <a:xfrm>
            <a:off x="134647" y="6101267"/>
            <a:ext cx="4661140" cy="546128"/>
          </a:xfrm>
          <a:prstGeom prst="rect">
            <a:avLst/>
          </a:prstGeom>
        </p:spPr>
      </p:pic>
    </p:spTree>
    <p:extLst>
      <p:ext uri="{BB962C8B-B14F-4D97-AF65-F5344CB8AC3E}">
        <p14:creationId xmlns:p14="http://schemas.microsoft.com/office/powerpoint/2010/main" val="12778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9" name="TextBox 1">
            <a:extLst>
              <a:ext uri="{FF2B5EF4-FFF2-40B4-BE49-F238E27FC236}">
                <a16:creationId xmlns:a16="http://schemas.microsoft.com/office/drawing/2014/main"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o-MD" altLang="ro-MD" sz="3200" b="1" dirty="0"/>
              <a:t>Interpretarea Rezultatelor</a:t>
            </a:r>
          </a:p>
        </p:txBody>
      </p:sp>
      <p:sp>
        <p:nvSpPr>
          <p:cNvPr id="6" name="TextBox 5">
            <a:extLst>
              <a:ext uri="{FF2B5EF4-FFF2-40B4-BE49-F238E27FC236}">
                <a16:creationId xmlns:a16="http://schemas.microsoft.com/office/drawing/2014/main" id="{3E7954B5-C02C-410B-B986-80D796BE504F}"/>
              </a:ext>
            </a:extLst>
          </p:cNvPr>
          <p:cNvSpPr txBox="1"/>
          <p:nvPr/>
        </p:nvSpPr>
        <p:spPr>
          <a:xfrm>
            <a:off x="418698" y="2294883"/>
            <a:ext cx="6136105" cy="2308324"/>
          </a:xfrm>
          <a:prstGeom prst="rect">
            <a:avLst/>
          </a:prstGeom>
          <a:noFill/>
        </p:spPr>
        <p:txBody>
          <a:bodyPr wrap="square">
            <a:spAutoFit/>
          </a:bodyPr>
          <a:lstStyle/>
          <a:p>
            <a:pPr marL="285750" indent="-285750">
              <a:buFont typeface="Arial" panose="020B0604020202020204" pitchFamily="34" charset="0"/>
              <a:buChar char="•"/>
            </a:pPr>
            <a:r>
              <a:rPr lang="ro-MD" sz="1800" dirty="0">
                <a:effectLst/>
                <a:latin typeface="Calibri" panose="020F0502020204030204" pitchFamily="34" charset="0"/>
                <a:ea typeface="Calibri" panose="020F0502020204030204" pitchFamily="34" charset="0"/>
                <a:cs typeface="Times New Roman" panose="02020603050405020304" pitchFamily="18" charset="0"/>
              </a:rPr>
              <a:t>Modelul de regresie liniară prezintă o performanță decentă, cu un R-squared de 0.6864, indicând că aproximativ 68.64% din variația prețului este explicată de variabilele modelului.Deși modelul are o capacitate bună de a explica variația prețurilor, comparația dintre valorile prezise și cele reale arată diferențe semnificative în unele cazuri. Acest lucru sugerează că, deși modelul este util, există loc pentru îmbunătățiri în acuratețea predicțiilor.</a:t>
            </a:r>
            <a:endParaRPr lang="ro-MD" dirty="0"/>
          </a:p>
        </p:txBody>
      </p:sp>
      <p:sp>
        <p:nvSpPr>
          <p:cNvPr id="8" name="TextBox 7">
            <a:extLst>
              <a:ext uri="{FF2B5EF4-FFF2-40B4-BE49-F238E27FC236}">
                <a16:creationId xmlns:a16="http://schemas.microsoft.com/office/drawing/2014/main" id="{B7C1B7E3-810D-4912-AF2B-2B94E2104DBD}"/>
              </a:ext>
            </a:extLst>
          </p:cNvPr>
          <p:cNvSpPr txBox="1"/>
          <p:nvPr/>
        </p:nvSpPr>
        <p:spPr>
          <a:xfrm>
            <a:off x="4312118" y="4985887"/>
            <a:ext cx="4663440" cy="1566391"/>
          </a:xfrm>
          <a:prstGeom prst="rect">
            <a:avLst/>
          </a:prstGeom>
          <a:noFill/>
        </p:spPr>
        <p:txBody>
          <a:bodyPr wrap="square">
            <a:spAutoFit/>
          </a:bodyPr>
          <a:lstStyle/>
          <a:p>
            <a:pPr marL="342900" lvl="0" indent="-342900" algn="just">
              <a:lnSpc>
                <a:spcPct val="107000"/>
              </a:lnSpc>
              <a:spcAft>
                <a:spcPts val="800"/>
              </a:spcAft>
              <a:buFont typeface="Arial" panose="020B0604020202020204" pitchFamily="34" charset="0"/>
              <a:buChar char="•"/>
              <a:tabLst>
                <a:tab pos="457200" algn="l"/>
              </a:tabLst>
            </a:pPr>
            <a:r>
              <a:rPr lang="ro-MD" sz="1600" b="1" i="1" dirty="0">
                <a:effectLst/>
                <a:latin typeface="Calibri" panose="020F0502020204030204" pitchFamily="34" charset="0"/>
                <a:ea typeface="Calibri" panose="020F0502020204030204" pitchFamily="34" charset="0"/>
                <a:cs typeface="Times New Roman" panose="02020603050405020304" pitchFamily="18" charset="0"/>
              </a:rPr>
              <a:t>Limitări și Considerații:</a:t>
            </a:r>
            <a:endParaRPr lang="ro-MD" sz="1600" dirty="0">
              <a:effectLst/>
              <a:latin typeface="Calibri" panose="020F0502020204030204" pitchFamily="34" charset="0"/>
              <a:ea typeface="Calibri" panose="020F0502020204030204" pitchFamily="34" charset="0"/>
              <a:cs typeface="Times New Roman" panose="02020603050405020304" pitchFamily="18" charset="0"/>
            </a:endParaRPr>
          </a:p>
          <a:p>
            <a:r>
              <a:rPr lang="ro-MD" sz="1800" dirty="0">
                <a:effectLst/>
                <a:latin typeface="Calibri" panose="020F0502020204030204" pitchFamily="34" charset="0"/>
                <a:ea typeface="Calibri" panose="020F0502020204030204" pitchFamily="34" charset="0"/>
                <a:cs typeface="Times New Roman" panose="02020603050405020304" pitchFamily="18" charset="0"/>
              </a:rPr>
              <a:t>Trebuie să luăm în considerare factori externi și limitările datelor, precum si potențialele variabile neobservate sau erorile de măsurare, care pot influența acuratețea modelului</a:t>
            </a:r>
            <a:endParaRPr lang="ro-MD" dirty="0"/>
          </a:p>
        </p:txBody>
      </p:sp>
    </p:spTree>
    <p:extLst>
      <p:ext uri="{BB962C8B-B14F-4D97-AF65-F5344CB8AC3E}">
        <p14:creationId xmlns:p14="http://schemas.microsoft.com/office/powerpoint/2010/main" val="166977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9" name="TextBox 1">
            <a:extLst>
              <a:ext uri="{FF2B5EF4-FFF2-40B4-BE49-F238E27FC236}">
                <a16:creationId xmlns:a16="http://schemas.microsoft.com/office/drawing/2014/main"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o-MD" altLang="ro-MD" sz="3200" b="1" dirty="0"/>
              <a:t>Concluzii</a:t>
            </a:r>
          </a:p>
        </p:txBody>
      </p:sp>
      <p:sp>
        <p:nvSpPr>
          <p:cNvPr id="6" name="TextBox 5">
            <a:extLst>
              <a:ext uri="{FF2B5EF4-FFF2-40B4-BE49-F238E27FC236}">
                <a16:creationId xmlns:a16="http://schemas.microsoft.com/office/drawing/2014/main" id="{A5738DA6-4E64-4EE8-A231-631984E9FE2A}"/>
              </a:ext>
            </a:extLst>
          </p:cNvPr>
          <p:cNvSpPr txBox="1"/>
          <p:nvPr/>
        </p:nvSpPr>
        <p:spPr>
          <a:xfrm>
            <a:off x="505326" y="2328408"/>
            <a:ext cx="4572000" cy="3339184"/>
          </a:xfrm>
          <a:prstGeom prst="rect">
            <a:avLst/>
          </a:prstGeom>
          <a:noFill/>
        </p:spPr>
        <p:txBody>
          <a:bodyPr wrap="square">
            <a:spAutoFit/>
          </a:bodyPr>
          <a:lstStyle/>
          <a:p>
            <a:pPr algn="just">
              <a:lnSpc>
                <a:spcPct val="107000"/>
              </a:lnSpc>
              <a:spcAft>
                <a:spcPts val="800"/>
              </a:spcAft>
            </a:pPr>
            <a:r>
              <a:rPr lang="ro-MD" sz="1800" dirty="0">
                <a:effectLst/>
                <a:latin typeface="Calibri" panose="020F0502020204030204" pitchFamily="34" charset="0"/>
                <a:ea typeface="Calibri" panose="020F0502020204030204" pitchFamily="34" charset="0"/>
                <a:cs typeface="Times New Roman" panose="02020603050405020304" pitchFamily="18" charset="0"/>
              </a:rPr>
              <a:t>În concluzie, analiza aprofundată a datelor pieței imobiliare ne-a oferit posibilitatea de a dezvălui relații semnificative și de a construi modele care să prezică și să înțeleagă mai bine variația prețurilor proprietăților. Prin includerea unei game variate de variabile, ajustarea modelelor de regresie liniară, analiza reziduurilor și aplicarea diferitelor tehnici statistice, am obținut o perspectivă detaliată asupra factorilor care influențează valorile imobiliare.</a:t>
            </a:r>
            <a:endParaRPr lang="ro-MD"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Рисунок 4">
            <a:extLst>
              <a:ext uri="{FF2B5EF4-FFF2-40B4-BE49-F238E27FC236}">
                <a16:creationId xmlns:a16="http://schemas.microsoft.com/office/drawing/2014/main" id="{1C20BBAE-B3C5-4707-9C3E-1B719CE19F48}"/>
              </a:ext>
            </a:extLst>
          </p:cNvPr>
          <p:cNvPicPr>
            <a:picLocks noChangeAspect="1"/>
          </p:cNvPicPr>
          <p:nvPr/>
        </p:nvPicPr>
        <p:blipFill>
          <a:blip r:embed="rId3"/>
          <a:stretch>
            <a:fillRect/>
          </a:stretch>
        </p:blipFill>
        <p:spPr>
          <a:xfrm>
            <a:off x="5082088" y="2531086"/>
            <a:ext cx="4061912" cy="2698269"/>
          </a:xfrm>
          <a:prstGeom prst="rect">
            <a:avLst/>
          </a:prstGeom>
        </p:spPr>
      </p:pic>
    </p:spTree>
    <p:extLst>
      <p:ext uri="{BB962C8B-B14F-4D97-AF65-F5344CB8AC3E}">
        <p14:creationId xmlns:p14="http://schemas.microsoft.com/office/powerpoint/2010/main" val="33989962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794</TotalTime>
  <Words>811</Words>
  <Application>Microsoft Office PowerPoint</Application>
  <PresentationFormat>Экран (4:3)</PresentationFormat>
  <Paragraphs>51</Paragraphs>
  <Slides>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9</vt:i4>
      </vt:variant>
    </vt:vector>
  </HeadingPairs>
  <TitlesOfParts>
    <vt:vector size="17" baseType="lpstr">
      <vt:lpstr>Arial</vt:lpstr>
      <vt:lpstr>Calibri</vt:lpstr>
      <vt:lpstr>Calibri Light</vt:lpstr>
      <vt:lpstr>PT Sans</vt:lpstr>
      <vt:lpstr>Symbol</vt:lpstr>
      <vt:lpstr>Times New Roman</vt:lpstr>
      <vt:lpstr>Office Theme</vt:lpstr>
      <vt:lpstr>2_Office Theme</vt:lpstr>
      <vt:lpstr>Презентация PowerPoint</vt:lpstr>
      <vt:lpstr>Cuprins: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serghei.aladin@gmail.com</dc:creator>
  <cp:lastModifiedBy>Sergiu Lazar</cp:lastModifiedBy>
  <cp:revision>56</cp:revision>
  <dcterms:created xsi:type="dcterms:W3CDTF">2016-11-09T12:50:21Z</dcterms:created>
  <dcterms:modified xsi:type="dcterms:W3CDTF">2023-12-19T11:04:48Z</dcterms:modified>
</cp:coreProperties>
</file>