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6" r:id="rId9"/>
    <p:sldId id="269" r:id="rId10"/>
    <p:sldId id="267" r:id="rId11"/>
    <p:sldId id="262" r:id="rId12"/>
    <p:sldId id="268" r:id="rId13"/>
    <p:sldId id="263" r:id="rId14"/>
    <p:sldId id="264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7B52-B7F5-EE83-E909-FD65918E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1BB0-284B-5D1F-88AD-E06E7CB9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8C28-410A-8487-B656-C078A33A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6E31-E66A-88EB-3DAC-F0F0611E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D334-53C1-53AA-11ED-453C7FD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194F-2703-5EE5-8341-3888CC6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8526-22DD-3CFA-D20D-33CEA269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F709-5574-0193-1969-FA42093D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143-9772-46E1-10F9-361DED7F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5AFE-D733-A280-22E4-7B4027A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4D7C8-B5A3-A9B5-BDF4-2B0FF7805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28761-B826-FDFC-5253-D513825D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C85D-94E1-7629-379E-E7C489A2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607C-64F2-3698-8530-E0CB44C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4911-50AA-6FEE-BBA0-C54FEE41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A4D8-F1DA-FCC0-D0BF-5643CF28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C392-173D-3CA0-B9A4-17A3D4C7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FFD0-939C-D970-F5E1-075FEBF1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8D24-91DF-755A-ACA2-4BEDC5E9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8436-B093-879D-A9AF-FA5C5BA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899E-20CB-9D0A-526B-65F9C4BD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018B-63C7-337C-AE30-D33D5EFA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E71B-9F12-AB7F-4F63-12FD1C42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AD91-BE08-CE04-62FB-A2C14591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A7DB-56A2-F7A8-0466-A5D0FCB2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D139-8CA4-BE62-CCAA-134B97D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6BE2-8552-0D6A-0074-30FA5BC0E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95879-90C9-F481-068E-FB61F2DE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884E-5B72-4298-D188-C9F51814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ED02C-1235-ADA4-ACDB-4AA6D5C1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E698-34A2-BAB8-FFA5-AA3FC979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4A3E-2ADD-962C-7521-240E2110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9D414-3925-C6C5-98B2-14805960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D07C3-0FB9-F470-D63C-0DF4DF98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9420-52B6-96CF-9DB4-7DD3EB348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D0CC9-5D35-544C-4AC3-270971A80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A8B51-58E6-80A0-9D68-3A8422F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06C41-58F6-253A-7D16-514672D6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CEA5C-0136-A7DC-9BB8-F1AB0C5A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5AC-B9B3-785D-034D-9A80880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175F5-F79D-197F-33CA-50626C3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53D91-FAFD-0027-4299-7F7EAA54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4D11F-FFB5-6B22-5D63-B268A82C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BDB5B-843D-E3EB-4E20-C5872BAA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0271B-A572-B262-B390-EF5334E3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5DDC-51D4-311B-AFE5-A44EB93B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3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75A2-E363-8E40-8BFE-CA1238F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D4CE-27E4-A006-A2D6-11575E4F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86534-91FE-62C2-2BD8-30396B6A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2F796-3BFC-30BF-0DE9-298280D2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61A4-1704-E188-5890-713DCA3B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2B6B-7B1A-6B93-50F2-999D4A50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B1B0-C5A2-ECB2-FAEE-CBD9DD5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F71C9-0380-6E11-FA19-66BB0F13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A185-2B9C-9E56-DEB5-37A4B8F4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1B23-B4CC-939B-618A-A238405D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362D3-BFAA-B1D7-675C-9A123A0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1FAC-221A-9757-F51A-5200FBD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232D2-7C21-CF8A-85E1-CF991C55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7B18-7862-B884-D53B-868A55A0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E638-60E6-B9AD-92DA-2C6880E1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CACC-9D87-44B8-B5C7-2DAB4795920E}" type="datetimeFigureOut">
              <a:rPr lang="en-US" smtClean="0"/>
              <a:t>28/12/2022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2CBB-B4C0-12A1-7DB6-8257AF304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C1AA-3AED-FB0A-0380-273E2537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CF26-6568-4F57-84C7-0241324A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7BFA-158C-0951-ADC0-3E967785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A1-3398-8954-9C96-7C7F605F4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Lazar </a:t>
            </a:r>
            <a:r>
              <a:rPr lang="sr-Latn-RS" dirty="0"/>
              <a:t>Premović 2019/0091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CFB9-A89A-C660-F5A9-5044CF9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Standardne instrukcije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2B22-1080-2A11-2A24-44FA9807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BYPASS </a:t>
            </a:r>
            <a:r>
              <a:rPr lang="sr-Latn-RS" dirty="0"/>
              <a:t>(sve jedinice), len(DR)=1, omogućava da se TAP prebaci u bypass mod u kome ignoriše instrukcije.</a:t>
            </a:r>
          </a:p>
          <a:p>
            <a:r>
              <a:rPr lang="sr-Latn-RS" b="1" dirty="0"/>
              <a:t>IDCODE</a:t>
            </a:r>
            <a:r>
              <a:rPr lang="sr-Latn-RS" dirty="0"/>
              <a:t>, len(DR)=32, dohvata identifikator uređaja.</a:t>
            </a:r>
          </a:p>
          <a:p>
            <a:r>
              <a:rPr lang="sr-Latn-RS" b="1" dirty="0"/>
              <a:t>EXTEST</a:t>
            </a:r>
            <a:r>
              <a:rPr lang="sr-Latn-RS" dirty="0"/>
              <a:t>, </a:t>
            </a:r>
            <a:r>
              <a:rPr lang="sr-Latn-RS" b="1" dirty="0"/>
              <a:t>PRELOAD</a:t>
            </a:r>
            <a:r>
              <a:rPr lang="sr-Latn-RS" dirty="0"/>
              <a:t>, </a:t>
            </a:r>
            <a:r>
              <a:rPr lang="sr-Latn-RS" b="1" dirty="0"/>
              <a:t>SAMPLE</a:t>
            </a:r>
          </a:p>
          <a:p>
            <a:r>
              <a:rPr lang="sr-Latn-RS" dirty="0"/>
              <a:t>Opcione instrukcije:</a:t>
            </a:r>
          </a:p>
          <a:p>
            <a:r>
              <a:rPr lang="sr-Latn-RS" b="1" dirty="0"/>
              <a:t>CLAMP</a:t>
            </a:r>
            <a:r>
              <a:rPr lang="sr-Latn-RS" dirty="0"/>
              <a:t>, </a:t>
            </a:r>
            <a:r>
              <a:rPr lang="sr-Latn-RS" b="1" dirty="0"/>
              <a:t>HIGHZ</a:t>
            </a:r>
            <a:r>
              <a:rPr lang="sr-Latn-RS" dirty="0"/>
              <a:t>, </a:t>
            </a:r>
            <a:r>
              <a:rPr lang="sr-Latn-RS" b="1" dirty="0"/>
              <a:t>INTEST</a:t>
            </a:r>
            <a:r>
              <a:rPr lang="sr-Latn-RS" dirty="0"/>
              <a:t>, </a:t>
            </a:r>
            <a:r>
              <a:rPr lang="sr-Latn-RS" b="1" dirty="0"/>
              <a:t>RUNBIST</a:t>
            </a:r>
            <a:r>
              <a:rPr lang="sr-Latn-RS" dirty="0"/>
              <a:t>, </a:t>
            </a:r>
            <a:r>
              <a:rPr lang="sr-Latn-RS" b="1" dirty="0"/>
              <a:t>USERCODE</a:t>
            </a:r>
          </a:p>
          <a:p>
            <a:endParaRPr lang="sr-Latn-RS" b="1" dirty="0"/>
          </a:p>
          <a:p>
            <a:r>
              <a:rPr lang="sr-Latn-RS" dirty="0"/>
              <a:t>Dodatne instrukcije se definišu u BSDL fajlu.</a:t>
            </a:r>
          </a:p>
        </p:txBody>
      </p:sp>
    </p:spTree>
    <p:extLst>
      <p:ext uri="{BB962C8B-B14F-4D97-AF65-F5344CB8AC3E}">
        <p14:creationId xmlns:p14="http://schemas.microsoft.com/office/powerpoint/2010/main" val="263918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D127-1BD1-5F2B-1E55-E2B11A6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 Circuit Debugging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E2F0-0DC7-9438-9DCD-CFC3A06C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Proizvođači mikrokontrolera i drugih programabilnih čipova, su ubrzo uvideli da je relativno lako proširiti JTAG dodavanjem novih instrukcija, kako bi omogućili komunikaciju sa modulima za debagovanje na samom čipu.</a:t>
            </a:r>
          </a:p>
          <a:p>
            <a:r>
              <a:rPr lang="sr-Latn-RS" dirty="0"/>
              <a:t>Ovakav način debagovanja je podržan na skoro svim arhitekturama koje su danas u upotrebi, kroz različite vlasničke protokole.</a:t>
            </a:r>
          </a:p>
          <a:p>
            <a:r>
              <a:rPr lang="sr-Latn-RS" dirty="0"/>
              <a:t>Neki od primera su: ARM CoreSight, Intel Processor Trace...</a:t>
            </a:r>
          </a:p>
          <a:p>
            <a:r>
              <a:rPr lang="sr-Latn-RS" dirty="0"/>
              <a:t>Sami moduli za debagovanje omogućavaju većinu funkcionalnosti na koje smo navikli pri debagovanju softvera na PC računarima.</a:t>
            </a:r>
          </a:p>
        </p:txBody>
      </p:sp>
    </p:spTree>
    <p:extLst>
      <p:ext uri="{BB962C8B-B14F-4D97-AF65-F5344CB8AC3E}">
        <p14:creationId xmlns:p14="http://schemas.microsoft.com/office/powerpoint/2010/main" val="40327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9A4C-5445-C5E6-8684-B6C9F669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ARM CoreSight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0C64-B41D-8083-1812-508A7B49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13D02-F7FB-D06B-762F-F7DD1EC3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02" y="137653"/>
            <a:ext cx="5249008" cy="6582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A9C7B-020E-5A8C-1D95-5FA93A53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1" y="1203775"/>
            <a:ext cx="4916312" cy="312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F50D1-CABD-4913-B34C-709136F7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" y="4333146"/>
            <a:ext cx="528711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01FB-0BB1-1438-079C-B8C9EA6C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Programiranje memorija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B934-42D2-C197-4F18-F9202F94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JTAG se takođe može proširiti mogućnošću da učita sadržaj memorije u RAM (kod FPGA čipova) ili FLASH (kod mikrokontrolera).</a:t>
            </a:r>
          </a:p>
          <a:p>
            <a:r>
              <a:rPr lang="sr-Latn-RS" dirty="0"/>
              <a:t>Ova funkcionalnost se može realizovati na nekoliko načina:</a:t>
            </a:r>
          </a:p>
          <a:p>
            <a:pPr lvl="1"/>
            <a:r>
              <a:rPr lang="sr-Latn-RS" dirty="0"/>
              <a:t>Modul za debagovanje zadaje instrukcije procesoru koje vrše upis u memoriju</a:t>
            </a:r>
          </a:p>
          <a:p>
            <a:pPr lvl="1"/>
            <a:r>
              <a:rPr lang="sr-Latn-RS" dirty="0"/>
              <a:t>Kontroler memorije ili sam memorijski čip ima svoj TAP</a:t>
            </a:r>
          </a:p>
          <a:p>
            <a:pPr lvl="1"/>
            <a:r>
              <a:rPr lang="sr-Latn-RS" dirty="0"/>
              <a:t>Modul za debagovane omogućava direktan pristup magistrali u funkciji gazde.</a:t>
            </a:r>
          </a:p>
          <a:p>
            <a:pPr lvl="1"/>
            <a:endParaRPr lang="sr-Latn-RS" dirty="0"/>
          </a:p>
          <a:p>
            <a:r>
              <a:rPr lang="sr-Latn-RS" dirty="0"/>
              <a:t>Neki JTAG adapteri imaju mogućnost da emuliraju memoriju te mogu značajno ubrzati ciklus debagovanja.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EDDD-C8E9-4C84-8E36-435961D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JTAG adapteri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311F-BC65-4254-DC54-EF1E6F5F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JTAG adapteri konvertuju fizički JTAG interfejs u neki interfejs koji host računar razume (najčešće USB ili Ethernet).</a:t>
            </a:r>
          </a:p>
          <a:p>
            <a:r>
              <a:rPr lang="sr-Latn-RS" dirty="0"/>
              <a:t>Sami adapteri mogu biti relativno prosti uređaji ili mogu implemetirati neke funkcionalnosti direktno unutar adaptera.</a:t>
            </a:r>
          </a:p>
          <a:p>
            <a:r>
              <a:rPr lang="sr-Latn-RS" dirty="0"/>
              <a:t>Glavna kompleksnost ovih adaptera leži u softveru koji upravlja samim adapterom, ti softveri su često specijalizovani za jednu arhitekturu ili vrstu uređaja i/ili su veoma skupi.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EDDD-C8E9-4C84-8E36-435961D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JTAG adapteri</a:t>
            </a:r>
            <a:endParaRPr lang="en-US" dirty="0"/>
          </a:p>
        </p:txBody>
      </p:sp>
      <p:pic>
        <p:nvPicPr>
          <p:cNvPr id="3074" name="Picture 2" descr="J-Link PRO Debug Probe with Ethernet">
            <a:extLst>
              <a:ext uri="{FF2B5EF4-FFF2-40B4-BE49-F238E27FC236}">
                <a16:creationId xmlns:a16="http://schemas.microsoft.com/office/drawing/2014/main" id="{BB178995-1595-E470-AF10-AA64E89B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" y="1551573"/>
            <a:ext cx="4362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JLink2 - second generation USB-to-JTAG hardware interface">
            <a:extLst>
              <a:ext uri="{FF2B5EF4-FFF2-40B4-BE49-F238E27FC236}">
                <a16:creationId xmlns:a16="http://schemas.microsoft.com/office/drawing/2014/main" id="{7612AB9D-A17C-2E7D-D0AD-2B90420A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63" y="1664620"/>
            <a:ext cx="2467473" cy="46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E091DF0-996F-BD5F-4B56-E2271F3E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99" y="2143293"/>
            <a:ext cx="4143341" cy="417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3D144-ED37-77FF-EBA5-1AF3E9B07636}"/>
              </a:ext>
            </a:extLst>
          </p:cNvPr>
          <p:cNvSpPr txBox="1"/>
          <p:nvPr/>
        </p:nvSpPr>
        <p:spPr>
          <a:xfrm>
            <a:off x="1729955" y="6460427"/>
            <a:ext cx="892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Segger J-Link			XJTAG XJLink2		     ALTERA USB-Blaster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1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2295-80EC-1D62-7D96-95A756C7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Ekstenzije i alternative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702A-4E98-AB19-932D-A8A3754E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Iako je JTAG poprilično rasprostranjen standard, proizvođači često pored JTAG-a omogućavaju slične funkcionalnosti kroz vlasničke protokole ili vlasničke ekstenzije na JTAG standard.</a:t>
            </a:r>
          </a:p>
          <a:p>
            <a:r>
              <a:rPr lang="sr-Latn-RS" dirty="0"/>
              <a:t>Jedna od najpoznatijih alternativa je ARM Single Wire Debug koji je u velikoj meri sličan JTAG inferfejsu sa dve linije.</a:t>
            </a:r>
          </a:p>
          <a:p>
            <a:r>
              <a:rPr lang="sr-Latn-RS" dirty="0"/>
              <a:t>Za potrebe debagovanja modernih Core procesora, Interl je razvio ekstenziju JTAG standarda koja koristi čak 60 pinova.</a:t>
            </a:r>
          </a:p>
        </p:txBody>
      </p:sp>
    </p:spTree>
    <p:extLst>
      <p:ext uri="{BB962C8B-B14F-4D97-AF65-F5344CB8AC3E}">
        <p14:creationId xmlns:p14="http://schemas.microsoft.com/office/powerpoint/2010/main" val="160183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75ED-7B75-CF40-144D-CDBEE64C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JTAG?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47D8-5623-FB1F-B4E7-9858D11D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Standard, orginalno namenjen za testiranje sastavljenih štampanih ploča.</a:t>
            </a:r>
          </a:p>
          <a:p>
            <a:r>
              <a:rPr lang="sr-Latn-RS" dirty="0"/>
              <a:t>Specifikuje fizički interfejs i serijski protokol za pristup TAP-u (</a:t>
            </a:r>
            <a:r>
              <a:rPr lang="sr-Latn-RS" i="1" dirty="0"/>
              <a:t>Test Access Port</a:t>
            </a:r>
            <a:r>
              <a:rPr lang="sr-Latn-RS" dirty="0"/>
              <a:t>).</a:t>
            </a:r>
          </a:p>
          <a:p>
            <a:r>
              <a:rPr lang="sr-Latn-RS" dirty="0"/>
              <a:t>Standard kreiran 1985. od strane </a:t>
            </a:r>
            <a:r>
              <a:rPr lang="sr-Latn-RS" b="1" dirty="0"/>
              <a:t>Joint Test Action Group</a:t>
            </a:r>
            <a:r>
              <a:rPr lang="sr-Latn-RS" dirty="0"/>
              <a:t> (po kojoj je i dobio ime).</a:t>
            </a:r>
          </a:p>
          <a:p>
            <a:r>
              <a:rPr lang="sr-Latn-RS" dirty="0"/>
              <a:t>1990. postaje i IEEE standard (1149.1).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F64-40C2-A77B-693F-1D516F09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 i upotreba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2FE2-3B5A-E9C9-24D5-C5702343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4351338"/>
          </a:xfrm>
        </p:spPr>
        <p:txBody>
          <a:bodyPr/>
          <a:lstStyle/>
          <a:p>
            <a:r>
              <a:rPr lang="sr-Latn-RS" dirty="0"/>
              <a:t>Vremenom</a:t>
            </a:r>
            <a:r>
              <a:rPr lang="en-US" dirty="0"/>
              <a:t> </a:t>
            </a:r>
            <a:r>
              <a:rPr lang="sr-Latn-RS" dirty="0"/>
              <a:t>uređaji (samim tim i njihove štampane ploče) postaju kompleksniji. Integrisana kola imaju sve veći broj pinova i oni postaju sve teže dostupni za testiranje.</a:t>
            </a:r>
          </a:p>
          <a:p>
            <a:r>
              <a:rPr lang="sr-Latn-RS" dirty="0"/>
              <a:t>Potrebno je naći efikasniji način za testiranje ovakvih štampanih ploča.</a:t>
            </a:r>
          </a:p>
          <a:p>
            <a:r>
              <a:rPr lang="sr-Latn-RS" dirty="0"/>
              <a:t>Rešenje: </a:t>
            </a:r>
            <a:r>
              <a:rPr lang="sr-Latn-RS" i="1" dirty="0"/>
              <a:t>Boundary Scan </a:t>
            </a:r>
            <a:r>
              <a:rPr lang="sr-Latn-RS" dirty="0"/>
              <a:t>(inicijalna motivacija za JTAG).</a:t>
            </a:r>
          </a:p>
          <a:p>
            <a:r>
              <a:rPr lang="sr-Latn-RS" dirty="0"/>
              <a:t>Iako je JTAG inicijalno dizajniran i korišćen samo za boundary scan, kasnije je standard „proširen“ dodatnim mogućnostima kao što su ICD (</a:t>
            </a:r>
            <a:r>
              <a:rPr lang="sr-Latn-RS" i="1" dirty="0"/>
              <a:t>In Circuit Debugging</a:t>
            </a:r>
            <a:r>
              <a:rPr lang="sr-Latn-RS" dirty="0"/>
              <a:t>) i programiranje memorija na uređajima (koje su nama od većeg interesa).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8BA-C385-FFAA-060F-09D0E889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Boundary 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F571-AE89-5C9A-F4B1-D60B89F6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4351338"/>
          </a:xfrm>
        </p:spPr>
        <p:txBody>
          <a:bodyPr/>
          <a:lstStyle/>
          <a:p>
            <a:r>
              <a:rPr lang="sr-Latn-RS" dirty="0"/>
              <a:t>Integrisana kola koja podržavaju Boundary Scan nam omogućavaju da ručno manipulišemo (čitamo i upisujemo vrednosti) signalima na tom integrisanom kolu (najčešće pinovima, ali ponekad i internim signalima).</a:t>
            </a:r>
          </a:p>
          <a:p>
            <a:r>
              <a:rPr lang="sr-Latn-RS" dirty="0"/>
              <a:t>Da bi se to postiglo na željene signale se dodaje </a:t>
            </a:r>
            <a:r>
              <a:rPr lang="sr-Latn-RS" i="1" dirty="0"/>
              <a:t>scan cell </a:t>
            </a:r>
            <a:r>
              <a:rPr lang="sr-Latn-RS" dirty="0"/>
              <a:t>koji se povezuju u </a:t>
            </a:r>
            <a:r>
              <a:rPr lang="sr-Latn-RS" i="1" dirty="0"/>
              <a:t>boundary scan shift register </a:t>
            </a:r>
            <a:r>
              <a:rPr lang="sr-Latn-RS" dirty="0"/>
              <a:t>(BSR) povezan na TAP.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391E-8656-B1D7-C7F3-883A067B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Fizički interfejs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1C6A-08C3-8138-0EE4-D983B3B5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dirty="0"/>
              <a:t>Tri podržana interfejsa sa 2, 4 ili 5 linija.</a:t>
            </a:r>
          </a:p>
          <a:p>
            <a:r>
              <a:rPr lang="sr-Latn-RS" dirty="0"/>
              <a:t>Serijski protokol koji omogućava ulančavanje više uređaja.</a:t>
            </a:r>
          </a:p>
          <a:p>
            <a:r>
              <a:rPr lang="sr-Latn-RS" dirty="0"/>
              <a:t>Linije:</a:t>
            </a:r>
          </a:p>
          <a:p>
            <a:pPr lvl="1"/>
            <a:r>
              <a:rPr lang="sr-Latn-RS" b="1" dirty="0"/>
              <a:t>TDI	</a:t>
            </a:r>
            <a:r>
              <a:rPr lang="sr-Latn-RS" dirty="0"/>
              <a:t>(Test Data In)</a:t>
            </a:r>
            <a:endParaRPr lang="sr-Latn-RS" b="1" dirty="0"/>
          </a:p>
          <a:p>
            <a:pPr lvl="1"/>
            <a:r>
              <a:rPr lang="sr-Latn-RS" b="1" dirty="0"/>
              <a:t>TDO	</a:t>
            </a:r>
            <a:r>
              <a:rPr lang="sr-Latn-RS" dirty="0"/>
              <a:t>(Test Data Out)</a:t>
            </a:r>
          </a:p>
          <a:p>
            <a:pPr lvl="1"/>
            <a:r>
              <a:rPr lang="sr-Latn-RS" b="1" dirty="0"/>
              <a:t>TCK	</a:t>
            </a:r>
            <a:r>
              <a:rPr lang="sr-Latn-RS" dirty="0"/>
              <a:t>(Test Clock)	10-100 MHz (zavisi od najsporijeg uređaja u lancu)</a:t>
            </a:r>
          </a:p>
          <a:p>
            <a:pPr lvl="1"/>
            <a:r>
              <a:rPr lang="sr-Latn-RS" b="1" dirty="0"/>
              <a:t>TMS	</a:t>
            </a:r>
            <a:r>
              <a:rPr lang="sr-Latn-RS" dirty="0"/>
              <a:t>(Test Mode Select)	prolazi kroz automat stanja JTAG protokola</a:t>
            </a:r>
          </a:p>
          <a:p>
            <a:pPr lvl="1"/>
            <a:r>
              <a:rPr lang="sr-Latn-RS" b="1" dirty="0"/>
              <a:t>TRST	</a:t>
            </a:r>
            <a:r>
              <a:rPr lang="sr-Latn-RS" dirty="0"/>
              <a:t>(Test Reset) opcion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391E-8656-B1D7-C7F3-883A067B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Fizički interfejs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2248DC-7503-D1EF-7900-60460138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29" y="4526285"/>
            <a:ext cx="6639942" cy="215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 of JTAG chain. Test reset signal is not shown">
            <a:extLst>
              <a:ext uri="{FF2B5EF4-FFF2-40B4-BE49-F238E27FC236}">
                <a16:creationId xmlns:a16="http://schemas.microsoft.com/office/drawing/2014/main" id="{F4C736A3-7D29-33E2-392F-FA03D5E6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42" y="1255318"/>
            <a:ext cx="8230116" cy="31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4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1589-E2BB-5FD5-1FBB-878436C8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5259-6C8B-ED66-069F-3D0DB83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Fizički interfejs povezuje jedan ili više TAP-ova (može postojati i više TAP-ova na jednom čipu) sa JTAG adapterom koji njima upravlja korišćenjem JTAG protokola.</a:t>
            </a:r>
          </a:p>
          <a:p>
            <a:r>
              <a:rPr lang="sr-Latn-RS" dirty="0"/>
              <a:t>JTAG protokol je baziran na automatu stanja sa 16 stanja, svaki takt prelazi se u stanje u zavisnosti od nivoa </a:t>
            </a:r>
            <a:r>
              <a:rPr lang="sr-Latn-RS" b="1" dirty="0"/>
              <a:t>TMS</a:t>
            </a:r>
            <a:r>
              <a:rPr lang="sr-Latn-RS" dirty="0"/>
              <a:t> linije.</a:t>
            </a:r>
          </a:p>
          <a:p>
            <a:r>
              <a:rPr lang="sr-Latn-RS" dirty="0"/>
              <a:t>Automat stanja zajedno sa </a:t>
            </a:r>
            <a:r>
              <a:rPr lang="sr-Latn-RS" b="1" dirty="0"/>
              <a:t>TDI</a:t>
            </a:r>
            <a:r>
              <a:rPr lang="sr-Latn-RS" dirty="0"/>
              <a:t> i </a:t>
            </a:r>
            <a:r>
              <a:rPr lang="sr-Latn-RS" b="1" dirty="0"/>
              <a:t>TDO</a:t>
            </a:r>
            <a:r>
              <a:rPr lang="sr-Latn-RS" dirty="0"/>
              <a:t> linijama omogućava upisivanje i čitanje instrukcijskog registra (IR) i registra sa podatcima (DR).</a:t>
            </a:r>
          </a:p>
          <a:p>
            <a:r>
              <a:rPr lang="sr-Latn-RS" dirty="0"/>
              <a:t>IR je fiksne veličine koju specifikuje proizvođač uređaja, dok veličina DR-a može zavisiti od trenutne instrukcije (i takođe je specifikuje proizvođač uređaja).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CFB9-A89A-C660-F5A9-5044CF9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JTAG implementacija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2B22-1080-2A11-2A24-44FA9807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CAD90-28D4-33E4-8FD2-8CD902B2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1" y="1329166"/>
            <a:ext cx="9714500" cy="53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CFB9-A89A-C660-F5A9-5044CF9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JTAG automat stanja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2B22-1080-2A11-2A24-44FA9807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1C55CF-78CC-80B4-0EEE-A433A211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00" y="1295927"/>
            <a:ext cx="7017000" cy="54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1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777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JTAG</vt:lpstr>
      <vt:lpstr>Šta je JTAG?</vt:lpstr>
      <vt:lpstr>Motivacija i upotreba</vt:lpstr>
      <vt:lpstr>Boundary Scan</vt:lpstr>
      <vt:lpstr>Fizički interfejs</vt:lpstr>
      <vt:lpstr>Fizički interfejs</vt:lpstr>
      <vt:lpstr>Protokol</vt:lpstr>
      <vt:lpstr>JTAG implementacija</vt:lpstr>
      <vt:lpstr>JTAG automat stanja</vt:lpstr>
      <vt:lpstr>Standardne instrukcije</vt:lpstr>
      <vt:lpstr>In Circuit Debugging </vt:lpstr>
      <vt:lpstr>ARM CoreSight</vt:lpstr>
      <vt:lpstr>Programiranje memorija</vt:lpstr>
      <vt:lpstr>JTAG adapteri</vt:lpstr>
      <vt:lpstr>JTAG adapteri</vt:lpstr>
      <vt:lpstr>Ekstenzije i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JTAG</dc:title>
  <dc:creator>Lazar Premovic</dc:creator>
  <cp:lastModifiedBy>Lazar Premovic</cp:lastModifiedBy>
  <cp:revision>4</cp:revision>
  <dcterms:created xsi:type="dcterms:W3CDTF">2022-12-28T03:16:13Z</dcterms:created>
  <dcterms:modified xsi:type="dcterms:W3CDTF">2022-12-28T21:06:10Z</dcterms:modified>
</cp:coreProperties>
</file>