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0" autoAdjust="0"/>
  </p:normalViewPr>
  <p:slideViewPr>
    <p:cSldViewPr snapToGrid="0">
      <p:cViewPr varScale="1">
        <p:scale>
          <a:sx n="86" d="100"/>
          <a:sy n="86" d="100"/>
        </p:scale>
        <p:origin x="70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DCD72-3D8A-41B1-ACBC-D16D7204A6C3}"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A772C-7BB0-4FDF-822F-91B2D29E9C58}" type="slidenum">
              <a:rPr lang="en-US" smtClean="0"/>
              <a:t>‹#›</a:t>
            </a:fld>
            <a:endParaRPr lang="en-US"/>
          </a:p>
        </p:txBody>
      </p:sp>
    </p:spTree>
    <p:extLst>
      <p:ext uri="{BB962C8B-B14F-4D97-AF65-F5344CB8AC3E}">
        <p14:creationId xmlns:p14="http://schemas.microsoft.com/office/powerpoint/2010/main" val="320029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AA772C-7BB0-4FDF-822F-91B2D29E9C58}" type="slidenum">
              <a:rPr lang="en-US" smtClean="0"/>
              <a:t>17</a:t>
            </a:fld>
            <a:endParaRPr lang="en-US"/>
          </a:p>
        </p:txBody>
      </p:sp>
    </p:spTree>
    <p:extLst>
      <p:ext uri="{BB962C8B-B14F-4D97-AF65-F5344CB8AC3E}">
        <p14:creationId xmlns:p14="http://schemas.microsoft.com/office/powerpoint/2010/main" val="307549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AA772C-7BB0-4FDF-822F-91B2D29E9C58}" type="slidenum">
              <a:rPr lang="en-US" smtClean="0"/>
              <a:t>18</a:t>
            </a:fld>
            <a:endParaRPr lang="en-US"/>
          </a:p>
        </p:txBody>
      </p:sp>
    </p:spTree>
    <p:extLst>
      <p:ext uri="{BB962C8B-B14F-4D97-AF65-F5344CB8AC3E}">
        <p14:creationId xmlns:p14="http://schemas.microsoft.com/office/powerpoint/2010/main" val="168817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5" name="Footer Placeholder 4">
            <a:extLst>
              <a:ext uri="{FF2B5EF4-FFF2-40B4-BE49-F238E27FC236}">
                <a16:creationId xmlns=""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4717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5" name="Footer Placeholder 4">
            <a:extLst>
              <a:ext uri="{FF2B5EF4-FFF2-40B4-BE49-F238E27FC236}">
                <a16:creationId xmlns=""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1449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5" name="Footer Placeholder 4">
            <a:extLst>
              <a:ext uri="{FF2B5EF4-FFF2-40B4-BE49-F238E27FC236}">
                <a16:creationId xmlns=""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2482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5" name="Footer Placeholder 4">
            <a:extLst>
              <a:ext uri="{FF2B5EF4-FFF2-40B4-BE49-F238E27FC236}">
                <a16:creationId xmlns=""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5059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5" name="Footer Placeholder 4">
            <a:extLst>
              <a:ext uri="{FF2B5EF4-FFF2-40B4-BE49-F238E27FC236}">
                <a16:creationId xmlns=""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5876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6" name="Footer Placeholder 5">
            <a:extLst>
              <a:ext uri="{FF2B5EF4-FFF2-40B4-BE49-F238E27FC236}">
                <a16:creationId xmlns=""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4985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8" name="Footer Placeholder 7">
            <a:extLst>
              <a:ext uri="{FF2B5EF4-FFF2-40B4-BE49-F238E27FC236}">
                <a16:creationId xmlns=""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6222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4" name="Footer Placeholder 3">
            <a:extLst>
              <a:ext uri="{FF2B5EF4-FFF2-40B4-BE49-F238E27FC236}">
                <a16:creationId xmlns=""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7415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3" name="Footer Placeholder 2">
            <a:extLst>
              <a:ext uri="{FF2B5EF4-FFF2-40B4-BE49-F238E27FC236}">
                <a16:creationId xmlns=""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6865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6" name="Footer Placeholder 5">
            <a:extLst>
              <a:ext uri="{FF2B5EF4-FFF2-40B4-BE49-F238E27FC236}">
                <a16:creationId xmlns=""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8671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5/3/2022</a:t>
            </a:fld>
            <a:endParaRPr lang="en-US"/>
          </a:p>
        </p:txBody>
      </p:sp>
      <p:sp>
        <p:nvSpPr>
          <p:cNvPr id="6" name="Footer Placeholder 5">
            <a:extLst>
              <a:ext uri="{FF2B5EF4-FFF2-40B4-BE49-F238E27FC236}">
                <a16:creationId xmlns=""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8357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5/3/2022</a:t>
            </a:fld>
            <a:endParaRPr lang="en-US" dirty="0"/>
          </a:p>
        </p:txBody>
      </p:sp>
      <p:sp>
        <p:nvSpPr>
          <p:cNvPr id="5" name="Footer Placeholder 4">
            <a:extLst>
              <a:ext uri="{FF2B5EF4-FFF2-40B4-BE49-F238E27FC236}">
                <a16:creationId xmlns=""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745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45" r:id="rId6"/>
    <p:sldLayoutId id="2147483941" r:id="rId7"/>
    <p:sldLayoutId id="2147483942" r:id="rId8"/>
    <p:sldLayoutId id="2147483943" r:id="rId9"/>
    <p:sldLayoutId id="2147483944" r:id="rId10"/>
    <p:sldLayoutId id="214748394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ocs.openzeppelin.com/contracts/4.x/" TargetMode="External"/><Relationship Id="rId4" Type="http://schemas.openxmlformats.org/officeDocument/2006/relationships/hyperlink" Target="https://cryptozombies.i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ChangeAspect="1"/>
          </p:cNvPicPr>
          <p:nvPr/>
        </p:nvPicPr>
        <p:blipFill rotWithShape="1">
          <a:blip r:embed="rId2">
            <a:alphaModFix amt="40000"/>
          </a:blip>
          <a:srcRect t="11859" b="3874"/>
          <a:stretch/>
        </p:blipFill>
        <p:spPr>
          <a:xfrm>
            <a:off x="0" y="10785"/>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63689" y="875280"/>
            <a:ext cx="7729870" cy="1330135"/>
          </a:xfrm>
        </p:spPr>
        <p:txBody>
          <a:bodyPr anchor="t">
            <a:normAutofit fontScale="90000"/>
          </a:bodyPr>
          <a:lstStyle/>
          <a:p>
            <a:pPr algn="ctr"/>
            <a:r>
              <a:rPr lang="en-US" dirty="0">
                <a:solidFill>
                  <a:srgbClr val="FFFFFF"/>
                </a:solidFill>
              </a:rPr>
              <a:t>A guide to Solidity, a primary  programming language for Ethereum.</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low confidence">
            <a:extLst>
              <a:ext uri="{FF2B5EF4-FFF2-40B4-BE49-F238E27FC236}">
                <a16:creationId xmlns="" xmlns:a16="http://schemas.microsoft.com/office/drawing/2014/main" id="{B3F10DC2-D5CE-4422-90D7-99FA19421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112" y="695043"/>
            <a:ext cx="3119500" cy="3119500"/>
          </a:xfrm>
          <a:prstGeom prst="rect">
            <a:avLst/>
          </a:prstGeom>
        </p:spPr>
      </p:pic>
      <p:sp>
        <p:nvSpPr>
          <p:cNvPr id="15" name="Title 1">
            <a:extLst>
              <a:ext uri="{FF2B5EF4-FFF2-40B4-BE49-F238E27FC236}">
                <a16:creationId xmlns="" xmlns:a16="http://schemas.microsoft.com/office/drawing/2014/main" id="{61FDDE7A-628C-4324-B124-8D411EA8500E}"/>
              </a:ext>
            </a:extLst>
          </p:cNvPr>
          <p:cNvSpPr txBox="1">
            <a:spLocks/>
          </p:cNvSpPr>
          <p:nvPr/>
        </p:nvSpPr>
        <p:spPr>
          <a:xfrm>
            <a:off x="7063120" y="5423670"/>
            <a:ext cx="5208104" cy="1330135"/>
          </a:xfrm>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dirty="0">
                <a:solidFill>
                  <a:srgbClr val="FFFFFF"/>
                </a:solidFill>
              </a:rPr>
              <a:t>ICS-690</a:t>
            </a:r>
          </a:p>
          <a:p>
            <a:pPr algn="ctr"/>
            <a:r>
              <a:rPr lang="en-US" dirty="0">
                <a:solidFill>
                  <a:srgbClr val="FFFFFF"/>
                </a:solidFill>
              </a:rPr>
              <a:t>Presented by Oussama</a:t>
            </a:r>
          </a:p>
        </p:txBody>
      </p:sp>
    </p:spTree>
    <p:extLst>
      <p:ext uri="{BB962C8B-B14F-4D97-AF65-F5344CB8AC3E}">
        <p14:creationId xmlns:p14="http://schemas.microsoft.com/office/powerpoint/2010/main" val="2288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299911" y="479305"/>
            <a:ext cx="2823126" cy="41877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Events</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5600107" y="1617186"/>
            <a:ext cx="6433720" cy="219438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Events are a way to make a contract communicate with the front-end that something happened on the </a:t>
            </a:r>
            <a:r>
              <a:rPr lang="en-US" sz="1800" dirty="0" err="1" smtClean="0">
                <a:solidFill>
                  <a:srgbClr val="FFFFFF"/>
                </a:solidFill>
              </a:rPr>
              <a:t>blockchain</a:t>
            </a:r>
            <a:r>
              <a:rPr lang="en-US" sz="1800" dirty="0" smtClean="0">
                <a:solidFill>
                  <a:srgbClr val="FFFFFF"/>
                </a:solidFill>
              </a:rPr>
              <a:t>. Specifically </a:t>
            </a:r>
            <a:r>
              <a:rPr lang="en-US" sz="1800" dirty="0">
                <a:solidFill>
                  <a:srgbClr val="FFFFFF"/>
                </a:solidFill>
              </a:rPr>
              <a:t>on the smart contract. The front-end can set up a listener for the event while the smart contract can declare and fire this event programmatically.  Below is an event trigging function that fires </a:t>
            </a:r>
            <a:r>
              <a:rPr lang="en-US" sz="1800" dirty="0" smtClean="0">
                <a:solidFill>
                  <a:srgbClr val="FFFFFF"/>
                </a:solidFill>
              </a:rPr>
              <a:t>after </a:t>
            </a:r>
            <a:r>
              <a:rPr lang="en-US" sz="1800" dirty="0">
                <a:solidFill>
                  <a:srgbClr val="FFFFFF"/>
                </a:solidFill>
              </a:rPr>
              <a:t>adding a user to the users array. </a:t>
            </a:r>
          </a:p>
        </p:txBody>
      </p:sp>
      <p:sp>
        <p:nvSpPr>
          <p:cNvPr id="3" name="Rectangle 1">
            <a:extLst>
              <a:ext uri="{FF2B5EF4-FFF2-40B4-BE49-F238E27FC236}">
                <a16:creationId xmlns="" xmlns:a16="http://schemas.microsoft.com/office/drawing/2014/main" id="{6736FF97-B22E-42B3-9E7A-BB381ECA8F93}"/>
              </a:ext>
            </a:extLst>
          </p:cNvPr>
          <p:cNvSpPr>
            <a:spLocks noChangeArrowheads="1"/>
          </p:cNvSpPr>
          <p:nvPr/>
        </p:nvSpPr>
        <p:spPr bwMode="auto">
          <a:xfrm>
            <a:off x="300549" y="1188021"/>
            <a:ext cx="4781814"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event declaration</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event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newPersonAdded</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Id,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name)</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597CC2"/>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onUserAdded</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memory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_name)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private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Person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user = Person(_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ID,_name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id =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users.push</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(user)</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emit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newPersonAdded</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id,_name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E50533B3-8A0C-45B4-84A2-183D1F50A520}"/>
              </a:ext>
            </a:extLst>
          </p:cNvPr>
          <p:cNvSpPr>
            <a:spLocks noChangeArrowheads="1"/>
          </p:cNvSpPr>
          <p:nvPr/>
        </p:nvSpPr>
        <p:spPr bwMode="auto">
          <a:xfrm>
            <a:off x="300549" y="5015590"/>
            <a:ext cx="4776300" cy="11541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rgbClr val="AEB5BD"/>
                </a:solidFill>
                <a:effectLst/>
                <a:latin typeface="Arial Unicode MS"/>
                <a:ea typeface="Times New Roman" panose="02020603050405020304" pitchFamily="18" charset="0"/>
                <a:cs typeface="Courier New" panose="02070309020205020404" pitchFamily="49" charset="0"/>
              </a:rPr>
              <a:t>myContract.newPersonAdded</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AEB5BD"/>
                </a:solidFill>
                <a:effectLst/>
                <a:ea typeface="Calibri" panose="020F0502020204030204" pitchFamily="34" charset="0"/>
                <a:cs typeface="Times New Roman" panose="02020603050405020304" pitchFamily="18" charset="0"/>
              </a:rPr>
              <a:t/>
            </a:r>
            <a:br>
              <a:rPr kumimoji="0" lang="en-US" altLang="en-US" sz="1500" b="0" i="0" u="none" strike="noStrike" cap="none" normalizeH="0" baseline="0" dirty="0">
                <a:ln>
                  <a:noFill/>
                </a:ln>
                <a:solidFill>
                  <a:srgbClr val="AEB5BD"/>
                </a:solidFill>
                <a:effectLst/>
                <a:ea typeface="Calibri" panose="020F0502020204030204" pitchFamily="34" charset="0"/>
                <a:cs typeface="Times New Roman" panose="02020603050405020304" pitchFamily="18" charset="0"/>
              </a:rPr>
            </a:b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500" b="0" i="0" u="none" strike="noStrike" cap="none" normalizeH="0" baseline="0" dirty="0">
                <a:ln>
                  <a:noFill/>
                </a:ln>
                <a:solidFill>
                  <a:srgbClr val="7A7A7A"/>
                </a:solidFill>
                <a:effectLst/>
                <a:latin typeface="Arial" panose="020B0604020202020204" pitchFamily="34" charset="0"/>
                <a:ea typeface="Calibri" panose="020F0502020204030204" pitchFamily="34" charset="0"/>
                <a:cs typeface="Times New Roman" panose="02020603050405020304" pitchFamily="18" charset="0"/>
              </a:rPr>
              <a:t>// callback function</a:t>
            </a:r>
            <a:br>
              <a:rPr kumimoji="0" lang="en-US" altLang="en-US" sz="1500" b="0" i="0" u="none" strike="noStrike" cap="none" normalizeH="0" baseline="0" dirty="0">
                <a:ln>
                  <a:noFill/>
                </a:ln>
                <a:solidFill>
                  <a:srgbClr val="7A7A7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500" b="0" i="0" u="none" strike="noStrike" cap="none" normalizeH="0" baseline="0" dirty="0">
                <a:ln>
                  <a:noFill/>
                </a:ln>
                <a:solidFill>
                  <a:srgbClr val="7A7A7A"/>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500" b="0" i="0" u="none" strike="noStrike" cap="none" normalizeH="0" baseline="0" dirty="0">
                <a:ln>
                  <a:noFill/>
                </a:ln>
                <a:solidFill>
                  <a:srgbClr val="597CC2"/>
                </a:solidFill>
                <a:effectLst/>
                <a:latin typeface="Arial" panose="020B0604020202020204" pitchFamily="34" charset="0"/>
                <a:ea typeface="Calibri" panose="020F0502020204030204" pitchFamily="34" charset="0"/>
                <a:cs typeface="Times New Roman" panose="02020603050405020304" pitchFamily="18" charset="0"/>
              </a:rPr>
              <a:t>function</a:t>
            </a: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rgbClr val="769AA5"/>
                </a:solidFill>
                <a:effectLst/>
                <a:latin typeface="Arial" panose="020B0604020202020204" pitchFamily="34" charset="0"/>
                <a:ea typeface="Calibri" panose="020F0502020204030204" pitchFamily="34" charset="0"/>
                <a:cs typeface="Times New Roman" panose="02020603050405020304" pitchFamily="18" charset="0"/>
              </a:rPr>
              <a:t>error</a:t>
            </a: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500" b="0" i="0" u="none" strike="noStrike" cap="none" normalizeH="0" baseline="0" dirty="0">
                <a:ln>
                  <a:noFill/>
                </a:ln>
                <a:solidFill>
                  <a:srgbClr val="769AA5"/>
                </a:solidFill>
                <a:effectLst/>
                <a:latin typeface="Arial" panose="020B0604020202020204" pitchFamily="34" charset="0"/>
                <a:ea typeface="Calibri" panose="020F0502020204030204" pitchFamily="34" charset="0"/>
                <a:cs typeface="Times New Roman" panose="02020603050405020304" pitchFamily="18" charset="0"/>
              </a:rPr>
              <a:t>result</a:t>
            </a: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 {</a:t>
            </a:r>
            <a:b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
            </a:r>
            <a:b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    console.log(</a:t>
            </a:r>
            <a:r>
              <a:rPr kumimoji="0" lang="en-US" altLang="en-US" sz="1500" b="0" i="0" u="none" strike="noStrike" cap="none" normalizeH="0" baseline="0" dirty="0" err="1">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result.Id</a:t>
            </a:r>
            <a:r>
              <a:rPr kumimoji="0" lang="en-US" altLang="en-US" sz="1500" b="0" i="0" u="none" strike="noStrike" cap="none" normalizeH="0" baseline="0" dirty="0">
                <a:ln>
                  <a:noFill/>
                </a:ln>
                <a:solidFill>
                  <a:srgbClr val="AEB5BD"/>
                </a:solidFill>
                <a:effectLst/>
                <a:latin typeface="Arial" panose="020B060402020202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rgbClr val="597CC2"/>
                </a:solidFill>
                <a:effectLst/>
                <a:latin typeface="Arial" panose="020B0604020202020204" pitchFamily="34" charset="0"/>
                <a:ea typeface="Calibri" panose="020F050202020403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77318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6977" y="166385"/>
            <a:ext cx="2823126" cy="41877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addresses and mappings</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5758280" y="2085155"/>
            <a:ext cx="6433720" cy="416850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Each account on the Ethereum blockchain has a unique address be that a contract or an externally owned account. We can address accounts or contracts using this address. In solidity there is a datatype which can be used to store the address of an account or a contract</a:t>
            </a:r>
          </a:p>
          <a:p>
            <a:pPr algn="ctr"/>
            <a:endParaRPr lang="en-US" sz="1800" dirty="0">
              <a:solidFill>
                <a:srgbClr val="FFFFFF"/>
              </a:solidFill>
            </a:endParaRPr>
          </a:p>
          <a:p>
            <a:pPr algn="ctr"/>
            <a:endParaRPr lang="en-US" sz="1800" dirty="0">
              <a:solidFill>
                <a:srgbClr val="FFFFFF"/>
              </a:solidFill>
            </a:endParaRPr>
          </a:p>
          <a:p>
            <a:pPr algn="ctr"/>
            <a:r>
              <a:rPr lang="en-US" sz="1800" dirty="0">
                <a:solidFill>
                  <a:srgbClr val="FFFFFF"/>
                </a:solidFill>
              </a:rPr>
              <a:t>A use case of addresses can be seen with mappings. Mappings is a collection datatype. It is like the concept of a lookup dictionary with key-value store. This provides a more organized and structured way to store data on the blockchain</a:t>
            </a:r>
          </a:p>
          <a:p>
            <a:pPr algn="ctr"/>
            <a:endParaRPr lang="en-US" sz="1800" dirty="0">
              <a:solidFill>
                <a:srgbClr val="FFFFFF"/>
              </a:solidFill>
            </a:endParaRPr>
          </a:p>
        </p:txBody>
      </p:sp>
      <p:sp>
        <p:nvSpPr>
          <p:cNvPr id="5" name="Rectangle 1">
            <a:extLst>
              <a:ext uri="{FF2B5EF4-FFF2-40B4-BE49-F238E27FC236}">
                <a16:creationId xmlns="" xmlns:a16="http://schemas.microsoft.com/office/drawing/2014/main" id="{50B78FAA-15D0-47A5-86B6-6652A907A76D}"/>
              </a:ext>
            </a:extLst>
          </p:cNvPr>
          <p:cNvSpPr>
            <a:spLocks noChangeArrowheads="1"/>
          </p:cNvSpPr>
          <p:nvPr/>
        </p:nvSpPr>
        <p:spPr bwMode="auto">
          <a:xfrm>
            <a:off x="873546" y="2085155"/>
            <a:ext cx="4996967" cy="6924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mapping declaration</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mapping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=&gt; </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accountBalance</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 xmlns:a16="http://schemas.microsoft.com/office/drawing/2014/main" id="{B0D0B2C8-1621-4E61-9FF3-84C39538C321}"/>
              </a:ext>
            </a:extLst>
          </p:cNvPr>
          <p:cNvSpPr>
            <a:spLocks noChangeArrowheads="1"/>
          </p:cNvSpPr>
          <p:nvPr/>
        </p:nvSpPr>
        <p:spPr bwMode="auto">
          <a:xfrm>
            <a:off x="873546" y="3093342"/>
            <a:ext cx="499696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setMappingValue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bal</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private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accountBalance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msg.sender</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bal</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getMappingValue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view returns</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return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accountBalance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msg.sender</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998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6977" y="166384"/>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Inheritance in solidity.</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6602819" y="2737885"/>
            <a:ext cx="5621078" cy="151928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Solidity supports contract inheritance. A child contract can inherit from a parent contract. This gives the advantage of breaking the logic into multiple contracts.</a:t>
            </a:r>
          </a:p>
          <a:p>
            <a:pPr algn="ctr"/>
            <a:endParaRPr lang="en-US" sz="1800" dirty="0">
              <a:solidFill>
                <a:srgbClr val="FFFFFF"/>
              </a:solidFill>
            </a:endParaRPr>
          </a:p>
          <a:p>
            <a:pPr algn="ctr"/>
            <a:endParaRPr lang="en-US" sz="1800" dirty="0">
              <a:solidFill>
                <a:srgbClr val="FFFFFF"/>
              </a:solidFill>
            </a:endParaRPr>
          </a:p>
        </p:txBody>
      </p:sp>
      <p:sp>
        <p:nvSpPr>
          <p:cNvPr id="4" name="Rectangle 1">
            <a:extLst>
              <a:ext uri="{FF2B5EF4-FFF2-40B4-BE49-F238E27FC236}">
                <a16:creationId xmlns="" xmlns:a16="http://schemas.microsoft.com/office/drawing/2014/main" id="{19A0B156-B8A5-44B6-A065-41029593E6E8}"/>
              </a:ext>
            </a:extLst>
          </p:cNvPr>
          <p:cNvSpPr>
            <a:spLocks noChangeArrowheads="1"/>
          </p:cNvSpPr>
          <p:nvPr/>
        </p:nvSpPr>
        <p:spPr bwMode="auto">
          <a:xfrm>
            <a:off x="746654" y="1050701"/>
            <a:ext cx="5954232"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constructor</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memory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name,</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_age)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name = _name</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age = _age</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contract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employee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is </a:t>
            </a:r>
            <a:r>
              <a:rPr kumimoji="0" lang="en-US" altLang="en-US" sz="150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Person</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id</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constructor</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_id,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memory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name,</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age ) Person(_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name,_age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id = _id</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004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6977" y="166384"/>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Storage and Memory in solidity</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6818049" y="2737884"/>
            <a:ext cx="5405847" cy="295270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Variables that use Storge are stored permanently on the blockchain. For example, all the state variables defined in the contract are in Storage. Memory variables are stored in memory, and they only live for the execution time of a function, and they are discarded after the function returns </a:t>
            </a:r>
          </a:p>
          <a:p>
            <a:pPr algn="ctr"/>
            <a:endParaRPr lang="en-US" sz="1800" dirty="0">
              <a:solidFill>
                <a:srgbClr val="FFFFFF"/>
              </a:solidFill>
            </a:endParaRPr>
          </a:p>
          <a:p>
            <a:pPr algn="ctr"/>
            <a:r>
              <a:rPr lang="en-US" sz="1800" dirty="0">
                <a:solidFill>
                  <a:srgbClr val="FFFFFF"/>
                </a:solidFill>
              </a:rPr>
              <a:t>By default, all variables declared inside a function are memory, so there is no need to use the memory keyword</a:t>
            </a:r>
          </a:p>
          <a:p>
            <a:pPr algn="ctr"/>
            <a:endParaRPr lang="en-US" sz="1800" dirty="0">
              <a:solidFill>
                <a:srgbClr val="FFFFFF"/>
              </a:solidFill>
            </a:endParaRPr>
          </a:p>
        </p:txBody>
      </p:sp>
      <p:sp>
        <p:nvSpPr>
          <p:cNvPr id="3" name="Rectangle 1">
            <a:extLst>
              <a:ext uri="{FF2B5EF4-FFF2-40B4-BE49-F238E27FC236}">
                <a16:creationId xmlns="" xmlns:a16="http://schemas.microsoft.com/office/drawing/2014/main" id="{D26AB5CD-D09A-ECFB-EA5D-AABD3CFD29C4}"/>
              </a:ext>
            </a:extLst>
          </p:cNvPr>
          <p:cNvSpPr>
            <a:spLocks noChangeArrowheads="1"/>
          </p:cNvSpPr>
          <p:nvPr/>
        </p:nvSpPr>
        <p:spPr bwMode="auto">
          <a:xfrm>
            <a:off x="1492591" y="702353"/>
            <a:ext cx="5293561" cy="61940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contract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CarFactory</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struct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Car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name</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string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make</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string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model</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string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state</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Car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cars</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function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useCar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_index)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solidity compiler will be telling you that you should explicitly declare `storage` or `memory` here.</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//Car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myCar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cars[_index];</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So instead, you should declare with the `storage` keyword, like:</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Car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storage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myCar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cars[_index]</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...in which case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myCar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is a pointer to `cars[_index]`</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in storage, and...</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myCar.state</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150" b="1" i="0" u="none" strike="noStrike" cap="none" normalizeH="0" baseline="0" dirty="0">
                <a:ln>
                  <a:noFill/>
                </a:ln>
                <a:solidFill>
                  <a:srgbClr val="807D6E"/>
                </a:solidFill>
                <a:effectLst/>
                <a:latin typeface="Arial Unicode MS"/>
                <a:ea typeface="Times New Roman" panose="02020603050405020304" pitchFamily="18" charset="0"/>
                <a:cs typeface="Courier New" panose="02070309020205020404" pitchFamily="49" charset="0"/>
              </a:rPr>
              <a:t>"running"</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...this will permanently change `cars[_index]` on the blockchain.</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If you just want a copy, you can use `memory`:</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Car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memory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myCarCopy</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cars[_index + </a:t>
            </a:r>
            <a:r>
              <a:rPr kumimoji="0" lang="en-US" altLang="en-US" sz="115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1</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...in which case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myCarCopy</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will simply be a copy of the</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data in memory, and...</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myCarCopy.state</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150" b="1" i="0" u="none" strike="noStrike" cap="none" normalizeH="0" baseline="0" dirty="0">
                <a:ln>
                  <a:noFill/>
                </a:ln>
                <a:solidFill>
                  <a:srgbClr val="807D6E"/>
                </a:solidFill>
                <a:effectLst/>
                <a:latin typeface="Arial Unicode MS"/>
                <a:ea typeface="Times New Roman" panose="02020603050405020304" pitchFamily="18" charset="0"/>
                <a:cs typeface="Courier New" panose="02070309020205020404" pitchFamily="49" charset="0"/>
              </a:rPr>
              <a:t>"stopped!"</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...will just modify the temporary variable and have no effect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on `cars[_index + 1]`. But you can do this:</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cars[_index + </a:t>
            </a:r>
            <a:r>
              <a:rPr kumimoji="0" lang="en-US" altLang="en-US" sz="115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1</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myCarCopy</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...if you want to copy the changes back into blockchain storage.</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chemeClr val="tx1"/>
                </a:solidFill>
                <a:effectLst/>
              </a:rPr>
              <a:t> </a:t>
            </a:r>
            <a:endParaRPr kumimoji="0" lang="en-US" altLang="en-US" sz="11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6530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6977" y="166384"/>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Solidity interface definition</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6938723" y="2282769"/>
            <a:ext cx="4895211" cy="293730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Solidity supports definition of interfaces. This is useful when we want to call some function in an already deployed smart contract.</a:t>
            </a:r>
          </a:p>
          <a:p>
            <a:pPr algn="ctr"/>
            <a:r>
              <a:rPr lang="en-US" sz="1800" dirty="0">
                <a:solidFill>
                  <a:srgbClr val="FFFFFF"/>
                </a:solidFill>
              </a:rPr>
              <a:t> We first need to define an interface for it.</a:t>
            </a:r>
          </a:p>
          <a:p>
            <a:pPr algn="ctr"/>
            <a:endParaRPr lang="en-US" sz="1800" dirty="0">
              <a:solidFill>
                <a:srgbClr val="FFFFFF"/>
              </a:solidFill>
            </a:endParaRPr>
          </a:p>
          <a:p>
            <a:pPr algn="ctr"/>
            <a:r>
              <a:rPr lang="en-US" sz="1800" dirty="0">
                <a:solidFill>
                  <a:srgbClr val="FFFFFF"/>
                </a:solidFill>
              </a:rPr>
              <a:t> After defining an interface, we can make a call to the function of the external contract. One important piece of data that we need is the address of the contract that we want to call. </a:t>
            </a:r>
          </a:p>
          <a:p>
            <a:pPr algn="ctr"/>
            <a:endParaRPr lang="en-US" sz="1800" dirty="0">
              <a:solidFill>
                <a:srgbClr val="FFFFFF"/>
              </a:solidFill>
            </a:endParaRPr>
          </a:p>
        </p:txBody>
      </p:sp>
      <p:sp>
        <p:nvSpPr>
          <p:cNvPr id="6" name="Rectangle 1">
            <a:extLst>
              <a:ext uri="{FF2B5EF4-FFF2-40B4-BE49-F238E27FC236}">
                <a16:creationId xmlns="" xmlns:a16="http://schemas.microsoft.com/office/drawing/2014/main" id="{FDD53CD7-FD29-1455-125F-4CBA2574690A}"/>
              </a:ext>
            </a:extLst>
          </p:cNvPr>
          <p:cNvSpPr>
            <a:spLocks noChangeArrowheads="1"/>
          </p:cNvSpPr>
          <p:nvPr/>
        </p:nvSpPr>
        <p:spPr bwMode="auto">
          <a:xfrm>
            <a:off x="708206" y="1486773"/>
            <a:ext cx="6230517"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Interface definition</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contract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NumberInterface</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getNum</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myAddress</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view returns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F9A21B60-103F-5332-E70C-79A06808C7AE}"/>
              </a:ext>
            </a:extLst>
          </p:cNvPr>
          <p:cNvSpPr>
            <a:spLocks noChangeArrowheads="1"/>
          </p:cNvSpPr>
          <p:nvPr/>
        </p:nvSpPr>
        <p:spPr bwMode="auto">
          <a:xfrm>
            <a:off x="619428" y="3158172"/>
            <a:ext cx="6287399" cy="27007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contract </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MyContract</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NumberInterfaceAddress</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35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0xab38</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The address of the external contract on Ethereum</a:t>
            </a:r>
            <a:b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err="1">
                <a:ln>
                  <a:noFill/>
                </a:ln>
                <a:solidFill>
                  <a:srgbClr val="769AA5"/>
                </a:solidFill>
                <a:effectLst/>
                <a:latin typeface="Arial Unicode MS"/>
                <a:ea typeface="Times New Roman" panose="02020603050405020304" pitchFamily="18" charset="0"/>
                <a:cs typeface="Courier New" panose="02070309020205020404" pitchFamily="49" charset="0"/>
              </a:rPr>
              <a:t>NumberInterface</a:t>
            </a:r>
            <a:r>
              <a:rPr kumimoji="0" lang="en-US" altLang="en-US" sz="135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numberContract</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NumberInterface</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NumberInterfaceAddress</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Now `</a:t>
            </a:r>
            <a:r>
              <a:rPr kumimoji="0" lang="en-US" altLang="en-US" sz="13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numberContract</a:t>
            </a: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is pointing to the other contract</a:t>
            </a:r>
            <a:b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r>
            <a:b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someFunction</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Now we can call `</a:t>
            </a:r>
            <a:r>
              <a:rPr kumimoji="0" lang="en-US" altLang="en-US" sz="13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getNum</a:t>
            </a: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from that contract:</a:t>
            </a:r>
            <a:b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num = </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numberContract.getNum</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3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msg.sender</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...and do something with `num` here</a:t>
            </a:r>
            <a:b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3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350" b="0" i="0" u="none" strike="noStrike" cap="none" normalizeH="0" baseline="0" dirty="0">
                <a:ln>
                  <a:noFill/>
                </a:ln>
                <a:solidFill>
                  <a:schemeClr val="tx1"/>
                </a:solidFill>
                <a:effectLst/>
              </a:rPr>
              <a:t> </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4852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31897" y="-81446"/>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6977" y="166384"/>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Solidity Contract ownership</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7048870" y="1553592"/>
            <a:ext cx="4785064" cy="458975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Solidity offers a special type of contract, that is ownable contracts. This type of smart contract allows a user to own it by setting a link between a contract and the user that deployed it. Setting ownership of a contract happens at deployment time when a contract.</a:t>
            </a:r>
          </a:p>
          <a:p>
            <a:pPr algn="ctr"/>
            <a:endParaRPr lang="en-US" sz="1800" dirty="0">
              <a:solidFill>
                <a:srgbClr val="FFFFFF"/>
              </a:solidFill>
            </a:endParaRPr>
          </a:p>
          <a:p>
            <a:pPr algn="ctr"/>
            <a:r>
              <a:rPr lang="en-US" sz="1800" dirty="0">
                <a:solidFill>
                  <a:srgbClr val="FFFFFF"/>
                </a:solidFill>
              </a:rPr>
              <a:t> During the contract's deployment, the special function constructor is called once and only. This sets the owner variable to the address that was first called the constructor. Ownable contracts offer the “</a:t>
            </a:r>
            <a:r>
              <a:rPr lang="en-US" sz="1800" dirty="0" err="1">
                <a:solidFill>
                  <a:srgbClr val="FFFFFF"/>
                </a:solidFill>
              </a:rPr>
              <a:t>onlyOwner</a:t>
            </a:r>
            <a:r>
              <a:rPr lang="en-US" sz="1800" dirty="0">
                <a:solidFill>
                  <a:srgbClr val="FFFFFF"/>
                </a:solidFill>
              </a:rPr>
              <a:t>” function modifier, which restricts the execution of functions to only the owner. Below is a full starter ownable contract from </a:t>
            </a:r>
            <a:r>
              <a:rPr lang="en-US" sz="1800" dirty="0" err="1">
                <a:solidFill>
                  <a:srgbClr val="FFFFFF"/>
                </a:solidFill>
              </a:rPr>
              <a:t>OpenZeppelin</a:t>
            </a:r>
            <a:r>
              <a:rPr lang="en-US" sz="1800" dirty="0">
                <a:solidFill>
                  <a:srgbClr val="FFFFFF"/>
                </a:solidFill>
              </a:rPr>
              <a:t> library. </a:t>
            </a:r>
          </a:p>
          <a:p>
            <a:pPr algn="ctr"/>
            <a:endParaRPr lang="en-US" sz="1800" dirty="0">
              <a:solidFill>
                <a:srgbClr val="FFFFFF"/>
              </a:solidFill>
            </a:endParaRPr>
          </a:p>
        </p:txBody>
      </p:sp>
      <p:sp>
        <p:nvSpPr>
          <p:cNvPr id="5" name="Rectangle 1">
            <a:extLst>
              <a:ext uri="{FF2B5EF4-FFF2-40B4-BE49-F238E27FC236}">
                <a16:creationId xmlns="" xmlns:a16="http://schemas.microsoft.com/office/drawing/2014/main" id="{907C0DE3-D497-4FC5-DA5A-4ADF26846B9F}"/>
              </a:ext>
            </a:extLst>
          </p:cNvPr>
          <p:cNvSpPr>
            <a:spLocks noChangeArrowheads="1"/>
          </p:cNvSpPr>
          <p:nvPr/>
        </p:nvSpPr>
        <p:spPr bwMode="auto">
          <a:xfrm>
            <a:off x="1231063" y="429950"/>
            <a:ext cx="5601810" cy="64171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0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@title</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Ownable</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0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@dev</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The Ownable contract has an owner address, and provides basic authorization control</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functions, this simplifies the implementation of "user permissions".</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contract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Ownable {</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private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_owner</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event </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OwnershipTransferred</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indexed </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previousOwner</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indexed </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0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@dev</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The Ownable constructor sets the original `owner` of the contract to the sender</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account.</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constructor</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internal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_owner = </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msg.sender</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emit </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OwnershipTransferred</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_owner)</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0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@return</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the address of the owner.</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owner()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view returns</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return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_owner</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0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@dev</a:t>
            </a: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Throws if called by any account other than the owner.</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modifier </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onlyOwner</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require(</a:t>
            </a:r>
            <a:r>
              <a:rPr kumimoji="0" lang="en-US" altLang="en-US" sz="11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isOwner</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t>
            </a: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9548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6977" y="166384"/>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Solidity Contract ownership</a:t>
            </a:r>
          </a:p>
        </p:txBody>
      </p:sp>
      <p:sp>
        <p:nvSpPr>
          <p:cNvPr id="4" name="Rectangle 2">
            <a:extLst>
              <a:ext uri="{FF2B5EF4-FFF2-40B4-BE49-F238E27FC236}">
                <a16:creationId xmlns="" xmlns:a16="http://schemas.microsoft.com/office/drawing/2014/main" id="{E3DFE6D7-5BFE-5712-2650-9DB9043EBBF3}"/>
              </a:ext>
            </a:extLst>
          </p:cNvPr>
          <p:cNvSpPr>
            <a:spLocks noChangeArrowheads="1"/>
          </p:cNvSpPr>
          <p:nvPr/>
        </p:nvSpPr>
        <p:spPr bwMode="auto">
          <a:xfrm>
            <a:off x="3296094" y="166384"/>
            <a:ext cx="6267635" cy="66479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@return</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true if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msg.sender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is the owner of the contract.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isOwner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view returns</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bool</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return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msg.sender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_owner</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@dev</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Allows the current owner to relinquish control of the contract.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@notice</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Renouncing to ownership will leave the contract without an owner.</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It will not be possible to call the functions with the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onlyOwner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modifier anymore.</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renounceOwnership</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onlyOwner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emit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OwnershipTransferred</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(_owner,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_owner =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@dev</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Allows the current owner to transfer control of the contract to a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@param</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The address to transfer ownership to.</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transferOwnership</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onlyOwner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_</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transferOwnership</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@dev</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Transfers control of the contract to a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 </a:t>
            </a:r>
            <a:r>
              <a:rPr kumimoji="0" lang="en-US" altLang="en-US" sz="1150" b="1" i="1"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@param</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err="1">
                <a:ln>
                  <a:noFill/>
                </a:ln>
                <a:solidFill>
                  <a:srgbClr val="7A7A7A"/>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The address to transfer ownership to.</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b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transferOwnership</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internal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require(</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address</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emit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OwnershipTransferred</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(_owner,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_owner = </a:t>
            </a:r>
            <a:r>
              <a:rPr kumimoji="0" lang="en-US" altLang="en-US" sz="115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newOwner</a:t>
            </a: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15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150" b="0" i="0" u="none" strike="noStrike" cap="none" normalizeH="0" baseline="0" dirty="0">
                <a:ln>
                  <a:noFill/>
                </a:ln>
                <a:solidFill>
                  <a:schemeClr val="tx1"/>
                </a:solidFill>
                <a:effectLst/>
              </a:rPr>
              <a:t> </a:t>
            </a:r>
            <a:endParaRPr kumimoji="0" lang="en-US" altLang="en-US" sz="11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4875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3">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4513966" y="993168"/>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500" dirty="0">
                <a:solidFill>
                  <a:srgbClr val="FFFFFF"/>
                </a:solidFill>
              </a:rPr>
              <a:t>S</a:t>
            </a:r>
            <a:r>
              <a:rPr lang="en-US" sz="3500" dirty="0" smtClean="0">
                <a:solidFill>
                  <a:srgbClr val="FFFFFF"/>
                </a:solidFill>
              </a:rPr>
              <a:t>ources</a:t>
            </a:r>
            <a:endParaRPr lang="en-US" sz="3500" dirty="0">
              <a:solidFill>
                <a:srgbClr val="FFFFFF"/>
              </a:solidFill>
            </a:endParaRPr>
          </a:p>
        </p:txBody>
      </p:sp>
      <p:sp>
        <p:nvSpPr>
          <p:cNvPr id="3" name="Rectangle 2"/>
          <p:cNvSpPr/>
          <p:nvPr/>
        </p:nvSpPr>
        <p:spPr>
          <a:xfrm>
            <a:off x="3572107" y="2641348"/>
            <a:ext cx="5014332" cy="787652"/>
          </a:xfrm>
          <a:prstGeom prst="rect">
            <a:avLst/>
          </a:prstGeom>
        </p:spPr>
        <p:txBody>
          <a:bodyPr wrap="square">
            <a:spAutoFit/>
          </a:bodyPr>
          <a:lstStyle/>
          <a:p>
            <a:pPr>
              <a:lnSpc>
                <a:spcPct val="107000"/>
              </a:lnSpc>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https://cryptozombies.io/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https://docs.openzeppelin.com/contracts/4.x/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8269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3">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4513966" y="993168"/>
            <a:ext cx="2823126" cy="8646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3500" dirty="0">
                <a:solidFill>
                  <a:srgbClr val="FFFFFF"/>
                </a:solidFill>
              </a:rPr>
              <a:t>Thank you !</a:t>
            </a:r>
          </a:p>
        </p:txBody>
      </p:sp>
      <p:pic>
        <p:nvPicPr>
          <p:cNvPr id="5" name="Picture 4" descr="A dog wearing a space suit&#10;&#10;Description automatically generated with low confidence">
            <a:extLst>
              <a:ext uri="{FF2B5EF4-FFF2-40B4-BE49-F238E27FC236}">
                <a16:creationId xmlns="" xmlns:a16="http://schemas.microsoft.com/office/drawing/2014/main" id="{10749A86-AD99-22A0-C894-1349F3DAD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592" y="2581858"/>
            <a:ext cx="7604816" cy="3840816"/>
          </a:xfrm>
          <a:prstGeom prst="rect">
            <a:avLst/>
          </a:prstGeom>
        </p:spPr>
      </p:pic>
    </p:spTree>
    <p:extLst>
      <p:ext uri="{BB962C8B-B14F-4D97-AF65-F5344CB8AC3E}">
        <p14:creationId xmlns:p14="http://schemas.microsoft.com/office/powerpoint/2010/main" val="546604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ChangeAspect="1"/>
          </p:cNvPicPr>
          <p:nvPr/>
        </p:nvPicPr>
        <p:blipFill rotWithShape="1">
          <a:blip r:embed="rId2">
            <a:alphaModFix amt="40000"/>
          </a:blip>
          <a:srcRect t="11859" b="3874"/>
          <a:stretch/>
        </p:blipFill>
        <p:spPr>
          <a:xfrm>
            <a:off x="-39612" y="0"/>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924828" y="2040142"/>
            <a:ext cx="8686465" cy="3786856"/>
          </a:xfrm>
        </p:spPr>
        <p:txBody>
          <a:bodyPr anchor="t">
            <a:noAutofit/>
          </a:bodyPr>
          <a:lstStyle/>
          <a:p>
            <a:pPr algn="ctr"/>
            <a:r>
              <a:rPr lang="en-US" sz="2400" dirty="0">
                <a:solidFill>
                  <a:srgbClr val="FFFFFF"/>
                </a:solidFill>
              </a:rPr>
              <a:t>Solidity is considered the primary programming language for writing Ethereum smart contracts, a very important building block of the Ethereum ecosystem. A smart contract is a program that runs on the Ethereum Virtual Machine (EVM) which consists of some code such as functions, and some state variables which presents the current state of the contract on the blockchain. Solidity supports a wide range of data types (Integer, String, Array, structs, …)</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6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ChangeAspect="1"/>
          </p:cNvPicPr>
          <p:nvPr/>
        </p:nvPicPr>
        <p:blipFill rotWithShape="1">
          <a:blip r:embed="rId2">
            <a:alphaModFix amt="40000"/>
          </a:blip>
          <a:srcRect t="11859" b="3874"/>
          <a:stretch/>
        </p:blipFill>
        <p:spPr>
          <a:xfrm>
            <a:off x="-39612" y="0"/>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924828" y="2040142"/>
            <a:ext cx="8856586" cy="2893360"/>
          </a:xfrm>
        </p:spPr>
        <p:txBody>
          <a:bodyPr anchor="t">
            <a:noAutofit/>
          </a:bodyPr>
          <a:lstStyle/>
          <a:p>
            <a:pPr algn="ctr"/>
            <a:r>
              <a:rPr lang="en-US" sz="2400" dirty="0">
                <a:solidFill>
                  <a:srgbClr val="FFFFFF"/>
                </a:solidFill>
              </a:rPr>
              <a:t>Smart contracts are also considered a type of Ethereum account. This means that they don’t only encapsulate some logic, but they also can send transactions to other accounts and hold a balance using the main virtual currency Ether defined by Ethereum.</a:t>
            </a:r>
            <a:br>
              <a:rPr lang="en-US" sz="2400" dirty="0">
                <a:solidFill>
                  <a:srgbClr val="FFFFFF"/>
                </a:solidFill>
              </a:rPr>
            </a:br>
            <a:r>
              <a:rPr lang="en-US" sz="2400" dirty="0">
                <a:solidFill>
                  <a:srgbClr val="FFFFFF"/>
                </a:solidFill>
              </a:rPr>
              <a:t/>
            </a:r>
            <a:br>
              <a:rPr lang="en-US" sz="2400" dirty="0">
                <a:solidFill>
                  <a:srgbClr val="FFFFFF"/>
                </a:solidFill>
              </a:rPr>
            </a:br>
            <a:r>
              <a:rPr lang="en-US" sz="2400" dirty="0">
                <a:solidFill>
                  <a:srgbClr val="FFFFFF"/>
                </a:solidFill>
              </a:rPr>
              <a:t> Once a smart contract is deployed to the blockchain it can be interacted with via transactions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189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ChangeAspect="1"/>
          </p:cNvPicPr>
          <p:nvPr/>
        </p:nvPicPr>
        <p:blipFill rotWithShape="1">
          <a:blip r:embed="rId2">
            <a:alphaModFix amt="40000"/>
          </a:blip>
          <a:srcRect t="11859" b="3874"/>
          <a:stretch/>
        </p:blipFill>
        <p:spPr>
          <a:xfrm>
            <a:off x="-39612"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924828" y="2040142"/>
            <a:ext cx="8856586" cy="2893360"/>
          </a:xfrm>
        </p:spPr>
        <p:txBody>
          <a:bodyPr anchor="t">
            <a:noAutofit/>
          </a:bodyPr>
          <a:lstStyle/>
          <a:p>
            <a:pPr algn="ctr"/>
            <a:r>
              <a:rPr lang="en-US" sz="2400" dirty="0">
                <a:solidFill>
                  <a:srgbClr val="FFFFFF"/>
                </a:solidFill>
              </a:rPr>
              <a:t>A transaction originating from a user or another smart contract can execute some function written in the called smart contract. Contracts define a set of rules (code) that enforces how the world interacts with them. Once a contract is deployed to the Ethereum blockchain it will exist there permanently, the same goes for modifying the state of contracts which is also irreversible.</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274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42475" y="461208"/>
            <a:ext cx="2551479" cy="45496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Version pragma</a:t>
            </a:r>
          </a:p>
        </p:txBody>
      </p:sp>
      <p:sp>
        <p:nvSpPr>
          <p:cNvPr id="6" name="Rectangle 2">
            <a:extLst>
              <a:ext uri="{FF2B5EF4-FFF2-40B4-BE49-F238E27FC236}">
                <a16:creationId xmlns="" xmlns:a16="http://schemas.microsoft.com/office/drawing/2014/main" id="{9B36B530-2710-493B-AA79-DFE687CD3924}"/>
              </a:ext>
            </a:extLst>
          </p:cNvPr>
          <p:cNvSpPr>
            <a:spLocks noChangeArrowheads="1"/>
          </p:cNvSpPr>
          <p:nvPr/>
        </p:nvSpPr>
        <p:spPr bwMode="auto">
          <a:xfrm>
            <a:off x="2001237" y="2635341"/>
            <a:ext cx="3537753" cy="172354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pragma </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solidity &gt;=0.5.0 &lt;0.6.0</a:t>
            </a: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contract </a:t>
            </a:r>
            <a:r>
              <a:rPr kumimoji="0" lang="en-US" altLang="en-US" sz="16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myContract</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 xmlns:a16="http://schemas.microsoft.com/office/drawing/2014/main" id="{48C5E9A6-BF8D-4924-BF1A-639168912DD0}"/>
              </a:ext>
            </a:extLst>
          </p:cNvPr>
          <p:cNvSpPr txBox="1"/>
          <p:nvPr/>
        </p:nvSpPr>
        <p:spPr>
          <a:xfrm>
            <a:off x="5816896" y="2321645"/>
            <a:ext cx="5666892" cy="2862322"/>
          </a:xfrm>
          <a:prstGeom prst="rect">
            <a:avLst/>
          </a:prstGeom>
          <a:noFill/>
        </p:spPr>
        <p:txBody>
          <a:bodyPr wrap="square">
            <a:spAutoFit/>
          </a:bodyPr>
          <a:lstStyle/>
          <a:p>
            <a:r>
              <a:rPr lang="en-US" dirty="0">
                <a:solidFill>
                  <a:schemeClr val="bg1"/>
                </a:solidFill>
              </a:rPr>
              <a:t>Every contract written in solidity must declare the version of the solidity compiler. This declaration allows for future proof code which will prevent newer versions of solidity from breaking the code.</a:t>
            </a:r>
          </a:p>
          <a:p>
            <a:endParaRPr lang="en-US" dirty="0">
              <a:solidFill>
                <a:schemeClr val="bg1"/>
              </a:solidFill>
            </a:endParaRPr>
          </a:p>
          <a:p>
            <a:r>
              <a:rPr lang="en-US" dirty="0">
                <a:solidFill>
                  <a:schemeClr val="bg1"/>
                </a:solidFill>
              </a:rPr>
              <a:t>we can provide a range of compiler versions. For example, we could compile the code to be compatible with any version between 0.5.0 (inclusive) and 0.6.0 (exclusive).</a:t>
            </a:r>
          </a:p>
          <a:p>
            <a:endParaRPr lang="en-US" dirty="0">
              <a:solidFill>
                <a:schemeClr val="bg1"/>
              </a:solidFill>
            </a:endParaRPr>
          </a:p>
        </p:txBody>
      </p:sp>
    </p:spTree>
    <p:extLst>
      <p:ext uri="{BB962C8B-B14F-4D97-AF65-F5344CB8AC3E}">
        <p14:creationId xmlns:p14="http://schemas.microsoft.com/office/powerpoint/2010/main" val="4016423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5385" y="200055"/>
            <a:ext cx="2675526" cy="45496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State variables and datatypes</a:t>
            </a:r>
          </a:p>
        </p:txBody>
      </p:sp>
      <p:sp>
        <p:nvSpPr>
          <p:cNvPr id="19" name="TextBox 18">
            <a:extLst>
              <a:ext uri="{FF2B5EF4-FFF2-40B4-BE49-F238E27FC236}">
                <a16:creationId xmlns="" xmlns:a16="http://schemas.microsoft.com/office/drawing/2014/main" id="{48C5E9A6-BF8D-4924-BF1A-639168912DD0}"/>
              </a:ext>
            </a:extLst>
          </p:cNvPr>
          <p:cNvSpPr txBox="1"/>
          <p:nvPr/>
        </p:nvSpPr>
        <p:spPr>
          <a:xfrm>
            <a:off x="6095207" y="2845676"/>
            <a:ext cx="5437392" cy="1754326"/>
          </a:xfrm>
          <a:prstGeom prst="rect">
            <a:avLst/>
          </a:prstGeom>
          <a:noFill/>
        </p:spPr>
        <p:txBody>
          <a:bodyPr wrap="square">
            <a:spAutoFit/>
          </a:bodyPr>
          <a:lstStyle/>
          <a:p>
            <a:pPr algn="ctr"/>
            <a:r>
              <a:rPr lang="en-US" dirty="0">
                <a:solidFill>
                  <a:schemeClr val="bg1"/>
                </a:solidFill>
              </a:rPr>
              <a:t>State variables present the current state of a contract which is permanently stored in the blockchain. we can think of this as a database for the contact.  Each state variable defined in the contract must have a data type associated with it</a:t>
            </a:r>
          </a:p>
          <a:p>
            <a:endParaRPr lang="en-US" dirty="0">
              <a:solidFill>
                <a:schemeClr val="bg1"/>
              </a:solidFill>
            </a:endParaRPr>
          </a:p>
        </p:txBody>
      </p:sp>
      <p:sp>
        <p:nvSpPr>
          <p:cNvPr id="4" name="Rectangle 1">
            <a:extLst>
              <a:ext uri="{FF2B5EF4-FFF2-40B4-BE49-F238E27FC236}">
                <a16:creationId xmlns="" xmlns:a16="http://schemas.microsoft.com/office/drawing/2014/main" id="{EDD57DAE-9C36-4013-8BAA-B1A9F9DC0F53}"/>
              </a:ext>
            </a:extLst>
          </p:cNvPr>
          <p:cNvSpPr>
            <a:spLocks noChangeArrowheads="1"/>
          </p:cNvSpPr>
          <p:nvPr/>
        </p:nvSpPr>
        <p:spPr bwMode="auto">
          <a:xfrm>
            <a:off x="1345164" y="769897"/>
            <a:ext cx="4369981"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2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stateVar</a:t>
            </a:r>
            <a:r>
              <a:rPr kumimoji="0" lang="en-US" altLang="en-US" sz="12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2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 xmlns:a16="http://schemas.microsoft.com/office/drawing/2014/main" id="{9E0B26C3-81FD-4598-B382-9A749E370A99}"/>
              </a:ext>
            </a:extLst>
          </p:cNvPr>
          <p:cNvSpPr>
            <a:spLocks noChangeArrowheads="1"/>
          </p:cNvSpPr>
          <p:nvPr/>
        </p:nvSpPr>
        <p:spPr bwMode="auto">
          <a:xfrm>
            <a:off x="1345165" y="1723081"/>
            <a:ext cx="4369980" cy="16619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struct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Person {</a:t>
            </a:r>
            <a:b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age</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string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name</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latin typeface="Arial" panose="020B0604020202020204" pitchFamily="34" charset="0"/>
            </a:endParaRPr>
          </a:p>
          <a:p>
            <a:pPr defTabSz="914400" eaLnBrk="0" fontAlgn="base" hangingPunct="0">
              <a:spcBef>
                <a:spcPct val="0"/>
              </a:spcBef>
              <a:spcAft>
                <a:spcPct val="0"/>
              </a:spcAft>
            </a:pPr>
            <a:r>
              <a:rPr lang="en-US" sz="1500" dirty="0">
                <a:solidFill>
                  <a:srgbClr val="769AA5"/>
                </a:solidFill>
                <a:effectLst/>
                <a:latin typeface="Courier New" panose="02070309020205020404" pitchFamily="49" charset="0"/>
                <a:ea typeface="Times New Roman" panose="02020603050405020304" pitchFamily="18" charset="0"/>
                <a:cs typeface="Times New Roman" panose="02020603050405020304" pitchFamily="18" charset="0"/>
              </a:rPr>
              <a:t>Person </a:t>
            </a:r>
            <a:r>
              <a:rPr lang="en-US" sz="1500" dirty="0">
                <a:solidFill>
                  <a:srgbClr val="AEB5BD"/>
                </a:solidFill>
                <a:effectLst/>
                <a:latin typeface="Courier New" panose="02070309020205020404" pitchFamily="49" charset="0"/>
                <a:ea typeface="Times New Roman" panose="02020603050405020304" pitchFamily="18" charset="0"/>
                <a:cs typeface="Times New Roman" panose="02020603050405020304" pitchFamily="18" charset="0"/>
              </a:rPr>
              <a:t>user = Person(</a:t>
            </a:r>
            <a:r>
              <a:rPr lang="en-US" sz="1500" dirty="0">
                <a:solidFill>
                  <a:srgbClr val="267DFF"/>
                </a:solidFill>
                <a:effectLst/>
                <a:latin typeface="Courier New" panose="02070309020205020404" pitchFamily="49" charset="0"/>
                <a:ea typeface="Times New Roman" panose="02020603050405020304" pitchFamily="18" charset="0"/>
                <a:cs typeface="Times New Roman" panose="02020603050405020304" pitchFamily="18" charset="0"/>
              </a:rPr>
              <a:t>25</a:t>
            </a:r>
            <a:r>
              <a:rPr lang="en-US" sz="1500" dirty="0">
                <a:solidFill>
                  <a:srgbClr val="AEB5BD"/>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500" b="1" dirty="0">
                <a:solidFill>
                  <a:srgbClr val="807D6E"/>
                </a:solidFill>
                <a:effectLst/>
                <a:latin typeface="Courier New" panose="02070309020205020404" pitchFamily="49" charset="0"/>
                <a:ea typeface="Times New Roman" panose="02020603050405020304" pitchFamily="18" charset="0"/>
                <a:cs typeface="Times New Roman" panose="02020603050405020304" pitchFamily="18" charset="0"/>
              </a:rPr>
              <a:t>"alex"</a:t>
            </a:r>
            <a:r>
              <a:rPr lang="en-US" sz="1500" dirty="0">
                <a:solidFill>
                  <a:srgbClr val="AEB5BD"/>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500" dirty="0">
                <a:solidFill>
                  <a:srgbClr val="597CC2"/>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 xmlns:a16="http://schemas.microsoft.com/office/drawing/2014/main" id="{E1D302B4-DB2C-471B-8F97-4CECC909DF8B}"/>
              </a:ext>
            </a:extLst>
          </p:cNvPr>
          <p:cNvSpPr>
            <a:spLocks noChangeArrowheads="1"/>
          </p:cNvSpPr>
          <p:nvPr/>
        </p:nvSpPr>
        <p:spPr bwMode="auto">
          <a:xfrm>
            <a:off x="1345164" y="3507261"/>
            <a:ext cx="4369980" cy="11541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dynamic array of type Person</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769AA5"/>
                </a:solidFill>
                <a:effectLst/>
                <a:latin typeface="Arial Unicode MS"/>
                <a:ea typeface="Times New Roman" panose="02020603050405020304" pitchFamily="18" charset="0"/>
                <a:cs typeface="Courier New" panose="02070309020205020404" pitchFamily="49" charset="0"/>
              </a:rPr>
              <a:t>Person</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users</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fixed size array of type unit</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100</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fixedSizeArray</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 xmlns:a16="http://schemas.microsoft.com/office/drawing/2014/main" id="{CC020E16-4030-459C-836D-67244F27882B}"/>
              </a:ext>
            </a:extLst>
          </p:cNvPr>
          <p:cNvSpPr>
            <a:spLocks noChangeArrowheads="1"/>
          </p:cNvSpPr>
          <p:nvPr/>
        </p:nvSpPr>
        <p:spPr bwMode="auto">
          <a:xfrm>
            <a:off x="1345164" y="4779601"/>
            <a:ext cx="4369981" cy="6924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temp = users[</a:t>
            </a:r>
            <a:r>
              <a:rPr kumimoji="0" lang="en-US" altLang="en-US" sz="150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0</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r>
            <a:b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users.push</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1" i="0" u="none" strike="noStrike" cap="none" normalizeH="0" baseline="0" dirty="0">
                <a:ln>
                  <a:noFill/>
                </a:ln>
                <a:solidFill>
                  <a:srgbClr val="807D6E"/>
                </a:solidFill>
                <a:effectLst/>
                <a:latin typeface="Arial Unicode MS"/>
                <a:ea typeface="Times New Roman" panose="02020603050405020304" pitchFamily="18" charset="0"/>
                <a:cs typeface="Courier New" panose="02070309020205020404" pitchFamily="49" charset="0"/>
              </a:rPr>
              <a:t>"</a:t>
            </a:r>
            <a:r>
              <a:rPr kumimoji="0" lang="en-US" altLang="en-US" sz="1500" b="1" i="0" u="none" strike="noStrike" cap="none" normalizeH="0" baseline="0" dirty="0" err="1">
                <a:ln>
                  <a:noFill/>
                </a:ln>
                <a:solidFill>
                  <a:srgbClr val="807D6E"/>
                </a:solidFill>
                <a:effectLst/>
                <a:latin typeface="Arial Unicode MS"/>
                <a:ea typeface="Times New Roman" panose="02020603050405020304" pitchFamily="18" charset="0"/>
                <a:cs typeface="Courier New" panose="02070309020205020404" pitchFamily="49" charset="0"/>
              </a:rPr>
              <a:t>alex</a:t>
            </a:r>
            <a:r>
              <a:rPr kumimoji="0" lang="en-US" altLang="en-US" sz="1500" b="1" i="0" u="none" strike="noStrike" cap="none" normalizeH="0" baseline="0" dirty="0">
                <a:ln>
                  <a:noFill/>
                </a:ln>
                <a:solidFill>
                  <a:srgbClr val="807D6E"/>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 xmlns:a16="http://schemas.microsoft.com/office/drawing/2014/main" id="{95B143D7-DC5B-4D1E-B0EC-5F055216AC2A}"/>
              </a:ext>
            </a:extLst>
          </p:cNvPr>
          <p:cNvSpPr>
            <a:spLocks noChangeArrowheads="1"/>
          </p:cNvSpPr>
          <p:nvPr/>
        </p:nvSpPr>
        <p:spPr bwMode="auto">
          <a:xfrm>
            <a:off x="1345164" y="5590276"/>
            <a:ext cx="4369980"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t>// singed integer</a:t>
            </a:r>
            <a:br>
              <a:rPr kumimoji="0" lang="en-US" altLang="en-US" sz="1500" b="0" i="0" u="none" strike="noStrike" cap="none" normalizeH="0" baseline="0" dirty="0">
                <a:ln>
                  <a:noFill/>
                </a:ln>
                <a:solidFill>
                  <a:srgbClr val="7A7A7A"/>
                </a:solidFill>
                <a:effectLst/>
                <a:latin typeface="Arial Unicode MS"/>
                <a:ea typeface="Times New Roman" panose="02020603050405020304" pitchFamily="18" charset="0"/>
                <a:cs typeface="Courier New" panose="02070309020205020404" pitchFamily="49" charset="0"/>
              </a:rPr>
            </a:b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int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neg = -</a:t>
            </a:r>
            <a:r>
              <a:rPr kumimoji="0" lang="en-US" altLang="en-US" sz="1500" b="0" i="0" u="none" strike="noStrike" cap="none" normalizeH="0" baseline="0" dirty="0">
                <a:ln>
                  <a:noFill/>
                </a:ln>
                <a:solidFill>
                  <a:srgbClr val="267DFF"/>
                </a:solidFill>
                <a:effectLst/>
                <a:latin typeface="Arial Unicode MS"/>
                <a:ea typeface="Times New Roman" panose="02020603050405020304" pitchFamily="18" charset="0"/>
                <a:cs typeface="Courier New" panose="02070309020205020404" pitchFamily="49" charset="0"/>
              </a:rPr>
              <a:t>999</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21" name="Rectangle 1">
            <a:extLst>
              <a:ext uri="{FF2B5EF4-FFF2-40B4-BE49-F238E27FC236}">
                <a16:creationId xmlns="" xmlns:a16="http://schemas.microsoft.com/office/drawing/2014/main" id="{3DD5A2A0-D9ED-4A56-B206-13B1F3E477AC}"/>
              </a:ext>
            </a:extLst>
          </p:cNvPr>
          <p:cNvSpPr>
            <a:spLocks noChangeArrowheads="1"/>
          </p:cNvSpPr>
          <p:nvPr/>
        </p:nvSpPr>
        <p:spPr bwMode="auto">
          <a:xfrm>
            <a:off x="1345164" y="6168003"/>
            <a:ext cx="4369980" cy="48994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597CC2"/>
                </a:solidFill>
                <a:latin typeface="Courier New" panose="02070309020205020404" pitchFamily="49" charset="0"/>
                <a:ea typeface="Times New Roman" panose="02020603050405020304" pitchFamily="18" charset="0"/>
                <a:cs typeface="Times New Roman" panose="02020603050405020304" pitchFamily="18" charset="0"/>
              </a:rPr>
              <a:t>//string</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597CC2"/>
                </a:solidFill>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500" dirty="0">
                <a:solidFill>
                  <a:srgbClr val="AEB5BD"/>
                </a:solidFill>
                <a:effectLst/>
                <a:latin typeface="Courier New" panose="02070309020205020404" pitchFamily="49" charset="0"/>
                <a:ea typeface="Times New Roman" panose="02020603050405020304" pitchFamily="18" charset="0"/>
                <a:cs typeface="Times New Roman" panose="02020603050405020304" pitchFamily="18" charset="0"/>
              </a:rPr>
              <a:t>str =  </a:t>
            </a:r>
            <a:r>
              <a:rPr lang="en-US" sz="1500" b="1" dirty="0">
                <a:solidFill>
                  <a:srgbClr val="807D6E"/>
                </a:solidFill>
                <a:effectLst/>
                <a:latin typeface="Courier New" panose="02070309020205020404" pitchFamily="49" charset="0"/>
                <a:ea typeface="Times New Roman" panose="02020603050405020304" pitchFamily="18" charset="0"/>
                <a:cs typeface="Times New Roman" panose="02020603050405020304" pitchFamily="18" charset="0"/>
              </a:rPr>
              <a:t>"This is a string"</a:t>
            </a:r>
            <a:r>
              <a:rPr lang="en-US" sz="1500" dirty="0">
                <a:solidFill>
                  <a:srgbClr val="597CC2"/>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179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335385" y="464586"/>
            <a:ext cx="2675526" cy="45496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Functions</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5369389" y="1623531"/>
            <a:ext cx="6386050" cy="495656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700" dirty="0">
                <a:solidFill>
                  <a:srgbClr val="FFFFFF"/>
                </a:solidFill>
              </a:rPr>
              <a:t>Functions in solidity are written in a very similar fashion as written in other high-level programming leagues. We provide the name of the function, parameters that it can take, and a body. The parameters must be declared with a datatype. For parameters that are reference types such as arrays, structs, mappings, and strings, it is required to provide a special keyword to tell the compiler where they should be stored.</a:t>
            </a:r>
          </a:p>
          <a:p>
            <a:pPr algn="ctr"/>
            <a:endParaRPr lang="en-US" sz="1700" dirty="0">
              <a:solidFill>
                <a:srgbClr val="FFFFFF"/>
              </a:solidFill>
            </a:endParaRPr>
          </a:p>
          <a:p>
            <a:pPr algn="ctr"/>
            <a:r>
              <a:rPr lang="en-US" sz="1700" dirty="0">
                <a:solidFill>
                  <a:srgbClr val="FFFFFF"/>
                </a:solidFill>
              </a:rPr>
              <a:t> When passing by value memory keyword is used which means that the compiler will make a new copy of the passed parameter and pass it to the function. This allows the function to modify the parameter without changing the original variable. Passing by reference uses the keyword storage which allows a function to change the original variable. We also should provide an access modifier keyword for the function. In solidity functions are public by default. Public means they can be accessed inside and outside of the contract also we can make functions only accessible from the inside of the contract by using the keyword Private.</a:t>
            </a:r>
          </a:p>
        </p:txBody>
      </p:sp>
      <p:sp>
        <p:nvSpPr>
          <p:cNvPr id="16" name="Rectangle 2">
            <a:extLst>
              <a:ext uri="{FF2B5EF4-FFF2-40B4-BE49-F238E27FC236}">
                <a16:creationId xmlns="" xmlns:a16="http://schemas.microsoft.com/office/drawing/2014/main" id="{92F46250-0C96-41CB-B39C-73724F035769}"/>
              </a:ext>
            </a:extLst>
          </p:cNvPr>
          <p:cNvSpPr>
            <a:spLocks noChangeArrowheads="1"/>
          </p:cNvSpPr>
          <p:nvPr/>
        </p:nvSpPr>
        <p:spPr bwMode="auto">
          <a:xfrm>
            <a:off x="468457" y="2419316"/>
            <a:ext cx="4900932"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6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passByVal</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memory </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_name) </a:t>
            </a: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public </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AEB5BD"/>
              </a:solidFill>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function </a:t>
            </a:r>
            <a:r>
              <a:rPr kumimoji="0" lang="en-US" altLang="en-US" sz="16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passByRef</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string storage </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_name) </a:t>
            </a:r>
            <a:r>
              <a:rPr kumimoji="0" lang="en-US" altLang="en-US" sz="16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private </a:t>
            </a: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32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543393" y="464586"/>
            <a:ext cx="2175641" cy="45496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Functions</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5871763" y="1238549"/>
            <a:ext cx="5958141" cy="530045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functions in solidity can return some value that we can specify. Return values must also have a type.</a:t>
            </a:r>
          </a:p>
          <a:p>
            <a:pPr algn="ctr"/>
            <a:endParaRPr lang="en-US" sz="1800" dirty="0">
              <a:solidFill>
                <a:srgbClr val="FFFFFF"/>
              </a:solidFill>
            </a:endParaRPr>
          </a:p>
          <a:p>
            <a:pPr algn="ctr"/>
            <a:r>
              <a:rPr lang="en-US" sz="1800" dirty="0">
                <a:solidFill>
                  <a:srgbClr val="FFFFFF"/>
                </a:solidFill>
              </a:rPr>
              <a:t>solidity offers extra keywords that add more functionality to functions. View and pure keywords can be used to specify how a function behaves in terms of accessing the data in the contract. View functions are intended to only return a view of the data and not modify it in any way. Pure functions are stricter, and they are not intended to view or modify the state variables of the contracts.</a:t>
            </a:r>
          </a:p>
          <a:p>
            <a:pPr algn="ctr"/>
            <a:endParaRPr lang="en-US" sz="1800" dirty="0">
              <a:solidFill>
                <a:srgbClr val="FFFFFF"/>
              </a:solidFill>
            </a:endParaRPr>
          </a:p>
          <a:p>
            <a:pPr algn="ctr"/>
            <a:r>
              <a:rPr lang="en-US" sz="1800" dirty="0">
                <a:solidFill>
                  <a:srgbClr val="FFFFFF"/>
                </a:solidFill>
              </a:rPr>
              <a:t>Other than Private and Public visibility modifiers, there are two other special modifiers that solidity offers. Those are internal and external modifiers. Internal is like private, with the exception that internal functions can be accessed by child contracts. External functions are like public functions, although they can only be called externally by an account or contract and not </a:t>
            </a:r>
            <a:r>
              <a:rPr lang="en-US" sz="1800" dirty="0" smtClean="0">
                <a:solidFill>
                  <a:srgbClr val="FFFFFF"/>
                </a:solidFill>
              </a:rPr>
              <a:t>meant to be </a:t>
            </a:r>
            <a:r>
              <a:rPr lang="en-US" sz="1800" dirty="0">
                <a:solidFill>
                  <a:srgbClr val="FFFFFF"/>
                </a:solidFill>
              </a:rPr>
              <a:t>used for internal </a:t>
            </a:r>
            <a:r>
              <a:rPr lang="en-US" sz="1800" dirty="0" smtClean="0">
                <a:solidFill>
                  <a:srgbClr val="FFFFFF"/>
                </a:solidFill>
              </a:rPr>
              <a:t>calls. </a:t>
            </a:r>
            <a:endParaRPr lang="en-US" sz="1800" dirty="0">
              <a:solidFill>
                <a:srgbClr val="FFFFFF"/>
              </a:solidFill>
            </a:endParaRPr>
          </a:p>
        </p:txBody>
      </p:sp>
      <p:pic>
        <p:nvPicPr>
          <p:cNvPr id="5" name="Picture 4">
            <a:extLst>
              <a:ext uri="{FF2B5EF4-FFF2-40B4-BE49-F238E27FC236}">
                <a16:creationId xmlns="" xmlns:a16="http://schemas.microsoft.com/office/drawing/2014/main" id="{D10FB1A1-71B2-4E87-B99B-E20D5203825B}"/>
              </a:ext>
            </a:extLst>
          </p:cNvPr>
          <p:cNvPicPr>
            <a:picLocks noChangeAspect="1"/>
          </p:cNvPicPr>
          <p:nvPr/>
        </p:nvPicPr>
        <p:blipFill>
          <a:blip r:embed="rId3"/>
          <a:stretch>
            <a:fillRect/>
          </a:stretch>
        </p:blipFill>
        <p:spPr>
          <a:xfrm>
            <a:off x="1003295" y="1799106"/>
            <a:ext cx="4757347" cy="1047750"/>
          </a:xfrm>
          <a:prstGeom prst="rect">
            <a:avLst/>
          </a:prstGeom>
        </p:spPr>
      </p:pic>
      <p:pic>
        <p:nvPicPr>
          <p:cNvPr id="9" name="Picture 8">
            <a:extLst>
              <a:ext uri="{FF2B5EF4-FFF2-40B4-BE49-F238E27FC236}">
                <a16:creationId xmlns="" xmlns:a16="http://schemas.microsoft.com/office/drawing/2014/main" id="{B956CADB-39F8-42D5-A58E-871D54473D40}"/>
              </a:ext>
            </a:extLst>
          </p:cNvPr>
          <p:cNvPicPr>
            <a:picLocks noChangeAspect="1"/>
          </p:cNvPicPr>
          <p:nvPr/>
        </p:nvPicPr>
        <p:blipFill>
          <a:blip r:embed="rId4"/>
          <a:stretch>
            <a:fillRect/>
          </a:stretch>
        </p:blipFill>
        <p:spPr>
          <a:xfrm>
            <a:off x="1003295" y="3018517"/>
            <a:ext cx="4757347" cy="2473067"/>
          </a:xfrm>
          <a:prstGeom prst="rect">
            <a:avLst/>
          </a:prstGeom>
        </p:spPr>
      </p:pic>
    </p:spTree>
    <p:extLst>
      <p:ext uri="{BB962C8B-B14F-4D97-AF65-F5344CB8AC3E}">
        <p14:creationId xmlns:p14="http://schemas.microsoft.com/office/powerpoint/2010/main" val="2040079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6">
            <a:extLst>
              <a:ext uri="{FF2B5EF4-FFF2-40B4-BE49-F238E27FC236}">
                <a16:creationId xmlns="" xmlns:a16="http://schemas.microsoft.com/office/drawing/2014/main" id="{DE1F4381-ECC1-467E-9196-F560213AF3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8">
            <a:extLst>
              <a:ext uri="{FF2B5EF4-FFF2-40B4-BE49-F238E27FC236}">
                <a16:creationId xmlns="" xmlns:a16="http://schemas.microsoft.com/office/drawing/2014/main" id="{19F9BF86-FE94-4517-B97D-026C7515E5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Circles with purple and pin gradient">
            <a:extLst>
              <a:ext uri="{FF2B5EF4-FFF2-40B4-BE49-F238E27FC236}">
                <a16:creationId xmlns="" xmlns:a16="http://schemas.microsoft.com/office/drawing/2014/main" id="{D3E114CE-A83B-1547-E51B-0B77B41DCEFE}"/>
              </a:ext>
            </a:extLst>
          </p:cNvPr>
          <p:cNvPicPr>
            <a:picLocks noGrp="1" noRot="1" noChangeAspect="1" noMove="1" noResize="1" noEditPoints="1" noAdjustHandles="1" noChangeArrowheads="1" noChangeShapeType="1" noCrop="1"/>
          </p:cNvPicPr>
          <p:nvPr/>
        </p:nvPicPr>
        <p:blipFill rotWithShape="1">
          <a:blip r:embed="rId2">
            <a:alphaModFix amt="40000"/>
          </a:blip>
          <a:srcRect t="11859" b="3874"/>
          <a:stretch/>
        </p:blipFill>
        <p:spPr>
          <a:xfrm>
            <a:off x="31897" y="152"/>
            <a:ext cx="12271224" cy="6857848"/>
          </a:xfrm>
          <a:prstGeom prst="rect">
            <a:avLst/>
          </a:prstGeom>
        </p:spPr>
      </p:pic>
      <p:sp>
        <p:nvSpPr>
          <p:cNvPr id="2" name="Title 1">
            <a:extLst>
              <a:ext uri="{FF2B5EF4-FFF2-40B4-BE49-F238E27FC236}">
                <a16:creationId xmlns="" xmlns:a16="http://schemas.microsoft.com/office/drawing/2014/main" id="{EDD36C86-5926-4503-B6F4-A2B8D8B89DCC}"/>
              </a:ext>
            </a:extLst>
          </p:cNvPr>
          <p:cNvSpPr>
            <a:spLocks noGrp="1"/>
          </p:cNvSpPr>
          <p:nvPr>
            <p:ph type="ctrTitle"/>
          </p:nvPr>
        </p:nvSpPr>
        <p:spPr>
          <a:xfrm>
            <a:off x="181089" y="166385"/>
            <a:ext cx="3115005" cy="522305"/>
          </a:xfrm>
        </p:spPr>
        <p:txBody>
          <a:bodyPr anchor="t">
            <a:noAutofit/>
          </a:bodyPr>
          <a:lstStyle/>
          <a:p>
            <a:pPr algn="ctr"/>
            <a:r>
              <a:rPr lang="en-US" sz="3000" dirty="0">
                <a:solidFill>
                  <a:srgbClr val="FFFFFF"/>
                </a:solidFill>
              </a:rPr>
              <a:t>Solidity features</a:t>
            </a:r>
          </a:p>
        </p:txBody>
      </p:sp>
      <p:cxnSp>
        <p:nvCxnSpPr>
          <p:cNvPr id="133" name="Straight Connector 120">
            <a:extLst>
              <a:ext uri="{FF2B5EF4-FFF2-40B4-BE49-F238E27FC236}">
                <a16:creationId xmlns="" xmlns:a16="http://schemas.microsoft.com/office/drawing/2014/main" id="{F0CE0765-E93C-4D37-9D5F-D464EFB10FA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EDE4FB59-CE7C-4A36-99BE-0893B6D0C295}"/>
              </a:ext>
            </a:extLst>
          </p:cNvPr>
          <p:cNvSpPr txBox="1">
            <a:spLocks/>
          </p:cNvSpPr>
          <p:nvPr/>
        </p:nvSpPr>
        <p:spPr>
          <a:xfrm>
            <a:off x="9299911" y="241113"/>
            <a:ext cx="2823126" cy="45496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2400" dirty="0">
                <a:solidFill>
                  <a:srgbClr val="FFFFFF"/>
                </a:solidFill>
              </a:rPr>
              <a:t>Keccak256 and Typecasting</a:t>
            </a:r>
          </a:p>
        </p:txBody>
      </p:sp>
      <p:sp>
        <p:nvSpPr>
          <p:cNvPr id="27" name="Title 1">
            <a:extLst>
              <a:ext uri="{FF2B5EF4-FFF2-40B4-BE49-F238E27FC236}">
                <a16:creationId xmlns="" xmlns:a16="http://schemas.microsoft.com/office/drawing/2014/main" id="{A178D3B0-CE22-453F-ABB5-F088D291F305}"/>
              </a:ext>
            </a:extLst>
          </p:cNvPr>
          <p:cNvSpPr txBox="1">
            <a:spLocks/>
          </p:cNvSpPr>
          <p:nvPr/>
        </p:nvSpPr>
        <p:spPr>
          <a:xfrm>
            <a:off x="2596981" y="2663956"/>
            <a:ext cx="6433720" cy="352081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1800" dirty="0">
                <a:solidFill>
                  <a:srgbClr val="FFFFFF"/>
                </a:solidFill>
              </a:rPr>
              <a:t>Solidity offers access to an important built Ethereum hash function named keccak256. This hash function is a version of SHA3. Just like any hash function this function takes an input and maps it to a random 256-bit hexadecimal number.  keccak256 will only take an input of type Bytes this means we must pack the parameters using another helper function such as </a:t>
            </a:r>
            <a:r>
              <a:rPr lang="en-US" sz="1800" dirty="0" err="1">
                <a:solidFill>
                  <a:srgbClr val="FFFFFF"/>
                </a:solidFill>
              </a:rPr>
              <a:t>abi.encodePacked</a:t>
            </a:r>
            <a:r>
              <a:rPr lang="en-US" sz="1800" dirty="0">
                <a:solidFill>
                  <a:srgbClr val="FFFFFF"/>
                </a:solidFill>
              </a:rPr>
              <a:t>.</a:t>
            </a:r>
          </a:p>
          <a:p>
            <a:pPr algn="ctr"/>
            <a:endParaRPr lang="en-US" sz="1800" dirty="0">
              <a:solidFill>
                <a:srgbClr val="FFFFFF"/>
              </a:solidFill>
            </a:endParaRPr>
          </a:p>
          <a:p>
            <a:pPr algn="ctr"/>
            <a:r>
              <a:rPr lang="en-US" sz="1800" dirty="0">
                <a:solidFill>
                  <a:srgbClr val="FFFFFF"/>
                </a:solidFill>
              </a:rPr>
              <a:t>Solidity offers an important feature which is typecasting. This allows for conversion between data types. For example, we can typecast the hexadecimal value returned from keccak256 to an unsigned integer.</a:t>
            </a:r>
          </a:p>
        </p:txBody>
      </p:sp>
      <p:sp>
        <p:nvSpPr>
          <p:cNvPr id="13" name="Rectangle 2">
            <a:extLst>
              <a:ext uri="{FF2B5EF4-FFF2-40B4-BE49-F238E27FC236}">
                <a16:creationId xmlns="" xmlns:a16="http://schemas.microsoft.com/office/drawing/2014/main" id="{D9CA2827-548E-46B0-BC00-0617B62448C5}"/>
              </a:ext>
            </a:extLst>
          </p:cNvPr>
          <p:cNvSpPr>
            <a:spLocks noChangeArrowheads="1"/>
          </p:cNvSpPr>
          <p:nvPr/>
        </p:nvSpPr>
        <p:spPr bwMode="auto">
          <a:xfrm>
            <a:off x="2953736" y="1148832"/>
            <a:ext cx="5545294"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keccak256(</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abi.encodePacked</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1" i="0" u="none" strike="noStrike" cap="none" normalizeH="0" baseline="0" dirty="0">
                <a:ln>
                  <a:noFill/>
                </a:ln>
                <a:solidFill>
                  <a:srgbClr val="807D6E"/>
                </a:solidFill>
                <a:effectLst/>
                <a:latin typeface="Arial Unicode MS"/>
                <a:ea typeface="Times New Roman" panose="02020603050405020304" pitchFamily="18" charset="0"/>
                <a:cs typeface="Courier New" panose="02070309020205020404" pitchFamily="49" charset="0"/>
              </a:rPr>
              <a:t>"ABCD00232"</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 xmlns:a16="http://schemas.microsoft.com/office/drawing/2014/main" id="{2FDB554F-24DC-468C-832A-58B86BA829AA}"/>
              </a:ext>
            </a:extLst>
          </p:cNvPr>
          <p:cNvSpPr>
            <a:spLocks noChangeArrowheads="1"/>
          </p:cNvSpPr>
          <p:nvPr/>
        </p:nvSpPr>
        <p:spPr bwMode="auto">
          <a:xfrm>
            <a:off x="2953736" y="1990727"/>
            <a:ext cx="5545294"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rand = </a:t>
            </a:r>
            <a:r>
              <a:rPr kumimoji="0" lang="en-US" altLang="en-US" sz="1500" b="0" i="0" u="none" strike="noStrike" cap="none" normalizeH="0" baseline="0" dirty="0" err="1">
                <a:ln>
                  <a:noFill/>
                </a:ln>
                <a:solidFill>
                  <a:srgbClr val="597CC2"/>
                </a:solidFill>
                <a:effectLst/>
                <a:latin typeface="Arial Unicode MS"/>
                <a:ea typeface="Times New Roman" panose="02020603050405020304" pitchFamily="18" charset="0"/>
                <a:cs typeface="Courier New" panose="02070309020205020404" pitchFamily="49" charset="0"/>
              </a:rPr>
              <a:t>uint</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(keccak256(</a:t>
            </a:r>
            <a:r>
              <a:rPr kumimoji="0" lang="en-US" altLang="en-US" sz="1500" b="0" i="0" u="none" strike="noStrike" cap="none" normalizeH="0" baseline="0" dirty="0" err="1">
                <a:ln>
                  <a:noFill/>
                </a:ln>
                <a:solidFill>
                  <a:srgbClr val="AEB5BD"/>
                </a:solidFill>
                <a:effectLst/>
                <a:latin typeface="Arial Unicode MS"/>
                <a:ea typeface="Times New Roman" panose="02020603050405020304" pitchFamily="18" charset="0"/>
                <a:cs typeface="Courier New" panose="02070309020205020404" pitchFamily="49" charset="0"/>
              </a:rPr>
              <a:t>abi.encodePacked</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1" i="0" u="none" strike="noStrike" cap="none" normalizeH="0" baseline="0" dirty="0">
                <a:ln>
                  <a:noFill/>
                </a:ln>
                <a:solidFill>
                  <a:srgbClr val="807D6E"/>
                </a:solidFill>
                <a:effectLst/>
                <a:latin typeface="Arial Unicode MS"/>
                <a:ea typeface="Times New Roman" panose="02020603050405020304" pitchFamily="18" charset="0"/>
                <a:cs typeface="Courier New" panose="02070309020205020404" pitchFamily="49" charset="0"/>
              </a:rPr>
              <a:t>"ABCD00232"</a:t>
            </a:r>
            <a:r>
              <a:rPr kumimoji="0" lang="en-US" altLang="en-US" sz="1500" b="0" i="0" u="none" strike="noStrike" cap="none" normalizeH="0" baseline="0" dirty="0">
                <a:ln>
                  <a:noFill/>
                </a:ln>
                <a:solidFill>
                  <a:srgbClr val="AEB5BD"/>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rgbClr val="597CC2"/>
                </a:solidFill>
                <a:effectLst/>
                <a:latin typeface="Arial Unicode MS"/>
                <a:ea typeface="Times New Roman" panose="02020603050405020304" pitchFamily="18" charset="0"/>
                <a:cs typeface="Courier New" panose="020703090202050204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0723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385</TotalTime>
  <Words>1383</Words>
  <Application>Microsoft Office PowerPoint</Application>
  <PresentationFormat>Widescreen</PresentationFormat>
  <Paragraphs>98</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Unicode MS</vt:lpstr>
      <vt:lpstr>Arial</vt:lpstr>
      <vt:lpstr>Calibri</vt:lpstr>
      <vt:lpstr>Courier New</vt:lpstr>
      <vt:lpstr>Grandview Display</vt:lpstr>
      <vt:lpstr>Times New Roman</vt:lpstr>
      <vt:lpstr>DashVTI</vt:lpstr>
      <vt:lpstr>A guide to Solidity, a primary  programming language for Ethereum.</vt:lpstr>
      <vt:lpstr>Solidity is considered the primary programming language for writing Ethereum smart contracts, a very important building block of the Ethereum ecosystem. A smart contract is a program that runs on the Ethereum Virtual Machine (EVM) which consists of some code such as functions, and some state variables which presents the current state of the contract on the blockchain. Solidity supports a wide range of data types (Integer, String, Array, structs, …)</vt:lpstr>
      <vt:lpstr>Smart contracts are also considered a type of Ethereum account. This means that they don’t only encapsulate some logic, but they also can send transactions to other accounts and hold a balance using the main virtual currency Ether defined by Ethereum.   Once a smart contract is deployed to the blockchain it can be interacted with via transactions</vt:lpstr>
      <vt:lpstr>A transaction originating from a user or another smart contract can execute some function written in the called smart contract. Contracts define a set of rules (code) that enforces how the world interacts with them. Once a contract is deployed to the Ethereum blockchain it will exist there permanently, the same goes for modifying the state of contracts which is also irreversible.</vt:lpstr>
      <vt:lpstr>Solidity features</vt:lpstr>
      <vt:lpstr>Solidity features</vt:lpstr>
      <vt:lpstr>Solidity features</vt:lpstr>
      <vt:lpstr>Solidity features</vt:lpstr>
      <vt:lpstr>Solidity features</vt:lpstr>
      <vt:lpstr>Solidity features</vt:lpstr>
      <vt:lpstr>Solidity features</vt:lpstr>
      <vt:lpstr>Solidity features</vt:lpstr>
      <vt:lpstr>Solidity features</vt:lpstr>
      <vt:lpstr>Solidity features</vt:lpstr>
      <vt:lpstr>Solidity features</vt:lpstr>
      <vt:lpstr>Solidity features</vt:lpstr>
      <vt:lpstr>Solidity features</vt:lpstr>
      <vt:lpstr>Solidity features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features of Ethereum’s main programming language.</dc:title>
  <dc:creator>El Aallali, Oussama</dc:creator>
  <cp:lastModifiedBy>adam lazar</cp:lastModifiedBy>
  <cp:revision>17</cp:revision>
  <dcterms:created xsi:type="dcterms:W3CDTF">2022-04-26T17:16:45Z</dcterms:created>
  <dcterms:modified xsi:type="dcterms:W3CDTF">2022-05-04T00:51:04Z</dcterms:modified>
</cp:coreProperties>
</file>